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88" r:id="rId5"/>
    <p:sldId id="289" r:id="rId6"/>
    <p:sldId id="295" r:id="rId7"/>
    <p:sldId id="939" r:id="rId8"/>
    <p:sldId id="362" r:id="rId9"/>
    <p:sldId id="940" r:id="rId10"/>
    <p:sldId id="941" r:id="rId11"/>
    <p:sldId id="951" r:id="rId12"/>
    <p:sldId id="954" r:id="rId13"/>
    <p:sldId id="291" r:id="rId14"/>
    <p:sldId id="293" r:id="rId15"/>
    <p:sldId id="322" r:id="rId16"/>
    <p:sldId id="947" r:id="rId17"/>
    <p:sldId id="306" r:id="rId18"/>
    <p:sldId id="952" r:id="rId19"/>
    <p:sldId id="946" r:id="rId20"/>
    <p:sldId id="950" r:id="rId21"/>
    <p:sldId id="304" r:id="rId22"/>
    <p:sldId id="955" r:id="rId23"/>
    <p:sldId id="869" r:id="rId24"/>
    <p:sldId id="881" r:id="rId25"/>
    <p:sldId id="879" r:id="rId26"/>
    <p:sldId id="871" r:id="rId27"/>
    <p:sldId id="259" r:id="rId28"/>
    <p:sldId id="292" r:id="rId29"/>
    <p:sldId id="956" r:id="rId30"/>
    <p:sldId id="279" r:id="rId31"/>
    <p:sldId id="278" r:id="rId32"/>
    <p:sldId id="297" r:id="rId33"/>
    <p:sldId id="298" r:id="rId34"/>
    <p:sldId id="299" r:id="rId35"/>
    <p:sldId id="300" r:id="rId36"/>
    <p:sldId id="280" r:id="rId37"/>
    <p:sldId id="878" r:id="rId38"/>
    <p:sldId id="640" r:id="rId39"/>
    <p:sldId id="943" r:id="rId40"/>
    <p:sldId id="944" r:id="rId41"/>
    <p:sldId id="368" r:id="rId42"/>
    <p:sldId id="353" r:id="rId43"/>
    <p:sldId id="354" r:id="rId44"/>
    <p:sldId id="369" r:id="rId45"/>
    <p:sldId id="372" r:id="rId46"/>
    <p:sldId id="370" r:id="rId47"/>
    <p:sldId id="892" r:id="rId48"/>
    <p:sldId id="339" r:id="rId49"/>
    <p:sldId id="931" r:id="rId50"/>
    <p:sldId id="896" r:id="rId51"/>
    <p:sldId id="897" r:id="rId52"/>
    <p:sldId id="898" r:id="rId53"/>
    <p:sldId id="909" r:id="rId54"/>
    <p:sldId id="526" r:id="rId55"/>
    <p:sldId id="532" r:id="rId56"/>
    <p:sldId id="533"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Neil A" initials="MNA" lastIdx="1" clrIdx="0">
    <p:extLst>
      <p:ext uri="{19B8F6BF-5375-455C-9EA6-DF929625EA0E}">
        <p15:presenceInfo xmlns:p15="http://schemas.microsoft.com/office/powerpoint/2012/main" userId="S::neil.a.morgan@xoserve.com::6d8c68c2-074e-40cb-880a-f27a04c2b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E8"/>
    <a:srgbClr val="CCFF99"/>
    <a:srgbClr val="9CCB3B"/>
    <a:srgbClr val="FFBF00"/>
    <a:srgbClr val="40D1F5"/>
    <a:srgbClr val="FFFFFF"/>
    <a:srgbClr val="84B8DA"/>
    <a:srgbClr val="9C4877"/>
    <a:srgbClr val="2B80B1"/>
    <a:srgbClr val="F58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60"/>
  </p:normalViewPr>
  <p:slideViewPr>
    <p:cSldViewPr>
      <p:cViewPr varScale="1">
        <p:scale>
          <a:sx n="108" d="100"/>
          <a:sy n="108" d="100"/>
        </p:scale>
        <p:origin x="73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xoserve.com\Filedata\Shares\Shared\NGSRV51H003\TEAMDATA\Xoserve_Industry_Engagement_Team\UK%20Link%20Committee\01.%20Communications\Rep%20Responses\CSS%20Feb%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[CSS Feb 20.xlsx]Graph!PivotTable1</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s>
    <c:plotArea>
      <c:layout/>
      <c:barChart>
        <c:barDir val="bar"/>
        <c:grouping val="stacked"/>
        <c:varyColors val="0"/>
        <c:ser>
          <c:idx val="0"/>
          <c:order val="0"/>
          <c:tx>
            <c:strRef>
              <c:f>Graph!$B$3:$B$4</c:f>
              <c:strCache>
                <c:ptCount val="1"/>
                <c:pt idx="0">
                  <c:v>Approve</c:v>
                </c:pt>
              </c:strCache>
            </c:strRef>
          </c:tx>
          <c:spPr>
            <a:solidFill>
              <a:schemeClr val="accent1"/>
            </a:solidFill>
            <a:ln>
              <a:noFill/>
            </a:ln>
            <a:effectLst/>
          </c:spPr>
          <c:invertIfNegative val="0"/>
          <c:cat>
            <c:multiLvlStrRef>
              <c:f>Graph!$A$5:$A$11</c:f>
              <c:multiLvlStrCache>
                <c:ptCount val="4"/>
                <c:lvl>
                  <c:pt idx="0">
                    <c:v>CSSC Shipper BRD</c:v>
                  </c:pt>
                  <c:pt idx="1">
                    <c:v>DES CSS Consequential Change</c:v>
                  </c:pt>
                  <c:pt idx="2">
                    <c:v>UK File Formats CSS Consequential Change</c:v>
                  </c:pt>
                  <c:pt idx="3">
                    <c:v>(blank)</c:v>
                  </c:pt>
                </c:lvl>
                <c:lvl>
                  <c:pt idx="0">
                    <c:v>CSS</c:v>
                  </c:pt>
                  <c:pt idx="3">
                    <c:v>(blank)</c:v>
                  </c:pt>
                </c:lvl>
              </c:multiLvlStrCache>
            </c:multiLvlStrRef>
          </c:cat>
          <c:val>
            <c:numRef>
              <c:f>Graph!$B$5:$B$11</c:f>
              <c:numCache>
                <c:formatCode>General</c:formatCode>
                <c:ptCount val="4"/>
                <c:pt idx="0">
                  <c:v>1</c:v>
                </c:pt>
                <c:pt idx="2">
                  <c:v>1</c:v>
                </c:pt>
              </c:numCache>
            </c:numRef>
          </c:val>
          <c:extLst>
            <c:ext xmlns:c16="http://schemas.microsoft.com/office/drawing/2014/chart" uri="{C3380CC4-5D6E-409C-BE32-E72D297353CC}">
              <c16:uniqueId val="{00000000-F3D7-491C-A585-7E4CBE753898}"/>
            </c:ext>
          </c:extLst>
        </c:ser>
        <c:ser>
          <c:idx val="1"/>
          <c:order val="1"/>
          <c:tx>
            <c:strRef>
              <c:f>Graph!$C$3:$C$4</c:f>
              <c:strCache>
                <c:ptCount val="1"/>
                <c:pt idx="0">
                  <c:v>Reject</c:v>
                </c:pt>
              </c:strCache>
            </c:strRef>
          </c:tx>
          <c:spPr>
            <a:solidFill>
              <a:schemeClr val="accent2"/>
            </a:solidFill>
            <a:ln>
              <a:noFill/>
            </a:ln>
            <a:effectLst/>
          </c:spPr>
          <c:invertIfNegative val="0"/>
          <c:cat>
            <c:multiLvlStrRef>
              <c:f>Graph!$A$5:$A$11</c:f>
              <c:multiLvlStrCache>
                <c:ptCount val="4"/>
                <c:lvl>
                  <c:pt idx="0">
                    <c:v>CSSC Shipper BRD</c:v>
                  </c:pt>
                  <c:pt idx="1">
                    <c:v>DES CSS Consequential Change</c:v>
                  </c:pt>
                  <c:pt idx="2">
                    <c:v>UK File Formats CSS Consequential Change</c:v>
                  </c:pt>
                  <c:pt idx="3">
                    <c:v>(blank)</c:v>
                  </c:pt>
                </c:lvl>
                <c:lvl>
                  <c:pt idx="0">
                    <c:v>CSS</c:v>
                  </c:pt>
                  <c:pt idx="3">
                    <c:v>(blank)</c:v>
                  </c:pt>
                </c:lvl>
              </c:multiLvlStrCache>
            </c:multiLvlStrRef>
          </c:cat>
          <c:val>
            <c:numRef>
              <c:f>Graph!$C$5:$C$11</c:f>
              <c:numCache>
                <c:formatCode>General</c:formatCode>
                <c:ptCount val="4"/>
                <c:pt idx="1">
                  <c:v>1</c:v>
                </c:pt>
              </c:numCache>
            </c:numRef>
          </c:val>
          <c:extLst>
            <c:ext xmlns:c16="http://schemas.microsoft.com/office/drawing/2014/chart" uri="{C3380CC4-5D6E-409C-BE32-E72D297353CC}">
              <c16:uniqueId val="{00000001-F3D7-491C-A585-7E4CBE753898}"/>
            </c:ext>
          </c:extLst>
        </c:ser>
        <c:ser>
          <c:idx val="2"/>
          <c:order val="2"/>
          <c:tx>
            <c:strRef>
              <c:f>Graph!$D$3:$D$4</c:f>
              <c:strCache>
                <c:ptCount val="1"/>
                <c:pt idx="0">
                  <c:v>n/a</c:v>
                </c:pt>
              </c:strCache>
            </c:strRef>
          </c:tx>
          <c:spPr>
            <a:solidFill>
              <a:schemeClr val="accent3"/>
            </a:solidFill>
            <a:ln>
              <a:noFill/>
            </a:ln>
            <a:effectLst/>
          </c:spPr>
          <c:invertIfNegative val="0"/>
          <c:cat>
            <c:multiLvlStrRef>
              <c:f>Graph!$A$5:$A$11</c:f>
              <c:multiLvlStrCache>
                <c:ptCount val="4"/>
                <c:lvl>
                  <c:pt idx="0">
                    <c:v>CSSC Shipper BRD</c:v>
                  </c:pt>
                  <c:pt idx="1">
                    <c:v>DES CSS Consequential Change</c:v>
                  </c:pt>
                  <c:pt idx="2">
                    <c:v>UK File Formats CSS Consequential Change</c:v>
                  </c:pt>
                  <c:pt idx="3">
                    <c:v>(blank)</c:v>
                  </c:pt>
                </c:lvl>
                <c:lvl>
                  <c:pt idx="0">
                    <c:v>CSS</c:v>
                  </c:pt>
                  <c:pt idx="3">
                    <c:v>(blank)</c:v>
                  </c:pt>
                </c:lvl>
              </c:multiLvlStrCache>
            </c:multiLvlStrRef>
          </c:cat>
          <c:val>
            <c:numRef>
              <c:f>Graph!$D$5:$D$11</c:f>
              <c:numCache>
                <c:formatCode>General</c:formatCode>
                <c:ptCount val="4"/>
                <c:pt idx="2">
                  <c:v>1</c:v>
                </c:pt>
              </c:numCache>
            </c:numRef>
          </c:val>
          <c:extLst>
            <c:ext xmlns:c16="http://schemas.microsoft.com/office/drawing/2014/chart" uri="{C3380CC4-5D6E-409C-BE32-E72D297353CC}">
              <c16:uniqueId val="{00000002-F3D7-491C-A585-7E4CBE753898}"/>
            </c:ext>
          </c:extLst>
        </c:ser>
        <c:ser>
          <c:idx val="3"/>
          <c:order val="3"/>
          <c:tx>
            <c:strRef>
              <c:f>Graph!$E$3:$E$4</c:f>
              <c:strCache>
                <c:ptCount val="1"/>
                <c:pt idx="0">
                  <c:v>(blank)</c:v>
                </c:pt>
              </c:strCache>
            </c:strRef>
          </c:tx>
          <c:spPr>
            <a:solidFill>
              <a:schemeClr val="accent4"/>
            </a:solidFill>
            <a:ln>
              <a:noFill/>
            </a:ln>
            <a:effectLst/>
          </c:spPr>
          <c:invertIfNegative val="0"/>
          <c:cat>
            <c:multiLvlStrRef>
              <c:f>Graph!$A$5:$A$11</c:f>
              <c:multiLvlStrCache>
                <c:ptCount val="4"/>
                <c:lvl>
                  <c:pt idx="0">
                    <c:v>CSSC Shipper BRD</c:v>
                  </c:pt>
                  <c:pt idx="1">
                    <c:v>DES CSS Consequential Change</c:v>
                  </c:pt>
                  <c:pt idx="2">
                    <c:v>UK File Formats CSS Consequential Change</c:v>
                  </c:pt>
                  <c:pt idx="3">
                    <c:v>(blank)</c:v>
                  </c:pt>
                </c:lvl>
                <c:lvl>
                  <c:pt idx="0">
                    <c:v>CSS</c:v>
                  </c:pt>
                  <c:pt idx="3">
                    <c:v>(blank)</c:v>
                  </c:pt>
                </c:lvl>
              </c:multiLvlStrCache>
            </c:multiLvlStrRef>
          </c:cat>
          <c:val>
            <c:numRef>
              <c:f>Graph!$E$5:$E$11</c:f>
              <c:numCache>
                <c:formatCode>General</c:formatCode>
                <c:ptCount val="4"/>
              </c:numCache>
            </c:numRef>
          </c:val>
          <c:extLst>
            <c:ext xmlns:c16="http://schemas.microsoft.com/office/drawing/2014/chart" uri="{C3380CC4-5D6E-409C-BE32-E72D297353CC}">
              <c16:uniqueId val="{00000003-F3D7-491C-A585-7E4CBE753898}"/>
            </c:ext>
          </c:extLst>
        </c:ser>
        <c:dLbls>
          <c:showLegendKey val="0"/>
          <c:showVal val="0"/>
          <c:showCatName val="0"/>
          <c:showSerName val="0"/>
          <c:showPercent val="0"/>
          <c:showBubbleSize val="0"/>
        </c:dLbls>
        <c:gapWidth val="182"/>
        <c:overlap val="100"/>
        <c:axId val="1420449775"/>
        <c:axId val="1496121087"/>
      </c:barChart>
      <c:catAx>
        <c:axId val="14204497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6121087"/>
        <c:crosses val="autoZero"/>
        <c:auto val="1"/>
        <c:lblAlgn val="ctr"/>
        <c:lblOffset val="100"/>
        <c:noMultiLvlLbl val="0"/>
      </c:catAx>
      <c:valAx>
        <c:axId val="1496121087"/>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449775"/>
        <c:crosses val="autoZero"/>
        <c:crossBetween val="between"/>
        <c:majorUnit val="1"/>
      </c:valAx>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151098945859199E-2"/>
          <c:w val="0.40298424738792465"/>
          <c:h val="0.8190755494729296"/>
        </c:manualLayout>
      </c:layout>
      <c:doughnutChart>
        <c:varyColors val="1"/>
        <c:ser>
          <c:idx val="0"/>
          <c:order val="0"/>
          <c:tx>
            <c:strRef>
              <c:f>Market_Data_Item!$B$1</c:f>
              <c:strCache>
                <c:ptCount val="1"/>
                <c:pt idx="0">
                  <c:v>FREQ_DATA_ITEMS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45-4A06-B4BA-F0DAB21A37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45-4A06-B4BA-F0DAB21A37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45-4A06-B4BA-F0DAB21A377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45-4A06-B4BA-F0DAB21A377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45-4A06-B4BA-F0DAB21A377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45-4A06-B4BA-F0DAB21A377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B45-4A06-B4BA-F0DAB21A377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B45-4A06-B4BA-F0DAB21A377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B45-4A06-B4BA-F0DAB21A377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B45-4A06-B4BA-F0DAB21A377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B45-4A06-B4BA-F0DAB21A377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B45-4A06-B4BA-F0DAB21A377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B45-4A06-B4BA-F0DAB21A377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2B45-4A06-B4BA-F0DAB21A377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2B45-4A06-B4BA-F0DAB21A377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2B45-4A06-B4BA-F0DAB21A377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2B45-4A06-B4BA-F0DAB21A377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2B45-4A06-B4BA-F0DAB21A377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2B45-4A06-B4BA-F0DAB21A377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2B45-4A06-B4BA-F0DAB21A377C}"/>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2B45-4A06-B4BA-F0DAB21A377C}"/>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2B45-4A06-B4BA-F0DAB21A377C}"/>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2B45-4A06-B4BA-F0DAB21A377C}"/>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2B45-4A06-B4BA-F0DAB21A377C}"/>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2B45-4A06-B4BA-F0DAB21A377C}"/>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2B45-4A06-B4BA-F0DAB21A377C}"/>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2B45-4A06-B4BA-F0DAB21A377C}"/>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2B45-4A06-B4BA-F0DAB21A377C}"/>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2B45-4A06-B4BA-F0DAB21A377C}"/>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2B45-4A06-B4BA-F0DAB21A377C}"/>
              </c:ext>
            </c:extLst>
          </c:dPt>
          <c:dPt>
            <c:idx val="3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3D-2B45-4A06-B4BA-F0DAB21A377C}"/>
              </c:ext>
            </c:extLst>
          </c:dPt>
          <c:cat>
            <c:strRef>
              <c:f>Market_Data_Item!$A$2:$A$32</c:f>
              <c:strCache>
                <c:ptCount val="31"/>
                <c:pt idx="0">
                  <c:v>AMR_INDICATOR</c:v>
                </c:pt>
                <c:pt idx="1">
                  <c:v>COLLAR_STATUS</c:v>
                </c:pt>
                <c:pt idx="2">
                  <c:v>CONVERTOR_MANUFACTURER</c:v>
                </c:pt>
                <c:pt idx="3">
                  <c:v>CONVERTOR_MODEL</c:v>
                </c:pt>
                <c:pt idx="4">
                  <c:v>CONVERTOR_SERIAL_NUMBER</c:v>
                </c:pt>
                <c:pt idx="5">
                  <c:v>CORRECTION_FACTOR</c:v>
                </c:pt>
                <c:pt idx="6">
                  <c:v>MARKET_SECTOR_CODE</c:v>
                </c:pt>
                <c:pt idx="7">
                  <c:v>MEASURING_CAPACITY</c:v>
                </c:pt>
                <c:pt idx="8">
                  <c:v>METER_INSTALLATION_DATE</c:v>
                </c:pt>
                <c:pt idx="9">
                  <c:v>METER_MANUFACTURED_YEAR</c:v>
                </c:pt>
                <c:pt idx="10">
                  <c:v>METER_MANUFACTURER_CODE</c:v>
                </c:pt>
                <c:pt idx="11">
                  <c:v>METER_MECHANISM_CODE</c:v>
                </c:pt>
                <c:pt idx="12">
                  <c:v>METER_MODEL</c:v>
                </c:pt>
                <c:pt idx="13">
                  <c:v>METER_MODEL_NO_OF_DIALS</c:v>
                </c:pt>
                <c:pt idx="14">
                  <c:v>METER_MULTIPLICATION_FACTOR</c:v>
                </c:pt>
                <c:pt idx="15">
                  <c:v>METER_PAYMENT_METHOD</c:v>
                </c:pt>
                <c:pt idx="16">
                  <c:v>METER_POINT_REFERENCE</c:v>
                </c:pt>
                <c:pt idx="17">
                  <c:v>METER_PULSE_VALUE</c:v>
                </c:pt>
                <c:pt idx="18">
                  <c:v>METER_READ_INDEX</c:v>
                </c:pt>
                <c:pt idx="19">
                  <c:v>METER_REMOVAL_DATE</c:v>
                </c:pt>
                <c:pt idx="20">
                  <c:v>METER_ROUND_THE_CLOCK</c:v>
                </c:pt>
                <c:pt idx="21">
                  <c:v>METER_SERIAL_NUMBER</c:v>
                </c:pt>
                <c:pt idx="22">
                  <c:v>METER_STATUS</c:v>
                </c:pt>
                <c:pt idx="23">
                  <c:v>METER_TYPE</c:v>
                </c:pt>
                <c:pt idx="24">
                  <c:v>NON_OPENING_CYCLIC_READ</c:v>
                </c:pt>
                <c:pt idx="25">
                  <c:v>PRODUCT_ID</c:v>
                </c:pt>
                <c:pt idx="26">
                  <c:v>READ_DATE</c:v>
                </c:pt>
                <c:pt idx="27">
                  <c:v>READ_TYPE</c:v>
                </c:pt>
                <c:pt idx="28">
                  <c:v>SHIPPER_SHORT_CODE</c:v>
                </c:pt>
                <c:pt idx="29">
                  <c:v>SUPPLIER_SHORT_CODE</c:v>
                </c:pt>
                <c:pt idx="30">
                  <c:v>UNITS_OF_MEASURE</c:v>
                </c:pt>
              </c:strCache>
            </c:strRef>
          </c:cat>
          <c:val>
            <c:numRef>
              <c:f>Market_Data_Item!$B$2:$B$32</c:f>
              <c:numCache>
                <c:formatCode>General</c:formatCode>
                <c:ptCount val="31"/>
                <c:pt idx="0">
                  <c:v>566920</c:v>
                </c:pt>
                <c:pt idx="1">
                  <c:v>683599</c:v>
                </c:pt>
                <c:pt idx="2">
                  <c:v>156</c:v>
                </c:pt>
                <c:pt idx="3">
                  <c:v>156</c:v>
                </c:pt>
                <c:pt idx="4">
                  <c:v>74286</c:v>
                </c:pt>
                <c:pt idx="5">
                  <c:v>7114314</c:v>
                </c:pt>
                <c:pt idx="6">
                  <c:v>5916979</c:v>
                </c:pt>
                <c:pt idx="7">
                  <c:v>3933153</c:v>
                </c:pt>
                <c:pt idx="8">
                  <c:v>5542907</c:v>
                </c:pt>
                <c:pt idx="9">
                  <c:v>7791108</c:v>
                </c:pt>
                <c:pt idx="10">
                  <c:v>5815401</c:v>
                </c:pt>
                <c:pt idx="11">
                  <c:v>7656108</c:v>
                </c:pt>
                <c:pt idx="12">
                  <c:v>5989592</c:v>
                </c:pt>
                <c:pt idx="13">
                  <c:v>7933800</c:v>
                </c:pt>
                <c:pt idx="14">
                  <c:v>4316385</c:v>
                </c:pt>
                <c:pt idx="15">
                  <c:v>4024581</c:v>
                </c:pt>
                <c:pt idx="16">
                  <c:v>9721690</c:v>
                </c:pt>
                <c:pt idx="17">
                  <c:v>565814</c:v>
                </c:pt>
                <c:pt idx="18">
                  <c:v>620988</c:v>
                </c:pt>
                <c:pt idx="19">
                  <c:v>1335301</c:v>
                </c:pt>
                <c:pt idx="20">
                  <c:v>600426</c:v>
                </c:pt>
                <c:pt idx="21">
                  <c:v>9721690</c:v>
                </c:pt>
                <c:pt idx="22">
                  <c:v>5264424</c:v>
                </c:pt>
                <c:pt idx="23">
                  <c:v>3442091</c:v>
                </c:pt>
                <c:pt idx="24">
                  <c:v>3570679</c:v>
                </c:pt>
                <c:pt idx="25">
                  <c:v>2293499</c:v>
                </c:pt>
                <c:pt idx="26">
                  <c:v>1964005</c:v>
                </c:pt>
                <c:pt idx="27">
                  <c:v>1964005</c:v>
                </c:pt>
                <c:pt idx="28">
                  <c:v>9721690</c:v>
                </c:pt>
                <c:pt idx="29">
                  <c:v>7494027</c:v>
                </c:pt>
                <c:pt idx="30">
                  <c:v>7405671</c:v>
                </c:pt>
              </c:numCache>
            </c:numRef>
          </c:val>
          <c:extLst>
            <c:ext xmlns:c16="http://schemas.microsoft.com/office/drawing/2014/chart" uri="{C3380CC4-5D6E-409C-BE32-E72D297353CC}">
              <c16:uniqueId val="{0000003E-2B45-4A06-B4BA-F0DAB21A377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38248981966259454"/>
          <c:y val="0.63979294244703122"/>
          <c:w val="0.61751018033740546"/>
          <c:h val="0.34723104746077521"/>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FB988-9CBE-4176-9669-0D6134F8DE2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394E159-425E-46CA-9DBB-2520C7E692AE}">
      <dgm:prSet phldrT="[Text]"/>
      <dgm:spPr/>
      <dgm:t>
        <a:bodyPr/>
        <a:lstStyle/>
        <a:p>
          <a:r>
            <a:rPr lang="en-GB" dirty="0"/>
            <a:t>Retro Proof of Concept</a:t>
          </a:r>
        </a:p>
        <a:p>
          <a:r>
            <a:rPr lang="en-GB" dirty="0"/>
            <a:t>Step1</a:t>
          </a:r>
        </a:p>
      </dgm:t>
    </dgm:pt>
    <dgm:pt modelId="{DE015D36-A4CB-42EF-BC98-C68AE7010E5A}" type="parTrans" cxnId="{A1546D1C-7E61-404B-921E-1DA778CA2507}">
      <dgm:prSet/>
      <dgm:spPr/>
      <dgm:t>
        <a:bodyPr/>
        <a:lstStyle/>
        <a:p>
          <a:endParaRPr lang="en-GB"/>
        </a:p>
      </dgm:t>
    </dgm:pt>
    <dgm:pt modelId="{2CF82F41-F1C4-4697-A7EF-AD21B8D1FCC9}" type="sibTrans" cxnId="{A1546D1C-7E61-404B-921E-1DA778CA2507}">
      <dgm:prSet/>
      <dgm:spPr/>
      <dgm:t>
        <a:bodyPr/>
        <a:lstStyle/>
        <a:p>
          <a:endParaRPr lang="en-GB"/>
        </a:p>
      </dgm:t>
    </dgm:pt>
    <dgm:pt modelId="{AAD8BF8D-613B-452B-8099-70CE8B72C8A1}">
      <dgm:prSet phldrT="[Text]"/>
      <dgm:spPr/>
      <dgm:t>
        <a:bodyPr/>
        <a:lstStyle/>
        <a:p>
          <a:r>
            <a:rPr lang="en-GB" dirty="0"/>
            <a:t>General Details</a:t>
          </a:r>
        </a:p>
      </dgm:t>
    </dgm:pt>
    <dgm:pt modelId="{121F2D31-5AD5-43D6-87A2-4BB40DA8937A}" type="parTrans" cxnId="{FE5D9CF0-DA90-49A8-BE69-12DE72C4A4F5}">
      <dgm:prSet/>
      <dgm:spPr/>
      <dgm:t>
        <a:bodyPr/>
        <a:lstStyle/>
        <a:p>
          <a:endParaRPr lang="en-GB"/>
        </a:p>
      </dgm:t>
    </dgm:pt>
    <dgm:pt modelId="{A482EA6A-FDCE-4BA3-B907-E874F7A458A5}" type="sibTrans" cxnId="{FE5D9CF0-DA90-49A8-BE69-12DE72C4A4F5}">
      <dgm:prSet/>
      <dgm:spPr/>
      <dgm:t>
        <a:bodyPr/>
        <a:lstStyle/>
        <a:p>
          <a:endParaRPr lang="en-GB"/>
        </a:p>
      </dgm:t>
    </dgm:pt>
    <dgm:pt modelId="{B049D4C7-8925-4C57-9735-84585A4F9606}">
      <dgm:prSet phldrT="[Text]"/>
      <dgm:spPr/>
      <dgm:t>
        <a:bodyPr/>
        <a:lstStyle/>
        <a:p>
          <a:r>
            <a:rPr lang="en-GB" dirty="0"/>
            <a:t>Asset Details</a:t>
          </a:r>
        </a:p>
      </dgm:t>
    </dgm:pt>
    <dgm:pt modelId="{A64BCFED-7478-496B-86AE-0C38105CB471}" type="parTrans" cxnId="{79E9F6A3-912E-46DA-B66B-4E4FD98ACB08}">
      <dgm:prSet/>
      <dgm:spPr/>
      <dgm:t>
        <a:bodyPr/>
        <a:lstStyle/>
        <a:p>
          <a:endParaRPr lang="en-GB"/>
        </a:p>
      </dgm:t>
    </dgm:pt>
    <dgm:pt modelId="{16715C34-ABEA-404A-9E1B-887D4A6F8C0F}" type="sibTrans" cxnId="{79E9F6A3-912E-46DA-B66B-4E4FD98ACB08}">
      <dgm:prSet/>
      <dgm:spPr/>
      <dgm:t>
        <a:bodyPr/>
        <a:lstStyle/>
        <a:p>
          <a:endParaRPr lang="en-GB"/>
        </a:p>
      </dgm:t>
    </dgm:pt>
    <dgm:pt modelId="{07A5A883-BF5F-4F96-AF86-A2B7C5B2B155}">
      <dgm:prSet phldrT="[Text]"/>
      <dgm:spPr/>
      <dgm:t>
        <a:bodyPr/>
        <a:lstStyle/>
        <a:p>
          <a:r>
            <a:rPr lang="en-GB" dirty="0"/>
            <a:t>Measurement Details</a:t>
          </a:r>
        </a:p>
      </dgm:t>
    </dgm:pt>
    <dgm:pt modelId="{C3065987-6C20-4AC9-B364-A82014379781}" type="parTrans" cxnId="{AE20D884-A46C-4CC5-B963-8DCAEA004156}">
      <dgm:prSet/>
      <dgm:spPr/>
      <dgm:t>
        <a:bodyPr/>
        <a:lstStyle/>
        <a:p>
          <a:endParaRPr lang="en-GB"/>
        </a:p>
      </dgm:t>
    </dgm:pt>
    <dgm:pt modelId="{5886E9D4-71E4-4FEF-AF02-5DF4E4F3545A}" type="sibTrans" cxnId="{AE20D884-A46C-4CC5-B963-8DCAEA004156}">
      <dgm:prSet/>
      <dgm:spPr/>
      <dgm:t>
        <a:bodyPr/>
        <a:lstStyle/>
        <a:p>
          <a:endParaRPr lang="en-GB"/>
        </a:p>
      </dgm:t>
    </dgm:pt>
    <dgm:pt modelId="{3A612CD3-C7A8-49AA-9C58-3A43A6467310}">
      <dgm:prSet phldrT="[Text]"/>
      <dgm:spPr/>
      <dgm:t>
        <a:bodyPr/>
        <a:lstStyle/>
        <a:p>
          <a:r>
            <a:rPr lang="en-GB" dirty="0"/>
            <a:t>AMR &amp; Convertor Details</a:t>
          </a:r>
        </a:p>
      </dgm:t>
    </dgm:pt>
    <dgm:pt modelId="{2C96B15E-2C53-4388-8D05-50C23F4F64D9}" type="parTrans" cxnId="{D233E3E2-B953-4551-97D5-97A167CC8112}">
      <dgm:prSet/>
      <dgm:spPr/>
      <dgm:t>
        <a:bodyPr/>
        <a:lstStyle/>
        <a:p>
          <a:endParaRPr lang="en-GB"/>
        </a:p>
      </dgm:t>
    </dgm:pt>
    <dgm:pt modelId="{065EA7BE-DC2B-4E12-9E22-1677C4223ACF}" type="sibTrans" cxnId="{D233E3E2-B953-4551-97D5-97A167CC8112}">
      <dgm:prSet/>
      <dgm:spPr/>
      <dgm:t>
        <a:bodyPr/>
        <a:lstStyle/>
        <a:p>
          <a:endParaRPr lang="en-GB"/>
        </a:p>
      </dgm:t>
    </dgm:pt>
    <dgm:pt modelId="{2B23DAE3-2F27-4998-B020-B0B190DC241E}">
      <dgm:prSet phldrT="[Text]"/>
      <dgm:spPr/>
      <dgm:t>
        <a:bodyPr/>
        <a:lstStyle/>
        <a:p>
          <a:r>
            <a:rPr lang="en-GB" dirty="0"/>
            <a:t>Reading Details</a:t>
          </a:r>
        </a:p>
      </dgm:t>
    </dgm:pt>
    <dgm:pt modelId="{62BE14CC-6EDA-4602-9D7D-387DD3094DB2}" type="parTrans" cxnId="{A6FCA19A-3A6F-491E-969A-B4004014D1AD}">
      <dgm:prSet/>
      <dgm:spPr/>
      <dgm:t>
        <a:bodyPr/>
        <a:lstStyle/>
        <a:p>
          <a:endParaRPr lang="en-GB"/>
        </a:p>
      </dgm:t>
    </dgm:pt>
    <dgm:pt modelId="{2663598A-D65A-4D10-8070-E3CA467FE60D}" type="sibTrans" cxnId="{A6FCA19A-3A6F-491E-969A-B4004014D1AD}">
      <dgm:prSet/>
      <dgm:spPr/>
      <dgm:t>
        <a:bodyPr/>
        <a:lstStyle/>
        <a:p>
          <a:endParaRPr lang="en-GB"/>
        </a:p>
      </dgm:t>
    </dgm:pt>
    <dgm:pt modelId="{31160637-0E15-45C9-A21A-4E875B0D2132}" type="pres">
      <dgm:prSet presAssocID="{505FB988-9CBE-4176-9669-0D6134F8DE2F}" presName="Name0" presStyleCnt="0">
        <dgm:presLayoutVars>
          <dgm:chMax val="1"/>
          <dgm:dir/>
          <dgm:animLvl val="ctr"/>
          <dgm:resizeHandles val="exact"/>
        </dgm:presLayoutVars>
      </dgm:prSet>
      <dgm:spPr/>
    </dgm:pt>
    <dgm:pt modelId="{878EEA93-BBBB-42A0-BBCA-07AAD5AF3464}" type="pres">
      <dgm:prSet presAssocID="{A394E159-425E-46CA-9DBB-2520C7E692AE}" presName="centerShape" presStyleLbl="node0" presStyleIdx="0" presStyleCnt="1"/>
      <dgm:spPr/>
    </dgm:pt>
    <dgm:pt modelId="{C79FF2EC-587D-4334-BCEE-B2DE541FCD9C}" type="pres">
      <dgm:prSet presAssocID="{AAD8BF8D-613B-452B-8099-70CE8B72C8A1}" presName="node" presStyleLbl="node1" presStyleIdx="0" presStyleCnt="5">
        <dgm:presLayoutVars>
          <dgm:bulletEnabled val="1"/>
        </dgm:presLayoutVars>
      </dgm:prSet>
      <dgm:spPr/>
    </dgm:pt>
    <dgm:pt modelId="{41597373-571F-4100-9A58-764988C6BFBC}" type="pres">
      <dgm:prSet presAssocID="{AAD8BF8D-613B-452B-8099-70CE8B72C8A1}" presName="dummy" presStyleCnt="0"/>
      <dgm:spPr/>
    </dgm:pt>
    <dgm:pt modelId="{FE8B915C-C8A6-4977-A72F-C442FEF1C572}" type="pres">
      <dgm:prSet presAssocID="{A482EA6A-FDCE-4BA3-B907-E874F7A458A5}" presName="sibTrans" presStyleLbl="sibTrans2D1" presStyleIdx="0" presStyleCnt="5"/>
      <dgm:spPr/>
    </dgm:pt>
    <dgm:pt modelId="{C5B7DE45-4B73-403D-B5EB-D2C24746FD68}" type="pres">
      <dgm:prSet presAssocID="{B049D4C7-8925-4C57-9735-84585A4F9606}" presName="node" presStyleLbl="node1" presStyleIdx="1" presStyleCnt="5">
        <dgm:presLayoutVars>
          <dgm:bulletEnabled val="1"/>
        </dgm:presLayoutVars>
      </dgm:prSet>
      <dgm:spPr/>
    </dgm:pt>
    <dgm:pt modelId="{BC732C1C-7334-4B35-B1DB-6AEB6DA4A2D7}" type="pres">
      <dgm:prSet presAssocID="{B049D4C7-8925-4C57-9735-84585A4F9606}" presName="dummy" presStyleCnt="0"/>
      <dgm:spPr/>
    </dgm:pt>
    <dgm:pt modelId="{46DB55E4-67A5-4B92-AF34-D6EF812C12F8}" type="pres">
      <dgm:prSet presAssocID="{16715C34-ABEA-404A-9E1B-887D4A6F8C0F}" presName="sibTrans" presStyleLbl="sibTrans2D1" presStyleIdx="1" presStyleCnt="5"/>
      <dgm:spPr/>
    </dgm:pt>
    <dgm:pt modelId="{B1D3C99C-6497-4754-B314-84F7CDF85F80}" type="pres">
      <dgm:prSet presAssocID="{07A5A883-BF5F-4F96-AF86-A2B7C5B2B155}" presName="node" presStyleLbl="node1" presStyleIdx="2" presStyleCnt="5">
        <dgm:presLayoutVars>
          <dgm:bulletEnabled val="1"/>
        </dgm:presLayoutVars>
      </dgm:prSet>
      <dgm:spPr/>
    </dgm:pt>
    <dgm:pt modelId="{2AF68597-5BCC-4B16-A408-DE307700B2CB}" type="pres">
      <dgm:prSet presAssocID="{07A5A883-BF5F-4F96-AF86-A2B7C5B2B155}" presName="dummy" presStyleCnt="0"/>
      <dgm:spPr/>
    </dgm:pt>
    <dgm:pt modelId="{75D15381-1400-49D1-B478-B7D71493DB13}" type="pres">
      <dgm:prSet presAssocID="{5886E9D4-71E4-4FEF-AF02-5DF4E4F3545A}" presName="sibTrans" presStyleLbl="sibTrans2D1" presStyleIdx="2" presStyleCnt="5"/>
      <dgm:spPr/>
    </dgm:pt>
    <dgm:pt modelId="{5FA4A2BA-DA4A-425D-894A-B20D4DC86DFF}" type="pres">
      <dgm:prSet presAssocID="{3A612CD3-C7A8-49AA-9C58-3A43A6467310}" presName="node" presStyleLbl="node1" presStyleIdx="3" presStyleCnt="5">
        <dgm:presLayoutVars>
          <dgm:bulletEnabled val="1"/>
        </dgm:presLayoutVars>
      </dgm:prSet>
      <dgm:spPr/>
    </dgm:pt>
    <dgm:pt modelId="{9D21C535-F4B0-4157-99E5-8D7D5DDA2D2B}" type="pres">
      <dgm:prSet presAssocID="{3A612CD3-C7A8-49AA-9C58-3A43A6467310}" presName="dummy" presStyleCnt="0"/>
      <dgm:spPr/>
    </dgm:pt>
    <dgm:pt modelId="{F104AEC2-6C3A-49C4-9FF2-5D5D219EDA64}" type="pres">
      <dgm:prSet presAssocID="{065EA7BE-DC2B-4E12-9E22-1677C4223ACF}" presName="sibTrans" presStyleLbl="sibTrans2D1" presStyleIdx="3" presStyleCnt="5"/>
      <dgm:spPr/>
    </dgm:pt>
    <dgm:pt modelId="{E4E38CA3-1DA5-43DF-B8B1-6F2058958F31}" type="pres">
      <dgm:prSet presAssocID="{2B23DAE3-2F27-4998-B020-B0B190DC241E}" presName="node" presStyleLbl="node1" presStyleIdx="4" presStyleCnt="5">
        <dgm:presLayoutVars>
          <dgm:bulletEnabled val="1"/>
        </dgm:presLayoutVars>
      </dgm:prSet>
      <dgm:spPr/>
    </dgm:pt>
    <dgm:pt modelId="{FC145C1C-B63A-4738-AF4B-C955CBA3EACD}" type="pres">
      <dgm:prSet presAssocID="{2B23DAE3-2F27-4998-B020-B0B190DC241E}" presName="dummy" presStyleCnt="0"/>
      <dgm:spPr/>
    </dgm:pt>
    <dgm:pt modelId="{657ED242-A5A4-4949-AACB-925C6056A9BC}" type="pres">
      <dgm:prSet presAssocID="{2663598A-D65A-4D10-8070-E3CA467FE60D}" presName="sibTrans" presStyleLbl="sibTrans2D1" presStyleIdx="4" presStyleCnt="5"/>
      <dgm:spPr/>
    </dgm:pt>
  </dgm:ptLst>
  <dgm:cxnLst>
    <dgm:cxn modelId="{E31FF40D-8EAB-46E1-9241-BFF13C7944AE}" type="presOf" srcId="{065EA7BE-DC2B-4E12-9E22-1677C4223ACF}" destId="{F104AEC2-6C3A-49C4-9FF2-5D5D219EDA64}" srcOrd="0" destOrd="0" presId="urn:microsoft.com/office/officeart/2005/8/layout/radial6"/>
    <dgm:cxn modelId="{AA468B15-8118-493C-B7A6-B361524DC2CB}" type="presOf" srcId="{2663598A-D65A-4D10-8070-E3CA467FE60D}" destId="{657ED242-A5A4-4949-AACB-925C6056A9BC}" srcOrd="0" destOrd="0" presId="urn:microsoft.com/office/officeart/2005/8/layout/radial6"/>
    <dgm:cxn modelId="{A1546D1C-7E61-404B-921E-1DA778CA2507}" srcId="{505FB988-9CBE-4176-9669-0D6134F8DE2F}" destId="{A394E159-425E-46CA-9DBB-2520C7E692AE}" srcOrd="0" destOrd="0" parTransId="{DE015D36-A4CB-42EF-BC98-C68AE7010E5A}" sibTransId="{2CF82F41-F1C4-4697-A7EF-AD21B8D1FCC9}"/>
    <dgm:cxn modelId="{A13D6532-93ED-4B3A-BAE1-AE0F0C5812F2}" type="presOf" srcId="{3A612CD3-C7A8-49AA-9C58-3A43A6467310}" destId="{5FA4A2BA-DA4A-425D-894A-B20D4DC86DFF}" srcOrd="0" destOrd="0" presId="urn:microsoft.com/office/officeart/2005/8/layout/radial6"/>
    <dgm:cxn modelId="{882F8D36-0F66-4740-8DC1-BBF7FA897C56}" type="presOf" srcId="{AAD8BF8D-613B-452B-8099-70CE8B72C8A1}" destId="{C79FF2EC-587D-4334-BCEE-B2DE541FCD9C}" srcOrd="0" destOrd="0" presId="urn:microsoft.com/office/officeart/2005/8/layout/radial6"/>
    <dgm:cxn modelId="{49AABA5F-6385-4304-A0FE-5784012F99F9}" type="presOf" srcId="{505FB988-9CBE-4176-9669-0D6134F8DE2F}" destId="{31160637-0E15-45C9-A21A-4E875B0D2132}" srcOrd="0" destOrd="0" presId="urn:microsoft.com/office/officeart/2005/8/layout/radial6"/>
    <dgm:cxn modelId="{5976E34A-5AE7-456B-842A-9259B2F05CB0}" type="presOf" srcId="{07A5A883-BF5F-4F96-AF86-A2B7C5B2B155}" destId="{B1D3C99C-6497-4754-B314-84F7CDF85F80}" srcOrd="0" destOrd="0" presId="urn:microsoft.com/office/officeart/2005/8/layout/radial6"/>
    <dgm:cxn modelId="{39DE724C-10CA-4D9E-A195-6BFC5FC5B223}" type="presOf" srcId="{5886E9D4-71E4-4FEF-AF02-5DF4E4F3545A}" destId="{75D15381-1400-49D1-B478-B7D71493DB13}" srcOrd="0" destOrd="0" presId="urn:microsoft.com/office/officeart/2005/8/layout/radial6"/>
    <dgm:cxn modelId="{ED83AB83-3FD1-4F99-A669-28AE49EE94BF}" type="presOf" srcId="{2B23DAE3-2F27-4998-B020-B0B190DC241E}" destId="{E4E38CA3-1DA5-43DF-B8B1-6F2058958F31}" srcOrd="0" destOrd="0" presId="urn:microsoft.com/office/officeart/2005/8/layout/radial6"/>
    <dgm:cxn modelId="{AE20D884-A46C-4CC5-B963-8DCAEA004156}" srcId="{A394E159-425E-46CA-9DBB-2520C7E692AE}" destId="{07A5A883-BF5F-4F96-AF86-A2B7C5B2B155}" srcOrd="2" destOrd="0" parTransId="{C3065987-6C20-4AC9-B364-A82014379781}" sibTransId="{5886E9D4-71E4-4FEF-AF02-5DF4E4F3545A}"/>
    <dgm:cxn modelId="{EC5D1B93-F399-4D88-A465-5EF760123665}" type="presOf" srcId="{16715C34-ABEA-404A-9E1B-887D4A6F8C0F}" destId="{46DB55E4-67A5-4B92-AF34-D6EF812C12F8}" srcOrd="0" destOrd="0" presId="urn:microsoft.com/office/officeart/2005/8/layout/radial6"/>
    <dgm:cxn modelId="{A6FCA19A-3A6F-491E-969A-B4004014D1AD}" srcId="{A394E159-425E-46CA-9DBB-2520C7E692AE}" destId="{2B23DAE3-2F27-4998-B020-B0B190DC241E}" srcOrd="4" destOrd="0" parTransId="{62BE14CC-6EDA-4602-9D7D-387DD3094DB2}" sibTransId="{2663598A-D65A-4D10-8070-E3CA467FE60D}"/>
    <dgm:cxn modelId="{79E9F6A3-912E-46DA-B66B-4E4FD98ACB08}" srcId="{A394E159-425E-46CA-9DBB-2520C7E692AE}" destId="{B049D4C7-8925-4C57-9735-84585A4F9606}" srcOrd="1" destOrd="0" parTransId="{A64BCFED-7478-496B-86AE-0C38105CB471}" sibTransId="{16715C34-ABEA-404A-9E1B-887D4A6F8C0F}"/>
    <dgm:cxn modelId="{1FEC9DA8-EB68-41A7-AC36-E12BC8B02278}" type="presOf" srcId="{A482EA6A-FDCE-4BA3-B907-E874F7A458A5}" destId="{FE8B915C-C8A6-4977-A72F-C442FEF1C572}" srcOrd="0" destOrd="0" presId="urn:microsoft.com/office/officeart/2005/8/layout/radial6"/>
    <dgm:cxn modelId="{3AD753B8-3250-4D45-A12E-119C4B8FCD9E}" type="presOf" srcId="{B049D4C7-8925-4C57-9735-84585A4F9606}" destId="{C5B7DE45-4B73-403D-B5EB-D2C24746FD68}" srcOrd="0" destOrd="0" presId="urn:microsoft.com/office/officeart/2005/8/layout/radial6"/>
    <dgm:cxn modelId="{B6433EBB-A202-4B45-8883-A828F438C78D}" type="presOf" srcId="{A394E159-425E-46CA-9DBB-2520C7E692AE}" destId="{878EEA93-BBBB-42A0-BBCA-07AAD5AF3464}" srcOrd="0" destOrd="0" presId="urn:microsoft.com/office/officeart/2005/8/layout/radial6"/>
    <dgm:cxn modelId="{D233E3E2-B953-4551-97D5-97A167CC8112}" srcId="{A394E159-425E-46CA-9DBB-2520C7E692AE}" destId="{3A612CD3-C7A8-49AA-9C58-3A43A6467310}" srcOrd="3" destOrd="0" parTransId="{2C96B15E-2C53-4388-8D05-50C23F4F64D9}" sibTransId="{065EA7BE-DC2B-4E12-9E22-1677C4223ACF}"/>
    <dgm:cxn modelId="{FE5D9CF0-DA90-49A8-BE69-12DE72C4A4F5}" srcId="{A394E159-425E-46CA-9DBB-2520C7E692AE}" destId="{AAD8BF8D-613B-452B-8099-70CE8B72C8A1}" srcOrd="0" destOrd="0" parTransId="{121F2D31-5AD5-43D6-87A2-4BB40DA8937A}" sibTransId="{A482EA6A-FDCE-4BA3-B907-E874F7A458A5}"/>
    <dgm:cxn modelId="{D6DF757A-5BC4-4D96-AC11-38B3EB692939}" type="presParOf" srcId="{31160637-0E15-45C9-A21A-4E875B0D2132}" destId="{878EEA93-BBBB-42A0-BBCA-07AAD5AF3464}" srcOrd="0" destOrd="0" presId="urn:microsoft.com/office/officeart/2005/8/layout/radial6"/>
    <dgm:cxn modelId="{385C02FA-DD86-451D-A3BB-CF8E86268048}" type="presParOf" srcId="{31160637-0E15-45C9-A21A-4E875B0D2132}" destId="{C79FF2EC-587D-4334-BCEE-B2DE541FCD9C}" srcOrd="1" destOrd="0" presId="urn:microsoft.com/office/officeart/2005/8/layout/radial6"/>
    <dgm:cxn modelId="{A01A3AB6-17B8-436B-B0FA-4D2FA54E7DF1}" type="presParOf" srcId="{31160637-0E15-45C9-A21A-4E875B0D2132}" destId="{41597373-571F-4100-9A58-764988C6BFBC}" srcOrd="2" destOrd="0" presId="urn:microsoft.com/office/officeart/2005/8/layout/radial6"/>
    <dgm:cxn modelId="{87AB245A-38E3-432B-9209-44C2AA99545E}" type="presParOf" srcId="{31160637-0E15-45C9-A21A-4E875B0D2132}" destId="{FE8B915C-C8A6-4977-A72F-C442FEF1C572}" srcOrd="3" destOrd="0" presId="urn:microsoft.com/office/officeart/2005/8/layout/radial6"/>
    <dgm:cxn modelId="{1CE71ACB-1780-4019-AFF2-6F6E76AAF85D}" type="presParOf" srcId="{31160637-0E15-45C9-A21A-4E875B0D2132}" destId="{C5B7DE45-4B73-403D-B5EB-D2C24746FD68}" srcOrd="4" destOrd="0" presId="urn:microsoft.com/office/officeart/2005/8/layout/radial6"/>
    <dgm:cxn modelId="{B029AD11-5E93-4694-8063-C46D0781800F}" type="presParOf" srcId="{31160637-0E15-45C9-A21A-4E875B0D2132}" destId="{BC732C1C-7334-4B35-B1DB-6AEB6DA4A2D7}" srcOrd="5" destOrd="0" presId="urn:microsoft.com/office/officeart/2005/8/layout/radial6"/>
    <dgm:cxn modelId="{8F23207E-1306-4F72-964D-3EFB8FA881CA}" type="presParOf" srcId="{31160637-0E15-45C9-A21A-4E875B0D2132}" destId="{46DB55E4-67A5-4B92-AF34-D6EF812C12F8}" srcOrd="6" destOrd="0" presId="urn:microsoft.com/office/officeart/2005/8/layout/radial6"/>
    <dgm:cxn modelId="{F29BA481-C183-4436-BB83-3619147C04F3}" type="presParOf" srcId="{31160637-0E15-45C9-A21A-4E875B0D2132}" destId="{B1D3C99C-6497-4754-B314-84F7CDF85F80}" srcOrd="7" destOrd="0" presId="urn:microsoft.com/office/officeart/2005/8/layout/radial6"/>
    <dgm:cxn modelId="{7F1E9C5B-D5C3-410B-B756-4D67C96E9BD2}" type="presParOf" srcId="{31160637-0E15-45C9-A21A-4E875B0D2132}" destId="{2AF68597-5BCC-4B16-A408-DE307700B2CB}" srcOrd="8" destOrd="0" presId="urn:microsoft.com/office/officeart/2005/8/layout/radial6"/>
    <dgm:cxn modelId="{7D720413-D067-4334-A47D-C5DA5F2136F2}" type="presParOf" srcId="{31160637-0E15-45C9-A21A-4E875B0D2132}" destId="{75D15381-1400-49D1-B478-B7D71493DB13}" srcOrd="9" destOrd="0" presId="urn:microsoft.com/office/officeart/2005/8/layout/radial6"/>
    <dgm:cxn modelId="{BC554B37-DC70-445F-B48C-56D6F869C782}" type="presParOf" srcId="{31160637-0E15-45C9-A21A-4E875B0D2132}" destId="{5FA4A2BA-DA4A-425D-894A-B20D4DC86DFF}" srcOrd="10" destOrd="0" presId="urn:microsoft.com/office/officeart/2005/8/layout/radial6"/>
    <dgm:cxn modelId="{15402EAC-8983-4B4E-A055-B9C1F4756B58}" type="presParOf" srcId="{31160637-0E15-45C9-A21A-4E875B0D2132}" destId="{9D21C535-F4B0-4157-99E5-8D7D5DDA2D2B}" srcOrd="11" destOrd="0" presId="urn:microsoft.com/office/officeart/2005/8/layout/radial6"/>
    <dgm:cxn modelId="{36C69CDC-8F38-460D-A425-F1DE6509393E}" type="presParOf" srcId="{31160637-0E15-45C9-A21A-4E875B0D2132}" destId="{F104AEC2-6C3A-49C4-9FF2-5D5D219EDA64}" srcOrd="12" destOrd="0" presId="urn:microsoft.com/office/officeart/2005/8/layout/radial6"/>
    <dgm:cxn modelId="{8E37CD42-C703-434B-9A69-26681504103B}" type="presParOf" srcId="{31160637-0E15-45C9-A21A-4E875B0D2132}" destId="{E4E38CA3-1DA5-43DF-B8B1-6F2058958F31}" srcOrd="13" destOrd="0" presId="urn:microsoft.com/office/officeart/2005/8/layout/radial6"/>
    <dgm:cxn modelId="{1608068E-F3B2-4539-A5E0-CFBE8F01D07C}" type="presParOf" srcId="{31160637-0E15-45C9-A21A-4E875B0D2132}" destId="{FC145C1C-B63A-4738-AF4B-C955CBA3EACD}" srcOrd="14" destOrd="0" presId="urn:microsoft.com/office/officeart/2005/8/layout/radial6"/>
    <dgm:cxn modelId="{B99BBC53-C732-4E88-9290-20C7974ED373}" type="presParOf" srcId="{31160637-0E15-45C9-A21A-4E875B0D2132}" destId="{657ED242-A5A4-4949-AACB-925C6056A9BC}"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ED242-A5A4-4949-AACB-925C6056A9BC}">
      <dsp:nvSpPr>
        <dsp:cNvPr id="0" name=""/>
        <dsp:cNvSpPr/>
      </dsp:nvSpPr>
      <dsp:spPr>
        <a:xfrm>
          <a:off x="547184" y="428603"/>
          <a:ext cx="2862909" cy="2862909"/>
        </a:xfrm>
        <a:prstGeom prst="blockArc">
          <a:avLst>
            <a:gd name="adj1" fmla="val 1188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04AEC2-6C3A-49C4-9FF2-5D5D219EDA64}">
      <dsp:nvSpPr>
        <dsp:cNvPr id="0" name=""/>
        <dsp:cNvSpPr/>
      </dsp:nvSpPr>
      <dsp:spPr>
        <a:xfrm>
          <a:off x="547184" y="428603"/>
          <a:ext cx="2862909" cy="2862909"/>
        </a:xfrm>
        <a:prstGeom prst="blockArc">
          <a:avLst>
            <a:gd name="adj1" fmla="val 7560000"/>
            <a:gd name="adj2" fmla="val 1188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D15381-1400-49D1-B478-B7D71493DB13}">
      <dsp:nvSpPr>
        <dsp:cNvPr id="0" name=""/>
        <dsp:cNvSpPr/>
      </dsp:nvSpPr>
      <dsp:spPr>
        <a:xfrm>
          <a:off x="547184" y="428603"/>
          <a:ext cx="2862909" cy="2862909"/>
        </a:xfrm>
        <a:prstGeom prst="blockArc">
          <a:avLst>
            <a:gd name="adj1" fmla="val 3240000"/>
            <a:gd name="adj2" fmla="val 756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DB55E4-67A5-4B92-AF34-D6EF812C12F8}">
      <dsp:nvSpPr>
        <dsp:cNvPr id="0" name=""/>
        <dsp:cNvSpPr/>
      </dsp:nvSpPr>
      <dsp:spPr>
        <a:xfrm>
          <a:off x="547184" y="428603"/>
          <a:ext cx="2862909" cy="2862909"/>
        </a:xfrm>
        <a:prstGeom prst="blockArc">
          <a:avLst>
            <a:gd name="adj1" fmla="val 20520000"/>
            <a:gd name="adj2" fmla="val 324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8B915C-C8A6-4977-A72F-C442FEF1C572}">
      <dsp:nvSpPr>
        <dsp:cNvPr id="0" name=""/>
        <dsp:cNvSpPr/>
      </dsp:nvSpPr>
      <dsp:spPr>
        <a:xfrm>
          <a:off x="547184" y="428603"/>
          <a:ext cx="2862909" cy="2862909"/>
        </a:xfrm>
        <a:prstGeom prst="blockArc">
          <a:avLst>
            <a:gd name="adj1" fmla="val 16200000"/>
            <a:gd name="adj2" fmla="val 2052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8EEA93-BBBB-42A0-BBCA-07AAD5AF3464}">
      <dsp:nvSpPr>
        <dsp:cNvPr id="0" name=""/>
        <dsp:cNvSpPr/>
      </dsp:nvSpPr>
      <dsp:spPr>
        <a:xfrm>
          <a:off x="1319736" y="1201156"/>
          <a:ext cx="1317804" cy="13178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Retro Proof of Concept</a:t>
          </a:r>
        </a:p>
        <a:p>
          <a:pPr marL="0" lvl="0" indent="0" algn="ctr" defTabSz="666750">
            <a:lnSpc>
              <a:spcPct val="90000"/>
            </a:lnSpc>
            <a:spcBef>
              <a:spcPct val="0"/>
            </a:spcBef>
            <a:spcAft>
              <a:spcPct val="35000"/>
            </a:spcAft>
            <a:buNone/>
          </a:pPr>
          <a:r>
            <a:rPr lang="en-GB" sz="1500" kern="1200" dirty="0"/>
            <a:t>Step1</a:t>
          </a:r>
        </a:p>
      </dsp:txBody>
      <dsp:txXfrm>
        <a:off x="1512724" y="1394144"/>
        <a:ext cx="931828" cy="931828"/>
      </dsp:txXfrm>
    </dsp:sp>
    <dsp:sp modelId="{C79FF2EC-587D-4334-BCEE-B2DE541FCD9C}">
      <dsp:nvSpPr>
        <dsp:cNvPr id="0" name=""/>
        <dsp:cNvSpPr/>
      </dsp:nvSpPr>
      <dsp:spPr>
        <a:xfrm>
          <a:off x="1517407" y="580"/>
          <a:ext cx="922463" cy="922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General Details</a:t>
          </a:r>
        </a:p>
      </dsp:txBody>
      <dsp:txXfrm>
        <a:off x="1652499" y="135672"/>
        <a:ext cx="652279" cy="652279"/>
      </dsp:txXfrm>
    </dsp:sp>
    <dsp:sp modelId="{C5B7DE45-4B73-403D-B5EB-D2C24746FD68}">
      <dsp:nvSpPr>
        <dsp:cNvPr id="0" name=""/>
        <dsp:cNvSpPr/>
      </dsp:nvSpPr>
      <dsp:spPr>
        <a:xfrm>
          <a:off x="2847218" y="966744"/>
          <a:ext cx="922463" cy="922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Asset Details</a:t>
          </a:r>
        </a:p>
      </dsp:txBody>
      <dsp:txXfrm>
        <a:off x="2982310" y="1101836"/>
        <a:ext cx="652279" cy="652279"/>
      </dsp:txXfrm>
    </dsp:sp>
    <dsp:sp modelId="{B1D3C99C-6497-4754-B314-84F7CDF85F80}">
      <dsp:nvSpPr>
        <dsp:cNvPr id="0" name=""/>
        <dsp:cNvSpPr/>
      </dsp:nvSpPr>
      <dsp:spPr>
        <a:xfrm>
          <a:off x="2339275" y="2530031"/>
          <a:ext cx="922463" cy="922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Measurement Details</a:t>
          </a:r>
        </a:p>
      </dsp:txBody>
      <dsp:txXfrm>
        <a:off x="2474367" y="2665123"/>
        <a:ext cx="652279" cy="652279"/>
      </dsp:txXfrm>
    </dsp:sp>
    <dsp:sp modelId="{5FA4A2BA-DA4A-425D-894A-B20D4DC86DFF}">
      <dsp:nvSpPr>
        <dsp:cNvPr id="0" name=""/>
        <dsp:cNvSpPr/>
      </dsp:nvSpPr>
      <dsp:spPr>
        <a:xfrm>
          <a:off x="695538" y="2530031"/>
          <a:ext cx="922463" cy="922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AMR &amp; Convertor Details</a:t>
          </a:r>
        </a:p>
      </dsp:txBody>
      <dsp:txXfrm>
        <a:off x="830630" y="2665123"/>
        <a:ext cx="652279" cy="652279"/>
      </dsp:txXfrm>
    </dsp:sp>
    <dsp:sp modelId="{E4E38CA3-1DA5-43DF-B8B1-6F2058958F31}">
      <dsp:nvSpPr>
        <dsp:cNvPr id="0" name=""/>
        <dsp:cNvSpPr/>
      </dsp:nvSpPr>
      <dsp:spPr>
        <a:xfrm>
          <a:off x="187596" y="966744"/>
          <a:ext cx="922463" cy="9224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Reading Details</a:t>
          </a:r>
        </a:p>
      </dsp:txBody>
      <dsp:txXfrm>
        <a:off x="322688" y="1101836"/>
        <a:ext cx="652279" cy="6522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drawing1.xml><?xml version="1.0" encoding="utf-8"?>
<c:userShapes xmlns:c="http://schemas.openxmlformats.org/drawingml/2006/chart">
  <cdr:relSizeAnchor xmlns:cdr="http://schemas.openxmlformats.org/drawingml/2006/chartDrawing">
    <cdr:from>
      <cdr:x>0.29126</cdr:x>
      <cdr:y>0.10309</cdr:y>
    </cdr:from>
    <cdr:to>
      <cdr:x>0.35922</cdr:x>
      <cdr:y>0.20618</cdr:y>
    </cdr:to>
    <cdr:sp macro="" textlink="">
      <cdr:nvSpPr>
        <cdr:cNvPr id="2" name="TextBox 1">
          <a:extLst xmlns:a="http://schemas.openxmlformats.org/drawingml/2006/main">
            <a:ext uri="{FF2B5EF4-FFF2-40B4-BE49-F238E27FC236}">
              <a16:creationId xmlns:a16="http://schemas.microsoft.com/office/drawing/2014/main" id="{0ADC3337-86BF-42E7-8700-A28083CDB2D3}"/>
            </a:ext>
          </a:extLst>
        </cdr:cNvPr>
        <cdr:cNvSpPr txBox="1"/>
      </cdr:nvSpPr>
      <cdr:spPr>
        <a:xfrm xmlns:a="http://schemas.openxmlformats.org/drawingml/2006/main">
          <a:off x="2160240" y="288032"/>
          <a:ext cx="504056" cy="288032"/>
        </a:xfrm>
        <a:prstGeom xmlns:a="http://schemas.openxmlformats.org/drawingml/2006/main" prst="rect">
          <a:avLst/>
        </a:prstGeom>
        <a:solidFill xmlns:a="http://schemas.openxmlformats.org/drawingml/2006/main">
          <a:schemeClr val="accent1">
            <a:lumMod val="40000"/>
            <a:lumOff val="60000"/>
          </a:schemeClr>
        </a:solidFill>
      </cdr:spPr>
      <cdr:txBody>
        <a:bodyPr xmlns:a="http://schemas.openxmlformats.org/drawingml/2006/main" vertOverflow="clip" wrap="square" rtlCol="0"/>
        <a:lstStyle xmlns:a="http://schemas.openxmlformats.org/drawingml/2006/main"/>
        <a:p xmlns:a="http://schemas.openxmlformats.org/drawingml/2006/main">
          <a:r>
            <a:rPr lang="en-GB" sz="900" dirty="0"/>
            <a:t>Title</a:t>
          </a:r>
          <a:endParaRPr lang="en-GB" sz="105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CC7C86-2D66-4C55-8F99-E153512351BA}" type="datetimeFigureOut">
              <a:rPr lang="en-GB" smtClean="0"/>
              <a:t>03/03/2020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357B9-A31F-4FC7-A38A-70DF36F645F3}" type="slidenum">
              <a:rPr lang="en-GB" smtClean="0"/>
              <a:t>‹#›</a:t>
            </a:fld>
            <a:endParaRPr lang="en-GB"/>
          </a:p>
        </p:txBody>
      </p:sp>
    </p:spTree>
    <p:extLst>
      <p:ext uri="{BB962C8B-B14F-4D97-AF65-F5344CB8AC3E}">
        <p14:creationId xmlns:p14="http://schemas.microsoft.com/office/powerpoint/2010/main" val="79296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28</a:t>
            </a:fld>
            <a:endParaRPr lang="en-GB" dirty="0"/>
          </a:p>
        </p:txBody>
      </p:sp>
    </p:spTree>
    <p:extLst>
      <p:ext uri="{BB962C8B-B14F-4D97-AF65-F5344CB8AC3E}">
        <p14:creationId xmlns:p14="http://schemas.microsoft.com/office/powerpoint/2010/main" val="3754926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5DF76F-2569-4657-A107-046DAC4CC716}" type="slidenum">
              <a:rPr lang="en-GB" smtClean="0"/>
              <a:t>40</a:t>
            </a:fld>
            <a:endParaRPr lang="en-GB" dirty="0"/>
          </a:p>
        </p:txBody>
      </p:sp>
    </p:spTree>
    <p:extLst>
      <p:ext uri="{BB962C8B-B14F-4D97-AF65-F5344CB8AC3E}">
        <p14:creationId xmlns:p14="http://schemas.microsoft.com/office/powerpoint/2010/main" val="39035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5DF76F-2569-4657-A107-046DAC4CC716}" type="slidenum">
              <a:rPr lang="en-GB" smtClean="0"/>
              <a:t>41</a:t>
            </a:fld>
            <a:endParaRPr lang="en-GB" dirty="0"/>
          </a:p>
        </p:txBody>
      </p:sp>
    </p:spTree>
    <p:extLst>
      <p:ext uri="{BB962C8B-B14F-4D97-AF65-F5344CB8AC3E}">
        <p14:creationId xmlns:p14="http://schemas.microsoft.com/office/powerpoint/2010/main" val="276839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5DF76F-2569-4657-A107-046DAC4CC716}" type="slidenum">
              <a:rPr lang="en-GB" smtClean="0"/>
              <a:t>42</a:t>
            </a:fld>
            <a:endParaRPr lang="en-GB" dirty="0"/>
          </a:p>
        </p:txBody>
      </p:sp>
    </p:spTree>
    <p:extLst>
      <p:ext uri="{BB962C8B-B14F-4D97-AF65-F5344CB8AC3E}">
        <p14:creationId xmlns:p14="http://schemas.microsoft.com/office/powerpoint/2010/main" val="210818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7F0C77-334A-4FB0-A6A1-8976F8350912}" type="slidenum">
              <a:rPr lang="en-GB" smtClean="0"/>
              <a:t>45</a:t>
            </a:fld>
            <a:endParaRPr lang="en-GB" dirty="0"/>
          </a:p>
        </p:txBody>
      </p:sp>
    </p:spTree>
    <p:extLst>
      <p:ext uri="{BB962C8B-B14F-4D97-AF65-F5344CB8AC3E}">
        <p14:creationId xmlns:p14="http://schemas.microsoft.com/office/powerpoint/2010/main" val="53526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2357B9-A31F-4FC7-A38A-70DF36F645F3}" type="slidenum">
              <a:rPr lang="en-GB" smtClean="0"/>
              <a:t>46</a:t>
            </a:fld>
            <a:endParaRPr lang="en-GB"/>
          </a:p>
        </p:txBody>
      </p:sp>
    </p:spTree>
    <p:extLst>
      <p:ext uri="{BB962C8B-B14F-4D97-AF65-F5344CB8AC3E}">
        <p14:creationId xmlns:p14="http://schemas.microsoft.com/office/powerpoint/2010/main" val="2570387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2357B9-A31F-4FC7-A38A-70DF36F645F3}" type="slidenum">
              <a:rPr lang="en-GB" smtClean="0"/>
              <a:t>50</a:t>
            </a:fld>
            <a:endParaRPr lang="en-GB"/>
          </a:p>
        </p:txBody>
      </p:sp>
    </p:spTree>
    <p:extLst>
      <p:ext uri="{BB962C8B-B14F-4D97-AF65-F5344CB8AC3E}">
        <p14:creationId xmlns:p14="http://schemas.microsoft.com/office/powerpoint/2010/main" val="111000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29</a:t>
            </a:fld>
            <a:endParaRPr lang="en-GB" dirty="0"/>
          </a:p>
        </p:txBody>
      </p:sp>
    </p:spTree>
    <p:extLst>
      <p:ext uri="{BB962C8B-B14F-4D97-AF65-F5344CB8AC3E}">
        <p14:creationId xmlns:p14="http://schemas.microsoft.com/office/powerpoint/2010/main" val="61234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30</a:t>
            </a:fld>
            <a:endParaRPr lang="en-GB" dirty="0"/>
          </a:p>
        </p:txBody>
      </p:sp>
    </p:spTree>
    <p:extLst>
      <p:ext uri="{BB962C8B-B14F-4D97-AF65-F5344CB8AC3E}">
        <p14:creationId xmlns:p14="http://schemas.microsoft.com/office/powerpoint/2010/main" val="141555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31</a:t>
            </a:fld>
            <a:endParaRPr lang="en-GB" dirty="0"/>
          </a:p>
        </p:txBody>
      </p:sp>
    </p:spTree>
    <p:extLst>
      <p:ext uri="{BB962C8B-B14F-4D97-AF65-F5344CB8AC3E}">
        <p14:creationId xmlns:p14="http://schemas.microsoft.com/office/powerpoint/2010/main" val="187531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32</a:t>
            </a:fld>
            <a:endParaRPr lang="en-GB" dirty="0"/>
          </a:p>
        </p:txBody>
      </p:sp>
    </p:spTree>
    <p:extLst>
      <p:ext uri="{BB962C8B-B14F-4D97-AF65-F5344CB8AC3E}">
        <p14:creationId xmlns:p14="http://schemas.microsoft.com/office/powerpoint/2010/main" val="184693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A7CD47-05DB-404B-9A2D-CF399089D629}" type="slidenum">
              <a:rPr lang="en-GB" smtClean="0"/>
              <a:t>33</a:t>
            </a:fld>
            <a:endParaRPr lang="en-GB" dirty="0"/>
          </a:p>
        </p:txBody>
      </p:sp>
    </p:spTree>
    <p:extLst>
      <p:ext uri="{BB962C8B-B14F-4D97-AF65-F5344CB8AC3E}">
        <p14:creationId xmlns:p14="http://schemas.microsoft.com/office/powerpoint/2010/main" val="362061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2357B9-A31F-4FC7-A38A-70DF36F645F3}" type="slidenum">
              <a:rPr lang="en-GB" smtClean="0"/>
              <a:t>34</a:t>
            </a:fld>
            <a:endParaRPr lang="en-GB" dirty="0"/>
          </a:p>
        </p:txBody>
      </p:sp>
    </p:spTree>
    <p:extLst>
      <p:ext uri="{BB962C8B-B14F-4D97-AF65-F5344CB8AC3E}">
        <p14:creationId xmlns:p14="http://schemas.microsoft.com/office/powerpoint/2010/main" val="352384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2A2357B9-A31F-4FC7-A38A-70DF36F645F3}" type="slidenum">
              <a:rPr kumimoji="0" lang="en-GB"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288"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284415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288">
              <a:defRPr/>
            </a:pPr>
            <a:fld id="{2A2357B9-A31F-4FC7-A38A-70DF36F645F3}" type="slidenum">
              <a:rPr lang="en-GB">
                <a:solidFill>
                  <a:prstClr val="black"/>
                </a:solidFill>
                <a:latin typeface="Calibri"/>
              </a:rPr>
              <a:pPr defTabSz="914288">
                <a:defRPr/>
              </a:pPr>
              <a:t>39</a:t>
            </a:fld>
            <a:endParaRPr lang="en-GB" dirty="0">
              <a:solidFill>
                <a:prstClr val="black"/>
              </a:solidFill>
              <a:latin typeface="Calibri"/>
            </a:endParaRPr>
          </a:p>
        </p:txBody>
      </p:sp>
    </p:spTree>
    <p:extLst>
      <p:ext uri="{BB962C8B-B14F-4D97-AF65-F5344CB8AC3E}">
        <p14:creationId xmlns:p14="http://schemas.microsoft.com/office/powerpoint/2010/main" val="2093555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13039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119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730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550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p:cNvSpPr>
            <a:spLocks noGrp="1"/>
          </p:cNvSpPr>
          <p:nvPr>
            <p:ph type="title"/>
          </p:nvPr>
        </p:nvSpPr>
        <p:spPr>
          <a:xfrm>
            <a:off x="457200" y="123478"/>
            <a:ext cx="8229600" cy="63758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11809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8121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23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0750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421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3478"/>
            <a:ext cx="8229600" cy="63758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059582"/>
            <a:ext cx="8229600" cy="36724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9291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spcBef>
          <a:spcPct val="0"/>
        </a:spcBef>
        <a:buNone/>
        <a:defRPr sz="2800" b="1" kern="1200">
          <a:solidFill>
            <a:srgbClr val="3E5AA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xoserve.com/change/change-proposals/xrn-5036-updates-to-must-read-proces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xoserve.com/change/change-proposals/xrn-5036-updates-to-must-read-proces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xoserve.com/change/change-packs/2532-mt-jr-change-pack-february-202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package" Target="../embeddings/Microsoft_Word_Document5.docx"/><Relationship Id="rId3" Type="http://schemas.openxmlformats.org/officeDocument/2006/relationships/package" Target="../embeddings/Microsoft_Word_Document.docx"/><Relationship Id="rId7" Type="http://schemas.openxmlformats.org/officeDocument/2006/relationships/package" Target="../embeddings/Microsoft_Word_Document2.docx"/><Relationship Id="rId12"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wmf"/><Relationship Id="rId11" Type="http://schemas.openxmlformats.org/officeDocument/2006/relationships/package" Target="../embeddings/Microsoft_Word_Document4.docx"/><Relationship Id="rId5" Type="http://schemas.openxmlformats.org/officeDocument/2006/relationships/package" Target="../embeddings/Microsoft_Word_Document1.docx"/><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package" Target="../embeddings/Microsoft_Word_Document3.docx"/><Relationship Id="rId14" Type="http://schemas.openxmlformats.org/officeDocument/2006/relationships/image" Target="../media/image9.w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package" Target="../embeddings/Microsoft_Word_Document7.docx"/><Relationship Id="rId4" Type="http://schemas.openxmlformats.org/officeDocument/2006/relationships/image" Target="../media/image1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www.xoserve.com/change/change-proposals/xrn-5116-domestic-report-must-read-prenotificatio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7.wmf"/></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package" Target="../embeddings/Microsoft_Word_Document9.docx"/><Relationship Id="rId5" Type="http://schemas.openxmlformats.org/officeDocument/2006/relationships/image" Target="../media/image29.w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31.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32.wmf"/></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33.wmf"/></Relationships>
</file>

<file path=ppt/slides/_rels/slide5.xml.rels><?xml version="1.0" encoding="UTF-8" standalone="yes"?>
<Relationships xmlns="http://schemas.openxmlformats.org/package/2006/relationships"><Relationship Id="rId2" Type="http://schemas.openxmlformats.org/officeDocument/2006/relationships/hyperlink" Target="https://www.xoserve.com/change/change-proposals/xrn-5120-map-to-ukl-monthly-comparison-servic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mailto:box.xoserve.IXEnquiries@xoserve.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xoserve.com/change/change-proposals/xrn-5110-november-20-release-delive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xoserve.com/change/change-proposals/xrn-5121-supplier-portfolio-servic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xoserve.com/change/change-proposals/xrn-5122-gemini-system-enhancements-deliver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xoserve.com/change/change-proposals/xrn-5123-dsc-service-description-table-cosmetic-change-to-service-line-tabl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Change Management Committee  </a:t>
            </a:r>
          </a:p>
        </p:txBody>
      </p:sp>
      <p:sp>
        <p:nvSpPr>
          <p:cNvPr id="3" name="Subtitle 2"/>
          <p:cNvSpPr>
            <a:spLocks noGrp="1"/>
          </p:cNvSpPr>
          <p:nvPr>
            <p:ph type="subTitle" idx="1"/>
          </p:nvPr>
        </p:nvSpPr>
        <p:spPr/>
        <p:txBody>
          <a:bodyPr/>
          <a:lstStyle/>
          <a:p>
            <a:r>
              <a:rPr lang="en-GB" dirty="0"/>
              <a:t>11</a:t>
            </a:r>
            <a:r>
              <a:rPr lang="en-GB" baseline="30000" dirty="0"/>
              <a:t>th</a:t>
            </a:r>
            <a:r>
              <a:rPr lang="en-GB" dirty="0"/>
              <a:t> March 2020</a:t>
            </a:r>
          </a:p>
        </p:txBody>
      </p:sp>
    </p:spTree>
    <p:extLst>
      <p:ext uri="{BB962C8B-B14F-4D97-AF65-F5344CB8AC3E}">
        <p14:creationId xmlns:p14="http://schemas.microsoft.com/office/powerpoint/2010/main" val="365374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139702"/>
            <a:ext cx="8229600" cy="637580"/>
          </a:xfrm>
        </p:spPr>
        <p:txBody>
          <a:bodyPr>
            <a:normAutofit fontScale="90000"/>
          </a:bodyPr>
          <a:lstStyle/>
          <a:p>
            <a:pPr algn="l"/>
            <a:r>
              <a:rPr lang="en-GB" dirty="0"/>
              <a:t>3. New Change Proposals – Post Initial Review</a:t>
            </a:r>
            <a:br>
              <a:rPr lang="en-GB" dirty="0"/>
            </a:br>
            <a:br>
              <a:rPr lang="en-GB" sz="2200" dirty="0">
                <a:solidFill>
                  <a:schemeClr val="tx1"/>
                </a:solidFill>
              </a:rPr>
            </a:br>
            <a:r>
              <a:rPr lang="en-GB" sz="2000" dirty="0">
                <a:solidFill>
                  <a:schemeClr val="tx1"/>
                </a:solidFill>
              </a:rPr>
              <a:t>None for this meeting</a:t>
            </a:r>
            <a:endParaRPr lang="en-GB" dirty="0">
              <a:solidFill>
                <a:schemeClr val="tx1"/>
              </a:solidFill>
            </a:endParaRPr>
          </a:p>
        </p:txBody>
      </p:sp>
    </p:spTree>
    <p:extLst>
      <p:ext uri="{BB962C8B-B14F-4D97-AF65-F5344CB8AC3E}">
        <p14:creationId xmlns:p14="http://schemas.microsoft.com/office/powerpoint/2010/main" val="316671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2139702"/>
            <a:ext cx="8229600" cy="637580"/>
          </a:xfrm>
        </p:spPr>
        <p:txBody>
          <a:bodyPr>
            <a:normAutofit fontScale="90000"/>
          </a:bodyPr>
          <a:lstStyle/>
          <a:p>
            <a:pPr algn="l"/>
            <a:r>
              <a:rPr lang="en-GB" dirty="0"/>
              <a:t>4. New Change Proposals – Post Solution Review</a:t>
            </a:r>
            <a:br>
              <a:rPr lang="en-GB" dirty="0"/>
            </a:br>
            <a:br>
              <a:rPr lang="en-GB" dirty="0"/>
            </a:br>
            <a:endParaRPr lang="en-GB" sz="2000" dirty="0">
              <a:solidFill>
                <a:schemeClr val="tx1"/>
              </a:solidFill>
            </a:endParaRPr>
          </a:p>
        </p:txBody>
      </p:sp>
    </p:spTree>
    <p:extLst>
      <p:ext uri="{BB962C8B-B14F-4D97-AF65-F5344CB8AC3E}">
        <p14:creationId xmlns:p14="http://schemas.microsoft.com/office/powerpoint/2010/main" val="852926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7580"/>
          </a:xfrm>
        </p:spPr>
        <p:txBody>
          <a:bodyPr>
            <a:normAutofit/>
          </a:bodyPr>
          <a:lstStyle/>
          <a:p>
            <a:r>
              <a:rPr lang="en-GB" sz="2000" dirty="0"/>
              <a:t>4.1 New Change Proposals – Post Solution Review</a:t>
            </a:r>
          </a:p>
        </p:txBody>
      </p:sp>
      <p:graphicFrame>
        <p:nvGraphicFramePr>
          <p:cNvPr id="3" name="Table 2"/>
          <p:cNvGraphicFramePr>
            <a:graphicFrameLocks noGrp="1"/>
          </p:cNvGraphicFramePr>
          <p:nvPr>
            <p:extLst>
              <p:ext uri="{D42A27DB-BD31-4B8C-83A1-F6EECF244321}">
                <p14:modId xmlns:p14="http://schemas.microsoft.com/office/powerpoint/2010/main" val="85839940"/>
              </p:ext>
            </p:extLst>
          </p:nvPr>
        </p:nvGraphicFramePr>
        <p:xfrm>
          <a:off x="107504" y="637580"/>
          <a:ext cx="8784976" cy="4148582"/>
        </p:xfrm>
        <a:graphic>
          <a:graphicData uri="http://schemas.openxmlformats.org/drawingml/2006/table">
            <a:tbl>
              <a:tblPr firstRow="1" firstCol="1" bandRow="1">
                <a:tableStyleId>{5940675A-B579-460E-94D1-54222C63F5DA}</a:tableStyleId>
              </a:tblPr>
              <a:tblGrid>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3321704233"/>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2215985">
                  <a:extLst>
                    <a:ext uri="{9D8B030D-6E8A-4147-A177-3AD203B41FA5}">
                      <a16:colId xmlns:a16="http://schemas.microsoft.com/office/drawing/2014/main" val="20010"/>
                    </a:ext>
                  </a:extLst>
                </a:gridCol>
                <a:gridCol w="2248511">
                  <a:extLst>
                    <a:ext uri="{9D8B030D-6E8A-4147-A177-3AD203B41FA5}">
                      <a16:colId xmlns:a16="http://schemas.microsoft.com/office/drawing/2014/main" val="962632116"/>
                    </a:ext>
                  </a:extLst>
                </a:gridCol>
              </a:tblGrid>
              <a:tr h="432048">
                <a:tc rowSpan="2">
                  <a:txBody>
                    <a:bodyPr/>
                    <a:lstStyle/>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XRN / Title</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Proposed Release</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Link to Change Proposal</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Comm Ref</a:t>
                      </a:r>
                    </a:p>
                  </a:txBody>
                  <a:tcPr marL="59044" marR="59044" marT="0" marB="0">
                    <a:solidFill>
                      <a:schemeClr val="tx2">
                        <a:lumMod val="40000"/>
                        <a:lumOff val="60000"/>
                      </a:schemeClr>
                    </a:solidFill>
                  </a:tcPr>
                </a:tc>
                <a:tc rowSpan="2">
                  <a:txBody>
                    <a:bodyPr/>
                    <a:lstStyle/>
                    <a:p>
                      <a:pPr>
                        <a:lnSpc>
                          <a:spcPct val="115000"/>
                        </a:lnSpc>
                        <a:spcAft>
                          <a:spcPts val="0"/>
                        </a:spcAft>
                      </a:pPr>
                      <a:r>
                        <a:rPr lang="en-GB" sz="900" dirty="0">
                          <a:effectLst/>
                          <a:latin typeface="Arial" panose="020B0604020202020204" pitchFamily="34" charset="0"/>
                          <a:ea typeface="Calibri"/>
                          <a:cs typeface="Arial" panose="020B0604020202020204" pitchFamily="34" charset="0"/>
                        </a:rPr>
                        <a:t>DSG Preferred Option and date</a:t>
                      </a:r>
                    </a:p>
                  </a:txBody>
                  <a:tcPr marL="59044" marR="59044" marT="0" marB="0">
                    <a:solidFill>
                      <a:schemeClr val="accent4">
                        <a:lumMod val="40000"/>
                        <a:lumOff val="60000"/>
                      </a:schemeClr>
                    </a:solidFill>
                  </a:tcPr>
                </a:tc>
                <a:tc gridSpan="4">
                  <a:txBody>
                    <a:bodyPr/>
                    <a:lstStyle/>
                    <a:p>
                      <a:pPr>
                        <a:lnSpc>
                          <a:spcPct val="115000"/>
                        </a:lnSpc>
                        <a:spcAft>
                          <a:spcPts val="0"/>
                        </a:spcAft>
                      </a:pPr>
                      <a:r>
                        <a:rPr lang="en-GB" sz="900" dirty="0">
                          <a:effectLst/>
                        </a:rPr>
                        <a:t>Solution Summary Outcome and implementation date outcome</a:t>
                      </a:r>
                      <a:endParaRPr lang="en-GB" sz="1050" dirty="0">
                        <a:effectLst/>
                        <a:latin typeface="Calibri"/>
                        <a:ea typeface="Calibri"/>
                        <a:cs typeface="Times New Roman"/>
                      </a:endParaRPr>
                    </a:p>
                  </a:txBody>
                  <a:tcPr marL="59044" marR="59044" marT="0" marB="0">
                    <a:solidFill>
                      <a:schemeClr val="accent4">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900" dirty="0">
                          <a:effectLst/>
                          <a:latin typeface="Arial" panose="020B0604020202020204" pitchFamily="34" charset="0"/>
                          <a:ea typeface="Calibri"/>
                          <a:cs typeface="Arial" panose="020B0604020202020204" pitchFamily="34" charset="0"/>
                        </a:rPr>
                        <a:t>Comments</a:t>
                      </a:r>
                    </a:p>
                    <a:p>
                      <a:pPr>
                        <a:lnSpc>
                          <a:spcPct val="115000"/>
                        </a:lnSpc>
                        <a:spcAft>
                          <a:spcPts val="0"/>
                        </a:spcAft>
                      </a:pPr>
                      <a:endParaRPr lang="en-GB" sz="900" dirty="0">
                        <a:effectLst/>
                        <a:latin typeface="Arial" panose="020B0604020202020204" pitchFamily="34" charset="0"/>
                        <a:ea typeface="Calibri"/>
                        <a:cs typeface="Arial" panose="020B0604020202020204" pitchFamily="34" charset="0"/>
                      </a:endParaRPr>
                    </a:p>
                  </a:txBody>
                  <a:tcPr marL="59044" marR="59044" marT="0" marB="0">
                    <a:solidFill>
                      <a:schemeClr val="accent4">
                        <a:lumMod val="40000"/>
                        <a:lumOff val="60000"/>
                      </a:schemeClr>
                    </a:solidFill>
                  </a:tcPr>
                </a:tc>
                <a:tc rowSpan="2">
                  <a:txBody>
                    <a:bodyPr/>
                    <a:lstStyle/>
                    <a:p>
                      <a:pPr>
                        <a:lnSpc>
                          <a:spcPct val="115000"/>
                        </a:lnSpc>
                        <a:spcAft>
                          <a:spcPts val="0"/>
                        </a:spcAft>
                      </a:pPr>
                      <a:r>
                        <a:rPr lang="en-GB" sz="900" dirty="0">
                          <a:effectLst/>
                          <a:latin typeface="Arial" panose="020B0604020202020204" pitchFamily="34" charset="0"/>
                          <a:ea typeface="Calibri"/>
                          <a:cs typeface="Arial" panose="020B0604020202020204" pitchFamily="34" charset="0"/>
                        </a:rPr>
                        <a:t>Xoserve response (where applicable) </a:t>
                      </a:r>
                    </a:p>
                  </a:txBody>
                  <a:tcPr marL="59044" marR="59044" marT="0" marB="0">
                    <a:solidFill>
                      <a:schemeClr val="accent4">
                        <a:lumMod val="40000"/>
                        <a:lumOff val="60000"/>
                      </a:schemeClr>
                    </a:solidFill>
                  </a:tcPr>
                </a:tc>
                <a:extLst>
                  <a:ext uri="{0D108BD9-81ED-4DB2-BD59-A6C34878D82A}">
                    <a16:rowId xmlns:a16="http://schemas.microsoft.com/office/drawing/2014/main" val="10000"/>
                  </a:ext>
                </a:extLst>
              </a:tr>
              <a:tr h="0">
                <a:tc vMerge="1">
                  <a:txBody>
                    <a:bodyPr/>
                    <a:lstStyle/>
                    <a:p>
                      <a:endParaRPr lang="en-GB"/>
                    </a:p>
                  </a:txBody>
                  <a:tcPr/>
                </a:tc>
                <a:tc vMerge="1">
                  <a:txBody>
                    <a:bodyPr/>
                    <a:lstStyle/>
                    <a:p>
                      <a:endParaRPr lang="en-GB" dirty="0"/>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600" dirty="0">
                          <a:effectLst/>
                          <a:latin typeface="+mn-lt"/>
                          <a:ea typeface="+mn-ea"/>
                          <a:cs typeface="+mn-cs"/>
                        </a:rPr>
                        <a:t>Organisation</a:t>
                      </a:r>
                      <a:r>
                        <a:rPr lang="en-GB" sz="600" baseline="0" dirty="0">
                          <a:effectLst/>
                          <a:latin typeface="+mn-lt"/>
                          <a:ea typeface="+mn-ea"/>
                          <a:cs typeface="+mn-cs"/>
                        </a:rPr>
                        <a:t> </a:t>
                      </a:r>
                      <a:endParaRPr lang="en-GB" sz="800" dirty="0">
                        <a:effectLst/>
                        <a:latin typeface="Calibri"/>
                        <a:ea typeface="Calibri"/>
                        <a:cs typeface="Times New Roman"/>
                      </a:endParaRPr>
                    </a:p>
                  </a:txBody>
                  <a:tcPr marL="59044" marR="59044" marT="0" marB="0">
                    <a:solidFill>
                      <a:schemeClr val="accent4">
                        <a:lumMod val="40000"/>
                        <a:lumOff val="60000"/>
                      </a:schemeClr>
                    </a:solidFill>
                  </a:tcPr>
                </a:tc>
                <a:tc>
                  <a:txBody>
                    <a:bodyPr/>
                    <a:lstStyle/>
                    <a:p>
                      <a:pPr>
                        <a:lnSpc>
                          <a:spcPct val="115000"/>
                        </a:lnSpc>
                        <a:spcAft>
                          <a:spcPts val="0"/>
                        </a:spcAft>
                      </a:pPr>
                      <a:r>
                        <a:rPr lang="en-GB" sz="600" dirty="0">
                          <a:effectLst/>
                        </a:rPr>
                        <a:t>Approve</a:t>
                      </a:r>
                      <a:endParaRPr lang="en-GB" sz="800" dirty="0">
                        <a:effectLst/>
                        <a:latin typeface="Calibri"/>
                        <a:ea typeface="Calibri"/>
                        <a:cs typeface="Times New Roman"/>
                      </a:endParaRPr>
                    </a:p>
                  </a:txBody>
                  <a:tcPr marL="59044" marR="59044" marT="0" marB="0">
                    <a:solidFill>
                      <a:srgbClr val="9CCB3B"/>
                    </a:solidFill>
                  </a:tcPr>
                </a:tc>
                <a:tc>
                  <a:txBody>
                    <a:bodyPr/>
                    <a:lstStyle/>
                    <a:p>
                      <a:pPr>
                        <a:lnSpc>
                          <a:spcPct val="115000"/>
                        </a:lnSpc>
                        <a:spcAft>
                          <a:spcPts val="0"/>
                        </a:spcAft>
                      </a:pPr>
                      <a:r>
                        <a:rPr lang="en-GB" sz="600" dirty="0">
                          <a:effectLst/>
                        </a:rPr>
                        <a:t>Defer</a:t>
                      </a:r>
                      <a:endParaRPr lang="en-GB" sz="800" dirty="0">
                        <a:effectLst/>
                      </a:endParaRPr>
                    </a:p>
                    <a:p>
                      <a:pPr>
                        <a:lnSpc>
                          <a:spcPct val="115000"/>
                        </a:lnSpc>
                        <a:spcAft>
                          <a:spcPts val="0"/>
                        </a:spcAft>
                      </a:pPr>
                      <a:r>
                        <a:rPr lang="en-GB" sz="600" dirty="0">
                          <a:effectLst/>
                        </a:rPr>
                        <a:t> </a:t>
                      </a:r>
                      <a:endParaRPr lang="en-GB" sz="800" dirty="0">
                        <a:effectLst/>
                        <a:latin typeface="Calibri"/>
                        <a:ea typeface="Calibri"/>
                        <a:cs typeface="Times New Roman"/>
                      </a:endParaRPr>
                    </a:p>
                  </a:txBody>
                  <a:tcPr marL="59044" marR="59044" marT="0" marB="0">
                    <a:solidFill>
                      <a:srgbClr val="FFC000"/>
                    </a:solidFill>
                  </a:tcPr>
                </a:tc>
                <a:tc>
                  <a:txBody>
                    <a:bodyPr/>
                    <a:lstStyle/>
                    <a:p>
                      <a:pPr>
                        <a:lnSpc>
                          <a:spcPct val="115000"/>
                        </a:lnSpc>
                        <a:spcAft>
                          <a:spcPts val="0"/>
                        </a:spcAft>
                      </a:pPr>
                      <a:r>
                        <a:rPr lang="en-GB" sz="600" dirty="0">
                          <a:effectLst/>
                        </a:rPr>
                        <a:t>Reject</a:t>
                      </a:r>
                      <a:endParaRPr lang="en-GB" sz="800" dirty="0">
                        <a:effectLst/>
                        <a:latin typeface="Calibri"/>
                        <a:ea typeface="Calibri"/>
                        <a:cs typeface="Times New Roman"/>
                      </a:endParaRPr>
                    </a:p>
                  </a:txBody>
                  <a:tcPr marL="59044" marR="59044" marT="0" marB="0">
                    <a:solidFill>
                      <a:srgbClr val="FF0000"/>
                    </a:solidFill>
                  </a:tcPr>
                </a:tc>
                <a:tc vMerge="1">
                  <a:txBody>
                    <a:bodyPr/>
                    <a:lstStyle/>
                    <a:p>
                      <a:pPr>
                        <a:lnSpc>
                          <a:spcPct val="115000"/>
                        </a:lnSpc>
                        <a:spcAft>
                          <a:spcPts val="0"/>
                        </a:spcAft>
                      </a:pPr>
                      <a:endParaRPr lang="en-GB" sz="900" dirty="0">
                        <a:effectLst/>
                        <a:latin typeface="Calibri"/>
                        <a:ea typeface="Calibri"/>
                        <a:cs typeface="Times New Roman"/>
                      </a:endParaRPr>
                    </a:p>
                  </a:txBody>
                  <a:tcPr marL="59044" marR="59044" marT="0" marB="0"/>
                </a:tc>
                <a:tc vMerge="1">
                  <a:txBody>
                    <a:bodyPr/>
                    <a:lstStyle/>
                    <a:p>
                      <a:endParaRPr lang="en-GB"/>
                    </a:p>
                  </a:txBody>
                  <a:tcPr/>
                </a:tc>
                <a:extLst>
                  <a:ext uri="{0D108BD9-81ED-4DB2-BD59-A6C34878D82A}">
                    <a16:rowId xmlns:a16="http://schemas.microsoft.com/office/drawing/2014/main" val="10001"/>
                  </a:ext>
                </a:extLst>
              </a:tr>
              <a:tr h="980592">
                <a:tc rowSpan="3">
                  <a:txBody>
                    <a:bodyPr/>
                    <a:lstStyle/>
                    <a:p>
                      <a:pPr marL="0" algn="l" defTabSz="914400" rtl="0" eaLnBrk="1" latinLnBrk="0" hangingPunct="1">
                        <a:lnSpc>
                          <a:spcPct val="115000"/>
                        </a:lnSpc>
                        <a:spcAft>
                          <a:spcPts val="0"/>
                        </a:spcAft>
                      </a:pPr>
                      <a:r>
                        <a:rPr lang="en-US" sz="900" kern="1200" dirty="0">
                          <a:solidFill>
                            <a:schemeClr val="tx1"/>
                          </a:solidFill>
                          <a:effectLst/>
                          <a:latin typeface="+mn-lt"/>
                          <a:ea typeface="+mn-ea"/>
                          <a:cs typeface="+mn-cs"/>
                        </a:rPr>
                        <a:t>XRN5036 Updates to must read process</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900" kern="1200" dirty="0">
                          <a:solidFill>
                            <a:schemeClr val="tx1"/>
                          </a:solidFill>
                          <a:effectLst/>
                          <a:latin typeface="+mn-lt"/>
                          <a:ea typeface="+mn-ea"/>
                          <a:cs typeface="+mn-cs"/>
                        </a:rPr>
                        <a:t>Proposed for November Release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a:lnSpc>
                          <a:spcPct val="115000"/>
                        </a:lnSpc>
                        <a:spcAft>
                          <a:spcPts val="1000"/>
                        </a:spcAft>
                      </a:pPr>
                      <a:r>
                        <a:rPr lang="en-GB" sz="900" b="1" u="sng" dirty="0">
                          <a:solidFill>
                            <a:srgbClr val="6440A3"/>
                          </a:solidFill>
                          <a:effectLst/>
                          <a:latin typeface="Arial" panose="020B0604020202020204" pitchFamily="34" charset="0"/>
                          <a:ea typeface="Times New Roman" panose="02020603050405020304" pitchFamily="18" charset="0"/>
                          <a:cs typeface="Arial" panose="020B0604020202020204" pitchFamily="34" charset="0"/>
                          <a:hlinkClick r:id="rId2"/>
                        </a:rPr>
                        <a:t>Link to CP</a:t>
                      </a: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Link to Change Pack ref:</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2532.1 - MT - JR </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Voting: DNs</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800" kern="1200" dirty="0">
                          <a:solidFill>
                            <a:schemeClr val="tx1"/>
                          </a:solidFill>
                          <a:effectLst/>
                          <a:latin typeface="+mn-lt"/>
                          <a:ea typeface="+mn-ea"/>
                          <a:cs typeface="+mn-cs"/>
                        </a:rPr>
                        <a:t>High Level Solution Option 1 £25,000 – 30,000 GBP</a:t>
                      </a:r>
                    </a:p>
                    <a:p>
                      <a:pPr marL="0" algn="l" defTabSz="914400" rtl="0" eaLnBrk="1" latinLnBrk="0" hangingPunct="1">
                        <a:lnSpc>
                          <a:spcPct val="115000"/>
                        </a:lnSpc>
                        <a:spcAft>
                          <a:spcPts val="0"/>
                        </a:spcAft>
                      </a:pPr>
                      <a:endParaRPr lang="en-GB" sz="900" kern="1200" dirty="0">
                        <a:solidFill>
                          <a:srgbClr val="FF0000"/>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Sponsor:</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Cadent Gas</a:t>
                      </a:r>
                    </a:p>
                  </a:txBody>
                  <a:tcPr marL="59044" marR="59044" marT="0" marB="0"/>
                </a:tc>
                <a:tc row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effectLst/>
                          <a:latin typeface="+mn-lt"/>
                          <a:ea typeface="Calibri"/>
                          <a:cs typeface="Times New Roman"/>
                        </a:rPr>
                        <a:t>Option 1 has been classified to be a Minor Release candidate, however if </a:t>
                      </a:r>
                      <a:r>
                        <a:rPr lang="en-US" sz="900" dirty="0" err="1">
                          <a:effectLst/>
                          <a:latin typeface="+mn-lt"/>
                          <a:ea typeface="Calibri"/>
                          <a:cs typeface="Times New Roman"/>
                        </a:rPr>
                        <a:t>ChMC</a:t>
                      </a:r>
                      <a:r>
                        <a:rPr lang="en-US" sz="900" dirty="0">
                          <a:effectLst/>
                          <a:latin typeface="+mn-lt"/>
                          <a:ea typeface="Calibri"/>
                          <a:cs typeface="Times New Roman"/>
                        </a:rPr>
                        <a:t> agree that this option should be delivered within a Major Release, the delivery cost will increase due to additional efforts involved with standing up a Major Release Project team. These additional efforts will not be reflective in the HLSO cost for Option 1.</a:t>
                      </a:r>
                      <a:endParaRPr lang="en-GB" sz="900" dirty="0">
                        <a:effectLst/>
                        <a:latin typeface="+mn-lt"/>
                        <a:ea typeface="Calibri"/>
                        <a:cs typeface="Times New Roman"/>
                      </a:endParaRPr>
                    </a:p>
                  </a:txBody>
                  <a:tcPr marL="59044" marR="59044" marT="0" marB="0" anchor="ctr"/>
                </a:tc>
                <a:tc>
                  <a:txBody>
                    <a:bodyPr/>
                    <a:lstStyle/>
                    <a:p>
                      <a:pPr algn="l">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NGN</a:t>
                      </a:r>
                    </a:p>
                  </a:txBody>
                  <a:tcPr marL="59044" marR="59044" marT="0" marB="0" anchor="ctr"/>
                </a:tc>
                <a:tc>
                  <a:txBody>
                    <a:bodyPr/>
                    <a:lstStyle/>
                    <a:p>
                      <a:pPr algn="ctr">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X</a:t>
                      </a:r>
                    </a:p>
                  </a:txBody>
                  <a:tcPr marL="59044" marR="59044" marT="0" marB="0" anchor="ctr">
                    <a:noFill/>
                  </a:tcP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nSpc>
                          <a:spcPct val="115000"/>
                        </a:lnSpc>
                        <a:spcAft>
                          <a:spcPts val="0"/>
                        </a:spcAft>
                      </a:pPr>
                      <a:r>
                        <a:rPr lang="en-US" sz="900" kern="1200" dirty="0">
                          <a:solidFill>
                            <a:schemeClr val="tx1"/>
                          </a:solidFill>
                          <a:effectLst/>
                          <a:latin typeface="Arial" panose="020B0604020202020204" pitchFamily="34" charset="0"/>
                          <a:ea typeface="Calibri"/>
                          <a:cs typeface="Arial" panose="020B0604020202020204" pitchFamily="34" charset="0"/>
                        </a:rPr>
                        <a:t>NGN’s preference is for Option 1 to be delivered within a Minor Release either before or in line with XRN4941. If it is implemented prior to XRN4941, we would prefer a minor release in Oct 2020.</a:t>
                      </a: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nSpc>
                          <a:spcPct val="115000"/>
                        </a:lnSpc>
                        <a:spcAft>
                          <a:spcPts val="0"/>
                        </a:spcAft>
                      </a:pPr>
                      <a:r>
                        <a:rPr lang="en-US" sz="900" kern="1200" dirty="0">
                          <a:solidFill>
                            <a:schemeClr val="tx1"/>
                          </a:solidFill>
                          <a:effectLst/>
                          <a:latin typeface="Arial" panose="020B0604020202020204" pitchFamily="34" charset="0"/>
                          <a:ea typeface="Calibri"/>
                          <a:cs typeface="Arial" panose="020B0604020202020204" pitchFamily="34" charset="0"/>
                        </a:rPr>
                        <a:t>Thank you for your representation, we will feed this into </a:t>
                      </a:r>
                      <a:r>
                        <a:rPr lang="en-US" sz="900" kern="1200" dirty="0" err="1">
                          <a:solidFill>
                            <a:schemeClr val="tx1"/>
                          </a:solidFill>
                          <a:effectLst/>
                          <a:latin typeface="Arial" panose="020B0604020202020204" pitchFamily="34" charset="0"/>
                          <a:ea typeface="Calibri"/>
                          <a:cs typeface="Arial" panose="020B0604020202020204" pitchFamily="34" charset="0"/>
                        </a:rPr>
                        <a:t>ChMC</a:t>
                      </a:r>
                      <a:r>
                        <a:rPr lang="en-US" sz="900" kern="1200" dirty="0">
                          <a:solidFill>
                            <a:schemeClr val="tx1"/>
                          </a:solidFill>
                          <a:effectLst/>
                          <a:latin typeface="Arial" panose="020B0604020202020204" pitchFamily="34" charset="0"/>
                          <a:ea typeface="Calibri"/>
                          <a:cs typeface="Arial" panose="020B0604020202020204" pitchFamily="34" charset="0"/>
                        </a:rPr>
                        <a:t> for a final decision.</a:t>
                      </a: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extLst>
                  <a:ext uri="{0D108BD9-81ED-4DB2-BD59-A6C34878D82A}">
                    <a16:rowId xmlns:a16="http://schemas.microsoft.com/office/drawing/2014/main" val="10002"/>
                  </a:ext>
                </a:extLst>
              </a:tr>
              <a:tr h="970458">
                <a:tc vMerge="1">
                  <a:txBody>
                    <a:bodyPr/>
                    <a:lstStyle/>
                    <a:p>
                      <a:endParaRPr lang="en-GB"/>
                    </a:p>
                  </a:txBody>
                  <a:tcPr/>
                </a:tc>
                <a:tc vMerge="1">
                  <a:txBody>
                    <a:bodyPr/>
                    <a:lstStyle/>
                    <a:p>
                      <a:endParaRPr lang="en-GB" sz="900" dirty="0"/>
                    </a:p>
                  </a:txBody>
                  <a:tcPr marL="59044" marR="59044" marT="0" marB="0" anchor="ctr"/>
                </a:tc>
                <a:tc>
                  <a:txBody>
                    <a:bodyPr/>
                    <a:lstStyle/>
                    <a:p>
                      <a:pPr algn="l">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Cadent</a:t>
                      </a:r>
                    </a:p>
                  </a:txBody>
                  <a:tcPr marL="59044" marR="59044" marT="0" marB="0" anchor="ctr"/>
                </a:tc>
                <a:tc>
                  <a:txBody>
                    <a:bodyPr/>
                    <a:lstStyle/>
                    <a:p>
                      <a:pPr algn="ctr">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X</a:t>
                      </a:r>
                    </a:p>
                  </a:txBody>
                  <a:tcPr marL="59044" marR="59044" marT="0" marB="0" anchor="ctr">
                    <a:noFill/>
                  </a:tcP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r>
                        <a:rPr lang="en-US" sz="900" kern="1200" dirty="0">
                          <a:solidFill>
                            <a:schemeClr val="tx1"/>
                          </a:solidFill>
                          <a:effectLst/>
                          <a:latin typeface="Arial" panose="020B0604020202020204" pitchFamily="34" charset="0"/>
                          <a:cs typeface="Arial" panose="020B0604020202020204" pitchFamily="34" charset="0"/>
                        </a:rPr>
                        <a:t>Option 1 as this is the least cost option which meets all requirements and can be implemented ahead of or in conjunction with XRN 4941</a:t>
                      </a:r>
                      <a:endParaRPr lang="en-GB" sz="9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tc>
                  <a:txBody>
                    <a:bodyPr/>
                    <a:lstStyle/>
                    <a:p>
                      <a:r>
                        <a:rPr lang="en-US" sz="900" kern="1200" dirty="0">
                          <a:solidFill>
                            <a:schemeClr val="tx1"/>
                          </a:solidFill>
                          <a:effectLst/>
                          <a:latin typeface="Arial" panose="020B0604020202020204" pitchFamily="34" charset="0"/>
                          <a:cs typeface="Arial" panose="020B0604020202020204" pitchFamily="34" charset="0"/>
                        </a:rPr>
                        <a:t>Thank you for your representation, we will feed this into </a:t>
                      </a:r>
                      <a:r>
                        <a:rPr lang="en-US" sz="900" kern="1200" dirty="0" err="1">
                          <a:solidFill>
                            <a:schemeClr val="tx1"/>
                          </a:solidFill>
                          <a:effectLst/>
                          <a:latin typeface="Arial" panose="020B0604020202020204" pitchFamily="34" charset="0"/>
                          <a:cs typeface="Arial" panose="020B0604020202020204" pitchFamily="34" charset="0"/>
                        </a:rPr>
                        <a:t>ChMC</a:t>
                      </a:r>
                      <a:r>
                        <a:rPr lang="en-US" sz="900" kern="1200" dirty="0">
                          <a:solidFill>
                            <a:schemeClr val="tx1"/>
                          </a:solidFill>
                          <a:effectLst/>
                          <a:latin typeface="Arial" panose="020B0604020202020204" pitchFamily="34" charset="0"/>
                          <a:cs typeface="Arial" panose="020B0604020202020204" pitchFamily="34" charset="0"/>
                        </a:rPr>
                        <a:t> for a final decision.</a:t>
                      </a:r>
                      <a:endParaRPr lang="en-GB" sz="9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extLst>
                  <a:ext uri="{0D108BD9-81ED-4DB2-BD59-A6C34878D82A}">
                    <a16:rowId xmlns:a16="http://schemas.microsoft.com/office/drawing/2014/main" val="10003"/>
                  </a:ext>
                </a:extLst>
              </a:tr>
              <a:tr h="301744">
                <a:tc vMerge="1">
                  <a:txBody>
                    <a:bodyPr/>
                    <a:lstStyle/>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txBody>
                  <a:tcPr marL="59044" marR="59044" marT="0" marB="0"/>
                </a:tc>
                <a:tc v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GB" sz="900" dirty="0">
                        <a:effectLst/>
                        <a:latin typeface="+mn-lt"/>
                        <a:ea typeface="Calibri"/>
                        <a:cs typeface="Times New Roman"/>
                      </a:endParaRPr>
                    </a:p>
                  </a:txBody>
                  <a:tcPr marL="59044" marR="59044" marT="0" marB="0" anchor="ctr"/>
                </a:tc>
                <a:tc>
                  <a:txBody>
                    <a:bodyPr/>
                    <a:lstStyle/>
                    <a:p>
                      <a:pPr algn="l">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EDF</a:t>
                      </a:r>
                    </a:p>
                  </a:txBody>
                  <a:tcPr marL="59044" marR="59044" marT="0" marB="0" anchor="ctr"/>
                </a:tc>
                <a:tc>
                  <a:txBody>
                    <a:bodyPr/>
                    <a:lstStyle/>
                    <a:p>
                      <a:pPr algn="ctr">
                        <a:lnSpc>
                          <a:spcPct val="115000"/>
                        </a:lnSpc>
                        <a:spcAft>
                          <a:spcPts val="0"/>
                        </a:spcAft>
                      </a:pPr>
                      <a:r>
                        <a:rPr lang="en-GB" sz="900" kern="1200" dirty="0">
                          <a:solidFill>
                            <a:schemeClr val="tx1"/>
                          </a:solidFill>
                          <a:effectLst/>
                          <a:latin typeface="Arial" panose="020B0604020202020204" pitchFamily="34" charset="0"/>
                          <a:ea typeface="Calibri"/>
                          <a:cs typeface="Arial" panose="020B0604020202020204" pitchFamily="34" charset="0"/>
                        </a:rPr>
                        <a:t>X</a:t>
                      </a:r>
                    </a:p>
                  </a:txBody>
                  <a:tcPr marL="59044" marR="59044" marT="0" marB="0" anchor="ctr">
                    <a:noFill/>
                  </a:tcP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gn="ctr">
                        <a:lnSpc>
                          <a:spcPct val="115000"/>
                        </a:lnSpc>
                        <a:spcAft>
                          <a:spcPts val="0"/>
                        </a:spcAft>
                      </a:pPr>
                      <a:endParaRPr lang="en-GB" sz="9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r>
                        <a:rPr lang="en-US" sz="900" kern="1200" dirty="0">
                          <a:solidFill>
                            <a:schemeClr val="tx1"/>
                          </a:solidFill>
                          <a:effectLst/>
                          <a:latin typeface="Arial" panose="020B0604020202020204" pitchFamily="34" charset="0"/>
                          <a:cs typeface="Arial" panose="020B0604020202020204" pitchFamily="34" charset="0"/>
                        </a:rPr>
                        <a:t>Preferred Solution Option 1. Albeit the data will be one day out of date, it is a much more sensible approach at a reduced cost.</a:t>
                      </a:r>
                      <a:endParaRPr lang="en-GB" sz="9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tc>
                  <a:txBody>
                    <a:bodyPr/>
                    <a:lstStyle/>
                    <a:p>
                      <a:r>
                        <a:rPr lang="en-US" sz="900" kern="1200" dirty="0">
                          <a:solidFill>
                            <a:schemeClr val="tx1"/>
                          </a:solidFill>
                          <a:effectLst/>
                          <a:latin typeface="Arial" panose="020B0604020202020204" pitchFamily="34" charset="0"/>
                          <a:cs typeface="Arial" panose="020B0604020202020204" pitchFamily="34" charset="0"/>
                        </a:rPr>
                        <a:t>Thank you for your representation, we will feed this into </a:t>
                      </a:r>
                      <a:r>
                        <a:rPr lang="en-US" sz="900" kern="1200" dirty="0" err="1">
                          <a:solidFill>
                            <a:schemeClr val="tx1"/>
                          </a:solidFill>
                          <a:effectLst/>
                          <a:latin typeface="Arial" panose="020B0604020202020204" pitchFamily="34" charset="0"/>
                          <a:cs typeface="Arial" panose="020B0604020202020204" pitchFamily="34" charset="0"/>
                        </a:rPr>
                        <a:t>ChMC</a:t>
                      </a:r>
                      <a:r>
                        <a:rPr lang="en-US" sz="900" kern="1200" dirty="0">
                          <a:solidFill>
                            <a:schemeClr val="tx1"/>
                          </a:solidFill>
                          <a:effectLst/>
                          <a:latin typeface="Arial" panose="020B0604020202020204" pitchFamily="34" charset="0"/>
                          <a:cs typeface="Arial" panose="020B0604020202020204" pitchFamily="34" charset="0"/>
                        </a:rPr>
                        <a:t> for a final decision.</a:t>
                      </a:r>
                      <a:endParaRPr lang="en-GB" sz="9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extLst>
                  <a:ext uri="{0D108BD9-81ED-4DB2-BD59-A6C34878D82A}">
                    <a16:rowId xmlns:a16="http://schemas.microsoft.com/office/drawing/2014/main" val="2149651939"/>
                  </a:ext>
                </a:extLst>
              </a:tr>
            </a:tbl>
          </a:graphicData>
        </a:graphic>
      </p:graphicFrame>
    </p:spTree>
    <p:extLst>
      <p:ext uri="{BB962C8B-B14F-4D97-AF65-F5344CB8AC3E}">
        <p14:creationId xmlns:p14="http://schemas.microsoft.com/office/powerpoint/2010/main" val="192577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7580"/>
          </a:xfrm>
        </p:spPr>
        <p:txBody>
          <a:bodyPr>
            <a:normAutofit/>
          </a:bodyPr>
          <a:lstStyle/>
          <a:p>
            <a:r>
              <a:rPr lang="en-GB" sz="2000" dirty="0"/>
              <a:t>4.1 New Change Proposals – Post Solution Review</a:t>
            </a:r>
          </a:p>
        </p:txBody>
      </p:sp>
      <p:graphicFrame>
        <p:nvGraphicFramePr>
          <p:cNvPr id="3" name="Table 2"/>
          <p:cNvGraphicFramePr>
            <a:graphicFrameLocks noGrp="1"/>
          </p:cNvGraphicFramePr>
          <p:nvPr>
            <p:extLst>
              <p:ext uri="{D42A27DB-BD31-4B8C-83A1-F6EECF244321}">
                <p14:modId xmlns:p14="http://schemas.microsoft.com/office/powerpoint/2010/main" val="4028084543"/>
              </p:ext>
            </p:extLst>
          </p:nvPr>
        </p:nvGraphicFramePr>
        <p:xfrm>
          <a:off x="107504" y="483518"/>
          <a:ext cx="8784976" cy="4567549"/>
        </p:xfrm>
        <a:graphic>
          <a:graphicData uri="http://schemas.openxmlformats.org/drawingml/2006/table">
            <a:tbl>
              <a:tblPr firstRow="1" firstCol="1" bandRow="1">
                <a:tableStyleId>{5940675A-B579-460E-94D1-54222C63F5DA}</a:tableStyleId>
              </a:tblPr>
              <a:tblGrid>
                <a:gridCol w="1080120">
                  <a:extLst>
                    <a:ext uri="{9D8B030D-6E8A-4147-A177-3AD203B41FA5}">
                      <a16:colId xmlns:a16="http://schemas.microsoft.com/office/drawing/2014/main" val="20001"/>
                    </a:ext>
                  </a:extLst>
                </a:gridCol>
                <a:gridCol w="1080120">
                  <a:extLst>
                    <a:ext uri="{9D8B030D-6E8A-4147-A177-3AD203B41FA5}">
                      <a16:colId xmlns:a16="http://schemas.microsoft.com/office/drawing/2014/main" val="3321704233"/>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2215985">
                  <a:extLst>
                    <a:ext uri="{9D8B030D-6E8A-4147-A177-3AD203B41FA5}">
                      <a16:colId xmlns:a16="http://schemas.microsoft.com/office/drawing/2014/main" val="20010"/>
                    </a:ext>
                  </a:extLst>
                </a:gridCol>
                <a:gridCol w="2248511">
                  <a:extLst>
                    <a:ext uri="{9D8B030D-6E8A-4147-A177-3AD203B41FA5}">
                      <a16:colId xmlns:a16="http://schemas.microsoft.com/office/drawing/2014/main" val="962632116"/>
                    </a:ext>
                  </a:extLst>
                </a:gridCol>
              </a:tblGrid>
              <a:tr h="432048">
                <a:tc rowSpan="2">
                  <a:txBody>
                    <a:bodyPr/>
                    <a:lstStyle/>
                    <a:p>
                      <a:pPr marL="0" algn="l" defTabSz="914400" rtl="0" eaLnBrk="1" latinLnBrk="0" hangingPunct="1">
                        <a:lnSpc>
                          <a:spcPct val="115000"/>
                        </a:lnSpc>
                        <a:spcAft>
                          <a:spcPts val="0"/>
                        </a:spcAft>
                      </a:pPr>
                      <a:r>
                        <a:rPr lang="en-GB" sz="700" kern="1200" dirty="0">
                          <a:solidFill>
                            <a:schemeClr val="tx1"/>
                          </a:solidFill>
                          <a:effectLst/>
                          <a:latin typeface="+mn-lt"/>
                          <a:ea typeface="+mn-ea"/>
                          <a:cs typeface="+mn-cs"/>
                        </a:rPr>
                        <a:t>XRN / Title</a:t>
                      </a:r>
                    </a:p>
                    <a:p>
                      <a:pPr marL="0" algn="l" defTabSz="914400" rtl="0" eaLnBrk="1" latinLnBrk="0" hangingPunct="1">
                        <a:lnSpc>
                          <a:spcPct val="115000"/>
                        </a:lnSpc>
                        <a:spcAft>
                          <a:spcPts val="0"/>
                        </a:spcAft>
                      </a:pPr>
                      <a:r>
                        <a:rPr lang="en-GB" sz="700" kern="1200" dirty="0">
                          <a:solidFill>
                            <a:schemeClr val="tx1"/>
                          </a:solidFill>
                          <a:effectLst/>
                          <a:latin typeface="+mn-lt"/>
                          <a:ea typeface="+mn-ea"/>
                          <a:cs typeface="+mn-cs"/>
                        </a:rPr>
                        <a:t>Proposed Release</a:t>
                      </a:r>
                    </a:p>
                    <a:p>
                      <a:pPr marL="0" algn="l" defTabSz="914400" rtl="0" eaLnBrk="1" latinLnBrk="0" hangingPunct="1">
                        <a:lnSpc>
                          <a:spcPct val="115000"/>
                        </a:lnSpc>
                        <a:spcAft>
                          <a:spcPts val="0"/>
                        </a:spcAft>
                      </a:pPr>
                      <a:r>
                        <a:rPr lang="en-GB" sz="700" kern="1200" dirty="0">
                          <a:solidFill>
                            <a:schemeClr val="tx1"/>
                          </a:solidFill>
                          <a:effectLst/>
                          <a:latin typeface="+mn-lt"/>
                          <a:ea typeface="+mn-ea"/>
                          <a:cs typeface="+mn-cs"/>
                        </a:rPr>
                        <a:t>Link to Change Proposal</a:t>
                      </a:r>
                    </a:p>
                    <a:p>
                      <a:pPr marL="0" algn="l" defTabSz="914400" rtl="0" eaLnBrk="1" latinLnBrk="0" hangingPunct="1">
                        <a:lnSpc>
                          <a:spcPct val="115000"/>
                        </a:lnSpc>
                        <a:spcAft>
                          <a:spcPts val="0"/>
                        </a:spcAft>
                      </a:pPr>
                      <a:r>
                        <a:rPr lang="en-GB" sz="700" kern="1200" dirty="0">
                          <a:solidFill>
                            <a:schemeClr val="tx1"/>
                          </a:solidFill>
                          <a:effectLst/>
                          <a:latin typeface="+mn-lt"/>
                          <a:ea typeface="+mn-ea"/>
                          <a:cs typeface="+mn-cs"/>
                        </a:rPr>
                        <a:t>Comm Ref</a:t>
                      </a:r>
                    </a:p>
                  </a:txBody>
                  <a:tcPr marL="59044" marR="59044" marT="0" marB="0">
                    <a:solidFill>
                      <a:schemeClr val="tx2">
                        <a:lumMod val="40000"/>
                        <a:lumOff val="60000"/>
                      </a:schemeClr>
                    </a:solidFill>
                  </a:tcPr>
                </a:tc>
                <a:tc rowSpan="2">
                  <a:txBody>
                    <a:bodyPr/>
                    <a:lstStyle/>
                    <a:p>
                      <a:pPr>
                        <a:lnSpc>
                          <a:spcPct val="115000"/>
                        </a:lnSpc>
                        <a:spcAft>
                          <a:spcPts val="0"/>
                        </a:spcAft>
                      </a:pPr>
                      <a:r>
                        <a:rPr lang="en-GB" sz="700" dirty="0">
                          <a:effectLst/>
                          <a:latin typeface="Arial" panose="020B0604020202020204" pitchFamily="34" charset="0"/>
                          <a:ea typeface="Calibri"/>
                          <a:cs typeface="Arial" panose="020B0604020202020204" pitchFamily="34" charset="0"/>
                        </a:rPr>
                        <a:t>DSG Preferred Option and date</a:t>
                      </a:r>
                    </a:p>
                  </a:txBody>
                  <a:tcPr marL="59044" marR="59044" marT="0" marB="0">
                    <a:solidFill>
                      <a:schemeClr val="accent4">
                        <a:lumMod val="40000"/>
                        <a:lumOff val="60000"/>
                      </a:schemeClr>
                    </a:solidFill>
                  </a:tcPr>
                </a:tc>
                <a:tc gridSpan="4">
                  <a:txBody>
                    <a:bodyPr/>
                    <a:lstStyle/>
                    <a:p>
                      <a:pPr>
                        <a:lnSpc>
                          <a:spcPct val="115000"/>
                        </a:lnSpc>
                        <a:spcAft>
                          <a:spcPts val="0"/>
                        </a:spcAft>
                      </a:pPr>
                      <a:r>
                        <a:rPr lang="en-GB" sz="700" dirty="0">
                          <a:effectLst/>
                        </a:rPr>
                        <a:t>Solution Summary Outcome and implementation date outcome</a:t>
                      </a:r>
                      <a:endParaRPr lang="en-GB" sz="900" dirty="0">
                        <a:effectLst/>
                        <a:latin typeface="Calibri"/>
                        <a:ea typeface="Calibri"/>
                        <a:cs typeface="Times New Roman"/>
                      </a:endParaRPr>
                    </a:p>
                  </a:txBody>
                  <a:tcPr marL="59044" marR="59044" marT="0" marB="0">
                    <a:solidFill>
                      <a:schemeClr val="accent4">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700" dirty="0">
                          <a:effectLst/>
                          <a:latin typeface="Arial" panose="020B0604020202020204" pitchFamily="34" charset="0"/>
                          <a:ea typeface="Calibri"/>
                          <a:cs typeface="Arial" panose="020B0604020202020204" pitchFamily="34" charset="0"/>
                        </a:rPr>
                        <a:t>Comments</a:t>
                      </a:r>
                    </a:p>
                    <a:p>
                      <a:pPr>
                        <a:lnSpc>
                          <a:spcPct val="115000"/>
                        </a:lnSpc>
                        <a:spcAft>
                          <a:spcPts val="0"/>
                        </a:spcAft>
                      </a:pPr>
                      <a:endParaRPr lang="en-GB" sz="700" dirty="0">
                        <a:effectLst/>
                        <a:latin typeface="Arial" panose="020B0604020202020204" pitchFamily="34" charset="0"/>
                        <a:ea typeface="Calibri"/>
                        <a:cs typeface="Arial" panose="020B0604020202020204" pitchFamily="34" charset="0"/>
                      </a:endParaRPr>
                    </a:p>
                  </a:txBody>
                  <a:tcPr marL="59044" marR="59044" marT="0" marB="0">
                    <a:solidFill>
                      <a:schemeClr val="accent4">
                        <a:lumMod val="40000"/>
                        <a:lumOff val="60000"/>
                      </a:schemeClr>
                    </a:solidFill>
                  </a:tcPr>
                </a:tc>
                <a:tc rowSpan="2">
                  <a:txBody>
                    <a:bodyPr/>
                    <a:lstStyle/>
                    <a:p>
                      <a:pPr>
                        <a:lnSpc>
                          <a:spcPct val="115000"/>
                        </a:lnSpc>
                        <a:spcAft>
                          <a:spcPts val="0"/>
                        </a:spcAft>
                      </a:pPr>
                      <a:r>
                        <a:rPr lang="en-GB" sz="700" dirty="0">
                          <a:effectLst/>
                          <a:latin typeface="Arial" panose="020B0604020202020204" pitchFamily="34" charset="0"/>
                          <a:ea typeface="Calibri"/>
                          <a:cs typeface="Arial" panose="020B0604020202020204" pitchFamily="34" charset="0"/>
                        </a:rPr>
                        <a:t>Xoserve response (where applicable) </a:t>
                      </a:r>
                    </a:p>
                  </a:txBody>
                  <a:tcPr marL="59044" marR="59044" marT="0" marB="0">
                    <a:solidFill>
                      <a:schemeClr val="accent4">
                        <a:lumMod val="40000"/>
                        <a:lumOff val="60000"/>
                      </a:schemeClr>
                    </a:solidFill>
                  </a:tcPr>
                </a:tc>
                <a:extLst>
                  <a:ext uri="{0D108BD9-81ED-4DB2-BD59-A6C34878D82A}">
                    <a16:rowId xmlns:a16="http://schemas.microsoft.com/office/drawing/2014/main" val="10000"/>
                  </a:ext>
                </a:extLst>
              </a:tr>
              <a:tr h="0">
                <a:tc vMerge="1">
                  <a:txBody>
                    <a:bodyPr/>
                    <a:lstStyle/>
                    <a:p>
                      <a:endParaRPr lang="en-GB"/>
                    </a:p>
                  </a:txBody>
                  <a:tcPr/>
                </a:tc>
                <a:tc vMerge="1">
                  <a:txBody>
                    <a:bodyPr/>
                    <a:lstStyle/>
                    <a:p>
                      <a:endParaRPr lang="en-GB" dirty="0"/>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600" dirty="0">
                          <a:effectLst/>
                          <a:latin typeface="+mn-lt"/>
                          <a:ea typeface="+mn-ea"/>
                          <a:cs typeface="+mn-cs"/>
                        </a:rPr>
                        <a:t>Organisation</a:t>
                      </a:r>
                      <a:r>
                        <a:rPr lang="en-GB" sz="600" baseline="0" dirty="0">
                          <a:effectLst/>
                          <a:latin typeface="+mn-lt"/>
                          <a:ea typeface="+mn-ea"/>
                          <a:cs typeface="+mn-cs"/>
                        </a:rPr>
                        <a:t> </a:t>
                      </a:r>
                      <a:endParaRPr lang="en-GB" sz="800" dirty="0">
                        <a:effectLst/>
                        <a:latin typeface="Calibri"/>
                        <a:ea typeface="Calibri"/>
                        <a:cs typeface="Times New Roman"/>
                      </a:endParaRPr>
                    </a:p>
                  </a:txBody>
                  <a:tcPr marL="59044" marR="59044" marT="0" marB="0">
                    <a:solidFill>
                      <a:schemeClr val="accent4">
                        <a:lumMod val="40000"/>
                        <a:lumOff val="60000"/>
                      </a:schemeClr>
                    </a:solidFill>
                  </a:tcPr>
                </a:tc>
                <a:tc>
                  <a:txBody>
                    <a:bodyPr/>
                    <a:lstStyle/>
                    <a:p>
                      <a:pPr>
                        <a:lnSpc>
                          <a:spcPct val="115000"/>
                        </a:lnSpc>
                        <a:spcAft>
                          <a:spcPts val="0"/>
                        </a:spcAft>
                      </a:pPr>
                      <a:r>
                        <a:rPr lang="en-GB" sz="600" dirty="0">
                          <a:effectLst/>
                        </a:rPr>
                        <a:t>Approve</a:t>
                      </a:r>
                      <a:endParaRPr lang="en-GB" sz="800" dirty="0">
                        <a:effectLst/>
                        <a:latin typeface="Calibri"/>
                        <a:ea typeface="Calibri"/>
                        <a:cs typeface="Times New Roman"/>
                      </a:endParaRPr>
                    </a:p>
                  </a:txBody>
                  <a:tcPr marL="59044" marR="59044" marT="0" marB="0">
                    <a:solidFill>
                      <a:srgbClr val="9CCB3B"/>
                    </a:solidFill>
                  </a:tcPr>
                </a:tc>
                <a:tc>
                  <a:txBody>
                    <a:bodyPr/>
                    <a:lstStyle/>
                    <a:p>
                      <a:pPr>
                        <a:lnSpc>
                          <a:spcPct val="115000"/>
                        </a:lnSpc>
                        <a:spcAft>
                          <a:spcPts val="0"/>
                        </a:spcAft>
                      </a:pPr>
                      <a:r>
                        <a:rPr lang="en-GB" sz="600" dirty="0">
                          <a:effectLst/>
                        </a:rPr>
                        <a:t>Defer</a:t>
                      </a:r>
                      <a:endParaRPr lang="en-GB" sz="800" dirty="0">
                        <a:effectLst/>
                      </a:endParaRPr>
                    </a:p>
                    <a:p>
                      <a:pPr>
                        <a:lnSpc>
                          <a:spcPct val="115000"/>
                        </a:lnSpc>
                        <a:spcAft>
                          <a:spcPts val="0"/>
                        </a:spcAft>
                      </a:pPr>
                      <a:r>
                        <a:rPr lang="en-GB" sz="600" dirty="0">
                          <a:effectLst/>
                        </a:rPr>
                        <a:t> </a:t>
                      </a:r>
                      <a:endParaRPr lang="en-GB" sz="800" dirty="0">
                        <a:effectLst/>
                        <a:latin typeface="Calibri"/>
                        <a:ea typeface="Calibri"/>
                        <a:cs typeface="Times New Roman"/>
                      </a:endParaRPr>
                    </a:p>
                  </a:txBody>
                  <a:tcPr marL="59044" marR="59044" marT="0" marB="0">
                    <a:solidFill>
                      <a:srgbClr val="FFC000"/>
                    </a:solidFill>
                  </a:tcPr>
                </a:tc>
                <a:tc>
                  <a:txBody>
                    <a:bodyPr/>
                    <a:lstStyle/>
                    <a:p>
                      <a:pPr>
                        <a:lnSpc>
                          <a:spcPct val="115000"/>
                        </a:lnSpc>
                        <a:spcAft>
                          <a:spcPts val="0"/>
                        </a:spcAft>
                      </a:pPr>
                      <a:r>
                        <a:rPr lang="en-GB" sz="600" dirty="0">
                          <a:effectLst/>
                        </a:rPr>
                        <a:t>Reject</a:t>
                      </a:r>
                      <a:endParaRPr lang="en-GB" sz="800" dirty="0">
                        <a:effectLst/>
                        <a:latin typeface="Calibri"/>
                        <a:ea typeface="Calibri"/>
                        <a:cs typeface="Times New Roman"/>
                      </a:endParaRPr>
                    </a:p>
                  </a:txBody>
                  <a:tcPr marL="59044" marR="59044" marT="0" marB="0">
                    <a:solidFill>
                      <a:srgbClr val="FF0000"/>
                    </a:solidFill>
                  </a:tcPr>
                </a:tc>
                <a:tc vMerge="1">
                  <a:txBody>
                    <a:bodyPr/>
                    <a:lstStyle/>
                    <a:p>
                      <a:pPr>
                        <a:lnSpc>
                          <a:spcPct val="115000"/>
                        </a:lnSpc>
                        <a:spcAft>
                          <a:spcPts val="0"/>
                        </a:spcAft>
                      </a:pPr>
                      <a:endParaRPr lang="en-GB" sz="900" dirty="0">
                        <a:effectLst/>
                        <a:latin typeface="Calibri"/>
                        <a:ea typeface="Calibri"/>
                        <a:cs typeface="Times New Roman"/>
                      </a:endParaRPr>
                    </a:p>
                  </a:txBody>
                  <a:tcPr marL="59044" marR="59044" marT="0" marB="0"/>
                </a:tc>
                <a:tc vMerge="1">
                  <a:txBody>
                    <a:bodyPr/>
                    <a:lstStyle/>
                    <a:p>
                      <a:endParaRPr lang="en-GB"/>
                    </a:p>
                  </a:txBody>
                  <a:tcPr/>
                </a:tc>
                <a:extLst>
                  <a:ext uri="{0D108BD9-81ED-4DB2-BD59-A6C34878D82A}">
                    <a16:rowId xmlns:a16="http://schemas.microsoft.com/office/drawing/2014/main" val="10001"/>
                  </a:ext>
                </a:extLst>
              </a:tr>
              <a:tr h="819580">
                <a:tc rowSpan="2">
                  <a:txBody>
                    <a:bodyPr/>
                    <a:lstStyle/>
                    <a:p>
                      <a:pPr marL="0" algn="l" defTabSz="914400" rtl="0" eaLnBrk="1" latinLnBrk="0" hangingPunct="1">
                        <a:lnSpc>
                          <a:spcPct val="115000"/>
                        </a:lnSpc>
                        <a:spcAft>
                          <a:spcPts val="0"/>
                        </a:spcAft>
                      </a:pPr>
                      <a:r>
                        <a:rPr lang="en-US" sz="900" kern="1200" dirty="0">
                          <a:solidFill>
                            <a:schemeClr val="tx1"/>
                          </a:solidFill>
                          <a:effectLst/>
                          <a:latin typeface="+mn-lt"/>
                          <a:ea typeface="+mn-ea"/>
                          <a:cs typeface="+mn-cs"/>
                        </a:rPr>
                        <a:t>XRN5036 Updates to must read process</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900" kern="1200" dirty="0">
                          <a:solidFill>
                            <a:schemeClr val="tx1"/>
                          </a:solidFill>
                          <a:effectLst/>
                          <a:latin typeface="+mn-lt"/>
                          <a:ea typeface="+mn-ea"/>
                          <a:cs typeface="+mn-cs"/>
                        </a:rPr>
                        <a:t>Proposed for November Release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a:lnSpc>
                          <a:spcPct val="115000"/>
                        </a:lnSpc>
                        <a:spcAft>
                          <a:spcPts val="1000"/>
                        </a:spcAft>
                      </a:pPr>
                      <a:r>
                        <a:rPr lang="en-GB" sz="900" b="1" u="sng" dirty="0">
                          <a:solidFill>
                            <a:srgbClr val="6440A3"/>
                          </a:solidFill>
                          <a:effectLst/>
                          <a:latin typeface="Arial" panose="020B0604020202020204" pitchFamily="34" charset="0"/>
                          <a:ea typeface="Times New Roman" panose="02020603050405020304" pitchFamily="18" charset="0"/>
                          <a:cs typeface="Arial" panose="020B0604020202020204" pitchFamily="34" charset="0"/>
                          <a:hlinkClick r:id="rId2"/>
                        </a:rPr>
                        <a:t>Link to CP</a:t>
                      </a: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Link to Change Pack ref:</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2532.1 - MT - JR </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Voting: DNs</a:t>
                      </a:r>
                    </a:p>
                    <a:p>
                      <a:pPr marL="0" algn="l" defTabSz="914400" rtl="0" eaLnBrk="1" latinLnBrk="0" hangingPunct="1">
                        <a:lnSpc>
                          <a:spcPct val="115000"/>
                        </a:lnSpc>
                        <a:spcAft>
                          <a:spcPts val="0"/>
                        </a:spcAft>
                      </a:pPr>
                      <a:endParaRPr lang="en-GB" sz="900" kern="1200" dirty="0">
                        <a:solidFill>
                          <a:schemeClr val="tx1"/>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High level Solution Option 1 £25,000 – 30,000 GBP</a:t>
                      </a:r>
                    </a:p>
                    <a:p>
                      <a:pPr marL="0" algn="l" defTabSz="914400" rtl="0" eaLnBrk="1" latinLnBrk="0" hangingPunct="1">
                        <a:lnSpc>
                          <a:spcPct val="115000"/>
                        </a:lnSpc>
                        <a:spcAft>
                          <a:spcPts val="0"/>
                        </a:spcAft>
                      </a:pPr>
                      <a:endParaRPr lang="en-GB" sz="900" kern="1200" dirty="0">
                        <a:solidFill>
                          <a:srgbClr val="FF0000"/>
                        </a:solidFill>
                        <a:effectLst/>
                        <a:latin typeface="+mn-lt"/>
                        <a:ea typeface="+mn-ea"/>
                        <a:cs typeface="+mn-cs"/>
                      </a:endParaRP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Sponsor:</a:t>
                      </a:r>
                    </a:p>
                    <a:p>
                      <a:pPr marL="0" algn="l" defTabSz="914400" rtl="0" eaLnBrk="1" latinLnBrk="0" hangingPunct="1">
                        <a:lnSpc>
                          <a:spcPct val="115000"/>
                        </a:lnSpc>
                        <a:spcAft>
                          <a:spcPts val="0"/>
                        </a:spcAft>
                      </a:pPr>
                      <a:r>
                        <a:rPr lang="en-GB" sz="900" kern="1200" dirty="0">
                          <a:solidFill>
                            <a:schemeClr val="tx1"/>
                          </a:solidFill>
                          <a:effectLst/>
                          <a:latin typeface="+mn-lt"/>
                          <a:ea typeface="+mn-ea"/>
                          <a:cs typeface="+mn-cs"/>
                        </a:rPr>
                        <a:t>Cadent Gas</a:t>
                      </a:r>
                    </a:p>
                  </a:txBody>
                  <a:tcPr marL="59044" marR="59044" marT="0" marB="0"/>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effectLst/>
                          <a:latin typeface="+mn-lt"/>
                          <a:ea typeface="Calibri"/>
                          <a:cs typeface="Times New Roman"/>
                        </a:rPr>
                        <a:t>Option 1 has been classified to be a Minor Release candidate, however if </a:t>
                      </a:r>
                      <a:r>
                        <a:rPr lang="en-US" sz="900" dirty="0" err="1">
                          <a:effectLst/>
                          <a:latin typeface="+mn-lt"/>
                          <a:ea typeface="Calibri"/>
                          <a:cs typeface="Times New Roman"/>
                        </a:rPr>
                        <a:t>ChMC</a:t>
                      </a:r>
                      <a:r>
                        <a:rPr lang="en-US" sz="900" dirty="0">
                          <a:effectLst/>
                          <a:latin typeface="+mn-lt"/>
                          <a:ea typeface="Calibri"/>
                          <a:cs typeface="Times New Roman"/>
                        </a:rPr>
                        <a:t> agree that this option should be delivered within a Major Release, the delivery cost will increase due to additional efforts involved with standing up a Major Release Project team. These additional efforts will not be reflective in the HLSO cost for Option 1.</a:t>
                      </a:r>
                      <a:endParaRPr lang="en-GB" sz="900" dirty="0">
                        <a:effectLst/>
                        <a:latin typeface="+mn-lt"/>
                        <a:ea typeface="Calibri"/>
                        <a:cs typeface="Times New Roman"/>
                      </a:endParaRPr>
                    </a:p>
                  </a:txBody>
                  <a:tcPr marL="59044" marR="59044" marT="0" marB="0" anchor="ctr"/>
                </a:tc>
                <a:tc>
                  <a:txBody>
                    <a:bodyPr/>
                    <a:lstStyle/>
                    <a:p>
                      <a:pPr algn="l">
                        <a:lnSpc>
                          <a:spcPct val="115000"/>
                        </a:lnSpc>
                        <a:spcAft>
                          <a:spcPts val="0"/>
                        </a:spcAft>
                      </a:pPr>
                      <a:r>
                        <a:rPr lang="en-GB" sz="600" kern="1200" dirty="0">
                          <a:solidFill>
                            <a:schemeClr val="tx1"/>
                          </a:solidFill>
                          <a:effectLst/>
                          <a:latin typeface="Arial" panose="020B0604020202020204" pitchFamily="34" charset="0"/>
                          <a:ea typeface="Calibri"/>
                          <a:cs typeface="Arial" panose="020B0604020202020204" pitchFamily="34" charset="0"/>
                        </a:rPr>
                        <a:t>Wales and West</a:t>
                      </a:r>
                    </a:p>
                  </a:txBody>
                  <a:tcPr marL="59044" marR="59044" marT="0" marB="0" anchor="ctr"/>
                </a:tc>
                <a:tc>
                  <a:txBody>
                    <a:bodyPr/>
                    <a:lstStyle/>
                    <a:p>
                      <a:pPr algn="ctr">
                        <a:lnSpc>
                          <a:spcPct val="115000"/>
                        </a:lnSpc>
                        <a:spcAft>
                          <a:spcPts val="0"/>
                        </a:spcAft>
                      </a:pPr>
                      <a:r>
                        <a:rPr lang="en-GB" sz="600" kern="1200" dirty="0">
                          <a:solidFill>
                            <a:schemeClr val="tx1"/>
                          </a:solidFill>
                          <a:effectLst/>
                          <a:latin typeface="Arial" panose="020B0604020202020204" pitchFamily="34" charset="0"/>
                          <a:ea typeface="Calibri"/>
                          <a:cs typeface="Arial" panose="020B0604020202020204" pitchFamily="34" charset="0"/>
                        </a:rPr>
                        <a:t>X</a:t>
                      </a:r>
                    </a:p>
                  </a:txBody>
                  <a:tcPr marL="59044" marR="59044" marT="0" marB="0" anchor="ctr">
                    <a:noFill/>
                  </a:tcPr>
                </a:tc>
                <a:tc>
                  <a:txBody>
                    <a:bodyPr/>
                    <a:lstStyle/>
                    <a:p>
                      <a:pPr algn="ctr">
                        <a:lnSpc>
                          <a:spcPct val="115000"/>
                        </a:lnSpc>
                        <a:spcAft>
                          <a:spcPts val="0"/>
                        </a:spcAft>
                      </a:pPr>
                      <a:endParaRPr lang="en-GB" sz="6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gn="ctr">
                        <a:lnSpc>
                          <a:spcPct val="115000"/>
                        </a:lnSpc>
                        <a:spcAft>
                          <a:spcPts val="0"/>
                        </a:spcAft>
                      </a:pPr>
                      <a:endParaRPr lang="en-GB" sz="6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r>
                        <a:rPr lang="en-US" sz="600" kern="1200" dirty="0">
                          <a:solidFill>
                            <a:schemeClr val="tx1"/>
                          </a:solidFill>
                          <a:effectLst/>
                          <a:latin typeface="Arial" panose="020B0604020202020204" pitchFamily="34" charset="0"/>
                          <a:cs typeface="Arial" panose="020B0604020202020204" pitchFamily="34" charset="0"/>
                        </a:rPr>
                        <a:t>WWU supports option 1 as this can be delivered as a minor change ahead of XRN4941 that implements UNC 0692 (subject to appeal).</a:t>
                      </a:r>
                    </a:p>
                    <a:p>
                      <a:endParaRPr lang="en-US" sz="600" kern="1200" dirty="0">
                        <a:solidFill>
                          <a:schemeClr val="tx1"/>
                        </a:solidFill>
                        <a:effectLst/>
                        <a:latin typeface="Arial" panose="020B0604020202020204" pitchFamily="34" charset="0"/>
                        <a:cs typeface="Arial" panose="020B0604020202020204" pitchFamily="34" charset="0"/>
                      </a:endParaRPr>
                    </a:p>
                    <a:p>
                      <a:r>
                        <a:rPr lang="en-US" sz="600" kern="1200" dirty="0">
                          <a:solidFill>
                            <a:schemeClr val="tx1"/>
                          </a:solidFill>
                          <a:effectLst/>
                          <a:latin typeface="Arial" panose="020B0604020202020204" pitchFamily="34" charset="0"/>
                          <a:cs typeface="Arial" panose="020B0604020202020204" pitchFamily="34" charset="0"/>
                        </a:rPr>
                        <a:t>We would like the addresses to be validated and MPRNs with invalid or poor quality addresses rejected and not issued as requests for must reads.  The  Meter Read Agent will not be able to obtain a read for MPRNs with a poor quality address so it would be more sensible to remove these at source.    We </a:t>
                      </a:r>
                      <a:r>
                        <a:rPr lang="en-US" sz="600" kern="1200" dirty="0" err="1">
                          <a:solidFill>
                            <a:schemeClr val="tx1"/>
                          </a:solidFill>
                          <a:effectLst/>
                          <a:latin typeface="Arial" panose="020B0604020202020204" pitchFamily="34" charset="0"/>
                          <a:cs typeface="Arial" panose="020B0604020202020204" pitchFamily="34" charset="0"/>
                        </a:rPr>
                        <a:t>realise</a:t>
                      </a:r>
                      <a:r>
                        <a:rPr lang="en-US" sz="600" kern="1200" dirty="0">
                          <a:solidFill>
                            <a:schemeClr val="tx1"/>
                          </a:solidFill>
                          <a:effectLst/>
                          <a:latin typeface="Arial" panose="020B0604020202020204" pitchFamily="34" charset="0"/>
                          <a:cs typeface="Arial" panose="020B0604020202020204" pitchFamily="34" charset="0"/>
                        </a:rPr>
                        <a:t> that it is not possible to change the scope of this change this late and we do not want to delay this change.  Please would </a:t>
                      </a:r>
                      <a:r>
                        <a:rPr lang="en-US" sz="600" kern="1200" dirty="0" err="1">
                          <a:solidFill>
                            <a:schemeClr val="tx1"/>
                          </a:solidFill>
                          <a:effectLst/>
                          <a:latin typeface="Arial" panose="020B0604020202020204" pitchFamily="34" charset="0"/>
                          <a:cs typeface="Arial" panose="020B0604020202020204" pitchFamily="34" charset="0"/>
                        </a:rPr>
                        <a:t>Xoserve</a:t>
                      </a:r>
                      <a:r>
                        <a:rPr lang="en-US" sz="600" kern="1200" dirty="0">
                          <a:solidFill>
                            <a:schemeClr val="tx1"/>
                          </a:solidFill>
                          <a:effectLst/>
                          <a:latin typeface="Arial" panose="020B0604020202020204" pitchFamily="34" charset="0"/>
                          <a:cs typeface="Arial" panose="020B0604020202020204" pitchFamily="34" charset="0"/>
                        </a:rPr>
                        <a:t>, in their response, identify what if any address validation is applied in this process.</a:t>
                      </a:r>
                    </a:p>
                    <a:p>
                      <a:endParaRPr lang="en-US" sz="600" kern="1200" dirty="0">
                        <a:solidFill>
                          <a:schemeClr val="tx1"/>
                        </a:solidFill>
                        <a:effectLst/>
                        <a:latin typeface="Arial" panose="020B0604020202020204" pitchFamily="34" charset="0"/>
                        <a:cs typeface="Arial" panose="020B0604020202020204" pitchFamily="34" charset="0"/>
                      </a:endParaRPr>
                    </a:p>
                    <a:p>
                      <a:r>
                        <a:rPr lang="en-US" sz="600" kern="1200" dirty="0">
                          <a:solidFill>
                            <a:schemeClr val="tx1"/>
                          </a:solidFill>
                          <a:effectLst/>
                          <a:latin typeface="Arial" panose="020B0604020202020204" pitchFamily="34" charset="0"/>
                          <a:cs typeface="Arial" panose="020B0604020202020204" pitchFamily="34" charset="0"/>
                        </a:rPr>
                        <a:t>We have ticked approve </a:t>
                      </a:r>
                      <a:r>
                        <a:rPr lang="en-US" sz="600" kern="1200" dirty="0" err="1">
                          <a:solidFill>
                            <a:schemeClr val="tx1"/>
                          </a:solidFill>
                          <a:effectLst/>
                          <a:latin typeface="Arial" panose="020B0604020202020204" pitchFamily="34" charset="0"/>
                          <a:cs typeface="Arial" panose="020B0604020202020204" pitchFamily="34" charset="0"/>
                        </a:rPr>
                        <a:t>Xoserve</a:t>
                      </a:r>
                      <a:r>
                        <a:rPr lang="en-US" sz="600" kern="1200" dirty="0">
                          <a:solidFill>
                            <a:schemeClr val="tx1"/>
                          </a:solidFill>
                          <a:effectLst/>
                          <a:latin typeface="Arial" panose="020B0604020202020204" pitchFamily="34" charset="0"/>
                          <a:cs typeface="Arial" panose="020B0604020202020204" pitchFamily="34" charset="0"/>
                        </a:rPr>
                        <a:t> preferred solution and approve implementation date although </a:t>
                      </a:r>
                      <a:r>
                        <a:rPr lang="en-US" sz="600" kern="1200" dirty="0" err="1">
                          <a:solidFill>
                            <a:schemeClr val="tx1"/>
                          </a:solidFill>
                          <a:effectLst/>
                          <a:latin typeface="Arial" panose="020B0604020202020204" pitchFamily="34" charset="0"/>
                          <a:cs typeface="Arial" panose="020B0604020202020204" pitchFamily="34" charset="0"/>
                        </a:rPr>
                        <a:t>Xoserve</a:t>
                      </a:r>
                      <a:r>
                        <a:rPr lang="en-US" sz="600" kern="1200" dirty="0">
                          <a:solidFill>
                            <a:schemeClr val="tx1"/>
                          </a:solidFill>
                          <a:effectLst/>
                          <a:latin typeface="Arial" panose="020B0604020202020204" pitchFamily="34" charset="0"/>
                          <a:cs typeface="Arial" panose="020B0604020202020204" pitchFamily="34" charset="0"/>
                        </a:rPr>
                        <a:t> had no preferred solution and the implementation date depends on the solution.  We prefer option 1 delivered in a minor release ahead of the November 2020 major release.</a:t>
                      </a:r>
                    </a:p>
                    <a:p>
                      <a:endParaRPr lang="en-US" sz="600" kern="1200" dirty="0">
                        <a:solidFill>
                          <a:schemeClr val="tx1"/>
                        </a:solidFill>
                        <a:effectLst/>
                        <a:latin typeface="Arial" panose="020B0604020202020204" pitchFamily="34" charset="0"/>
                        <a:cs typeface="Arial" panose="020B0604020202020204" pitchFamily="34" charset="0"/>
                      </a:endParaRPr>
                    </a:p>
                    <a:p>
                      <a:r>
                        <a:rPr lang="en-US" sz="600" kern="1200" dirty="0">
                          <a:solidFill>
                            <a:schemeClr val="tx1"/>
                          </a:solidFill>
                          <a:effectLst/>
                          <a:latin typeface="Arial" panose="020B0604020202020204" pitchFamily="34" charset="0"/>
                          <a:cs typeface="Arial" panose="020B0604020202020204" pitchFamily="34" charset="0"/>
                        </a:rPr>
                        <a:t>For information, WWU intends to recover its share of the cost of this change in an amendment to our charges for the must read service.  Although the must read service is a transportation service, the revenue is not part of WWU's allowed revenue and therefore it is appropriate that the cost of the service is fully recovered from the parties receiving it.</a:t>
                      </a:r>
                      <a:endParaRPr lang="en-GB" sz="6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tc>
                  <a:txBody>
                    <a:bodyPr/>
                    <a:lstStyle/>
                    <a:p>
                      <a:r>
                        <a:rPr lang="en-US" sz="600" kern="1200" dirty="0">
                          <a:solidFill>
                            <a:schemeClr val="tx1"/>
                          </a:solidFill>
                          <a:effectLst/>
                          <a:latin typeface="Arial" panose="020B0604020202020204" pitchFamily="34" charset="0"/>
                          <a:cs typeface="Arial" panose="020B0604020202020204" pitchFamily="34" charset="0"/>
                        </a:rPr>
                        <a:t>Thanks for your response. We have spoken to the relevant team and have been told that currently there is no address validation carried out within the must read process.</a:t>
                      </a:r>
                    </a:p>
                    <a:p>
                      <a:r>
                        <a:rPr lang="en-US" sz="600" kern="1200" dirty="0">
                          <a:solidFill>
                            <a:schemeClr val="tx1"/>
                          </a:solidFill>
                          <a:effectLst/>
                          <a:latin typeface="Arial" panose="020B0604020202020204" pitchFamily="34" charset="0"/>
                          <a:cs typeface="Arial" panose="020B0604020202020204" pitchFamily="34" charset="0"/>
                        </a:rPr>
                        <a:t> </a:t>
                      </a:r>
                    </a:p>
                    <a:p>
                      <a:r>
                        <a:rPr lang="en-US" sz="600" kern="1200" dirty="0">
                          <a:solidFill>
                            <a:schemeClr val="tx1"/>
                          </a:solidFill>
                          <a:effectLst/>
                          <a:latin typeface="Arial" panose="020B0604020202020204" pitchFamily="34" charset="0"/>
                          <a:cs typeface="Arial" panose="020B0604020202020204" pitchFamily="34" charset="0"/>
                        </a:rPr>
                        <a:t>We will feed your response into </a:t>
                      </a:r>
                      <a:r>
                        <a:rPr lang="en-US" sz="600" kern="1200" dirty="0" err="1">
                          <a:solidFill>
                            <a:schemeClr val="tx1"/>
                          </a:solidFill>
                          <a:effectLst/>
                          <a:latin typeface="Arial" panose="020B0604020202020204" pitchFamily="34" charset="0"/>
                          <a:cs typeface="Arial" panose="020B0604020202020204" pitchFamily="34" charset="0"/>
                        </a:rPr>
                        <a:t>ChMC</a:t>
                      </a:r>
                      <a:r>
                        <a:rPr lang="en-US" sz="600" kern="1200" dirty="0">
                          <a:solidFill>
                            <a:schemeClr val="tx1"/>
                          </a:solidFill>
                          <a:effectLst/>
                          <a:latin typeface="Arial" panose="020B0604020202020204" pitchFamily="34" charset="0"/>
                          <a:cs typeface="Arial" panose="020B0604020202020204" pitchFamily="34" charset="0"/>
                        </a:rPr>
                        <a:t> for a final decision.</a:t>
                      </a:r>
                    </a:p>
                  </a:txBody>
                  <a:tcPr marL="59044" marR="59044" marT="0" marB="0" anchor="ctr"/>
                </a:tc>
                <a:extLst>
                  <a:ext uri="{0D108BD9-81ED-4DB2-BD59-A6C34878D82A}">
                    <a16:rowId xmlns:a16="http://schemas.microsoft.com/office/drawing/2014/main" val="3925432391"/>
                  </a:ext>
                </a:extLst>
              </a:tr>
              <a:tr h="819580">
                <a:tc vMerge="1">
                  <a:txBody>
                    <a:bodyPr/>
                    <a:lstStyle/>
                    <a:p>
                      <a:endParaRPr lang="en-GB"/>
                    </a:p>
                  </a:txBody>
                  <a:tcPr/>
                </a:tc>
                <a:tc vMerge="1">
                  <a:txBody>
                    <a:bodyPr/>
                    <a:lstStyle/>
                    <a:p>
                      <a:endParaRPr lang="en-GB" sz="900" dirty="0"/>
                    </a:p>
                  </a:txBody>
                  <a:tcPr marL="59044" marR="59044" marT="0" marB="0" anchor="ctr"/>
                </a:tc>
                <a:tc>
                  <a:txBody>
                    <a:bodyPr/>
                    <a:lstStyle/>
                    <a:p>
                      <a:pPr algn="l">
                        <a:lnSpc>
                          <a:spcPct val="115000"/>
                        </a:lnSpc>
                        <a:spcAft>
                          <a:spcPts val="0"/>
                        </a:spcAft>
                      </a:pPr>
                      <a:r>
                        <a:rPr lang="en-GB" sz="600" kern="1200" dirty="0">
                          <a:solidFill>
                            <a:schemeClr val="tx1"/>
                          </a:solidFill>
                          <a:effectLst/>
                          <a:latin typeface="Arial" panose="020B0604020202020204" pitchFamily="34" charset="0"/>
                          <a:ea typeface="Calibri"/>
                          <a:cs typeface="Arial" panose="020B0604020202020204" pitchFamily="34" charset="0"/>
                        </a:rPr>
                        <a:t>Robin Hood Energy</a:t>
                      </a:r>
                    </a:p>
                  </a:txBody>
                  <a:tcPr marL="59044" marR="59044" marT="0" marB="0" anchor="ctr"/>
                </a:tc>
                <a:tc>
                  <a:txBody>
                    <a:bodyPr/>
                    <a:lstStyle/>
                    <a:p>
                      <a:pPr algn="ctr">
                        <a:lnSpc>
                          <a:spcPct val="115000"/>
                        </a:lnSpc>
                        <a:spcAft>
                          <a:spcPts val="0"/>
                        </a:spcAft>
                      </a:pPr>
                      <a:endParaRPr lang="en-GB" sz="6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noFill/>
                  </a:tcPr>
                </a:tc>
                <a:tc>
                  <a:txBody>
                    <a:bodyPr/>
                    <a:lstStyle/>
                    <a:p>
                      <a:pPr algn="ctr">
                        <a:lnSpc>
                          <a:spcPct val="115000"/>
                        </a:lnSpc>
                        <a:spcAft>
                          <a:spcPts val="0"/>
                        </a:spcAft>
                      </a:pPr>
                      <a:endParaRPr lang="en-GB" sz="600" kern="1200" dirty="0">
                        <a:solidFill>
                          <a:schemeClr val="tx1"/>
                        </a:solidFill>
                        <a:effectLst/>
                        <a:latin typeface="Arial" panose="020B0604020202020204" pitchFamily="34" charset="0"/>
                        <a:ea typeface="Calibri"/>
                        <a:cs typeface="Arial" panose="020B0604020202020204" pitchFamily="34" charset="0"/>
                      </a:endParaRPr>
                    </a:p>
                  </a:txBody>
                  <a:tcPr marL="59044" marR="59044" marT="0" marB="0" anchor="ctr"/>
                </a:tc>
                <a:tc>
                  <a:txBody>
                    <a:bodyPr/>
                    <a:lstStyle/>
                    <a:p>
                      <a:pPr algn="ctr">
                        <a:lnSpc>
                          <a:spcPct val="115000"/>
                        </a:lnSpc>
                        <a:spcAft>
                          <a:spcPts val="0"/>
                        </a:spcAft>
                      </a:pPr>
                      <a:r>
                        <a:rPr lang="en-GB" sz="600" kern="1200" dirty="0">
                          <a:solidFill>
                            <a:schemeClr val="tx1"/>
                          </a:solidFill>
                          <a:effectLst/>
                          <a:latin typeface="Arial" panose="020B0604020202020204" pitchFamily="34" charset="0"/>
                          <a:ea typeface="Calibri"/>
                          <a:cs typeface="Arial" panose="020B0604020202020204" pitchFamily="34" charset="0"/>
                        </a:rPr>
                        <a:t>X</a:t>
                      </a:r>
                    </a:p>
                  </a:txBody>
                  <a:tcPr marL="59044" marR="59044" marT="0" marB="0" anchor="ctr"/>
                </a:tc>
                <a:tc>
                  <a:txBody>
                    <a:bodyPr/>
                    <a:lstStyle/>
                    <a:p>
                      <a:r>
                        <a:rPr lang="en-US" sz="600" kern="1200" dirty="0">
                          <a:solidFill>
                            <a:schemeClr val="tx1"/>
                          </a:solidFill>
                          <a:effectLst/>
                          <a:latin typeface="Arial" panose="020B0604020202020204" pitchFamily="34" charset="0"/>
                          <a:cs typeface="Arial" panose="020B0604020202020204" pitchFamily="34" charset="0"/>
                        </a:rPr>
                        <a:t>We are of the view that an agreed industry position does not quite qualify as the Transporter's discretion, and therefore feel that TPD 5.10 (specifically 5.10.1 and 5.10.2) ought to be amended in order to permit this change.</a:t>
                      </a:r>
                    </a:p>
                    <a:p>
                      <a:r>
                        <a:rPr lang="en-US" sz="600" kern="1200" dirty="0">
                          <a:solidFill>
                            <a:schemeClr val="tx1"/>
                          </a:solidFill>
                          <a:effectLst/>
                          <a:latin typeface="Arial" panose="020B0604020202020204" pitchFamily="34" charset="0"/>
                          <a:cs typeface="Arial" panose="020B0604020202020204" pitchFamily="34" charset="0"/>
                        </a:rPr>
                        <a:t>We feel that where this 'agreement' is permitted outside of the relevant code changes we will likely experience issues going forward e.g. potentially material impacts where </a:t>
                      </a:r>
                      <a:r>
                        <a:rPr lang="en-US" sz="600" kern="1200" dirty="0" err="1">
                          <a:solidFill>
                            <a:schemeClr val="tx1"/>
                          </a:solidFill>
                          <a:effectLst/>
                          <a:latin typeface="Arial" panose="020B0604020202020204" pitchFamily="34" charset="0"/>
                          <a:cs typeface="Arial" panose="020B0604020202020204" pitchFamily="34" charset="0"/>
                        </a:rPr>
                        <a:t>Xoserve</a:t>
                      </a:r>
                      <a:r>
                        <a:rPr lang="en-US" sz="600" kern="1200" dirty="0">
                          <a:solidFill>
                            <a:schemeClr val="tx1"/>
                          </a:solidFill>
                          <a:effectLst/>
                          <a:latin typeface="Arial" panose="020B0604020202020204" pitchFamily="34" charset="0"/>
                          <a:cs typeface="Arial" panose="020B0604020202020204" pitchFamily="34" charset="0"/>
                        </a:rPr>
                        <a:t> incorrectly hold a smart identifier for a traditional/classic meter; differential treatment of must reads for smart meters between </a:t>
                      </a:r>
                      <a:r>
                        <a:rPr lang="en-US" sz="600" kern="1200" dirty="0" err="1">
                          <a:solidFill>
                            <a:schemeClr val="tx1"/>
                          </a:solidFill>
                          <a:effectLst/>
                          <a:latin typeface="Arial" panose="020B0604020202020204" pitchFamily="34" charset="0"/>
                          <a:cs typeface="Arial" panose="020B0604020202020204" pitchFamily="34" charset="0"/>
                        </a:rPr>
                        <a:t>iGTs</a:t>
                      </a:r>
                      <a:r>
                        <a:rPr lang="en-US" sz="600" kern="1200" dirty="0">
                          <a:solidFill>
                            <a:schemeClr val="tx1"/>
                          </a:solidFill>
                          <a:effectLst/>
                          <a:latin typeface="Arial" panose="020B0604020202020204" pitchFamily="34" charset="0"/>
                          <a:cs typeface="Arial" panose="020B0604020202020204" pitchFamily="34" charset="0"/>
                        </a:rPr>
                        <a:t> and GT, differential treatment of smart meters between GTs where GTs </a:t>
                      </a:r>
                      <a:r>
                        <a:rPr lang="en-US" sz="600" kern="1200" dirty="0" err="1">
                          <a:solidFill>
                            <a:schemeClr val="tx1"/>
                          </a:solidFill>
                          <a:effectLst/>
                          <a:latin typeface="Arial" panose="020B0604020202020204" pitchFamily="34" charset="0"/>
                          <a:cs typeface="Arial" panose="020B0604020202020204" pitchFamily="34" charset="0"/>
                        </a:rPr>
                        <a:t>utilise</a:t>
                      </a:r>
                      <a:r>
                        <a:rPr lang="en-US" sz="600" kern="1200" dirty="0">
                          <a:solidFill>
                            <a:schemeClr val="tx1"/>
                          </a:solidFill>
                          <a:effectLst/>
                          <a:latin typeface="Arial" panose="020B0604020202020204" pitchFamily="34" charset="0"/>
                          <a:cs typeface="Arial" panose="020B0604020202020204" pitchFamily="34" charset="0"/>
                        </a:rPr>
                        <a:t> their discretion to move away from said 'agreement' at any future point (without any requirement/process to notify such a change in discretion) etcetera. Consequently, we feel that this is not a future-proofed solution and would request that the Change Committee consider unintended consequences when deliberating on this change request. </a:t>
                      </a:r>
                      <a:endParaRPr lang="en-GB" sz="6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tc>
                  <a:txBody>
                    <a:bodyPr/>
                    <a:lstStyle/>
                    <a:p>
                      <a:r>
                        <a:rPr lang="en-US" sz="600" kern="1200" dirty="0">
                          <a:solidFill>
                            <a:schemeClr val="tx1"/>
                          </a:solidFill>
                          <a:effectLst/>
                          <a:latin typeface="Arial" panose="020B0604020202020204" pitchFamily="34" charset="0"/>
                          <a:cs typeface="Arial" panose="020B0604020202020204" pitchFamily="34" charset="0"/>
                        </a:rPr>
                        <a:t>Thank you for your representation, we will feed this into </a:t>
                      </a:r>
                      <a:r>
                        <a:rPr lang="en-US" sz="600" kern="1200" dirty="0" err="1">
                          <a:solidFill>
                            <a:schemeClr val="tx1"/>
                          </a:solidFill>
                          <a:effectLst/>
                          <a:latin typeface="Arial" panose="020B0604020202020204" pitchFamily="34" charset="0"/>
                          <a:cs typeface="Arial" panose="020B0604020202020204" pitchFamily="34" charset="0"/>
                        </a:rPr>
                        <a:t>ChMC</a:t>
                      </a:r>
                      <a:r>
                        <a:rPr lang="en-US" sz="600" kern="1200" dirty="0">
                          <a:solidFill>
                            <a:schemeClr val="tx1"/>
                          </a:solidFill>
                          <a:effectLst/>
                          <a:latin typeface="Arial" panose="020B0604020202020204" pitchFamily="34" charset="0"/>
                          <a:cs typeface="Arial" panose="020B0604020202020204" pitchFamily="34" charset="0"/>
                        </a:rPr>
                        <a:t> for a final decision.</a:t>
                      </a:r>
                      <a:endParaRPr lang="en-GB" sz="600" kern="1200" dirty="0">
                        <a:solidFill>
                          <a:schemeClr val="tx1"/>
                        </a:solidFill>
                        <a:effectLst/>
                        <a:latin typeface="Arial" panose="020B0604020202020204" pitchFamily="34" charset="0"/>
                        <a:cs typeface="Arial" panose="020B0604020202020204" pitchFamily="34" charset="0"/>
                      </a:endParaRPr>
                    </a:p>
                  </a:txBody>
                  <a:tcPr marL="59044" marR="59044" marT="0" marB="0" anchor="ctr"/>
                </a:tc>
                <a:extLst>
                  <a:ext uri="{0D108BD9-81ED-4DB2-BD59-A6C34878D82A}">
                    <a16:rowId xmlns:a16="http://schemas.microsoft.com/office/drawing/2014/main" val="2801352455"/>
                  </a:ext>
                </a:extLst>
              </a:tr>
            </a:tbl>
          </a:graphicData>
        </a:graphic>
      </p:graphicFrame>
    </p:spTree>
    <p:extLst>
      <p:ext uri="{BB962C8B-B14F-4D97-AF65-F5344CB8AC3E}">
        <p14:creationId xmlns:p14="http://schemas.microsoft.com/office/powerpoint/2010/main" val="287054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60AD12-684D-4CF6-A84F-796E3404F567}"/>
              </a:ext>
            </a:extLst>
          </p:cNvPr>
          <p:cNvSpPr>
            <a:spLocks noGrp="1"/>
          </p:cNvSpPr>
          <p:nvPr>
            <p:ph type="title"/>
          </p:nvPr>
        </p:nvSpPr>
        <p:spPr/>
        <p:txBody>
          <a:bodyPr/>
          <a:lstStyle/>
          <a:p>
            <a:r>
              <a:rPr lang="en-GB" dirty="0"/>
              <a:t>5. Implementation Plan</a:t>
            </a:r>
          </a:p>
        </p:txBody>
      </p:sp>
      <p:sp>
        <p:nvSpPr>
          <p:cNvPr id="8" name="Content Placeholder 7">
            <a:extLst>
              <a:ext uri="{FF2B5EF4-FFF2-40B4-BE49-F238E27FC236}">
                <a16:creationId xmlns:a16="http://schemas.microsoft.com/office/drawing/2014/main" id="{FE0FDACF-A59F-4C8E-B2AD-BB549AE22CA5}"/>
              </a:ext>
            </a:extLst>
          </p:cNvPr>
          <p:cNvSpPr>
            <a:spLocks noGrp="1"/>
          </p:cNvSpPr>
          <p:nvPr>
            <p:ph idx="1"/>
          </p:nvPr>
        </p:nvSpPr>
        <p:spPr>
          <a:xfrm>
            <a:off x="251520" y="915566"/>
            <a:ext cx="8229600" cy="3384376"/>
          </a:xfrm>
        </p:spPr>
        <p:txBody>
          <a:bodyPr>
            <a:normAutofit/>
          </a:bodyPr>
          <a:lstStyle/>
          <a:p>
            <a:pPr marL="0" indent="0">
              <a:buNone/>
            </a:pPr>
            <a:r>
              <a:rPr lang="en-US" sz="1200" dirty="0"/>
              <a:t>Please see the following slides for an overview of:</a:t>
            </a:r>
          </a:p>
          <a:p>
            <a:pPr marL="0" indent="0">
              <a:buNone/>
            </a:pPr>
            <a:endParaRPr lang="en-US" sz="1200" dirty="0"/>
          </a:p>
          <a:p>
            <a:r>
              <a:rPr lang="en-US" sz="1200" dirty="0"/>
              <a:t>Detail Design Changes for approval</a:t>
            </a:r>
          </a:p>
          <a:p>
            <a:pPr marL="0" indent="0">
              <a:buNone/>
            </a:pPr>
            <a:endParaRPr lang="en-US" sz="1200" dirty="0"/>
          </a:p>
          <a:p>
            <a:r>
              <a:rPr lang="en-US" sz="1200" dirty="0"/>
              <a:t>Outages </a:t>
            </a:r>
          </a:p>
          <a:p>
            <a:pPr lvl="1"/>
            <a:r>
              <a:rPr lang="en-US" sz="1000" dirty="0"/>
              <a:t>No new outages.</a:t>
            </a:r>
          </a:p>
          <a:p>
            <a:pPr lvl="1"/>
            <a:r>
              <a:rPr lang="en-US" sz="1000" dirty="0"/>
              <a:t>Changes to dates and descriptions (highlighted on slide)</a:t>
            </a:r>
            <a:br>
              <a:rPr lang="en-US" sz="1000" dirty="0"/>
            </a:br>
            <a:endParaRPr lang="en-US" sz="1000" dirty="0"/>
          </a:p>
          <a:p>
            <a:pPr marL="0" indent="0">
              <a:buNone/>
            </a:pPr>
            <a:br>
              <a:rPr lang="en-US" sz="1200" dirty="0"/>
            </a:br>
            <a:r>
              <a:rPr lang="en-US" sz="1200" dirty="0"/>
              <a:t>Attached is the full Implementation Plan document.</a:t>
            </a:r>
          </a:p>
          <a:p>
            <a:pPr marL="0" indent="0">
              <a:buNone/>
            </a:pPr>
            <a:endParaRPr lang="en-US" sz="1200" dirty="0"/>
          </a:p>
          <a:p>
            <a:pPr marL="0" indent="0">
              <a:buNone/>
            </a:pPr>
            <a:endParaRPr lang="en-US" sz="1200" dirty="0"/>
          </a:p>
        </p:txBody>
      </p:sp>
      <p:graphicFrame>
        <p:nvGraphicFramePr>
          <p:cNvPr id="2" name="Object 1">
            <a:extLst>
              <a:ext uri="{FF2B5EF4-FFF2-40B4-BE49-F238E27FC236}">
                <a16:creationId xmlns:a16="http://schemas.microsoft.com/office/drawing/2014/main" id="{13DF79B6-736B-46F6-BA92-0F66EB3A07F0}"/>
              </a:ext>
            </a:extLst>
          </p:cNvPr>
          <p:cNvGraphicFramePr>
            <a:graphicFrameLocks noChangeAspect="1"/>
          </p:cNvGraphicFramePr>
          <p:nvPr>
            <p:extLst>
              <p:ext uri="{D42A27DB-BD31-4B8C-83A1-F6EECF244321}">
                <p14:modId xmlns:p14="http://schemas.microsoft.com/office/powerpoint/2010/main" val="582089150"/>
              </p:ext>
            </p:extLst>
          </p:nvPr>
        </p:nvGraphicFramePr>
        <p:xfrm>
          <a:off x="1043608" y="3291830"/>
          <a:ext cx="914400" cy="806450"/>
        </p:xfrm>
        <a:graphic>
          <a:graphicData uri="http://schemas.openxmlformats.org/presentationml/2006/ole">
            <mc:AlternateContent xmlns:mc="http://schemas.openxmlformats.org/markup-compatibility/2006">
              <mc:Choice xmlns:v="urn:schemas-microsoft-com:vml" Requires="v">
                <p:oleObj spid="_x0000_s10267" name="Worksheet" showAsIcon="1" r:id="rId3" imgW="914400" imgH="806400" progId="Excel.Sheet.12">
                  <p:embed/>
                </p:oleObj>
              </mc:Choice>
              <mc:Fallback>
                <p:oleObj name="Worksheet" showAsIcon="1" r:id="rId3" imgW="914400" imgH="806400" progId="Excel.Sheet.12">
                  <p:embed/>
                  <p:pic>
                    <p:nvPicPr>
                      <p:cNvPr id="0" name=""/>
                      <p:cNvPicPr/>
                      <p:nvPr/>
                    </p:nvPicPr>
                    <p:blipFill>
                      <a:blip r:embed="rId4"/>
                      <a:stretch>
                        <a:fillRect/>
                      </a:stretch>
                    </p:blipFill>
                    <p:spPr>
                      <a:xfrm>
                        <a:off x="1043608" y="329183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43154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3661-31F0-4F9B-9BDA-0415E9AD1C2E}"/>
              </a:ext>
            </a:extLst>
          </p:cNvPr>
          <p:cNvSpPr>
            <a:spLocks noGrp="1"/>
          </p:cNvSpPr>
          <p:nvPr>
            <p:ph type="title"/>
          </p:nvPr>
        </p:nvSpPr>
        <p:spPr/>
        <p:txBody>
          <a:bodyPr/>
          <a:lstStyle/>
          <a:p>
            <a:r>
              <a:rPr lang="en-GB" dirty="0"/>
              <a:t>CSSC Detail Design Reps</a:t>
            </a:r>
          </a:p>
        </p:txBody>
      </p:sp>
      <p:graphicFrame>
        <p:nvGraphicFramePr>
          <p:cNvPr id="3" name="Chart 2">
            <a:extLst>
              <a:ext uri="{FF2B5EF4-FFF2-40B4-BE49-F238E27FC236}">
                <a16:creationId xmlns:a16="http://schemas.microsoft.com/office/drawing/2014/main" id="{4B8E7EFE-BF87-47B3-BAAA-42E25AF02272}"/>
              </a:ext>
            </a:extLst>
          </p:cNvPr>
          <p:cNvGraphicFramePr>
            <a:graphicFrameLocks/>
          </p:cNvGraphicFramePr>
          <p:nvPr>
            <p:extLst>
              <p:ext uri="{D42A27DB-BD31-4B8C-83A1-F6EECF244321}">
                <p14:modId xmlns:p14="http://schemas.microsoft.com/office/powerpoint/2010/main" val="3258764382"/>
              </p:ext>
            </p:extLst>
          </p:nvPr>
        </p:nvGraphicFramePr>
        <p:xfrm>
          <a:off x="683568" y="1059582"/>
          <a:ext cx="7416824" cy="279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11D46CD-3E97-4655-8B9E-63B14861179D}"/>
              </a:ext>
            </a:extLst>
          </p:cNvPr>
          <p:cNvSpPr txBox="1"/>
          <p:nvPr/>
        </p:nvSpPr>
        <p:spPr>
          <a:xfrm>
            <a:off x="683568" y="1203598"/>
            <a:ext cx="323165" cy="576064"/>
          </a:xfrm>
          <a:prstGeom prst="rect">
            <a:avLst/>
          </a:prstGeom>
          <a:solidFill>
            <a:schemeClr val="accent1">
              <a:lumMod val="40000"/>
              <a:lumOff val="60000"/>
            </a:schemeClr>
          </a:solidFill>
        </p:spPr>
        <p:txBody>
          <a:bodyPr vert="vert270" wrap="square" rtlCol="0">
            <a:spAutoFit/>
          </a:bodyPr>
          <a:lstStyle/>
          <a:p>
            <a:r>
              <a:rPr lang="en-GB" sz="900" dirty="0"/>
              <a:t>Release</a:t>
            </a:r>
          </a:p>
        </p:txBody>
      </p:sp>
      <p:sp>
        <p:nvSpPr>
          <p:cNvPr id="5" name="Rectangle 4">
            <a:extLst>
              <a:ext uri="{FF2B5EF4-FFF2-40B4-BE49-F238E27FC236}">
                <a16:creationId xmlns:a16="http://schemas.microsoft.com/office/drawing/2014/main" id="{B36A8E5C-D27A-41C7-BE20-9A68F2ADFAC7}"/>
              </a:ext>
            </a:extLst>
          </p:cNvPr>
          <p:cNvSpPr/>
          <p:nvPr/>
        </p:nvSpPr>
        <p:spPr>
          <a:xfrm>
            <a:off x="611560" y="1059582"/>
            <a:ext cx="280831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399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32123556"/>
              </p:ext>
            </p:extLst>
          </p:nvPr>
        </p:nvGraphicFramePr>
        <p:xfrm>
          <a:off x="107504" y="195486"/>
          <a:ext cx="8633414" cy="4585844"/>
        </p:xfrm>
        <a:graphic>
          <a:graphicData uri="http://schemas.openxmlformats.org/drawingml/2006/table">
            <a:tbl>
              <a:tblPr firstRow="1" firstCol="1" bandRow="1">
                <a:tableStyleId>{5940675A-B579-460E-94D1-54222C63F5DA}</a:tableStyleId>
              </a:tblPr>
              <a:tblGrid>
                <a:gridCol w="960128">
                  <a:extLst>
                    <a:ext uri="{9D8B030D-6E8A-4147-A177-3AD203B41FA5}">
                      <a16:colId xmlns:a16="http://schemas.microsoft.com/office/drawing/2014/main" val="20001"/>
                    </a:ext>
                  </a:extLst>
                </a:gridCol>
                <a:gridCol w="738560">
                  <a:extLst>
                    <a:ext uri="{9D8B030D-6E8A-4147-A177-3AD203B41FA5}">
                      <a16:colId xmlns:a16="http://schemas.microsoft.com/office/drawing/2014/main" val="20006"/>
                    </a:ext>
                  </a:extLst>
                </a:gridCol>
                <a:gridCol w="516992">
                  <a:extLst>
                    <a:ext uri="{9D8B030D-6E8A-4147-A177-3AD203B41FA5}">
                      <a16:colId xmlns:a16="http://schemas.microsoft.com/office/drawing/2014/main" val="1990762972"/>
                    </a:ext>
                  </a:extLst>
                </a:gridCol>
                <a:gridCol w="579477">
                  <a:extLst>
                    <a:ext uri="{9D8B030D-6E8A-4147-A177-3AD203B41FA5}">
                      <a16:colId xmlns:a16="http://schemas.microsoft.com/office/drawing/2014/main" val="20007"/>
                    </a:ext>
                  </a:extLst>
                </a:gridCol>
                <a:gridCol w="446767">
                  <a:extLst>
                    <a:ext uri="{9D8B030D-6E8A-4147-A177-3AD203B41FA5}">
                      <a16:colId xmlns:a16="http://schemas.microsoft.com/office/drawing/2014/main" val="20008"/>
                    </a:ext>
                  </a:extLst>
                </a:gridCol>
                <a:gridCol w="2695745">
                  <a:extLst>
                    <a:ext uri="{9D8B030D-6E8A-4147-A177-3AD203B41FA5}">
                      <a16:colId xmlns:a16="http://schemas.microsoft.com/office/drawing/2014/main" val="20009"/>
                    </a:ext>
                  </a:extLst>
                </a:gridCol>
                <a:gridCol w="2695745">
                  <a:extLst>
                    <a:ext uri="{9D8B030D-6E8A-4147-A177-3AD203B41FA5}">
                      <a16:colId xmlns:a16="http://schemas.microsoft.com/office/drawing/2014/main" val="677983838"/>
                    </a:ext>
                  </a:extLst>
                </a:gridCol>
              </a:tblGrid>
              <a:tr h="216024">
                <a:tc gridSpan="7">
                  <a:txBody>
                    <a:bodyPr/>
                    <a:lstStyle/>
                    <a:p>
                      <a:pPr algn="l">
                        <a:lnSpc>
                          <a:spcPct val="115000"/>
                        </a:lnSpc>
                        <a:spcAft>
                          <a:spcPts val="0"/>
                        </a:spcAft>
                      </a:pPr>
                      <a:r>
                        <a:rPr lang="en-GB" sz="800" kern="1200" dirty="0">
                          <a:solidFill>
                            <a:schemeClr val="tx1"/>
                          </a:solidFill>
                          <a:effectLst/>
                          <a:latin typeface="+mn-lt"/>
                          <a:ea typeface="+mn-ea"/>
                          <a:cs typeface="+mn-cs"/>
                        </a:rPr>
                        <a:t>Functional Changes</a:t>
                      </a:r>
                    </a:p>
                  </a:txBody>
                  <a:tcPr marL="59044" marR="59044" marT="0" marB="0">
                    <a:solidFill>
                      <a:schemeClr val="tx2">
                        <a:lumMod val="40000"/>
                        <a:lumOff val="60000"/>
                      </a:schemeClr>
                    </a:solidFill>
                  </a:tcPr>
                </a:tc>
                <a:tc hMerge="1">
                  <a:txBody>
                    <a:bodyPr/>
                    <a:lstStyle/>
                    <a:p>
                      <a:pPr>
                        <a:lnSpc>
                          <a:spcPct val="115000"/>
                        </a:lnSpc>
                        <a:spcAft>
                          <a:spcPts val="0"/>
                        </a:spcAft>
                      </a:pPr>
                      <a:endParaRPr lang="en-GB" sz="1000" dirty="0">
                        <a:effectLst/>
                        <a:latin typeface="Calibri"/>
                        <a:ea typeface="Calibri"/>
                        <a:cs typeface="Times New Roman"/>
                      </a:endParaRPr>
                    </a:p>
                  </a:txBody>
                  <a:tcPr marL="59044" marR="59044" marT="0" marB="0">
                    <a:solidFill>
                      <a:schemeClr val="accent4">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15000"/>
                        </a:lnSpc>
                        <a:spcAft>
                          <a:spcPts val="0"/>
                        </a:spcAft>
                      </a:pPr>
                      <a:endParaRPr lang="en-GB" sz="800" dirty="0">
                        <a:effectLst/>
                        <a:latin typeface="Arial" panose="020B0604020202020204" pitchFamily="34" charset="0"/>
                        <a:ea typeface="Calibri"/>
                        <a:cs typeface="Arial" panose="020B0604020202020204" pitchFamily="34" charset="0"/>
                      </a:endParaRPr>
                    </a:p>
                  </a:txBody>
                  <a:tcPr marL="59044" marR="59044" marT="0" marB="0">
                    <a:solidFill>
                      <a:schemeClr val="accent4">
                        <a:lumMod val="40000"/>
                        <a:lumOff val="60000"/>
                      </a:schemeClr>
                    </a:solidFill>
                  </a:tcPr>
                </a:tc>
                <a:tc hMerge="1">
                  <a:txBody>
                    <a:bodyPr/>
                    <a:lstStyle/>
                    <a:p>
                      <a:endParaRPr lang="en-GB"/>
                    </a:p>
                  </a:txBody>
                  <a:tcPr/>
                </a:tc>
                <a:extLst>
                  <a:ext uri="{0D108BD9-81ED-4DB2-BD59-A6C34878D82A}">
                    <a16:rowId xmlns:a16="http://schemas.microsoft.com/office/drawing/2014/main" val="1781183799"/>
                  </a:ext>
                </a:extLst>
              </a:tr>
              <a:tr h="211840">
                <a:tc rowSpan="2">
                  <a:txBody>
                    <a:bodyPr/>
                    <a:lstStyle/>
                    <a:p>
                      <a:pPr>
                        <a:lnSpc>
                          <a:spcPct val="115000"/>
                        </a:lnSpc>
                        <a:spcAft>
                          <a:spcPts val="0"/>
                        </a:spcAft>
                      </a:pPr>
                      <a:r>
                        <a:rPr lang="en-GB" sz="800" kern="1200" dirty="0">
                          <a:solidFill>
                            <a:schemeClr val="tx1"/>
                          </a:solidFill>
                          <a:effectLst/>
                          <a:latin typeface="+mn-lt"/>
                          <a:ea typeface="+mn-ea"/>
                          <a:cs typeface="+mn-cs"/>
                        </a:rPr>
                        <a:t>XRN / Title</a:t>
                      </a:r>
                    </a:p>
                  </a:txBody>
                  <a:tcPr marL="59044" marR="59044" marT="0" marB="0">
                    <a:solidFill>
                      <a:schemeClr val="tx2">
                        <a:lumMod val="40000"/>
                        <a:lumOff val="60000"/>
                      </a:schemeClr>
                    </a:solidFill>
                  </a:tcPr>
                </a:tc>
                <a:tc gridSpan="4">
                  <a:txBody>
                    <a:bodyPr/>
                    <a:lstStyle/>
                    <a:p>
                      <a:pPr>
                        <a:lnSpc>
                          <a:spcPct val="115000"/>
                        </a:lnSpc>
                        <a:spcAft>
                          <a:spcPts val="0"/>
                        </a:spcAft>
                      </a:pPr>
                      <a:r>
                        <a:rPr lang="en-GB" sz="800" kern="1200" dirty="0">
                          <a:solidFill>
                            <a:schemeClr val="tx1"/>
                          </a:solidFill>
                          <a:effectLst/>
                          <a:latin typeface="+mn-lt"/>
                          <a:ea typeface="+mn-ea"/>
                          <a:cs typeface="+mn-cs"/>
                        </a:rPr>
                        <a:t>Solution &amp; Implementation Summary outcome</a:t>
                      </a:r>
                    </a:p>
                  </a:txBody>
                  <a:tcPr marL="59044" marR="59044" marT="0" marB="0">
                    <a:solidFill>
                      <a:schemeClr val="accent4">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nSpc>
                          <a:spcPct val="115000"/>
                        </a:lnSpc>
                        <a:spcAft>
                          <a:spcPts val="0"/>
                        </a:spcAft>
                      </a:pPr>
                      <a:r>
                        <a:rPr lang="en-GB" sz="800" kern="1200" dirty="0">
                          <a:solidFill>
                            <a:schemeClr val="tx1"/>
                          </a:solidFill>
                          <a:effectLst/>
                          <a:latin typeface="+mn-lt"/>
                          <a:ea typeface="+mn-ea"/>
                          <a:cs typeface="+mn-cs"/>
                        </a:rPr>
                        <a:t>Comments</a:t>
                      </a:r>
                    </a:p>
                  </a:txBody>
                  <a:tcPr marL="59044" marR="59044" marT="0" marB="0">
                    <a:solidFill>
                      <a:schemeClr val="accent4">
                        <a:lumMod val="40000"/>
                        <a:lumOff val="60000"/>
                      </a:schemeClr>
                    </a:solidFill>
                  </a:tcPr>
                </a:tc>
                <a:tc rowSpan="2">
                  <a:txBody>
                    <a:bodyPr/>
                    <a:lstStyle/>
                    <a:p>
                      <a:pPr>
                        <a:lnSpc>
                          <a:spcPct val="115000"/>
                        </a:lnSpc>
                        <a:spcAft>
                          <a:spcPts val="0"/>
                        </a:spcAft>
                      </a:pPr>
                      <a:r>
                        <a:rPr lang="en-GB" sz="800" kern="1200" dirty="0">
                          <a:solidFill>
                            <a:schemeClr val="tx1"/>
                          </a:solidFill>
                          <a:effectLst/>
                          <a:latin typeface="+mn-lt"/>
                          <a:ea typeface="+mn-ea"/>
                          <a:cs typeface="+mn-cs"/>
                        </a:rPr>
                        <a:t>Xoserve response</a:t>
                      </a:r>
                    </a:p>
                  </a:txBody>
                  <a:tcPr marL="59044" marR="59044" marT="0" marB="0">
                    <a:solidFill>
                      <a:schemeClr val="accent4">
                        <a:lumMod val="40000"/>
                        <a:lumOff val="60000"/>
                      </a:schemeClr>
                    </a:solidFill>
                  </a:tcPr>
                </a:tc>
                <a:extLst>
                  <a:ext uri="{0D108BD9-81ED-4DB2-BD59-A6C34878D82A}">
                    <a16:rowId xmlns:a16="http://schemas.microsoft.com/office/drawing/2014/main" val="10000"/>
                  </a:ext>
                </a:extLst>
              </a:tr>
              <a:tr h="125786">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800" kern="1200" dirty="0">
                          <a:solidFill>
                            <a:schemeClr val="tx1"/>
                          </a:solidFill>
                          <a:effectLst/>
                          <a:latin typeface="+mn-lt"/>
                          <a:ea typeface="+mn-ea"/>
                          <a:cs typeface="+mn-cs"/>
                        </a:rPr>
                        <a:t>Organisation </a:t>
                      </a:r>
                    </a:p>
                  </a:txBody>
                  <a:tcPr marL="59044" marR="59044" marT="0" marB="0">
                    <a:solidFill>
                      <a:schemeClr val="accent4">
                        <a:lumMod val="40000"/>
                        <a:lumOff val="6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800" kern="1200" dirty="0">
                          <a:solidFill>
                            <a:schemeClr val="tx1"/>
                          </a:solidFill>
                          <a:effectLst/>
                          <a:latin typeface="+mn-lt"/>
                          <a:ea typeface="+mn-ea"/>
                          <a:cs typeface="+mn-cs"/>
                        </a:rPr>
                        <a:t>Approve</a:t>
                      </a:r>
                    </a:p>
                  </a:txBody>
                  <a:tcPr marL="59044" marR="59044" marT="0" marB="0">
                    <a:solidFill>
                      <a:srgbClr val="92D050"/>
                    </a:solidFill>
                  </a:tcPr>
                </a:tc>
                <a:tc>
                  <a:txBody>
                    <a:bodyPr/>
                    <a:lstStyle/>
                    <a:p>
                      <a:pPr algn="ctr" fontAlgn="ctr"/>
                      <a:r>
                        <a:rPr lang="en-GB" sz="800" kern="1200" dirty="0">
                          <a:solidFill>
                            <a:schemeClr val="tx1"/>
                          </a:solidFill>
                          <a:effectLst/>
                          <a:latin typeface="+mn-lt"/>
                          <a:ea typeface="+mn-ea"/>
                          <a:cs typeface="+mn-cs"/>
                        </a:rPr>
                        <a:t>Deferred </a:t>
                      </a:r>
                    </a:p>
                  </a:txBody>
                  <a:tcPr marL="6350" marR="6350" marT="6350" marB="0">
                    <a:solidFill>
                      <a:srgbClr val="FFBF00"/>
                    </a:solidFill>
                  </a:tcPr>
                </a:tc>
                <a:tc>
                  <a:txBody>
                    <a:bodyPr/>
                    <a:lstStyle/>
                    <a:p>
                      <a:pPr>
                        <a:lnSpc>
                          <a:spcPct val="115000"/>
                        </a:lnSpc>
                        <a:spcAft>
                          <a:spcPts val="0"/>
                        </a:spcAft>
                      </a:pPr>
                      <a:r>
                        <a:rPr lang="en-GB" sz="800" kern="1200" dirty="0">
                          <a:solidFill>
                            <a:schemeClr val="tx1"/>
                          </a:solidFill>
                          <a:effectLst/>
                          <a:latin typeface="+mn-lt"/>
                          <a:ea typeface="+mn-ea"/>
                          <a:cs typeface="+mn-cs"/>
                        </a:rPr>
                        <a:t>Reject</a:t>
                      </a:r>
                    </a:p>
                  </a:txBody>
                  <a:tcPr marL="59044" marR="59044" marT="0" marB="0">
                    <a:solidFill>
                      <a:srgbClr val="FF0000"/>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1"/>
                  </a:ext>
                </a:extLst>
              </a:tr>
              <a:tr h="163946">
                <a:tc>
                  <a:txBody>
                    <a:bodyPr/>
                    <a:lstStyle/>
                    <a:p>
                      <a:pPr>
                        <a:lnSpc>
                          <a:spcPct val="115000"/>
                        </a:lnSpc>
                        <a:spcAft>
                          <a:spcPts val="0"/>
                        </a:spcAft>
                      </a:pPr>
                      <a:r>
                        <a:rPr lang="en-GB" sz="800" kern="1200" dirty="0">
                          <a:solidFill>
                            <a:schemeClr val="tx1"/>
                          </a:solidFill>
                          <a:effectLst/>
                          <a:latin typeface="+mn-lt"/>
                          <a:ea typeface="+mn-ea"/>
                          <a:cs typeface="+mn-cs"/>
                        </a:rPr>
                        <a:t>DES CSS Consequential Change – Detailed Design</a:t>
                      </a:r>
                    </a:p>
                    <a:p>
                      <a:pPr>
                        <a:lnSpc>
                          <a:spcPct val="115000"/>
                        </a:lnSpc>
                        <a:spcAft>
                          <a:spcPts val="0"/>
                        </a:spcAft>
                      </a:pPr>
                      <a:endParaRPr lang="en-GB" sz="800" kern="1200" dirty="0">
                        <a:solidFill>
                          <a:schemeClr val="tx1"/>
                        </a:solidFill>
                        <a:effectLst/>
                        <a:latin typeface="+mn-lt"/>
                        <a:ea typeface="+mn-ea"/>
                        <a:cs typeface="+mn-cs"/>
                      </a:endParaRPr>
                    </a:p>
                    <a:p>
                      <a:pPr>
                        <a:lnSpc>
                          <a:spcPct val="115000"/>
                        </a:lnSpc>
                        <a:spcAft>
                          <a:spcPts val="0"/>
                        </a:spcAft>
                      </a:pPr>
                      <a:r>
                        <a:rPr lang="en-GB" sz="800" kern="1200" dirty="0">
                          <a:solidFill>
                            <a:schemeClr val="tx1"/>
                          </a:solidFill>
                          <a:effectLst/>
                          <a:latin typeface="+mn-lt"/>
                          <a:ea typeface="+mn-ea"/>
                          <a:cs typeface="+mn-cs"/>
                          <a:hlinkClick r:id="rId2"/>
                        </a:rPr>
                        <a:t>Change Pack ref: </a:t>
                      </a:r>
                      <a:r>
                        <a:rPr lang="en-US" sz="800" kern="1200" dirty="0">
                          <a:solidFill>
                            <a:schemeClr val="tx1"/>
                          </a:solidFill>
                          <a:effectLst/>
                          <a:latin typeface="+mn-lt"/>
                          <a:ea typeface="+mn-ea"/>
                          <a:cs typeface="+mn-cs"/>
                          <a:hlinkClick r:id="rId2"/>
                        </a:rPr>
                        <a:t>2533.2 - MT - JR </a:t>
                      </a:r>
                      <a:endParaRPr lang="en-US" sz="800" kern="1200" dirty="0">
                        <a:solidFill>
                          <a:schemeClr val="tx1"/>
                        </a:solidFill>
                        <a:effectLst/>
                        <a:latin typeface="+mn-lt"/>
                        <a:ea typeface="+mn-ea"/>
                        <a:cs typeface="+mn-cs"/>
                      </a:endParaRPr>
                    </a:p>
                    <a:p>
                      <a:pPr>
                        <a:lnSpc>
                          <a:spcPct val="115000"/>
                        </a:lnSpc>
                        <a:spcAft>
                          <a:spcPts val="0"/>
                        </a:spcAft>
                      </a:pPr>
                      <a:endParaRPr lang="en-GB" sz="800" kern="1200" dirty="0">
                        <a:solidFill>
                          <a:schemeClr val="tx1"/>
                        </a:solidFill>
                        <a:effectLst/>
                        <a:latin typeface="+mn-lt"/>
                        <a:ea typeface="+mn-ea"/>
                        <a:cs typeface="+mn-cs"/>
                      </a:endParaRPr>
                    </a:p>
                    <a:p>
                      <a:pPr>
                        <a:lnSpc>
                          <a:spcPct val="115000"/>
                        </a:lnSpc>
                        <a:spcAft>
                          <a:spcPts val="0"/>
                        </a:spcAft>
                      </a:pPr>
                      <a:r>
                        <a:rPr lang="en-GB" sz="800" kern="1200" dirty="0">
                          <a:solidFill>
                            <a:schemeClr val="tx1"/>
                          </a:solidFill>
                          <a:effectLst/>
                          <a:latin typeface="+mn-lt"/>
                          <a:ea typeface="+mn-ea"/>
                          <a:cs typeface="+mn-cs"/>
                        </a:rPr>
                        <a:t>June 2021 Release</a:t>
                      </a:r>
                    </a:p>
                    <a:p>
                      <a:pPr>
                        <a:lnSpc>
                          <a:spcPct val="115000"/>
                        </a:lnSpc>
                        <a:spcAft>
                          <a:spcPts val="0"/>
                        </a:spcAft>
                      </a:pPr>
                      <a:endParaRPr lang="en-GB" sz="800" kern="1200" dirty="0">
                        <a:solidFill>
                          <a:schemeClr val="tx1"/>
                        </a:solidFill>
                        <a:effectLst/>
                        <a:latin typeface="+mn-lt"/>
                        <a:ea typeface="+mn-ea"/>
                        <a:cs typeface="+mn-cs"/>
                      </a:endParaRPr>
                    </a:p>
                    <a:p>
                      <a:pPr>
                        <a:lnSpc>
                          <a:spcPct val="115000"/>
                        </a:lnSpc>
                        <a:spcAft>
                          <a:spcPts val="0"/>
                        </a:spcAft>
                      </a:pPr>
                      <a:r>
                        <a:rPr lang="en-GB" sz="800" kern="1200" dirty="0">
                          <a:solidFill>
                            <a:schemeClr val="tx1"/>
                          </a:solidFill>
                          <a:effectLst/>
                          <a:latin typeface="+mn-lt"/>
                          <a:ea typeface="+mn-ea"/>
                          <a:cs typeface="+mn-cs"/>
                        </a:rPr>
                        <a:t>Voting: Shipper, Supplier, DNs and </a:t>
                      </a:r>
                      <a:r>
                        <a:rPr lang="en-GB" sz="800" kern="1200" dirty="0" err="1">
                          <a:solidFill>
                            <a:schemeClr val="tx1"/>
                          </a:solidFill>
                          <a:effectLst/>
                          <a:latin typeface="+mn-lt"/>
                          <a:ea typeface="+mn-ea"/>
                          <a:cs typeface="+mn-cs"/>
                        </a:rPr>
                        <a:t>iGTs</a:t>
                      </a:r>
                      <a:endParaRPr lang="en-GB" sz="800" kern="1200" dirty="0">
                        <a:solidFill>
                          <a:schemeClr val="tx1"/>
                        </a:solidFill>
                        <a:effectLst/>
                        <a:latin typeface="+mn-lt"/>
                        <a:ea typeface="+mn-ea"/>
                        <a:cs typeface="+mn-cs"/>
                      </a:endParaRPr>
                    </a:p>
                  </a:txBody>
                  <a:tcPr marL="59044" marR="59044" marT="0" marB="0"/>
                </a:tc>
                <a:tc>
                  <a:txBody>
                    <a:bodyPr/>
                    <a:lstStyle/>
                    <a:p>
                      <a:pPr algn="ctr" fontAlgn="ctr"/>
                      <a:r>
                        <a:rPr lang="en-GB" sz="800" kern="1200" dirty="0">
                          <a:solidFill>
                            <a:schemeClr val="tx1"/>
                          </a:solidFill>
                          <a:effectLst/>
                          <a:latin typeface="+mn-lt"/>
                          <a:ea typeface="+mn-ea"/>
                          <a:cs typeface="+mn-cs"/>
                        </a:rPr>
                        <a:t>EDF</a:t>
                      </a:r>
                    </a:p>
                  </a:txBody>
                  <a:tcPr marL="6350" marR="6350" marT="6350" marB="0" anchor="ctr"/>
                </a:tc>
                <a:tc>
                  <a:txBody>
                    <a:bodyPr/>
                    <a:lstStyle/>
                    <a:p>
                      <a:pPr algn="ctr" fontAlgn="ctr"/>
                      <a:endParaRPr lang="en-GB" sz="800" kern="1200" dirty="0">
                        <a:solidFill>
                          <a:schemeClr val="tx1"/>
                        </a:solidFill>
                        <a:effectLst/>
                        <a:latin typeface="+mn-lt"/>
                        <a:ea typeface="+mn-ea"/>
                        <a:cs typeface="+mn-cs"/>
                      </a:endParaRPr>
                    </a:p>
                  </a:txBody>
                  <a:tcPr marL="6350" marR="6350" marT="6350" marB="0" anchor="ctr">
                    <a:noFill/>
                  </a:tcPr>
                </a:tc>
                <a:tc>
                  <a:txBody>
                    <a:bodyPr/>
                    <a:lstStyle/>
                    <a:p>
                      <a:pPr algn="ctr" fontAlgn="ctr"/>
                      <a:endParaRPr lang="en-GB" sz="800" kern="1200" dirty="0">
                        <a:solidFill>
                          <a:schemeClr val="tx1"/>
                        </a:solidFill>
                        <a:effectLst/>
                        <a:latin typeface="+mn-lt"/>
                        <a:ea typeface="+mn-ea"/>
                        <a:cs typeface="+mn-cs"/>
                      </a:endParaRPr>
                    </a:p>
                  </a:txBody>
                  <a:tcPr marL="6350" marR="6350" marT="6350" marB="0" anchor="ctr">
                    <a:noFill/>
                  </a:tcPr>
                </a:tc>
                <a:tc>
                  <a:txBody>
                    <a:bodyPr/>
                    <a:lstStyle/>
                    <a:p>
                      <a:pPr algn="ctr">
                        <a:lnSpc>
                          <a:spcPct val="115000"/>
                        </a:lnSpc>
                        <a:spcAft>
                          <a:spcPts val="0"/>
                        </a:spcAft>
                      </a:pPr>
                      <a:r>
                        <a:rPr lang="en-GB" sz="800" kern="1200" dirty="0">
                          <a:solidFill>
                            <a:schemeClr val="tx1"/>
                          </a:solidFill>
                          <a:effectLst/>
                          <a:latin typeface="+mn-lt"/>
                          <a:ea typeface="+mn-ea"/>
                          <a:cs typeface="+mn-cs"/>
                        </a:rPr>
                        <a:t>X</a:t>
                      </a:r>
                    </a:p>
                  </a:txBody>
                  <a:tcPr marL="59044" marR="59044" marT="0" marB="0" anchor="ctr"/>
                </a:tc>
                <a:tc>
                  <a:txBody>
                    <a:bodyPr/>
                    <a:lstStyle/>
                    <a:p>
                      <a:pPr marL="0" algn="l" defTabSz="914400" rtl="0" eaLnBrk="1" fontAlgn="ctr" latinLnBrk="0" hangingPunct="1"/>
                      <a:r>
                        <a:rPr lang="en-US" sz="800" kern="1200" dirty="0">
                          <a:solidFill>
                            <a:schemeClr val="tx1"/>
                          </a:solidFill>
                          <a:effectLst/>
                          <a:latin typeface="+mn-lt"/>
                          <a:ea typeface="+mn-ea"/>
                          <a:cs typeface="+mn-cs"/>
                        </a:rPr>
                        <a:t>4.1.1 – what if they were provided by the portfolio shipper after the switch? These should also be displayed</a:t>
                      </a:r>
                    </a:p>
                    <a:p>
                      <a:pPr marL="0" algn="l" defTabSz="914400" rtl="0" eaLnBrk="1" fontAlgn="ctr" latinLnBrk="0" hangingPunct="1"/>
                      <a:r>
                        <a:rPr lang="en-US" sz="800" kern="1200" dirty="0">
                          <a:solidFill>
                            <a:schemeClr val="tx1"/>
                          </a:solidFill>
                          <a:effectLst/>
                          <a:latin typeface="+mn-lt"/>
                          <a:ea typeface="+mn-ea"/>
                          <a:cs typeface="+mn-cs"/>
                        </a:rPr>
                        <a:t>- How often will DES be updated, will it be live updates? Can't see this called out.</a:t>
                      </a:r>
                    </a:p>
                    <a:p>
                      <a:pPr marL="0" algn="l" defTabSz="914400" rtl="0" eaLnBrk="1" fontAlgn="ctr" latinLnBrk="0" hangingPunct="1"/>
                      <a:r>
                        <a:rPr lang="en-US" sz="800" kern="1200" dirty="0">
                          <a:solidFill>
                            <a:schemeClr val="tx1"/>
                          </a:solidFill>
                          <a:effectLst/>
                          <a:latin typeface="+mn-lt"/>
                          <a:ea typeface="+mn-ea"/>
                          <a:cs typeface="+mn-cs"/>
                        </a:rPr>
                        <a:t>- I think REL address should be displayed as a tab in the main ‘Search Details’ screen of DES not just in a totally separate screen area to make it easier to reference</a:t>
                      </a:r>
                    </a:p>
                    <a:p>
                      <a:pPr marL="0" algn="l" defTabSz="914400" rtl="0" eaLnBrk="1" fontAlgn="ctr" latinLnBrk="0" hangingPunct="1"/>
                      <a:r>
                        <a:rPr lang="en-US" sz="800" kern="1200" dirty="0">
                          <a:solidFill>
                            <a:schemeClr val="tx1"/>
                          </a:solidFill>
                          <a:effectLst/>
                          <a:latin typeface="+mn-lt"/>
                          <a:ea typeface="+mn-ea"/>
                          <a:cs typeface="+mn-cs"/>
                        </a:rPr>
                        <a:t>- Main reason for rejecting is that we believe DES APIs should be updated with new data items in line with DES screen updates </a:t>
                      </a:r>
                      <a:r>
                        <a:rPr lang="en-US" sz="800" kern="1200" dirty="0" err="1">
                          <a:solidFill>
                            <a:schemeClr val="tx1"/>
                          </a:solidFill>
                          <a:effectLst/>
                          <a:latin typeface="+mn-lt"/>
                          <a:ea typeface="+mn-ea"/>
                          <a:cs typeface="+mn-cs"/>
                        </a:rPr>
                        <a:t>inc</a:t>
                      </a:r>
                      <a:r>
                        <a:rPr lang="en-US" sz="800" kern="1200" dirty="0">
                          <a:solidFill>
                            <a:schemeClr val="tx1"/>
                          </a:solidFill>
                          <a:effectLst/>
                          <a:latin typeface="+mn-lt"/>
                          <a:ea typeface="+mn-ea"/>
                          <a:cs typeface="+mn-cs"/>
                        </a:rPr>
                        <a:t> REL data. This should be the default in a future where our thinking regarding change should be joined up rather than isolated and this BRD should set this precedent.</a:t>
                      </a:r>
                    </a:p>
                  </a:txBody>
                  <a:tcPr marL="6350" marR="6350" marT="6350" marB="0" anchor="ctr"/>
                </a:tc>
                <a:tc>
                  <a:txBody>
                    <a:bodyPr/>
                    <a:lstStyle/>
                    <a:p>
                      <a:pPr marL="0" algn="l" defTabSz="914400" rtl="0" eaLnBrk="1" fontAlgn="ctr" latinLnBrk="0" hangingPunct="1"/>
                      <a:r>
                        <a:rPr lang="en-US" sz="800" kern="1200" dirty="0">
                          <a:solidFill>
                            <a:schemeClr val="tx1"/>
                          </a:solidFill>
                          <a:effectLst/>
                          <a:latin typeface="+mn-lt"/>
                          <a:ea typeface="+mn-ea"/>
                          <a:cs typeface="+mn-cs"/>
                        </a:rPr>
                        <a:t>4.1.1 – what if they were provided by the portfolio shipper after the switch? These should also be displayed</a:t>
                      </a:r>
                    </a:p>
                    <a:p>
                      <a:pPr marL="0" algn="l" defTabSz="914400" rtl="0" eaLnBrk="1" fontAlgn="ctr" latinLnBrk="0" hangingPunct="1"/>
                      <a:r>
                        <a:rPr lang="en-US" sz="800" kern="1200" dirty="0">
                          <a:solidFill>
                            <a:schemeClr val="tx1"/>
                          </a:solidFill>
                          <a:effectLst/>
                          <a:latin typeface="+mn-lt"/>
                          <a:ea typeface="+mn-ea"/>
                          <a:cs typeface="+mn-cs"/>
                        </a:rPr>
                        <a:t>Additional clarity to be added to the BRD to confirm that where emergency contact details have been provided by the incoming or registered shipper that the relevant details will still be visible via DES.</a:t>
                      </a:r>
                    </a:p>
                    <a:p>
                      <a:pPr marL="0" algn="l" defTabSz="914400" rtl="0" eaLnBrk="1" fontAlgn="ctr" latinLnBrk="0" hangingPunct="1"/>
                      <a:endParaRPr lang="en-US" sz="800" kern="1200" dirty="0">
                        <a:solidFill>
                          <a:schemeClr val="tx1"/>
                        </a:solidFill>
                        <a:effectLst/>
                        <a:latin typeface="+mn-lt"/>
                        <a:ea typeface="+mn-ea"/>
                        <a:cs typeface="+mn-cs"/>
                      </a:endParaRPr>
                    </a:p>
                    <a:p>
                      <a:pPr marL="0" algn="l" defTabSz="914400" rtl="0" eaLnBrk="1" fontAlgn="ctr" latinLnBrk="0" hangingPunct="1"/>
                      <a:r>
                        <a:rPr lang="en-US" sz="800" kern="1200" dirty="0">
                          <a:solidFill>
                            <a:schemeClr val="tx1"/>
                          </a:solidFill>
                          <a:effectLst/>
                          <a:latin typeface="+mn-lt"/>
                          <a:ea typeface="+mn-ea"/>
                          <a:cs typeface="+mn-cs"/>
                        </a:rPr>
                        <a:t>- How often will DES be updated, will it be live updates? Can't see this called out.</a:t>
                      </a:r>
                    </a:p>
                    <a:p>
                      <a:pPr marL="0" algn="l" defTabSz="914400" rtl="0" eaLnBrk="1" fontAlgn="ctr" latinLnBrk="0" hangingPunct="1"/>
                      <a:r>
                        <a:rPr lang="en-US" sz="800" kern="1200" dirty="0">
                          <a:solidFill>
                            <a:schemeClr val="tx1"/>
                          </a:solidFill>
                          <a:effectLst/>
                          <a:latin typeface="+mn-lt"/>
                          <a:ea typeface="+mn-ea"/>
                          <a:cs typeface="+mn-cs"/>
                        </a:rPr>
                        <a:t>The BRD will be updated to include the planned near “real-time” refresh frequency that will be introduced as part of the CSS changes.</a:t>
                      </a:r>
                    </a:p>
                    <a:p>
                      <a:pPr marL="0" algn="l" defTabSz="914400" rtl="0" eaLnBrk="1" fontAlgn="ctr" latinLnBrk="0" hangingPunct="1"/>
                      <a:endParaRPr lang="en-US" sz="800" kern="1200" dirty="0">
                        <a:solidFill>
                          <a:schemeClr val="tx1"/>
                        </a:solidFill>
                        <a:effectLst/>
                        <a:latin typeface="+mn-lt"/>
                        <a:ea typeface="+mn-ea"/>
                        <a:cs typeface="+mn-cs"/>
                      </a:endParaRPr>
                    </a:p>
                    <a:p>
                      <a:pPr marL="0" algn="l" defTabSz="914400" rtl="0" eaLnBrk="1" fontAlgn="ctr" latinLnBrk="0" hangingPunct="1"/>
                      <a:r>
                        <a:rPr lang="en-US" sz="800" kern="1200" dirty="0">
                          <a:solidFill>
                            <a:schemeClr val="tx1"/>
                          </a:solidFill>
                          <a:effectLst/>
                          <a:latin typeface="+mn-lt"/>
                          <a:ea typeface="+mn-ea"/>
                          <a:cs typeface="+mn-cs"/>
                        </a:rPr>
                        <a:t>- I think REL address should be displayed as a tab in the main ‘Search Details’ screen of DES not just in a totally separate screen area to make it easier to reference</a:t>
                      </a:r>
                    </a:p>
                    <a:p>
                      <a:pPr marL="0" algn="l" defTabSz="914400" rtl="0" eaLnBrk="1" fontAlgn="ctr" latinLnBrk="0" hangingPunct="1"/>
                      <a:r>
                        <a:rPr lang="en-US" sz="800" kern="1200" dirty="0">
                          <a:solidFill>
                            <a:schemeClr val="tx1"/>
                          </a:solidFill>
                          <a:effectLst/>
                          <a:latin typeface="+mn-lt"/>
                          <a:ea typeface="+mn-ea"/>
                          <a:cs typeface="+mn-cs"/>
                        </a:rPr>
                        <a:t>The REL has been added to a different set of screens to enable DES to capture that users are confirming that the data is being used for the purposes of switching, as per the usage constraints that are applied to REL data by the Switching </a:t>
                      </a:r>
                      <a:r>
                        <a:rPr lang="en-US" sz="800" kern="1200" dirty="0" err="1">
                          <a:solidFill>
                            <a:schemeClr val="tx1"/>
                          </a:solidFill>
                          <a:effectLst/>
                          <a:latin typeface="+mn-lt"/>
                          <a:ea typeface="+mn-ea"/>
                          <a:cs typeface="+mn-cs"/>
                        </a:rPr>
                        <a:t>Programme</a:t>
                      </a:r>
                      <a:r>
                        <a:rPr lang="en-US" sz="800" kern="1200" dirty="0">
                          <a:solidFill>
                            <a:schemeClr val="tx1"/>
                          </a:solidFill>
                          <a:effectLst/>
                          <a:latin typeface="+mn-lt"/>
                          <a:ea typeface="+mn-ea"/>
                          <a:cs typeface="+mn-cs"/>
                        </a:rPr>
                        <a:t>. </a:t>
                      </a:r>
                    </a:p>
                    <a:p>
                      <a:pPr marL="0" algn="l" defTabSz="914400" rtl="0" eaLnBrk="1" fontAlgn="ctr" latinLnBrk="0" hangingPunct="1"/>
                      <a:endParaRPr lang="en-US" sz="800" kern="1200" dirty="0">
                        <a:solidFill>
                          <a:schemeClr val="tx1"/>
                        </a:solidFill>
                        <a:effectLst/>
                        <a:latin typeface="+mn-lt"/>
                        <a:ea typeface="+mn-ea"/>
                        <a:cs typeface="+mn-cs"/>
                      </a:endParaRPr>
                    </a:p>
                    <a:p>
                      <a:pPr marL="0" algn="l" defTabSz="914400" rtl="0" eaLnBrk="1" fontAlgn="ctr" latinLnBrk="0" hangingPunct="1"/>
                      <a:r>
                        <a:rPr lang="en-US" sz="800" kern="1200" dirty="0">
                          <a:solidFill>
                            <a:schemeClr val="tx1"/>
                          </a:solidFill>
                          <a:effectLst/>
                          <a:latin typeface="+mn-lt"/>
                          <a:ea typeface="+mn-ea"/>
                          <a:cs typeface="+mn-cs"/>
                        </a:rPr>
                        <a:t>- Main reason for rejecting is that we believe DES APIs should be updated with new data items in line with DES screen updates </a:t>
                      </a:r>
                      <a:r>
                        <a:rPr lang="en-US" sz="800" kern="1200" dirty="0" err="1">
                          <a:solidFill>
                            <a:schemeClr val="tx1"/>
                          </a:solidFill>
                          <a:effectLst/>
                          <a:latin typeface="+mn-lt"/>
                          <a:ea typeface="+mn-ea"/>
                          <a:cs typeface="+mn-cs"/>
                        </a:rPr>
                        <a:t>inc</a:t>
                      </a:r>
                      <a:r>
                        <a:rPr lang="en-US" sz="800" kern="1200" dirty="0">
                          <a:solidFill>
                            <a:schemeClr val="tx1"/>
                          </a:solidFill>
                          <a:effectLst/>
                          <a:latin typeface="+mn-lt"/>
                          <a:ea typeface="+mn-ea"/>
                          <a:cs typeface="+mn-cs"/>
                        </a:rPr>
                        <a:t> REL data. This should be the default in a future where our thinking regarding change should be joined up rather than isolated and this BRD should set this precedent.</a:t>
                      </a:r>
                    </a:p>
                    <a:p>
                      <a:pPr marL="0" algn="l" defTabSz="914400" rtl="0" eaLnBrk="1" fontAlgn="ctr" latinLnBrk="0" hangingPunct="1"/>
                      <a:r>
                        <a:rPr lang="en-US" sz="800" kern="1200" dirty="0">
                          <a:solidFill>
                            <a:schemeClr val="tx1"/>
                          </a:solidFill>
                          <a:effectLst/>
                          <a:latin typeface="+mn-lt"/>
                          <a:ea typeface="+mn-ea"/>
                          <a:cs typeface="+mn-cs"/>
                        </a:rPr>
                        <a:t>The DES BRD is only covering the screen changes that are being made to DES, a separate set of documentation is being produced to cover the API changes that are being introduced. The DES BRD scope section will be updated to included APIs as an out of scope item for this document.</a:t>
                      </a:r>
                    </a:p>
                  </a:txBody>
                  <a:tcPr marL="6350" marR="6350" marT="6350" marB="0" anchor="ctr"/>
                </a:tc>
                <a:extLst>
                  <a:ext uri="{0D108BD9-81ED-4DB2-BD59-A6C34878D82A}">
                    <a16:rowId xmlns:a16="http://schemas.microsoft.com/office/drawing/2014/main" val="941584291"/>
                  </a:ext>
                </a:extLst>
              </a:tr>
            </a:tbl>
          </a:graphicData>
        </a:graphic>
      </p:graphicFrame>
    </p:spTree>
    <p:extLst>
      <p:ext uri="{BB962C8B-B14F-4D97-AF65-F5344CB8AC3E}">
        <p14:creationId xmlns:p14="http://schemas.microsoft.com/office/powerpoint/2010/main" val="82750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748CB62-E69A-43AD-A19A-00CA93BDE2CD}"/>
              </a:ext>
            </a:extLst>
          </p:cNvPr>
          <p:cNvGraphicFramePr>
            <a:graphicFrameLocks noGrp="1"/>
          </p:cNvGraphicFramePr>
          <p:nvPr>
            <p:extLst>
              <p:ext uri="{D42A27DB-BD31-4B8C-83A1-F6EECF244321}">
                <p14:modId xmlns:p14="http://schemas.microsoft.com/office/powerpoint/2010/main" val="1041593535"/>
              </p:ext>
            </p:extLst>
          </p:nvPr>
        </p:nvGraphicFramePr>
        <p:xfrm>
          <a:off x="107504" y="195486"/>
          <a:ext cx="8928992" cy="4591994"/>
        </p:xfrm>
        <a:graphic>
          <a:graphicData uri="http://schemas.openxmlformats.org/drawingml/2006/table">
            <a:tbl>
              <a:tblPr/>
              <a:tblGrid>
                <a:gridCol w="576064">
                  <a:extLst>
                    <a:ext uri="{9D8B030D-6E8A-4147-A177-3AD203B41FA5}">
                      <a16:colId xmlns:a16="http://schemas.microsoft.com/office/drawing/2014/main" val="772800266"/>
                    </a:ext>
                  </a:extLst>
                </a:gridCol>
                <a:gridCol w="576064">
                  <a:extLst>
                    <a:ext uri="{9D8B030D-6E8A-4147-A177-3AD203B41FA5}">
                      <a16:colId xmlns:a16="http://schemas.microsoft.com/office/drawing/2014/main" val="1300405664"/>
                    </a:ext>
                  </a:extLst>
                </a:gridCol>
                <a:gridCol w="576064">
                  <a:extLst>
                    <a:ext uri="{9D8B030D-6E8A-4147-A177-3AD203B41FA5}">
                      <a16:colId xmlns:a16="http://schemas.microsoft.com/office/drawing/2014/main" val="151916084"/>
                    </a:ext>
                  </a:extLst>
                </a:gridCol>
                <a:gridCol w="360040">
                  <a:extLst>
                    <a:ext uri="{9D8B030D-6E8A-4147-A177-3AD203B41FA5}">
                      <a16:colId xmlns:a16="http://schemas.microsoft.com/office/drawing/2014/main" val="1835811713"/>
                    </a:ext>
                  </a:extLst>
                </a:gridCol>
                <a:gridCol w="576064">
                  <a:extLst>
                    <a:ext uri="{9D8B030D-6E8A-4147-A177-3AD203B41FA5}">
                      <a16:colId xmlns:a16="http://schemas.microsoft.com/office/drawing/2014/main" val="2663548676"/>
                    </a:ext>
                  </a:extLst>
                </a:gridCol>
                <a:gridCol w="504056">
                  <a:extLst>
                    <a:ext uri="{9D8B030D-6E8A-4147-A177-3AD203B41FA5}">
                      <a16:colId xmlns:a16="http://schemas.microsoft.com/office/drawing/2014/main" val="1924681783"/>
                    </a:ext>
                  </a:extLst>
                </a:gridCol>
                <a:gridCol w="4896544">
                  <a:extLst>
                    <a:ext uri="{9D8B030D-6E8A-4147-A177-3AD203B41FA5}">
                      <a16:colId xmlns:a16="http://schemas.microsoft.com/office/drawing/2014/main" val="1788016694"/>
                    </a:ext>
                  </a:extLst>
                </a:gridCol>
                <a:gridCol w="864096">
                  <a:extLst>
                    <a:ext uri="{9D8B030D-6E8A-4147-A177-3AD203B41FA5}">
                      <a16:colId xmlns:a16="http://schemas.microsoft.com/office/drawing/2014/main" val="4235617254"/>
                    </a:ext>
                  </a:extLst>
                </a:gridCol>
              </a:tblGrid>
              <a:tr h="134817">
                <a:tc gridSpan="8">
                  <a:txBody>
                    <a:bodyPr/>
                    <a:lstStyle/>
                    <a:p>
                      <a:pPr algn="ctr" fontAlgn="ctr"/>
                      <a:r>
                        <a:rPr lang="en-GB" sz="1000" b="1" i="0" u="none" strike="noStrike">
                          <a:solidFill>
                            <a:srgbClr val="000000"/>
                          </a:solidFill>
                          <a:effectLst/>
                          <a:latin typeface="Arial" panose="020B0604020202020204" pitchFamily="34" charset="0"/>
                        </a:rPr>
                        <a:t>Outages</a:t>
                      </a:r>
                    </a:p>
                  </a:txBody>
                  <a:tcPr marL="2585" marR="2585" marT="25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44892445"/>
                  </a:ext>
                </a:extLst>
              </a:tr>
              <a:tr h="87385">
                <a:tc rowSpan="2">
                  <a:txBody>
                    <a:bodyPr/>
                    <a:lstStyle/>
                    <a:p>
                      <a:pPr algn="ctr" fontAlgn="ctr"/>
                      <a:r>
                        <a:rPr lang="en-GB" sz="700" b="0" i="0" u="none" strike="noStrike">
                          <a:solidFill>
                            <a:srgbClr val="000000"/>
                          </a:solidFill>
                          <a:effectLst/>
                          <a:latin typeface="Arial" panose="020B0604020202020204" pitchFamily="34" charset="0"/>
                        </a:rPr>
                        <a:t>Change  Request Number</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rowSpan="2">
                  <a:txBody>
                    <a:bodyPr/>
                    <a:lstStyle/>
                    <a:p>
                      <a:pPr algn="ctr" fontAlgn="ctr"/>
                      <a:r>
                        <a:rPr lang="en-GB" sz="700" b="0" i="0" u="none" strike="noStrike">
                          <a:solidFill>
                            <a:srgbClr val="000000"/>
                          </a:solidFill>
                          <a:effectLst/>
                          <a:latin typeface="Arial" panose="020B0604020202020204" pitchFamily="34" charset="0"/>
                        </a:rPr>
                        <a:t>Impacted System</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5">
                  <a:txBody>
                    <a:bodyPr/>
                    <a:lstStyle/>
                    <a:p>
                      <a:pPr algn="ctr" fontAlgn="ctr"/>
                      <a:r>
                        <a:rPr lang="en-GB" sz="700" b="0" i="0" u="none" strike="noStrike">
                          <a:solidFill>
                            <a:srgbClr val="000000"/>
                          </a:solidFill>
                          <a:effectLst/>
                          <a:latin typeface="Arial" panose="020B0604020202020204" pitchFamily="34" charset="0"/>
                        </a:rPr>
                        <a:t>Outage Duration</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fontAlgn="ctr"/>
                      <a:r>
                        <a:rPr lang="en-GB" sz="700" b="0" i="0" u="none" strike="noStrike">
                          <a:solidFill>
                            <a:srgbClr val="000000"/>
                          </a:solidFill>
                          <a:effectLst/>
                          <a:latin typeface="Arial" panose="020B0604020202020204" pitchFamily="34" charset="0"/>
                        </a:rPr>
                        <a:t>Committee Notified Date</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70242428"/>
                  </a:ext>
                </a:extLst>
              </a:tr>
              <a:tr h="89299">
                <a:tc vMerge="1">
                  <a:txBody>
                    <a:bodyPr/>
                    <a:lstStyle/>
                    <a:p>
                      <a:endParaRPr lang="en-GB"/>
                    </a:p>
                  </a:txBody>
                  <a:tcPr/>
                </a:tc>
                <a:tc vMerge="1">
                  <a:txBody>
                    <a:bodyPr/>
                    <a:lstStyle/>
                    <a:p>
                      <a:endParaRPr lang="en-GB"/>
                    </a:p>
                  </a:txBody>
                  <a:tcPr/>
                </a:tc>
                <a:tc>
                  <a:txBody>
                    <a:bodyPr/>
                    <a:lstStyle/>
                    <a:p>
                      <a:pPr algn="ctr" fontAlgn="ctr"/>
                      <a:r>
                        <a:rPr lang="en-GB" sz="700" b="0" i="0" u="none" strike="noStrike">
                          <a:solidFill>
                            <a:srgbClr val="000000"/>
                          </a:solidFill>
                          <a:effectLst/>
                          <a:latin typeface="Arial" panose="020B0604020202020204" pitchFamily="34" charset="0"/>
                        </a:rPr>
                        <a:t>Start Date</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700" b="0" i="0" u="none" strike="noStrike">
                          <a:solidFill>
                            <a:srgbClr val="000000"/>
                          </a:solidFill>
                          <a:effectLst/>
                          <a:latin typeface="Arial" panose="020B0604020202020204" pitchFamily="34" charset="0"/>
                        </a:rPr>
                        <a:t>Start Time</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700" b="0" i="0" u="none" strike="noStrike">
                          <a:solidFill>
                            <a:srgbClr val="000000"/>
                          </a:solidFill>
                          <a:effectLst/>
                          <a:latin typeface="Arial" panose="020B0604020202020204" pitchFamily="34" charset="0"/>
                        </a:rPr>
                        <a:t>End Date</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700" b="0" i="0" u="none" strike="noStrike" dirty="0">
                          <a:solidFill>
                            <a:srgbClr val="000000"/>
                          </a:solidFill>
                          <a:effectLst/>
                          <a:latin typeface="Arial" panose="020B0604020202020204" pitchFamily="34" charset="0"/>
                        </a:rPr>
                        <a:t>End Time</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GB" sz="700" b="0" i="0" u="none" strike="noStrike">
                          <a:solidFill>
                            <a:srgbClr val="000000"/>
                          </a:solidFill>
                          <a:effectLst/>
                          <a:latin typeface="Arial" panose="020B0604020202020204" pitchFamily="34" charset="0"/>
                        </a:rPr>
                        <a:t>Brief Description</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vMerge="1">
                  <a:txBody>
                    <a:bodyPr/>
                    <a:lstStyle/>
                    <a:p>
                      <a:endParaRPr lang="en-GB"/>
                    </a:p>
                  </a:txBody>
                  <a:tcPr/>
                </a:tc>
                <a:extLst>
                  <a:ext uri="{0D108BD9-81ED-4DB2-BD59-A6C34878D82A}">
                    <a16:rowId xmlns:a16="http://schemas.microsoft.com/office/drawing/2014/main" val="4202989944"/>
                  </a:ext>
                </a:extLst>
              </a:tr>
              <a:tr h="408579">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Arial" panose="020B0604020202020204" pitchFamily="34" charset="0"/>
                        </a:rPr>
                        <a:t>DCC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11/04/2020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12/04/2020</a:t>
                      </a:r>
                    </a:p>
                  </a:txBody>
                  <a:tcPr marL="2585" marR="2585" marT="25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700" b="0" i="0" u="none" strike="noStrike" dirty="0">
                          <a:solidFill>
                            <a:srgbClr val="000000"/>
                          </a:solidFill>
                          <a:effectLst/>
                          <a:latin typeface="Arial" panose="020B0604020202020204" pitchFamily="34" charset="0"/>
                        </a:rPr>
                        <a:t>This is the cutover of the production environment for DCC the outage will be on the weekend, the impact to the industry will be minor and that any nominations/ confirmations that </a:t>
                      </a:r>
                      <a:r>
                        <a:rPr lang="en-US" sz="700" b="0" i="0" u="none" strike="noStrike" dirty="0" err="1">
                          <a:solidFill>
                            <a:srgbClr val="000000"/>
                          </a:solidFill>
                          <a:effectLst/>
                          <a:latin typeface="Arial" panose="020B0604020202020204" pitchFamily="34" charset="0"/>
                        </a:rPr>
                        <a:t>utilises</a:t>
                      </a:r>
                      <a:r>
                        <a:rPr lang="en-US" sz="700" b="0" i="0" u="none" strike="noStrike" dirty="0">
                          <a:solidFill>
                            <a:srgbClr val="000000"/>
                          </a:solidFill>
                          <a:effectLst/>
                          <a:latin typeface="Arial" panose="020B0604020202020204" pitchFamily="34" charset="0"/>
                        </a:rPr>
                        <a:t> the Data Communications Company (DCC) as a background application will be unable to send or receive files during the maintenance window as the application is switched from our Legacy DC to TCS ECP. Subject to change due to multiple inflight changes and dependencies on suppliers.</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311893"/>
                  </a:ext>
                </a:extLst>
              </a:tr>
              <a:tr h="339972">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AD &amp; BoKs</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28/03/2020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29/03/2020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This will be cutover of the AD &amp; </a:t>
                      </a:r>
                      <a:r>
                        <a:rPr lang="en-US" sz="700" b="0" i="0" u="none" strike="noStrike" dirty="0" err="1">
                          <a:solidFill>
                            <a:srgbClr val="000000"/>
                          </a:solidFill>
                          <a:effectLst/>
                          <a:latin typeface="Arial" panose="020B0604020202020204" pitchFamily="34" charset="0"/>
                        </a:rPr>
                        <a:t>BoKs</a:t>
                      </a:r>
                      <a:r>
                        <a:rPr lang="en-US" sz="700" b="0" i="0" u="none" strike="noStrike" dirty="0">
                          <a:solidFill>
                            <a:srgbClr val="000000"/>
                          </a:solidFill>
                          <a:effectLst/>
                          <a:latin typeface="Arial" panose="020B0604020202020204" pitchFamily="34" charset="0"/>
                        </a:rPr>
                        <a:t> application, the  which includes the Actives Directory (AD), </a:t>
                      </a:r>
                      <a:r>
                        <a:rPr lang="en-US" sz="700" b="0" i="0" u="none" strike="noStrike" dirty="0" err="1">
                          <a:solidFill>
                            <a:srgbClr val="000000"/>
                          </a:solidFill>
                          <a:effectLst/>
                          <a:latin typeface="Arial" panose="020B0604020202020204" pitchFamily="34" charset="0"/>
                        </a:rPr>
                        <a:t>BoKs</a:t>
                      </a:r>
                      <a:r>
                        <a:rPr lang="en-US" sz="700" b="0" i="0" u="none" strike="noStrike" dirty="0">
                          <a:solidFill>
                            <a:srgbClr val="000000"/>
                          </a:solidFill>
                          <a:effectLst/>
                          <a:latin typeface="Arial" panose="020B0604020202020204" pitchFamily="34" charset="0"/>
                        </a:rPr>
                        <a:t> and Squid proxy the outage will be on the weekend and the impact will be little to none and will unable to be </a:t>
                      </a:r>
                      <a:r>
                        <a:rPr lang="en-US" sz="700" b="0" i="0" u="none" strike="noStrike" dirty="0" err="1">
                          <a:solidFill>
                            <a:srgbClr val="000000"/>
                          </a:solidFill>
                          <a:effectLst/>
                          <a:latin typeface="Arial" panose="020B0604020202020204" pitchFamily="34" charset="0"/>
                        </a:rPr>
                        <a:t>utilised</a:t>
                      </a:r>
                      <a:r>
                        <a:rPr lang="en-US" sz="700" b="0" i="0" u="none" strike="noStrike" dirty="0">
                          <a:solidFill>
                            <a:srgbClr val="000000"/>
                          </a:solidFill>
                          <a:effectLst/>
                          <a:latin typeface="Arial" panose="020B0604020202020204" pitchFamily="34" charset="0"/>
                        </a:rPr>
                        <a:t> during the maintenance window as the application is switched from our Legacy DC to TCS ECP..</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780006"/>
                  </a:ext>
                </a:extLst>
              </a:tr>
              <a:tr h="326247">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CMS</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11/04/2020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12/04/2020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This is the cutover of the production environment for CMS, the outage will be on the weekend, the impact to the industry should be minor and that the Contact Management System will be unable to send or receive files, raise contacts and will not allow users to log on during the maintenance window as the application is switched from PET/KET to Chess/Cress. Subject to change due to multiple inflight changes at the time, but only by a week.</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13/11/2019</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405343"/>
                  </a:ext>
                </a:extLst>
              </a:tr>
              <a:tr h="360040">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CMS</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25/04/2020</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00:00:00</a:t>
                      </a:r>
                    </a:p>
                  </a:txBody>
                  <a:tcPr marL="2585" marR="2585" marT="25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26/04/2020</a:t>
                      </a:r>
                    </a:p>
                  </a:txBody>
                  <a:tcPr marL="2585" marR="2585" marT="25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07:00:00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700" b="0" i="0" u="none" strike="noStrike" dirty="0">
                          <a:solidFill>
                            <a:srgbClr val="000000"/>
                          </a:solidFill>
                          <a:effectLst/>
                          <a:latin typeface="Arial" panose="020B0604020202020204" pitchFamily="34" charset="0"/>
                        </a:rPr>
                        <a:t>This is the outage for CMS DR testing this will be on the weekend, the impact to the industry will be minor as this will be conducted through the scheduled maintenance window. During this window CMS will be unavailable as such users will be unable to log into the system and  files that would normally be processed daily are unaffected as they are planned/scheduled for outside this window. Subject to change due to multiple inflight changes at the time, but only by a week.</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2668453"/>
                  </a:ext>
                </a:extLst>
              </a:tr>
              <a:tr h="339972">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Birst Connector</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11/04/2020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12/04/2020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This is the cutover of the entire Birst connector application, the  outage will be on the weekend and the impact will be little to none and will unable to be utilised during the maintenance window as the application is switched from our Legacy DC to TCS ECP.</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126489"/>
                  </a:ext>
                </a:extLst>
              </a:tr>
              <a:tr h="308100">
                <a:tc>
                  <a:txBody>
                    <a:bodyPr/>
                    <a:lstStyle/>
                    <a:p>
                      <a:pPr algn="ctr" fontAlgn="ctr"/>
                      <a:r>
                        <a:rPr lang="en-GB" sz="700" b="0" i="0" u="none" strike="noStrike">
                          <a:solidFill>
                            <a:srgbClr val="000000"/>
                          </a:solidFill>
                          <a:effectLst/>
                          <a:latin typeface="Arial" panose="020B0604020202020204" pitchFamily="34" charset="0"/>
                        </a:rPr>
                        <a:t>4970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DCC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02/05/2020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03/05/2020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This is the outage for DCC DR testing this will be on the weekend, the impact to the industry will be minor and that any application that </a:t>
                      </a:r>
                      <a:r>
                        <a:rPr lang="en-US" sz="700" b="0" i="0" u="none" strike="noStrike" dirty="0" err="1">
                          <a:solidFill>
                            <a:srgbClr val="000000"/>
                          </a:solidFill>
                          <a:effectLst/>
                          <a:latin typeface="Arial" panose="020B0604020202020204" pitchFamily="34" charset="0"/>
                        </a:rPr>
                        <a:t>utilises</a:t>
                      </a:r>
                      <a:r>
                        <a:rPr lang="en-US" sz="700" b="0" i="0" u="none" strike="noStrike" dirty="0">
                          <a:solidFill>
                            <a:srgbClr val="000000"/>
                          </a:solidFill>
                          <a:effectLst/>
                          <a:latin typeface="Arial" panose="020B0604020202020204" pitchFamily="34" charset="0"/>
                        </a:rPr>
                        <a:t> DCC as a background application will be unable to send or receive files during the maintenance window will DR testing is conduct. Subject to change due to multiple inflight changes at the time, but only by a week.</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154562"/>
                  </a:ext>
                </a:extLst>
              </a:tr>
              <a:tr h="322113">
                <a:tc>
                  <a:txBody>
                    <a:bodyPr/>
                    <a:lstStyle/>
                    <a:p>
                      <a:pPr algn="ctr" fontAlgn="ctr"/>
                      <a:r>
                        <a:rPr lang="en-GB" sz="700" b="0" i="0" u="none" strike="noStrike">
                          <a:solidFill>
                            <a:srgbClr val="000000"/>
                          </a:solidFill>
                          <a:effectLst/>
                          <a:latin typeface="Arial" panose="020B0604020202020204" pitchFamily="34" charset="0"/>
                        </a:rPr>
                        <a:t>4550</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700" b="0" i="0" u="none" strike="noStrike">
                          <a:solidFill>
                            <a:srgbClr val="000000"/>
                          </a:solidFill>
                          <a:effectLst/>
                          <a:latin typeface="Arial" panose="020B0604020202020204" pitchFamily="34" charset="0"/>
                        </a:rPr>
                        <a:t>Control M</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16/05/2020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17/05/2020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This is the cutover of the entire Control M application, the  outage will be on the weekend and the impact will be minimal, batch jobs that will </a:t>
                      </a:r>
                      <a:r>
                        <a:rPr lang="en-US" sz="700" b="0" i="0" u="none" strike="noStrike" dirty="0" err="1">
                          <a:solidFill>
                            <a:srgbClr val="000000"/>
                          </a:solidFill>
                          <a:effectLst/>
                          <a:latin typeface="Arial" panose="020B0604020202020204" pitchFamily="34" charset="0"/>
                        </a:rPr>
                        <a:t>utilise</a:t>
                      </a:r>
                      <a:r>
                        <a:rPr lang="en-US" sz="700" b="0" i="0" u="none" strike="noStrike" dirty="0">
                          <a:solidFill>
                            <a:srgbClr val="000000"/>
                          </a:solidFill>
                          <a:effectLst/>
                          <a:latin typeface="Arial" panose="020B0604020202020204" pitchFamily="34" charset="0"/>
                        </a:rPr>
                        <a:t> the application will be delayed during the maintenance window as the application is switched from our Legacy DC to TCS ECP. Subject to change due to multiple inflight changes at the time, but only by a week.</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745158"/>
                  </a:ext>
                </a:extLst>
              </a:tr>
              <a:tr h="309356">
                <a:tc>
                  <a:txBody>
                    <a:bodyPr/>
                    <a:lstStyle/>
                    <a:p>
                      <a:pPr algn="l" fontAlgn="b"/>
                      <a:r>
                        <a:rPr lang="en-GB" sz="700" b="0" i="0" u="none" strike="noStrike">
                          <a:solidFill>
                            <a:srgbClr val="000000"/>
                          </a:solidFill>
                          <a:effectLst/>
                          <a:latin typeface="Arial" panose="020B0604020202020204" pitchFamily="34" charset="0"/>
                        </a:rPr>
                        <a:t> </a:t>
                      </a:r>
                    </a:p>
                  </a:txBody>
                  <a:tcPr marL="2585" marR="2585" marT="25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Internet routing for UKLink</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23/05/2020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24/05/2020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TBC</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This is the cutover of the Internet routing for UKLink, the  outage will be on the weekend and the impact will be minor, UKLink will be unable to be accessed and unable to send or receive files to corresponding systems during the maintenance window as the application is switched from our Legacy DC to TCS ECP.</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700" b="0" i="0" u="none" strike="noStrike" dirty="0">
                          <a:solidFill>
                            <a:srgbClr val="000000"/>
                          </a:solidFill>
                          <a:effectLst/>
                          <a:latin typeface="Arial" panose="020B0604020202020204" pitchFamily="34" charset="0"/>
                        </a:rPr>
                        <a:t>Updated 11th March </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315344"/>
                  </a:ext>
                </a:extLst>
              </a:tr>
              <a:tr h="722222">
                <a:tc>
                  <a:txBody>
                    <a:bodyPr/>
                    <a:lstStyle/>
                    <a:p>
                      <a:pPr algn="l" fontAlgn="b"/>
                      <a:r>
                        <a:rPr lang="en-GB" sz="700" b="0" i="0" u="none" strike="noStrike">
                          <a:solidFill>
                            <a:srgbClr val="000000"/>
                          </a:solidFill>
                          <a:effectLst/>
                          <a:latin typeface="Arial" panose="020B0604020202020204" pitchFamily="34" charset="0"/>
                        </a:rPr>
                        <a:t> </a:t>
                      </a:r>
                    </a:p>
                  </a:txBody>
                  <a:tcPr marL="2585" marR="2585" marT="25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Gemini</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05/07/2020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03:00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05/07/2020</a:t>
                      </a:r>
                    </a:p>
                  </a:txBody>
                  <a:tcPr marL="2585" marR="2585" marT="2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Arial" panose="020B0604020202020204" pitchFamily="34" charset="0"/>
                        </a:rPr>
                        <a:t>17:00</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700" b="0" i="0" u="none" strike="noStrike" dirty="0">
                          <a:solidFill>
                            <a:srgbClr val="000000"/>
                          </a:solidFill>
                          <a:effectLst/>
                          <a:latin typeface="Arial" panose="020B0604020202020204" pitchFamily="34" charset="0"/>
                        </a:rPr>
                        <a:t>In order to complete the Gemini Re-Platforming (GRP) project implementation, an extended outage will be required on the Gemini system on 5</a:t>
                      </a:r>
                      <a:r>
                        <a:rPr lang="en-US" sz="700" b="0" i="0" u="none" strike="noStrike" baseline="30000" dirty="0">
                          <a:solidFill>
                            <a:srgbClr val="000000"/>
                          </a:solidFill>
                          <a:effectLst/>
                          <a:latin typeface="Arial" panose="020B0604020202020204" pitchFamily="34" charset="0"/>
                        </a:rPr>
                        <a:t>th</a:t>
                      </a:r>
                      <a:r>
                        <a:rPr lang="en-US" sz="700" b="0" i="0" u="none" strike="noStrike" dirty="0">
                          <a:solidFill>
                            <a:srgbClr val="000000"/>
                          </a:solidFill>
                          <a:effectLst/>
                          <a:latin typeface="Arial" panose="020B0604020202020204" pitchFamily="34" charset="0"/>
                        </a:rPr>
                        <a:t> July 2020. Provisional timescales for the GRP implementation are as follows:</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 Gemini Maintenance Window: 03.00 to 5.00</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Extended outage: 05.00 to 13.00</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In the event of a rollback an additional outage will be required from 13.00 to 17.00</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If a change is identified to the above timings, a further notification will be issued.</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The GRP team will work with the National Grid and Xoserve business to ensure appropriate measures are in place to manage all impacts due to the extended outage.</a:t>
                      </a:r>
                      <a:br>
                        <a:rPr lang="en-US" sz="700" b="0" i="0" u="none" strike="noStrike" dirty="0">
                          <a:solidFill>
                            <a:srgbClr val="000000"/>
                          </a:solidFill>
                          <a:effectLst/>
                          <a:latin typeface="Arial" panose="020B0604020202020204" pitchFamily="34" charset="0"/>
                        </a:rPr>
                      </a:br>
                      <a:r>
                        <a:rPr lang="en-US" sz="700" b="0" i="0" u="none" strike="noStrike" dirty="0">
                          <a:solidFill>
                            <a:srgbClr val="000000"/>
                          </a:solidFill>
                          <a:effectLst/>
                          <a:latin typeface="Arial" panose="020B0604020202020204" pitchFamily="34" charset="0"/>
                        </a:rPr>
                        <a:t>If you have any concerns or any questions, please contact the project team on                   box.xoserve.geminire-platform@xoserve.com </a:t>
                      </a:r>
                    </a:p>
                  </a:txBody>
                  <a:tcPr marL="2585" marR="2585" marT="25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Arial" panose="020B0604020202020204" pitchFamily="34" charset="0"/>
                        </a:rPr>
                        <a:t>11/12/2019</a:t>
                      </a:r>
                    </a:p>
                  </a:txBody>
                  <a:tcPr marL="2585" marR="2585" marT="25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745127"/>
                  </a:ext>
                </a:extLst>
              </a:tr>
            </a:tbl>
          </a:graphicData>
        </a:graphic>
      </p:graphicFrame>
    </p:spTree>
    <p:extLst>
      <p:ext uri="{BB962C8B-B14F-4D97-AF65-F5344CB8AC3E}">
        <p14:creationId xmlns:p14="http://schemas.microsoft.com/office/powerpoint/2010/main" val="419620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7580"/>
          </a:xfrm>
        </p:spPr>
        <p:txBody>
          <a:bodyPr>
            <a:normAutofit/>
          </a:bodyPr>
          <a:lstStyle/>
          <a:p>
            <a:pPr algn="l"/>
            <a:r>
              <a:rPr lang="en-GB" dirty="0"/>
              <a:t>6. Approval of </a:t>
            </a:r>
            <a:r>
              <a:rPr lang="en-GB" sz="2400" dirty="0"/>
              <a:t>Change</a:t>
            </a:r>
            <a:r>
              <a:rPr lang="en-GB" dirty="0"/>
              <a:t> documents</a:t>
            </a:r>
            <a:endParaRPr lang="en-GB" sz="1800" dirty="0">
              <a:solidFill>
                <a:schemeClr val="tx1"/>
              </a:solidFill>
            </a:endParaRPr>
          </a:p>
        </p:txBody>
      </p:sp>
      <p:sp>
        <p:nvSpPr>
          <p:cNvPr id="8" name="Content Placeholder 7">
            <a:extLst>
              <a:ext uri="{FF2B5EF4-FFF2-40B4-BE49-F238E27FC236}">
                <a16:creationId xmlns:a16="http://schemas.microsoft.com/office/drawing/2014/main" id="{71E95280-1982-4EE4-A522-590DAAC21D81}"/>
              </a:ext>
            </a:extLst>
          </p:cNvPr>
          <p:cNvSpPr>
            <a:spLocks noGrp="1"/>
          </p:cNvSpPr>
          <p:nvPr>
            <p:ph idx="1"/>
          </p:nvPr>
        </p:nvSpPr>
        <p:spPr>
          <a:xfrm>
            <a:off x="254224" y="555526"/>
            <a:ext cx="8635552" cy="4515966"/>
          </a:xfrm>
        </p:spPr>
        <p:txBody>
          <a:bodyPr>
            <a:normAutofit/>
          </a:bodyPr>
          <a:lstStyle/>
          <a:p>
            <a:r>
              <a:rPr lang="en-GB" sz="1400" dirty="0"/>
              <a:t>6.1	CCR for </a:t>
            </a:r>
            <a:r>
              <a:rPr lang="en-US" sz="1400" dirty="0"/>
              <a:t>XRN4665 End User Categories (EUC) Update </a:t>
            </a:r>
            <a:endParaRPr lang="en-GB" sz="1400" dirty="0"/>
          </a:p>
          <a:p>
            <a:pPr lvl="1"/>
            <a:r>
              <a:rPr lang="en-GB" sz="1200" dirty="0"/>
              <a:t>Voting: Shippers</a:t>
            </a:r>
          </a:p>
          <a:p>
            <a:pPr lvl="1"/>
            <a:endParaRPr lang="en-GB" sz="1400" dirty="0"/>
          </a:p>
          <a:p>
            <a:r>
              <a:rPr lang="en-GB" sz="1400" dirty="0"/>
              <a:t>6.2 	CCR for </a:t>
            </a:r>
            <a:r>
              <a:rPr lang="en-US" sz="1400" dirty="0"/>
              <a:t>XRN4828 November 2019 Release Update </a:t>
            </a:r>
            <a:endParaRPr lang="en-GB" sz="1400" dirty="0"/>
          </a:p>
          <a:p>
            <a:pPr lvl="1"/>
            <a:r>
              <a:rPr lang="en-GB" sz="1200" dirty="0"/>
              <a:t>Voting: Shippers</a:t>
            </a:r>
          </a:p>
          <a:p>
            <a:pPr lvl="1"/>
            <a:endParaRPr lang="en-GB" sz="1400" dirty="0"/>
          </a:p>
          <a:p>
            <a:r>
              <a:rPr lang="en-GB" sz="1400" dirty="0"/>
              <a:t>6.3	CCR for </a:t>
            </a:r>
            <a:r>
              <a:rPr lang="en-US" sz="1400" dirty="0"/>
              <a:t>XRN4851 Moving Market Participant Ownership from SPAA to UNC/DSC </a:t>
            </a:r>
            <a:endParaRPr lang="en-GB" sz="1400" dirty="0"/>
          </a:p>
          <a:p>
            <a:pPr lvl="1"/>
            <a:r>
              <a:rPr lang="en-GB" sz="1200" dirty="0"/>
              <a:t>Voting: Shippers</a:t>
            </a:r>
          </a:p>
          <a:p>
            <a:pPr lvl="1"/>
            <a:endParaRPr lang="en-GB" sz="1400" dirty="0">
              <a:solidFill>
                <a:srgbClr val="FF0000"/>
              </a:solidFill>
            </a:endParaRPr>
          </a:p>
          <a:p>
            <a:r>
              <a:rPr lang="en-GB" sz="1400" dirty="0"/>
              <a:t>6.4	CCR for </a:t>
            </a:r>
            <a:r>
              <a:rPr lang="en-US" sz="1400" dirty="0"/>
              <a:t>XRN4853 Interim process to monitor &amp; manually load rejected reads into UK Link where the read was rejected for reason code MRE00458 only (UIG Recommendation 3.1 option 5) </a:t>
            </a:r>
            <a:endParaRPr lang="en-GB" sz="1400" dirty="0"/>
          </a:p>
          <a:p>
            <a:pPr lvl="1"/>
            <a:r>
              <a:rPr lang="en-GB" sz="1200" dirty="0"/>
              <a:t>Voting: Shippers</a:t>
            </a:r>
          </a:p>
          <a:p>
            <a:pPr lvl="1"/>
            <a:endParaRPr lang="en-GB" sz="1200" dirty="0"/>
          </a:p>
          <a:p>
            <a:r>
              <a:rPr lang="en-GB" sz="1400" dirty="0"/>
              <a:t>6.5	</a:t>
            </a:r>
            <a:r>
              <a:rPr lang="en-US" sz="1400" dirty="0"/>
              <a:t>Updated BER for XRN4653 </a:t>
            </a:r>
            <a:r>
              <a:rPr lang="en-US" sz="1400" dirty="0" err="1"/>
              <a:t>iConversion</a:t>
            </a:r>
            <a:r>
              <a:rPr lang="en-US" sz="1400" dirty="0"/>
              <a:t> Phase 1</a:t>
            </a:r>
            <a:endParaRPr lang="en-GB" sz="1400" dirty="0"/>
          </a:p>
          <a:p>
            <a:pPr lvl="1"/>
            <a:r>
              <a:rPr lang="en-GB" sz="1200" dirty="0"/>
              <a:t>Voting: NTS</a:t>
            </a:r>
          </a:p>
          <a:p>
            <a:pPr lvl="1"/>
            <a:endParaRPr lang="en-GB" sz="1200" dirty="0"/>
          </a:p>
          <a:p>
            <a:r>
              <a:rPr lang="en-GB" sz="1400" dirty="0"/>
              <a:t>6.6	CCR for </a:t>
            </a:r>
            <a:r>
              <a:rPr lang="en-US" sz="1400" dirty="0"/>
              <a:t>XRN4653 </a:t>
            </a:r>
            <a:r>
              <a:rPr lang="en-US" sz="1400" dirty="0" err="1"/>
              <a:t>iConversion</a:t>
            </a:r>
            <a:r>
              <a:rPr lang="en-US" sz="1400" dirty="0"/>
              <a:t> Phase 1</a:t>
            </a:r>
            <a:endParaRPr lang="en-GB" sz="1400" dirty="0"/>
          </a:p>
          <a:p>
            <a:pPr lvl="1"/>
            <a:r>
              <a:rPr lang="en-GB" sz="1200" dirty="0"/>
              <a:t>Voting: NTS</a:t>
            </a:r>
          </a:p>
          <a:p>
            <a:pPr lvl="1"/>
            <a:endParaRPr lang="en-GB" sz="1200" dirty="0"/>
          </a:p>
          <a:p>
            <a:pPr marL="457200" lvl="1" indent="0">
              <a:buNone/>
            </a:pPr>
            <a:endParaRPr lang="en-GB" sz="1200" dirty="0">
              <a:solidFill>
                <a:srgbClr val="FF0000"/>
              </a:solidFill>
            </a:endParaRPr>
          </a:p>
          <a:p>
            <a:pPr marL="457200" lvl="1" indent="0">
              <a:buNone/>
            </a:pPr>
            <a:endParaRPr lang="en-GB" sz="1200" dirty="0">
              <a:solidFill>
                <a:srgbClr val="FF0000"/>
              </a:solidFill>
            </a:endParaRPr>
          </a:p>
          <a:p>
            <a:endParaRPr lang="en-GB" sz="1400" dirty="0"/>
          </a:p>
          <a:p>
            <a:pPr marL="914400" lvl="2" indent="0">
              <a:buNone/>
            </a:pPr>
            <a:endParaRPr lang="en-GB" sz="800" dirty="0"/>
          </a:p>
        </p:txBody>
      </p:sp>
      <p:graphicFrame>
        <p:nvGraphicFramePr>
          <p:cNvPr id="3" name="Object 2">
            <a:extLst>
              <a:ext uri="{FF2B5EF4-FFF2-40B4-BE49-F238E27FC236}">
                <a16:creationId xmlns:a16="http://schemas.microsoft.com/office/drawing/2014/main" id="{A8879EC4-4A2B-4EC5-AB88-5F172EBE7AFF}"/>
              </a:ext>
            </a:extLst>
          </p:cNvPr>
          <p:cNvGraphicFramePr>
            <a:graphicFrameLocks noChangeAspect="1"/>
          </p:cNvGraphicFramePr>
          <p:nvPr>
            <p:extLst>
              <p:ext uri="{D42A27DB-BD31-4B8C-83A1-F6EECF244321}">
                <p14:modId xmlns:p14="http://schemas.microsoft.com/office/powerpoint/2010/main" val="2721363824"/>
              </p:ext>
            </p:extLst>
          </p:nvPr>
        </p:nvGraphicFramePr>
        <p:xfrm>
          <a:off x="7975376" y="483681"/>
          <a:ext cx="914400" cy="792163"/>
        </p:xfrm>
        <a:graphic>
          <a:graphicData uri="http://schemas.openxmlformats.org/presentationml/2006/ole">
            <mc:AlternateContent xmlns:mc="http://schemas.openxmlformats.org/markup-compatibility/2006">
              <mc:Choice xmlns:v="urn:schemas-microsoft-com:vml" Requires="v">
                <p:oleObj spid="_x0000_s3290" name="Document" showAsIcon="1" r:id="rId3" imgW="914400" imgH="792360" progId="Word.Document.12">
                  <p:embed/>
                </p:oleObj>
              </mc:Choice>
              <mc:Fallback>
                <p:oleObj name="Document" showAsIcon="1" r:id="rId3" imgW="914400" imgH="792360" progId="Word.Document.12">
                  <p:embed/>
                  <p:pic>
                    <p:nvPicPr>
                      <p:cNvPr id="0" name=""/>
                      <p:cNvPicPr/>
                      <p:nvPr/>
                    </p:nvPicPr>
                    <p:blipFill>
                      <a:blip r:embed="rId4"/>
                      <a:stretch>
                        <a:fillRect/>
                      </a:stretch>
                    </p:blipFill>
                    <p:spPr>
                      <a:xfrm>
                        <a:off x="7975376" y="483681"/>
                        <a:ext cx="914400" cy="7921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E5A9FF9-6F00-425D-8EDB-341A7DD57D55}"/>
              </a:ext>
            </a:extLst>
          </p:cNvPr>
          <p:cNvGraphicFramePr>
            <a:graphicFrameLocks noChangeAspect="1"/>
          </p:cNvGraphicFramePr>
          <p:nvPr>
            <p:extLst>
              <p:ext uri="{D42A27DB-BD31-4B8C-83A1-F6EECF244321}">
                <p14:modId xmlns:p14="http://schemas.microsoft.com/office/powerpoint/2010/main" val="1384819953"/>
              </p:ext>
            </p:extLst>
          </p:nvPr>
        </p:nvGraphicFramePr>
        <p:xfrm>
          <a:off x="8014743" y="2020728"/>
          <a:ext cx="914400" cy="792163"/>
        </p:xfrm>
        <a:graphic>
          <a:graphicData uri="http://schemas.openxmlformats.org/presentationml/2006/ole">
            <mc:AlternateContent xmlns:mc="http://schemas.openxmlformats.org/markup-compatibility/2006">
              <mc:Choice xmlns:v="urn:schemas-microsoft-com:vml" Requires="v">
                <p:oleObj spid="_x0000_s3291" name="Document" showAsIcon="1" r:id="rId5" imgW="914400" imgH="792360" progId="Word.Document.12">
                  <p:embed/>
                </p:oleObj>
              </mc:Choice>
              <mc:Fallback>
                <p:oleObj name="Document" showAsIcon="1" r:id="rId5" imgW="914400" imgH="792360" progId="Word.Document.12">
                  <p:embed/>
                  <p:pic>
                    <p:nvPicPr>
                      <p:cNvPr id="0" name=""/>
                      <p:cNvPicPr/>
                      <p:nvPr/>
                    </p:nvPicPr>
                    <p:blipFill>
                      <a:blip r:embed="rId6"/>
                      <a:stretch>
                        <a:fillRect/>
                      </a:stretch>
                    </p:blipFill>
                    <p:spPr>
                      <a:xfrm>
                        <a:off x="8014743" y="2020728"/>
                        <a:ext cx="914400" cy="7921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F051BD1-8A21-422A-87A5-50C95600061F}"/>
              </a:ext>
            </a:extLst>
          </p:cNvPr>
          <p:cNvGraphicFramePr>
            <a:graphicFrameLocks noChangeAspect="1"/>
          </p:cNvGraphicFramePr>
          <p:nvPr>
            <p:extLst>
              <p:ext uri="{D42A27DB-BD31-4B8C-83A1-F6EECF244321}">
                <p14:modId xmlns:p14="http://schemas.microsoft.com/office/powerpoint/2010/main" val="2862823517"/>
              </p:ext>
            </p:extLst>
          </p:nvPr>
        </p:nvGraphicFramePr>
        <p:xfrm>
          <a:off x="8190023" y="2945406"/>
          <a:ext cx="914400" cy="792163"/>
        </p:xfrm>
        <a:graphic>
          <a:graphicData uri="http://schemas.openxmlformats.org/presentationml/2006/ole">
            <mc:AlternateContent xmlns:mc="http://schemas.openxmlformats.org/markup-compatibility/2006">
              <mc:Choice xmlns:v="urn:schemas-microsoft-com:vml" Requires="v">
                <p:oleObj spid="_x0000_s3292" name="Document" showAsIcon="1" r:id="rId7" imgW="914400" imgH="792360" progId="Word.Document.12">
                  <p:embed/>
                </p:oleObj>
              </mc:Choice>
              <mc:Fallback>
                <p:oleObj name="Document" showAsIcon="1" r:id="rId7" imgW="914400" imgH="792360" progId="Word.Document.12">
                  <p:embed/>
                  <p:pic>
                    <p:nvPicPr>
                      <p:cNvPr id="0" name=""/>
                      <p:cNvPicPr/>
                      <p:nvPr/>
                    </p:nvPicPr>
                    <p:blipFill>
                      <a:blip r:embed="rId8"/>
                      <a:stretch>
                        <a:fillRect/>
                      </a:stretch>
                    </p:blipFill>
                    <p:spPr>
                      <a:xfrm>
                        <a:off x="8190023" y="2945406"/>
                        <a:ext cx="914400" cy="7921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72BE4E7-51F1-4DFF-8D79-692F4D49BEE1}"/>
              </a:ext>
            </a:extLst>
          </p:cNvPr>
          <p:cNvGraphicFramePr>
            <a:graphicFrameLocks noChangeAspect="1"/>
          </p:cNvGraphicFramePr>
          <p:nvPr>
            <p:extLst>
              <p:ext uri="{D42A27DB-BD31-4B8C-83A1-F6EECF244321}">
                <p14:modId xmlns:p14="http://schemas.microsoft.com/office/powerpoint/2010/main" val="2261943893"/>
              </p:ext>
            </p:extLst>
          </p:nvPr>
        </p:nvGraphicFramePr>
        <p:xfrm>
          <a:off x="6012160" y="4279329"/>
          <a:ext cx="914400" cy="792163"/>
        </p:xfrm>
        <a:graphic>
          <a:graphicData uri="http://schemas.openxmlformats.org/presentationml/2006/ole">
            <mc:AlternateContent xmlns:mc="http://schemas.openxmlformats.org/markup-compatibility/2006">
              <mc:Choice xmlns:v="urn:schemas-microsoft-com:vml" Requires="v">
                <p:oleObj spid="_x0000_s3293" name="Document" showAsIcon="1" r:id="rId9" imgW="914400" imgH="792360" progId="Word.Document.12">
                  <p:embed/>
                </p:oleObj>
              </mc:Choice>
              <mc:Fallback>
                <p:oleObj name="Document" showAsIcon="1" r:id="rId9" imgW="914400" imgH="792360" progId="Word.Document.12">
                  <p:embed/>
                  <p:pic>
                    <p:nvPicPr>
                      <p:cNvPr id="0" name=""/>
                      <p:cNvPicPr/>
                      <p:nvPr/>
                    </p:nvPicPr>
                    <p:blipFill>
                      <a:blip r:embed="rId10"/>
                      <a:stretch>
                        <a:fillRect/>
                      </a:stretch>
                    </p:blipFill>
                    <p:spPr>
                      <a:xfrm>
                        <a:off x="6012160" y="4279329"/>
                        <a:ext cx="914400" cy="7921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434B84D-6D01-4C2B-B775-0D7AA64C02B4}"/>
              </a:ext>
            </a:extLst>
          </p:cNvPr>
          <p:cNvGraphicFramePr>
            <a:graphicFrameLocks noChangeAspect="1"/>
          </p:cNvGraphicFramePr>
          <p:nvPr>
            <p:extLst>
              <p:ext uri="{D42A27DB-BD31-4B8C-83A1-F6EECF244321}">
                <p14:modId xmlns:p14="http://schemas.microsoft.com/office/powerpoint/2010/main" val="1434463729"/>
              </p:ext>
            </p:extLst>
          </p:nvPr>
        </p:nvGraphicFramePr>
        <p:xfrm>
          <a:off x="5996053" y="3502313"/>
          <a:ext cx="914400" cy="792163"/>
        </p:xfrm>
        <a:graphic>
          <a:graphicData uri="http://schemas.openxmlformats.org/presentationml/2006/ole">
            <mc:AlternateContent xmlns:mc="http://schemas.openxmlformats.org/markup-compatibility/2006">
              <mc:Choice xmlns:v="urn:schemas-microsoft-com:vml" Requires="v">
                <p:oleObj spid="_x0000_s3294" name="Document" showAsIcon="1" r:id="rId11" imgW="914400" imgH="792360" progId="Word.Document.12">
                  <p:embed/>
                </p:oleObj>
              </mc:Choice>
              <mc:Fallback>
                <p:oleObj name="Document" showAsIcon="1" r:id="rId11" imgW="914400" imgH="792360" progId="Word.Document.12">
                  <p:embed/>
                  <p:pic>
                    <p:nvPicPr>
                      <p:cNvPr id="0" name=""/>
                      <p:cNvPicPr/>
                      <p:nvPr/>
                    </p:nvPicPr>
                    <p:blipFill>
                      <a:blip r:embed="rId12"/>
                      <a:stretch>
                        <a:fillRect/>
                      </a:stretch>
                    </p:blipFill>
                    <p:spPr>
                      <a:xfrm>
                        <a:off x="5996053" y="3502313"/>
                        <a:ext cx="914400" cy="79216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568A628-81E2-4B73-9946-D909C228DC9E}"/>
              </a:ext>
            </a:extLst>
          </p:cNvPr>
          <p:cNvGraphicFramePr>
            <a:graphicFrameLocks noChangeAspect="1"/>
          </p:cNvGraphicFramePr>
          <p:nvPr>
            <p:extLst>
              <p:ext uri="{D42A27DB-BD31-4B8C-83A1-F6EECF244321}">
                <p14:modId xmlns:p14="http://schemas.microsoft.com/office/powerpoint/2010/main" val="1614778014"/>
              </p:ext>
            </p:extLst>
          </p:nvPr>
        </p:nvGraphicFramePr>
        <p:xfrm>
          <a:off x="7975376" y="1220416"/>
          <a:ext cx="914400" cy="806450"/>
        </p:xfrm>
        <a:graphic>
          <a:graphicData uri="http://schemas.openxmlformats.org/presentationml/2006/ole">
            <mc:AlternateContent xmlns:mc="http://schemas.openxmlformats.org/markup-compatibility/2006">
              <mc:Choice xmlns:v="urn:schemas-microsoft-com:vml" Requires="v">
                <p:oleObj spid="_x0000_s3295" name="Document" showAsIcon="1" r:id="rId13" imgW="914400" imgH="806400" progId="Word.Document.12">
                  <p:embed/>
                </p:oleObj>
              </mc:Choice>
              <mc:Fallback>
                <p:oleObj name="Document" showAsIcon="1" r:id="rId13" imgW="914400" imgH="806400" progId="Word.Document.12">
                  <p:embed/>
                  <p:pic>
                    <p:nvPicPr>
                      <p:cNvPr id="0" name=""/>
                      <p:cNvPicPr/>
                      <p:nvPr/>
                    </p:nvPicPr>
                    <p:blipFill>
                      <a:blip r:embed="rId14"/>
                      <a:stretch>
                        <a:fillRect/>
                      </a:stretch>
                    </p:blipFill>
                    <p:spPr>
                      <a:xfrm>
                        <a:off x="7975376" y="1220416"/>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521121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7580"/>
          </a:xfrm>
        </p:spPr>
        <p:txBody>
          <a:bodyPr>
            <a:normAutofit/>
          </a:bodyPr>
          <a:lstStyle/>
          <a:p>
            <a:pPr algn="l"/>
            <a:r>
              <a:rPr lang="en-GB" dirty="0"/>
              <a:t>6. Approval of </a:t>
            </a:r>
            <a:r>
              <a:rPr lang="en-GB" sz="2400" dirty="0"/>
              <a:t>Change</a:t>
            </a:r>
            <a:r>
              <a:rPr lang="en-GB" dirty="0"/>
              <a:t> documents</a:t>
            </a:r>
            <a:endParaRPr lang="en-GB" sz="1800" dirty="0">
              <a:solidFill>
                <a:schemeClr val="tx1"/>
              </a:solidFill>
            </a:endParaRPr>
          </a:p>
        </p:txBody>
      </p:sp>
      <p:sp>
        <p:nvSpPr>
          <p:cNvPr id="8" name="Content Placeholder 7">
            <a:extLst>
              <a:ext uri="{FF2B5EF4-FFF2-40B4-BE49-F238E27FC236}">
                <a16:creationId xmlns:a16="http://schemas.microsoft.com/office/drawing/2014/main" id="{71E95280-1982-4EE4-A522-590DAAC21D81}"/>
              </a:ext>
            </a:extLst>
          </p:cNvPr>
          <p:cNvSpPr>
            <a:spLocks noGrp="1"/>
          </p:cNvSpPr>
          <p:nvPr>
            <p:ph idx="1"/>
          </p:nvPr>
        </p:nvSpPr>
        <p:spPr>
          <a:xfrm>
            <a:off x="254224" y="555526"/>
            <a:ext cx="8635552" cy="4515966"/>
          </a:xfrm>
        </p:spPr>
        <p:txBody>
          <a:bodyPr>
            <a:normAutofit/>
          </a:bodyPr>
          <a:lstStyle/>
          <a:p>
            <a:pPr lvl="1"/>
            <a:endParaRPr lang="en-GB" sz="1400" dirty="0"/>
          </a:p>
          <a:p>
            <a:pPr lvl="1"/>
            <a:endParaRPr lang="en-GB" sz="1200" dirty="0"/>
          </a:p>
          <a:p>
            <a:r>
              <a:rPr lang="en-GB" sz="1400" dirty="0"/>
              <a:t>6.7	</a:t>
            </a:r>
            <a:r>
              <a:rPr lang="en-US" sz="1400" dirty="0"/>
              <a:t>EQR for XRN5110 </a:t>
            </a:r>
            <a:r>
              <a:rPr lang="en-US" sz="1400" dirty="0" err="1"/>
              <a:t>UKLink</a:t>
            </a:r>
            <a:r>
              <a:rPr lang="en-US" sz="1400" dirty="0"/>
              <a:t> November 2020 Major Release </a:t>
            </a:r>
            <a:endParaRPr lang="en-GB" sz="1400" dirty="0"/>
          </a:p>
          <a:p>
            <a:pPr lvl="1"/>
            <a:r>
              <a:rPr lang="en-GB" sz="1200" dirty="0"/>
              <a:t>Voting: All parties (except NTS)</a:t>
            </a:r>
          </a:p>
          <a:p>
            <a:pPr lvl="1"/>
            <a:endParaRPr lang="en-GB" sz="1200" dirty="0"/>
          </a:p>
          <a:p>
            <a:r>
              <a:rPr lang="en-GB" sz="1400" dirty="0"/>
              <a:t>6.8	CCR for XRN5013 </a:t>
            </a:r>
            <a:r>
              <a:rPr lang="en-US" sz="1400" dirty="0"/>
              <a:t>Performance Assurance Framework Administrator Access to Data Discovery Platform</a:t>
            </a:r>
            <a:endParaRPr lang="en-GB" sz="1400" dirty="0"/>
          </a:p>
          <a:p>
            <a:pPr marL="457200" lvl="1" indent="0">
              <a:buNone/>
            </a:pPr>
            <a:endParaRPr lang="en-GB" sz="1200" dirty="0">
              <a:solidFill>
                <a:srgbClr val="FF0000"/>
              </a:solidFill>
            </a:endParaRPr>
          </a:p>
          <a:p>
            <a:pPr marL="457200" lvl="1" indent="0">
              <a:buNone/>
            </a:pPr>
            <a:endParaRPr lang="en-GB" sz="1200" dirty="0">
              <a:solidFill>
                <a:srgbClr val="FF0000"/>
              </a:solidFill>
            </a:endParaRPr>
          </a:p>
          <a:p>
            <a:endParaRPr lang="en-GB" sz="1400" dirty="0"/>
          </a:p>
          <a:p>
            <a:pPr marL="914400" lvl="2" indent="0">
              <a:buNone/>
            </a:pPr>
            <a:endParaRPr lang="en-GB" sz="800" dirty="0"/>
          </a:p>
        </p:txBody>
      </p:sp>
      <p:graphicFrame>
        <p:nvGraphicFramePr>
          <p:cNvPr id="6" name="Object 5">
            <a:extLst>
              <a:ext uri="{FF2B5EF4-FFF2-40B4-BE49-F238E27FC236}">
                <a16:creationId xmlns:a16="http://schemas.microsoft.com/office/drawing/2014/main" id="{368FB1B9-3E3A-4DBA-9C1B-DF96DFAED2B3}"/>
              </a:ext>
            </a:extLst>
          </p:cNvPr>
          <p:cNvGraphicFramePr>
            <a:graphicFrameLocks noChangeAspect="1"/>
          </p:cNvGraphicFramePr>
          <p:nvPr>
            <p:extLst>
              <p:ext uri="{D42A27DB-BD31-4B8C-83A1-F6EECF244321}">
                <p14:modId xmlns:p14="http://schemas.microsoft.com/office/powerpoint/2010/main" val="3085962179"/>
              </p:ext>
            </p:extLst>
          </p:nvPr>
        </p:nvGraphicFramePr>
        <p:xfrm>
          <a:off x="7164288" y="2168525"/>
          <a:ext cx="914400" cy="806450"/>
        </p:xfrm>
        <a:graphic>
          <a:graphicData uri="http://schemas.openxmlformats.org/presentationml/2006/ole">
            <mc:AlternateContent xmlns:mc="http://schemas.openxmlformats.org/markup-compatibility/2006">
              <mc:Choice xmlns:v="urn:schemas-microsoft-com:vml" Requires="v">
                <p:oleObj spid="_x0000_s11296" name="Document" showAsIcon="1" r:id="rId3" imgW="914400" imgH="806400" progId="Word.Document.12">
                  <p:embed/>
                </p:oleObj>
              </mc:Choice>
              <mc:Fallback>
                <p:oleObj name="Document" showAsIcon="1" r:id="rId3" imgW="914400" imgH="806400" progId="Word.Document.12">
                  <p:embed/>
                  <p:pic>
                    <p:nvPicPr>
                      <p:cNvPr id="0" name=""/>
                      <p:cNvPicPr/>
                      <p:nvPr/>
                    </p:nvPicPr>
                    <p:blipFill>
                      <a:blip r:embed="rId4"/>
                      <a:stretch>
                        <a:fillRect/>
                      </a:stretch>
                    </p:blipFill>
                    <p:spPr>
                      <a:xfrm>
                        <a:off x="7164288" y="2168525"/>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54B0932-1D16-434E-BF1A-2BCD77861760}"/>
              </a:ext>
            </a:extLst>
          </p:cNvPr>
          <p:cNvGraphicFramePr>
            <a:graphicFrameLocks noChangeAspect="1"/>
          </p:cNvGraphicFramePr>
          <p:nvPr>
            <p:extLst>
              <p:ext uri="{D42A27DB-BD31-4B8C-83A1-F6EECF244321}">
                <p14:modId xmlns:p14="http://schemas.microsoft.com/office/powerpoint/2010/main" val="795257922"/>
              </p:ext>
            </p:extLst>
          </p:nvPr>
        </p:nvGraphicFramePr>
        <p:xfrm>
          <a:off x="7164288" y="759668"/>
          <a:ext cx="914400" cy="792163"/>
        </p:xfrm>
        <a:graphic>
          <a:graphicData uri="http://schemas.openxmlformats.org/presentationml/2006/ole">
            <mc:AlternateContent xmlns:mc="http://schemas.openxmlformats.org/markup-compatibility/2006">
              <mc:Choice xmlns:v="urn:schemas-microsoft-com:vml" Requires="v">
                <p:oleObj spid="_x0000_s11297" name="Document" showAsIcon="1" r:id="rId5" imgW="914400" imgH="792360" progId="Word.Document.12">
                  <p:embed/>
                </p:oleObj>
              </mc:Choice>
              <mc:Fallback>
                <p:oleObj name="Document" showAsIcon="1" r:id="rId5" imgW="914400" imgH="792360" progId="Word.Document.12">
                  <p:embed/>
                  <p:pic>
                    <p:nvPicPr>
                      <p:cNvPr id="0" name=""/>
                      <p:cNvPicPr/>
                      <p:nvPr/>
                    </p:nvPicPr>
                    <p:blipFill>
                      <a:blip r:embed="rId6"/>
                      <a:stretch>
                        <a:fillRect/>
                      </a:stretch>
                    </p:blipFill>
                    <p:spPr>
                      <a:xfrm>
                        <a:off x="7164288" y="759668"/>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344271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39702"/>
            <a:ext cx="8229600" cy="637580"/>
          </a:xfrm>
        </p:spPr>
        <p:txBody>
          <a:bodyPr/>
          <a:lstStyle/>
          <a:p>
            <a:r>
              <a:rPr lang="en-GB" dirty="0"/>
              <a:t>2. New Change Proposals – Initial Review</a:t>
            </a:r>
          </a:p>
        </p:txBody>
      </p:sp>
    </p:spTree>
    <p:extLst>
      <p:ext uri="{BB962C8B-B14F-4D97-AF65-F5344CB8AC3E}">
        <p14:creationId xmlns:p14="http://schemas.microsoft.com/office/powerpoint/2010/main" val="2072178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64D1-DD4B-479C-8274-060EA4CFB223}"/>
              </a:ext>
            </a:extLst>
          </p:cNvPr>
          <p:cNvSpPr>
            <a:spLocks noGrp="1"/>
          </p:cNvSpPr>
          <p:nvPr>
            <p:ph type="title"/>
          </p:nvPr>
        </p:nvSpPr>
        <p:spPr>
          <a:xfrm>
            <a:off x="457200" y="252545"/>
            <a:ext cx="8229600" cy="637580"/>
          </a:xfrm>
        </p:spPr>
        <p:txBody>
          <a:bodyPr/>
          <a:lstStyle/>
          <a:p>
            <a:r>
              <a:rPr lang="en-GB" dirty="0"/>
              <a:t>XRN4996 - June 20 Release -  Status Update</a:t>
            </a:r>
          </a:p>
        </p:txBody>
      </p:sp>
      <p:graphicFrame>
        <p:nvGraphicFramePr>
          <p:cNvPr id="4" name="Content Placeholder 3">
            <a:extLst>
              <a:ext uri="{FF2B5EF4-FFF2-40B4-BE49-F238E27FC236}">
                <a16:creationId xmlns:a16="http://schemas.microsoft.com/office/drawing/2014/main" id="{60E62DC6-3EBE-4901-B700-870330337CDA}"/>
              </a:ext>
            </a:extLst>
          </p:cNvPr>
          <p:cNvGraphicFramePr>
            <a:graphicFrameLocks/>
          </p:cNvGraphicFramePr>
          <p:nvPr>
            <p:extLst/>
          </p:nvPr>
        </p:nvGraphicFramePr>
        <p:xfrm>
          <a:off x="225860" y="1059582"/>
          <a:ext cx="8594612" cy="3632080"/>
        </p:xfrm>
        <a:graphic>
          <a:graphicData uri="http://schemas.openxmlformats.org/drawingml/2006/table">
            <a:tbl>
              <a:tblPr firstRow="1" bandRow="1"/>
              <a:tblGrid>
                <a:gridCol w="1210676">
                  <a:extLst>
                    <a:ext uri="{9D8B030D-6E8A-4147-A177-3AD203B41FA5}">
                      <a16:colId xmlns:a16="http://schemas.microsoft.com/office/drawing/2014/main" val="20000"/>
                    </a:ext>
                  </a:extLst>
                </a:gridCol>
                <a:gridCol w="1881159">
                  <a:extLst>
                    <a:ext uri="{9D8B030D-6E8A-4147-A177-3AD203B41FA5}">
                      <a16:colId xmlns:a16="http://schemas.microsoft.com/office/drawing/2014/main" val="20001"/>
                    </a:ext>
                  </a:extLst>
                </a:gridCol>
                <a:gridCol w="1840713">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789856">
                  <a:extLst>
                    <a:ext uri="{9D8B030D-6E8A-4147-A177-3AD203B41FA5}">
                      <a16:colId xmlns:a16="http://schemas.microsoft.com/office/drawing/2014/main" val="20004"/>
                    </a:ext>
                  </a:extLst>
                </a:gridCol>
              </a:tblGrid>
              <a:tr h="370532">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50" kern="1200" baseline="0" dirty="0">
                          <a:solidFill>
                            <a:schemeClr val="bg1"/>
                          </a:solidFill>
                          <a:latin typeface="Arial" panose="020B0604020202020204" pitchFamily="34" charset="0"/>
                          <a:ea typeface="+mn-ea"/>
                          <a:cs typeface="Arial" panose="020B0604020202020204" pitchFamily="34" charset="0"/>
                        </a:rPr>
                        <a:t>11</a:t>
                      </a:r>
                      <a:r>
                        <a:rPr lang="en-GB" sz="1050" kern="1200" baseline="30000" dirty="0">
                          <a:solidFill>
                            <a:schemeClr val="bg1"/>
                          </a:solidFill>
                          <a:latin typeface="Arial" panose="020B0604020202020204" pitchFamily="34" charset="0"/>
                          <a:ea typeface="+mn-ea"/>
                          <a:cs typeface="Arial" panose="020B0604020202020204" pitchFamily="34" charset="0"/>
                        </a:rPr>
                        <a:t>th</a:t>
                      </a:r>
                      <a:r>
                        <a:rPr lang="en-GB" sz="1050" kern="1200" baseline="0" dirty="0">
                          <a:solidFill>
                            <a:schemeClr val="bg1"/>
                          </a:solidFill>
                          <a:latin typeface="Arial" panose="020B0604020202020204" pitchFamily="34" charset="0"/>
                          <a:ea typeface="+mn-ea"/>
                          <a:cs typeface="Arial" panose="020B0604020202020204" pitchFamily="34" charset="0"/>
                        </a:rPr>
                        <a:t> March 2020</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algn="ctr"/>
                      <a:r>
                        <a:rPr lang="en-GB" sz="1050" b="1" i="0" dirty="0">
                          <a:solidFill>
                            <a:schemeClr val="bg1"/>
                          </a:solidFill>
                          <a:latin typeface="Arial" panose="020B0604020202020204" pitchFamily="34" charset="0"/>
                          <a:cs typeface="Arial" panose="020B0604020202020204" pitchFamily="34" charset="0"/>
                        </a:rPr>
                        <a:t>Overall</a:t>
                      </a:r>
                      <a:r>
                        <a:rPr lang="en-GB" sz="1050" b="1" i="0" baseline="0" dirty="0">
                          <a:solidFill>
                            <a:schemeClr val="bg1"/>
                          </a:solidFill>
                          <a:latin typeface="Arial" panose="020B0604020202020204" pitchFamily="34" charset="0"/>
                          <a:cs typeface="Arial" panose="020B0604020202020204" pitchFamily="34" charset="0"/>
                        </a:rPr>
                        <a:t> Project RAG Status</a:t>
                      </a:r>
                      <a:r>
                        <a:rPr lang="en-GB" sz="1000" b="1" i="0" baseline="0" dirty="0">
                          <a:solidFill>
                            <a:schemeClr val="bg1"/>
                          </a:solidFill>
                          <a:latin typeface="Arial" panose="020B0604020202020204" pitchFamily="34" charset="0"/>
                          <a:cs typeface="Arial" panose="020B0604020202020204" pitchFamily="34" charset="0"/>
                        </a:rPr>
                        <a:t>: </a:t>
                      </a:r>
                      <a:endParaRPr lang="en-GB" sz="1000" b="1" i="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a:endParaRPr lang="en-GB" sz="1800" dirty="0">
                        <a:solidFill>
                          <a:schemeClr val="tx1"/>
                        </a:solidFill>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pPr algn="ctr"/>
                      <a:endParaRPr lang="en-GB" sz="1600" dirty="0">
                        <a:solidFill>
                          <a:schemeClr val="tx1"/>
                        </a:solidFill>
                      </a:endParaRPr>
                    </a:p>
                  </a:txBody>
                  <a:tcPr marL="91435" marR="9143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GB" sz="900" dirty="0">
                        <a:solidFill>
                          <a:schemeClr val="tx1"/>
                        </a:solidFill>
                        <a:latin typeface="+mn-lt"/>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324477">
                <a:tc vMerge="1">
                  <a:txBody>
                    <a:bodyPr/>
                    <a:lstStyle/>
                    <a:p>
                      <a:pPr algn="ctr"/>
                      <a:endParaRPr lang="en-GB" sz="1800" dirty="0"/>
                    </a:p>
                  </a:txBody>
                  <a:tcPr marL="91426" marR="91426"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1" dirty="0">
                          <a:solidFill>
                            <a:schemeClr val="bg1"/>
                          </a:solidFill>
                          <a:latin typeface="Arial" panose="020B0604020202020204" pitchFamily="34" charset="0"/>
                          <a:cs typeface="Arial" panose="020B0604020202020204" pitchFamily="34" charset="0"/>
                        </a:rPr>
                        <a:t>Schedule</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GB" sz="1050" b="1" kern="1200" dirty="0">
                          <a:solidFill>
                            <a:schemeClr val="bg1"/>
                          </a:solidFill>
                          <a:latin typeface="Arial" panose="020B0604020202020204" pitchFamily="34" charset="0"/>
                          <a:ea typeface="+mn-ea"/>
                          <a:cs typeface="Arial" panose="020B060402020202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1"/>
                  </a:ext>
                </a:extLst>
              </a:tr>
              <a:tr h="350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RAG</a:t>
                      </a:r>
                      <a:r>
                        <a:rPr lang="en-GB" sz="1050" b="1" baseline="0" dirty="0">
                          <a:solidFill>
                            <a:schemeClr val="bg1"/>
                          </a:solidFill>
                          <a:latin typeface="Arial" panose="020B0604020202020204" pitchFamily="34" charset="0"/>
                          <a:cs typeface="Arial" panose="020B0604020202020204" pitchFamily="34" charset="0"/>
                        </a:rPr>
                        <a:t> Status</a:t>
                      </a:r>
                      <a:endParaRPr lang="en-GB" sz="1050" b="1"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mn-lt"/>
                        <a:ea typeface="+mn-ea"/>
                        <a:cs typeface="+mn-cs"/>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6494">
                <a:tc gridSpan="5">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Status</a:t>
                      </a:r>
                      <a:r>
                        <a:rPr lang="en-GB" sz="1050" b="1" baseline="0" dirty="0">
                          <a:solidFill>
                            <a:schemeClr val="bg1"/>
                          </a:solidFill>
                          <a:latin typeface="Arial" panose="020B0604020202020204" pitchFamily="34" charset="0"/>
                          <a:cs typeface="Arial" panose="020B0604020202020204" pitchFamily="34" charset="0"/>
                        </a:rPr>
                        <a:t> Justification</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GB"/>
                    </a:p>
                  </a:txBody>
                  <a:tcPr/>
                </a:tc>
                <a:tc hMerge="1">
                  <a:txBody>
                    <a:bodyPr/>
                    <a:lstStyle/>
                    <a:p>
                      <a:pPr algn="ctr"/>
                      <a:endParaRPr lang="en-GB" dirty="0"/>
                    </a:p>
                  </a:txBody>
                  <a:tcPr>
                    <a:solidFill>
                      <a:srgbClr val="FFC000"/>
                    </a:solidFill>
                  </a:tcPr>
                </a:tc>
                <a:tc hMerge="1">
                  <a:txBody>
                    <a:bodyPr/>
                    <a:lstStyle/>
                    <a:p>
                      <a:endParaRPr lang="en-GB"/>
                    </a:p>
                  </a:txBody>
                  <a:tcPr/>
                </a:tc>
                <a:tc hMerge="1">
                  <a:txBody>
                    <a:bodyPr/>
                    <a:lstStyle/>
                    <a:p>
                      <a:pPr marL="0" algn="ctr" defTabSz="457200" rtl="0" eaLnBrk="1" latinLnBrk="0" hangingPunct="1"/>
                      <a:endParaRPr lang="en-GB" sz="1800" kern="1200" dirty="0">
                        <a:solidFill>
                          <a:schemeClr val="dk1"/>
                        </a:solidFill>
                        <a:latin typeface="+mn-lt"/>
                        <a:ea typeface="+mn-ea"/>
                        <a:cs typeface="+mn-cs"/>
                      </a:endParaRPr>
                    </a:p>
                  </a:txBody>
                  <a:tcPr>
                    <a:solidFill>
                      <a:srgbClr val="92D050"/>
                    </a:solidFill>
                  </a:tcPr>
                </a:tc>
                <a:extLst>
                  <a:ext uri="{0D108BD9-81ED-4DB2-BD59-A6C34878D82A}">
                    <a16:rowId xmlns:a16="http://schemas.microsoft.com/office/drawing/2014/main" val="10003"/>
                  </a:ext>
                </a:extLst>
              </a:tr>
              <a:tr h="8862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1" kern="1200" baseline="0" dirty="0">
                          <a:solidFill>
                            <a:schemeClr val="bg1"/>
                          </a:solidFill>
                          <a:latin typeface="Arial" panose="020B0604020202020204" pitchFamily="34" charset="0"/>
                          <a:ea typeface="+mn-ea"/>
                          <a:cs typeface="Arial" panose="020B0604020202020204" pitchFamily="34" charset="0"/>
                        </a:rPr>
                        <a:t>Schedule</a:t>
                      </a:r>
                    </a:p>
                    <a:p>
                      <a:pPr algn="ctr"/>
                      <a:endParaRPr lang="en-GB" sz="1050" b="1" baseline="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Plan</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a:t>
                      </a:r>
                      <a:r>
                        <a:rPr kumimoji="0" lang="en-GB" sz="1050" b="0" i="0" u="none" strike="noStrike" kern="1200" cap="none" normalizeH="0" baseline="0" dirty="0" err="1">
                          <a:ln>
                            <a:noFill/>
                          </a:ln>
                          <a:solidFill>
                            <a:schemeClr val="tx1"/>
                          </a:solidFill>
                          <a:effectLst/>
                          <a:latin typeface="Arial" panose="020B0604020202020204" pitchFamily="34" charset="0"/>
                          <a:ea typeface="Verdana" pitchFamily="34" charset="0"/>
                          <a:cs typeface="Arial" panose="020B0604020202020204" pitchFamily="34" charset="0"/>
                        </a:rPr>
                        <a:t>Replan</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completed following descope of 4 changes, Market Trials inclusion pending confirmation at </a:t>
                      </a:r>
                      <a:r>
                        <a:rPr kumimoji="0" lang="en-GB" sz="1050" b="0" i="0" u="none" strike="noStrike" kern="1200" cap="none" normalizeH="0" baseline="0" dirty="0" err="1">
                          <a:ln>
                            <a:noFill/>
                          </a:ln>
                          <a:solidFill>
                            <a:schemeClr val="tx1"/>
                          </a:solidFill>
                          <a:effectLst/>
                          <a:latin typeface="Arial" panose="020B0604020202020204" pitchFamily="34" charset="0"/>
                          <a:ea typeface="Verdana" pitchFamily="34" charset="0"/>
                          <a:cs typeface="Arial" panose="020B0604020202020204" pitchFamily="34" charset="0"/>
                        </a:rPr>
                        <a:t>eChMC</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on 5</a:t>
                      </a:r>
                      <a:r>
                        <a:rPr kumimoji="0" lang="en-GB" sz="1050" b="0" i="0" u="none" strike="noStrike" kern="1200" cap="none" normalizeH="0" baseline="30000" dirty="0">
                          <a:ln>
                            <a:noFill/>
                          </a:ln>
                          <a:solidFill>
                            <a:schemeClr val="tx1"/>
                          </a:solidFill>
                          <a:effectLst/>
                          <a:latin typeface="Arial" panose="020B0604020202020204" pitchFamily="34" charset="0"/>
                          <a:ea typeface="Verdana" pitchFamily="34" charset="0"/>
                          <a:cs typeface="Arial" panose="020B0604020202020204" pitchFamily="34" charset="0"/>
                        </a:rPr>
                        <a:t>th</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March.</a:t>
                      </a: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Delivery:</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Build has completed for all changes.  System Testing (ST) has been completed for 3 changes and (User Acceptance Testing (UAT) has commenced. ST is in progress for 3 changes.</a:t>
                      </a: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Scope</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a:t>
                      </a:r>
                      <a:r>
                        <a:rPr lang="en-GB" sz="1050" b="0" kern="1200" baseline="0" dirty="0">
                          <a:solidFill>
                            <a:schemeClr val="tx1"/>
                          </a:solidFill>
                          <a:latin typeface="+mn-lt"/>
                          <a:ea typeface="Verdana" panose="020B0604030504040204" pitchFamily="34" charset="0"/>
                          <a:cs typeface="Verdana" panose="020B0604030504040204" pitchFamily="34" charset="0"/>
                        </a:rPr>
                        <a:t>Scope is unchanged from meeting in February, please refer to slide 4 for confirmed scope of release.</a:t>
                      </a:r>
                      <a:endPar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endParaRP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Implementation</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Implementation date of Saturday 27</a:t>
                      </a:r>
                      <a:r>
                        <a:rPr kumimoji="0" lang="en-GB" sz="1050" b="0" i="0" u="none" strike="noStrike" kern="1200" cap="none" normalizeH="0" baseline="30000" dirty="0">
                          <a:ln>
                            <a:noFill/>
                          </a:ln>
                          <a:solidFill>
                            <a:schemeClr val="tx1"/>
                          </a:solidFill>
                          <a:effectLst/>
                          <a:latin typeface="Arial" panose="020B0604020202020204" pitchFamily="34" charset="0"/>
                          <a:ea typeface="Verdana" pitchFamily="34" charset="0"/>
                          <a:cs typeface="Arial" panose="020B0604020202020204" pitchFamily="34" charset="0"/>
                        </a:rPr>
                        <a:t>th</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June confirmed.</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3923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Risk</a:t>
                      </a: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 The remaining risk margin for this change will be used up due to additional, as yet unidentified, costs being incurred for the Integration of the SMS Service with Xoserve systems.</a:t>
                      </a:r>
                      <a:endParaRPr kumimoji="0" lang="en-US" sz="1050" b="0" i="0" u="none" strike="noStrike" kern="1200" cap="none" normalizeH="0" baseline="0" dirty="0">
                        <a:ln>
                          <a:noFill/>
                        </a:ln>
                        <a:solidFill>
                          <a:srgbClr val="FF0000"/>
                        </a:solidFill>
                        <a:effectLst/>
                        <a:latin typeface="Arial" panose="020B0604020202020204" pitchFamily="34" charset="0"/>
                        <a:ea typeface="Verdana"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273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lvl="0" indent="-171450">
                        <a:buFont typeface="Arial" panose="020B0604020202020204" pitchFamily="34" charset="0"/>
                        <a:buChar char="•"/>
                      </a:pP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Costs for the SMS set up and configuration for xrn4850 - </a:t>
                      </a:r>
                      <a:r>
                        <a:rPr lang="en-US" sz="1050" dirty="0"/>
                        <a:t>Notification of Customer Contact Details to Transporters</a:t>
                      </a: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have increased following design approval due to the fact that third parties are required to build, test and implement the solution/integration with Xoserve systems and to carry out penetration testing, see following slide for detail.</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84222">
                <a:tc>
                  <a:txBody>
                    <a:bodyPr/>
                    <a:lstStyle/>
                    <a:p>
                      <a:pPr algn="ctr"/>
                      <a:r>
                        <a:rPr lang="en-GB" sz="1050" b="1" baseline="0" dirty="0">
                          <a:solidFill>
                            <a:schemeClr val="bg1"/>
                          </a:solidFill>
                          <a:latin typeface="Arial" panose="020B0604020202020204" pitchFamily="34" charset="0"/>
                          <a:cs typeface="Arial" panose="020B060402020202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Weekly monitoring of Xoserve SME resources supporting multiple demands (e.g. BAU defects, Future Releases etc.) is ongoing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bl>
          </a:graphicData>
        </a:graphic>
      </p:graphicFrame>
      <p:sp>
        <p:nvSpPr>
          <p:cNvPr id="8" name="Oval 7">
            <a:extLst>
              <a:ext uri="{FF2B5EF4-FFF2-40B4-BE49-F238E27FC236}">
                <a16:creationId xmlns:a16="http://schemas.microsoft.com/office/drawing/2014/main" id="{0932F9EA-D945-459F-8F00-091B3CFCAABE}"/>
              </a:ext>
            </a:extLst>
          </p:cNvPr>
          <p:cNvSpPr/>
          <p:nvPr/>
        </p:nvSpPr>
        <p:spPr>
          <a:xfrm>
            <a:off x="7803884" y="1817266"/>
            <a:ext cx="218894" cy="2216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CD340F4-EC05-45B9-AB26-20BECCEF8858}"/>
              </a:ext>
            </a:extLst>
          </p:cNvPr>
          <p:cNvSpPr/>
          <p:nvPr/>
        </p:nvSpPr>
        <p:spPr>
          <a:xfrm>
            <a:off x="6088325" y="1156943"/>
            <a:ext cx="211059" cy="19799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0F57896-72F6-46F0-8DCF-1B43A706D61C}"/>
              </a:ext>
            </a:extLst>
          </p:cNvPr>
          <p:cNvSpPr/>
          <p:nvPr/>
        </p:nvSpPr>
        <p:spPr>
          <a:xfrm>
            <a:off x="5977181" y="1824647"/>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07D341B2-AF9B-4E48-A146-835712CA3A8C}"/>
              </a:ext>
            </a:extLst>
          </p:cNvPr>
          <p:cNvSpPr/>
          <p:nvPr/>
        </p:nvSpPr>
        <p:spPr>
          <a:xfrm>
            <a:off x="4158243" y="1824647"/>
            <a:ext cx="215490" cy="21428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B354495D-E22F-4490-B63B-9C96EEB69125}"/>
              </a:ext>
            </a:extLst>
          </p:cNvPr>
          <p:cNvSpPr/>
          <p:nvPr/>
        </p:nvSpPr>
        <p:spPr>
          <a:xfrm>
            <a:off x="2243612" y="1824647"/>
            <a:ext cx="215490" cy="21428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668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June 20 Release – XRN4850 Costings</a:t>
            </a:r>
          </a:p>
        </p:txBody>
      </p:sp>
      <p:sp>
        <p:nvSpPr>
          <p:cNvPr id="3" name="TextBox 2"/>
          <p:cNvSpPr txBox="1"/>
          <p:nvPr/>
        </p:nvSpPr>
        <p:spPr>
          <a:xfrm>
            <a:off x="457200" y="761058"/>
            <a:ext cx="9144000" cy="4632037"/>
          </a:xfrm>
          <a:prstGeom prst="rect">
            <a:avLst/>
          </a:prstGeom>
          <a:noFill/>
        </p:spPr>
        <p:txBody>
          <a:bodyPr wrap="square" rtlCol="0">
            <a:spAutoFit/>
          </a:bodyPr>
          <a:lstStyle/>
          <a:p>
            <a:r>
              <a:rPr lang="en-GB" sz="1000" u="sng" dirty="0"/>
              <a:t>UK Link SAP Delivery (BER Extract for xrn4850 – ChMC on 12/02))</a:t>
            </a:r>
          </a:p>
          <a:p>
            <a:endParaRPr lang="en-GB" sz="1200" dirty="0"/>
          </a:p>
          <a:p>
            <a:endParaRPr lang="en-GB" sz="1200" dirty="0"/>
          </a:p>
          <a:p>
            <a:endParaRPr lang="en-GB" sz="1200" dirty="0"/>
          </a:p>
          <a:p>
            <a:endParaRPr lang="en-GB" sz="1200" dirty="0"/>
          </a:p>
          <a:p>
            <a:endParaRPr lang="en-GB" sz="1200" dirty="0"/>
          </a:p>
          <a:p>
            <a:pPr marL="171450" indent="-171450">
              <a:buFont typeface="Arial" panose="020B0604020202020204" pitchFamily="34" charset="0"/>
              <a:buChar char="•"/>
            </a:pPr>
            <a:endParaRPr lang="en-GB" sz="1000" dirty="0"/>
          </a:p>
          <a:p>
            <a:pPr marL="171450" indent="-171450">
              <a:buFont typeface="Arial" panose="020B0604020202020204" pitchFamily="34" charset="0"/>
              <a:buChar char="•"/>
            </a:pPr>
            <a:r>
              <a:rPr lang="en-GB" sz="1000" dirty="0"/>
              <a:t>Delivery costs remain unchanged at £162,456</a:t>
            </a:r>
          </a:p>
          <a:p>
            <a:pPr marL="171450" indent="-171450">
              <a:buFont typeface="Arial" panose="020B0604020202020204" pitchFamily="34" charset="0"/>
              <a:buChar char="•"/>
            </a:pPr>
            <a:r>
              <a:rPr lang="en-GB" sz="1000" dirty="0"/>
              <a:t>MT Set Up Cost attributed to 1 change not split between 3</a:t>
            </a:r>
          </a:p>
          <a:p>
            <a:endParaRPr lang="en-GB" sz="1200" dirty="0"/>
          </a:p>
          <a:p>
            <a:r>
              <a:rPr lang="en-GB" sz="1000" u="sng" dirty="0"/>
              <a:t>SMS Functionality Integration</a:t>
            </a:r>
          </a:p>
          <a:p>
            <a:endParaRPr lang="en-GB" sz="1000" dirty="0"/>
          </a:p>
          <a:p>
            <a:endParaRPr lang="en-GB" sz="1000" dirty="0"/>
          </a:p>
          <a:p>
            <a:endParaRPr lang="en-GB" sz="1000" dirty="0"/>
          </a:p>
          <a:p>
            <a:endParaRPr lang="en-GB" sz="1000" dirty="0"/>
          </a:p>
          <a:p>
            <a:endParaRPr lang="en-GB" sz="1000" dirty="0"/>
          </a:p>
          <a:p>
            <a:endParaRPr lang="en-GB" sz="1000" dirty="0"/>
          </a:p>
          <a:p>
            <a:endParaRPr lang="en-GB" sz="1000" dirty="0"/>
          </a:p>
          <a:p>
            <a:pPr marL="171450" indent="-171450">
              <a:buFont typeface="Arial" panose="020B0604020202020204" pitchFamily="34" charset="0"/>
              <a:buChar char="•"/>
            </a:pPr>
            <a:r>
              <a:rPr lang="en-GB" sz="1000" dirty="0"/>
              <a:t>Delivery Costs unchanged</a:t>
            </a:r>
          </a:p>
          <a:p>
            <a:pPr marL="171450" indent="-171450">
              <a:buFont typeface="Arial" panose="020B0604020202020204" pitchFamily="34" charset="0"/>
              <a:buChar char="•"/>
            </a:pPr>
            <a:r>
              <a:rPr lang="en-GB" sz="1000" dirty="0"/>
              <a:t>Cost of Integration is £75,292</a:t>
            </a:r>
          </a:p>
          <a:p>
            <a:pPr marL="628650" lvl="1" indent="-171450">
              <a:buFont typeface="Arial" panose="020B0604020202020204" pitchFamily="34" charset="0"/>
              <a:buChar char="•"/>
            </a:pPr>
            <a:r>
              <a:rPr lang="en-GB" sz="1000" dirty="0"/>
              <a:t>SMS/Email Integration - Build, Test and Implement confirmed at £70,292</a:t>
            </a:r>
          </a:p>
          <a:p>
            <a:pPr marL="628650" lvl="1" indent="-171450">
              <a:buFont typeface="Arial" panose="020B0604020202020204" pitchFamily="34" charset="0"/>
              <a:buChar char="•"/>
            </a:pPr>
            <a:r>
              <a:rPr lang="en-GB" sz="1000" dirty="0"/>
              <a:t>Penetration Testing is required at £5,000</a:t>
            </a:r>
          </a:p>
          <a:p>
            <a:pPr marL="171450" indent="-171450">
              <a:buFont typeface="Arial" panose="020B0604020202020204" pitchFamily="34" charset="0"/>
              <a:buChar char="•"/>
            </a:pPr>
            <a:r>
              <a:rPr lang="en-GB" sz="1000" dirty="0"/>
              <a:t>SMS Set Up risk (see previous slide) materialised so risk margin funds used for this change.</a:t>
            </a:r>
          </a:p>
          <a:p>
            <a:pPr marL="171450" indent="-171450">
              <a:buFont typeface="Arial" panose="020B0604020202020204" pitchFamily="34" charset="0"/>
              <a:buChar char="•"/>
            </a:pPr>
            <a:r>
              <a:rPr lang="en-GB" sz="1000" dirty="0"/>
              <a:t>Risk Margin was £78,944 now stands at £3,652</a:t>
            </a:r>
          </a:p>
          <a:p>
            <a:pPr marL="171450" indent="-171450">
              <a:buFont typeface="Arial" panose="020B0604020202020204" pitchFamily="34" charset="0"/>
              <a:buChar char="•"/>
            </a:pPr>
            <a:r>
              <a:rPr lang="en-GB" sz="1000" dirty="0"/>
              <a:t>Total remaining risk margin for June 20 is £86,457</a:t>
            </a:r>
          </a:p>
          <a:p>
            <a:endParaRPr lang="en-GB" sz="1200" dirty="0"/>
          </a:p>
          <a:p>
            <a:endParaRPr lang="en-GB" sz="1200" dirty="0"/>
          </a:p>
          <a:p>
            <a:endParaRPr lang="en-GB" sz="900" dirty="0"/>
          </a:p>
        </p:txBody>
      </p:sp>
      <p:cxnSp>
        <p:nvCxnSpPr>
          <p:cNvPr id="9" name="Straight Arrow Connector 8">
            <a:extLst>
              <a:ext uri="{FF2B5EF4-FFF2-40B4-BE49-F238E27FC236}">
                <a16:creationId xmlns:a16="http://schemas.microsoft.com/office/drawing/2014/main" id="{01092971-C9F9-4936-93DD-FED7DC9E60E3}"/>
              </a:ext>
            </a:extLst>
          </p:cNvPr>
          <p:cNvCxnSpPr>
            <a:cxnSpLocks/>
          </p:cNvCxnSpPr>
          <p:nvPr/>
        </p:nvCxnSpPr>
        <p:spPr>
          <a:xfrm flipH="1" flipV="1">
            <a:off x="2627784" y="1707654"/>
            <a:ext cx="334507" cy="306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DEB7C48-C8CF-489C-B1A8-BF9BD9AD37F1}"/>
              </a:ext>
            </a:extLst>
          </p:cNvPr>
          <p:cNvCxnSpPr>
            <a:cxnSpLocks/>
          </p:cNvCxnSpPr>
          <p:nvPr/>
        </p:nvCxnSpPr>
        <p:spPr>
          <a:xfrm flipV="1">
            <a:off x="3542111" y="1850192"/>
            <a:ext cx="0" cy="328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584F145-D1C9-4BE1-9A62-4E6041D028ED}"/>
              </a:ext>
            </a:extLst>
          </p:cNvPr>
          <p:cNvCxnSpPr>
            <a:cxnSpLocks/>
          </p:cNvCxnSpPr>
          <p:nvPr/>
        </p:nvCxnSpPr>
        <p:spPr>
          <a:xfrm flipV="1">
            <a:off x="2747029" y="3397660"/>
            <a:ext cx="0" cy="648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75E19FA-BDED-4A32-9A6F-5C9781A2EEDA}"/>
              </a:ext>
            </a:extLst>
          </p:cNvPr>
          <p:cNvCxnSpPr>
            <a:cxnSpLocks/>
          </p:cNvCxnSpPr>
          <p:nvPr/>
        </p:nvCxnSpPr>
        <p:spPr>
          <a:xfrm flipV="1">
            <a:off x="3287688" y="3456582"/>
            <a:ext cx="0" cy="699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04D414F-D8C5-43C4-8CC5-AD527A3974CB}"/>
              </a:ext>
            </a:extLst>
          </p:cNvPr>
          <p:cNvCxnSpPr>
            <a:cxnSpLocks/>
          </p:cNvCxnSpPr>
          <p:nvPr/>
        </p:nvCxnSpPr>
        <p:spPr>
          <a:xfrm flipV="1">
            <a:off x="3314473" y="3523397"/>
            <a:ext cx="432048" cy="9736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a:extLst>
              <a:ext uri="{FF2B5EF4-FFF2-40B4-BE49-F238E27FC236}">
                <a16:creationId xmlns:a16="http://schemas.microsoft.com/office/drawing/2014/main" id="{AA492FA1-216B-44DB-A338-052BA0F61181}"/>
              </a:ext>
            </a:extLst>
          </p:cNvPr>
          <p:cNvPicPr>
            <a:picLocks noChangeAspect="1"/>
          </p:cNvPicPr>
          <p:nvPr/>
        </p:nvPicPr>
        <p:blipFill>
          <a:blip r:embed="rId2"/>
          <a:stretch>
            <a:fillRect/>
          </a:stretch>
        </p:blipFill>
        <p:spPr>
          <a:xfrm>
            <a:off x="224174" y="1029525"/>
            <a:ext cx="8229601" cy="893745"/>
          </a:xfrm>
          <a:prstGeom prst="rect">
            <a:avLst/>
          </a:prstGeom>
        </p:spPr>
      </p:pic>
      <p:pic>
        <p:nvPicPr>
          <p:cNvPr id="42" name="Picture 41">
            <a:extLst>
              <a:ext uri="{FF2B5EF4-FFF2-40B4-BE49-F238E27FC236}">
                <a16:creationId xmlns:a16="http://schemas.microsoft.com/office/drawing/2014/main" id="{D22319EE-907E-406D-BE58-429ABA824A59}"/>
              </a:ext>
            </a:extLst>
          </p:cNvPr>
          <p:cNvPicPr>
            <a:picLocks noChangeAspect="1"/>
          </p:cNvPicPr>
          <p:nvPr/>
        </p:nvPicPr>
        <p:blipFill>
          <a:blip r:embed="rId3"/>
          <a:stretch>
            <a:fillRect/>
          </a:stretch>
        </p:blipFill>
        <p:spPr>
          <a:xfrm>
            <a:off x="197769" y="2743900"/>
            <a:ext cx="8748462" cy="779497"/>
          </a:xfrm>
          <a:prstGeom prst="rect">
            <a:avLst/>
          </a:prstGeom>
        </p:spPr>
      </p:pic>
    </p:spTree>
    <p:extLst>
      <p:ext uri="{BB962C8B-B14F-4D97-AF65-F5344CB8AC3E}">
        <p14:creationId xmlns:p14="http://schemas.microsoft.com/office/powerpoint/2010/main" val="404438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92D8-FEBE-4DDD-AD8B-03957BD623C8}"/>
              </a:ext>
            </a:extLst>
          </p:cNvPr>
          <p:cNvSpPr>
            <a:spLocks noGrp="1"/>
          </p:cNvSpPr>
          <p:nvPr>
            <p:ph type="title"/>
          </p:nvPr>
        </p:nvSpPr>
        <p:spPr/>
        <p:txBody>
          <a:bodyPr>
            <a:normAutofit/>
          </a:bodyPr>
          <a:lstStyle/>
          <a:p>
            <a:r>
              <a:rPr lang="en-GB" dirty="0"/>
              <a:t>XRN4996 - June 20 Release Timelines</a:t>
            </a:r>
          </a:p>
        </p:txBody>
      </p:sp>
      <p:sp>
        <p:nvSpPr>
          <p:cNvPr id="5" name="TextBox 4">
            <a:extLst>
              <a:ext uri="{FF2B5EF4-FFF2-40B4-BE49-F238E27FC236}">
                <a16:creationId xmlns:a16="http://schemas.microsoft.com/office/drawing/2014/main" id="{DFA77669-B323-43A7-AA90-FFEE9856EC44}"/>
              </a:ext>
            </a:extLst>
          </p:cNvPr>
          <p:cNvSpPr txBox="1"/>
          <p:nvPr/>
        </p:nvSpPr>
        <p:spPr>
          <a:xfrm>
            <a:off x="65632" y="694401"/>
            <a:ext cx="9036496" cy="1923604"/>
          </a:xfrm>
          <a:prstGeom prst="rect">
            <a:avLst/>
          </a:prstGeom>
          <a:noFill/>
        </p:spPr>
        <p:txBody>
          <a:bodyPr wrap="square" rtlCol="0">
            <a:spAutoFit/>
          </a:bodyPr>
          <a:lstStyle/>
          <a:p>
            <a:r>
              <a:rPr lang="en-GB" sz="1200" b="1" dirty="0">
                <a:solidFill>
                  <a:schemeClr val="tx2"/>
                </a:solidFill>
                <a:latin typeface="Arial" panose="020B0604020202020204" pitchFamily="34" charset="0"/>
                <a:cs typeface="Arial" panose="020B0604020202020204" pitchFamily="34" charset="0"/>
              </a:rPr>
              <a:t>Key Milestone Dates:</a:t>
            </a:r>
          </a:p>
          <a:p>
            <a:pPr marL="285750" indent="-285750">
              <a:buFont typeface="Arial" panose="020B0604020202020204" pitchFamily="34" charset="0"/>
              <a:buChar char="•"/>
            </a:pPr>
            <a:r>
              <a:rPr lang="en-GB" sz="1100" b="1" dirty="0">
                <a:solidFill>
                  <a:schemeClr val="tx2"/>
                </a:solidFill>
                <a:latin typeface="Arial" panose="020B0604020202020204" pitchFamily="34" charset="0"/>
                <a:cs typeface="Arial" panose="020B0604020202020204" pitchFamily="34" charset="0"/>
              </a:rPr>
              <a:t>Capture completion – 19/09/19</a:t>
            </a:r>
          </a:p>
          <a:p>
            <a:pPr marL="285750" indent="-285750">
              <a:buFont typeface="Arial" panose="020B0604020202020204" pitchFamily="34" charset="0"/>
              <a:buChar char="•"/>
            </a:pPr>
            <a:r>
              <a:rPr lang="en-GB" sz="1100" b="1" dirty="0">
                <a:solidFill>
                  <a:srgbClr val="1D3E61"/>
                </a:solidFill>
              </a:rPr>
              <a:t>Design Completion – 13/12/19</a:t>
            </a:r>
          </a:p>
          <a:p>
            <a:pPr marL="285750" indent="-285750">
              <a:buFont typeface="Arial" panose="020B0604020202020204" pitchFamily="34" charset="0"/>
              <a:buChar char="•"/>
            </a:pPr>
            <a:r>
              <a:rPr lang="en-GB" sz="1100" b="1" dirty="0">
                <a:solidFill>
                  <a:srgbClr val="1D3E61"/>
                </a:solidFill>
              </a:rPr>
              <a:t>Build &amp; Unit Test Completion – 31/01/20</a:t>
            </a:r>
          </a:p>
          <a:p>
            <a:pPr marL="285750" indent="-285750">
              <a:buFont typeface="Arial" panose="020B0604020202020204" pitchFamily="34" charset="0"/>
              <a:buChar char="•"/>
            </a:pPr>
            <a:r>
              <a:rPr lang="en-GB" sz="1100" b="1" dirty="0">
                <a:solidFill>
                  <a:srgbClr val="1D3E61"/>
                </a:solidFill>
              </a:rPr>
              <a:t>System &amp; UAT Completion – 24/04/20</a:t>
            </a:r>
          </a:p>
          <a:p>
            <a:pPr marL="285750" indent="-285750">
              <a:buFont typeface="Arial" panose="020B0604020202020204" pitchFamily="34" charset="0"/>
              <a:buChar char="•"/>
            </a:pPr>
            <a:r>
              <a:rPr lang="en-GB" sz="1100" b="1" dirty="0">
                <a:solidFill>
                  <a:srgbClr val="1D3E61"/>
                </a:solidFill>
              </a:rPr>
              <a:t>Regression Test Completion – 29/05/20</a:t>
            </a:r>
          </a:p>
          <a:p>
            <a:pPr marL="285750" indent="-285750">
              <a:buFont typeface="Arial" panose="020B0604020202020204" pitchFamily="34" charset="0"/>
              <a:buChar char="•"/>
            </a:pPr>
            <a:r>
              <a:rPr lang="en-GB" sz="1100" b="1" dirty="0">
                <a:solidFill>
                  <a:srgbClr val="1D3E61"/>
                </a:solidFill>
              </a:rPr>
              <a:t>Implementation – 27/06/20</a:t>
            </a:r>
          </a:p>
          <a:p>
            <a:pPr marL="285750" indent="-285750">
              <a:buFont typeface="Arial" panose="020B0604020202020204" pitchFamily="34" charset="0"/>
              <a:buChar char="•"/>
            </a:pPr>
            <a:r>
              <a:rPr lang="en-GB" sz="1100" b="1" dirty="0">
                <a:solidFill>
                  <a:srgbClr val="1D3E61"/>
                </a:solidFill>
              </a:rPr>
              <a:t>PIS Completion – 25/09/20 (provisional)</a:t>
            </a:r>
          </a:p>
          <a:p>
            <a:pPr marL="285750" indent="-285750">
              <a:buFont typeface="Arial" panose="020B0604020202020204" pitchFamily="34" charset="0"/>
              <a:buChar char="•"/>
            </a:pPr>
            <a:endParaRPr lang="en-GB"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29AEA4E-AADA-4742-B285-52B33877E991}"/>
              </a:ext>
            </a:extLst>
          </p:cNvPr>
          <p:cNvPicPr>
            <a:picLocks noChangeAspect="1"/>
          </p:cNvPicPr>
          <p:nvPr/>
        </p:nvPicPr>
        <p:blipFill>
          <a:blip r:embed="rId2"/>
          <a:stretch>
            <a:fillRect/>
          </a:stretch>
        </p:blipFill>
        <p:spPr>
          <a:xfrm>
            <a:off x="75196" y="2355726"/>
            <a:ext cx="9003172" cy="2465747"/>
          </a:xfrm>
          <a:prstGeom prst="rect">
            <a:avLst/>
          </a:prstGeom>
        </p:spPr>
      </p:pic>
    </p:spTree>
    <p:extLst>
      <p:ext uri="{BB962C8B-B14F-4D97-AF65-F5344CB8AC3E}">
        <p14:creationId xmlns:p14="http://schemas.microsoft.com/office/powerpoint/2010/main" val="15503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June 20 Release Summary</a:t>
            </a:r>
          </a:p>
        </p:txBody>
      </p:sp>
      <p:sp>
        <p:nvSpPr>
          <p:cNvPr id="3" name="TextBox 2"/>
          <p:cNvSpPr txBox="1"/>
          <p:nvPr/>
        </p:nvSpPr>
        <p:spPr>
          <a:xfrm>
            <a:off x="107504" y="699542"/>
            <a:ext cx="9144000" cy="3801041"/>
          </a:xfrm>
          <a:prstGeom prst="rect">
            <a:avLst/>
          </a:prstGeom>
          <a:noFill/>
        </p:spPr>
        <p:txBody>
          <a:bodyPr wrap="square" rtlCol="0">
            <a:spAutoFit/>
          </a:bodyPr>
          <a:lstStyle/>
          <a:p>
            <a:r>
              <a:rPr lang="en-GB" sz="1100" dirty="0"/>
              <a:t>June 20 Release consists of 7 changes, Implementation is planned for June 2020:</a:t>
            </a:r>
          </a:p>
          <a:p>
            <a:endParaRPr lang="en-GB" sz="1200" dirty="0"/>
          </a:p>
          <a:p>
            <a:r>
              <a:rPr lang="en-GB" sz="1100" b="1" u="sng" dirty="0"/>
              <a:t>In Scope</a:t>
            </a:r>
          </a:p>
          <a:p>
            <a:pPr marL="285750" indent="-285750">
              <a:buFont typeface="Arial" panose="020B0604020202020204" pitchFamily="34" charset="0"/>
              <a:buChar char="•"/>
            </a:pPr>
            <a:r>
              <a:rPr lang="en-GB" sz="1100" b="1" dirty="0"/>
              <a:t>XRN4772</a:t>
            </a:r>
            <a:r>
              <a:rPr lang="en-GB" sz="1100" dirty="0"/>
              <a:t> - </a:t>
            </a:r>
            <a:r>
              <a:rPr lang="en-US" sz="1100" dirty="0"/>
              <a:t>Composite Weather Variable (CWV) Improvements</a:t>
            </a:r>
          </a:p>
          <a:p>
            <a:pPr marL="285750" indent="-285750">
              <a:buFont typeface="Arial" panose="020B0604020202020204" pitchFamily="34" charset="0"/>
              <a:buChar char="•"/>
            </a:pPr>
            <a:r>
              <a:rPr lang="en-US" sz="1100" b="1" dirty="0"/>
              <a:t>XRN4888</a:t>
            </a:r>
            <a:r>
              <a:rPr lang="en-US" sz="1100" dirty="0"/>
              <a:t> - Removing Duplicate Address Update Validation for IGT Supply Meter Points via Contact Management Service (CMS)</a:t>
            </a:r>
          </a:p>
          <a:p>
            <a:pPr marL="285750" indent="-285750">
              <a:buFont typeface="Arial" panose="020B0604020202020204" pitchFamily="34" charset="0"/>
              <a:buChar char="•"/>
            </a:pPr>
            <a:r>
              <a:rPr lang="en-US" sz="1100" b="1" dirty="0"/>
              <a:t>XRN4930</a:t>
            </a:r>
            <a:r>
              <a:rPr lang="en-US" sz="1100" dirty="0"/>
              <a:t> – Requirement to Inform Shipper of Meter Link Code Change</a:t>
            </a:r>
          </a:p>
          <a:p>
            <a:pPr marL="285750" indent="-285750">
              <a:buFont typeface="Arial" panose="020B0604020202020204" pitchFamily="34" charset="0"/>
              <a:buChar char="•"/>
            </a:pPr>
            <a:r>
              <a:rPr lang="en-US" sz="1100" b="1" dirty="0"/>
              <a:t>XRN4850</a:t>
            </a:r>
            <a:r>
              <a:rPr lang="en-US" sz="1100" dirty="0"/>
              <a:t> - Notification of Customer Contact Details to Transporters</a:t>
            </a:r>
          </a:p>
          <a:p>
            <a:pPr marL="285750" indent="-285750">
              <a:buFont typeface="Arial" panose="020B0604020202020204" pitchFamily="34" charset="0"/>
              <a:buChar char="•"/>
            </a:pPr>
            <a:r>
              <a:rPr lang="en-US" sz="1100" b="1" dirty="0"/>
              <a:t>XRN4865</a:t>
            </a:r>
            <a:r>
              <a:rPr lang="en-US" sz="1100" dirty="0"/>
              <a:t> - Amendment to Treatment and Reporting  of CYCL Reads</a:t>
            </a:r>
          </a:p>
          <a:p>
            <a:pPr marL="285750" indent="-285750">
              <a:buFont typeface="Arial" panose="020B0604020202020204" pitchFamily="34" charset="0"/>
              <a:buChar char="•"/>
            </a:pPr>
            <a:r>
              <a:rPr lang="en-US" sz="1100" b="1" dirty="0"/>
              <a:t>XRN4932</a:t>
            </a:r>
            <a:r>
              <a:rPr lang="en-US" sz="1100" dirty="0"/>
              <a:t> - Improvements to the quality of the Conversion Factor values held on the Supply Point Register (MOD0681S)</a:t>
            </a:r>
            <a:endParaRPr lang="en-US" sz="1100" b="1" u="sng" dirty="0"/>
          </a:p>
          <a:p>
            <a:pPr marL="285750" indent="-285750">
              <a:buFont typeface="Arial" panose="020B0604020202020204" pitchFamily="34" charset="0"/>
              <a:buChar char="•"/>
            </a:pPr>
            <a:r>
              <a:rPr lang="en-US" sz="1100" b="1" dirty="0"/>
              <a:t>XRN4780 (B)***</a:t>
            </a:r>
            <a:r>
              <a:rPr lang="en-US" sz="1100" dirty="0"/>
              <a:t> – Inclusion of Meter Asset Provider Identity (MAP Id) in the UK Link system (CSS Consequential Change)</a:t>
            </a:r>
          </a:p>
          <a:p>
            <a:pPr marL="285750" indent="-285750">
              <a:buFont typeface="Arial" panose="020B0604020202020204" pitchFamily="34" charset="0"/>
              <a:buChar char="•"/>
            </a:pPr>
            <a:endParaRPr lang="en-US" sz="1100" dirty="0"/>
          </a:p>
          <a:p>
            <a:r>
              <a:rPr lang="en-US" sz="1100" b="1" u="sng" dirty="0"/>
              <a:t>Descoped</a:t>
            </a:r>
          </a:p>
          <a:p>
            <a:pPr marL="285750" indent="-285750">
              <a:buFont typeface="Arial" panose="020B0604020202020204" pitchFamily="34" charset="0"/>
              <a:buChar char="•"/>
            </a:pPr>
            <a:r>
              <a:rPr lang="en-GB" sz="1100" b="1" strike="sngStrike" dirty="0"/>
              <a:t>XRN4691**</a:t>
            </a:r>
            <a:r>
              <a:rPr lang="en-GB" sz="1100" strike="sngStrike" dirty="0"/>
              <a:t> - </a:t>
            </a:r>
            <a:r>
              <a:rPr lang="en-US" sz="1100" strike="sngStrike" dirty="0"/>
              <a:t>CSEPs: IGT and GT File Formats (CGI Files)</a:t>
            </a:r>
            <a:endParaRPr lang="en-GB" sz="1100" strike="sngStrike" dirty="0"/>
          </a:p>
          <a:p>
            <a:pPr marL="285750" indent="-285750">
              <a:buFont typeface="Arial" panose="020B0604020202020204" pitchFamily="34" charset="0"/>
              <a:buChar char="•"/>
            </a:pPr>
            <a:r>
              <a:rPr lang="en-GB" sz="1100" b="1" strike="sngStrike" dirty="0"/>
              <a:t>XRN4692**</a:t>
            </a:r>
            <a:r>
              <a:rPr lang="en-GB" sz="1100" strike="sngStrike" dirty="0"/>
              <a:t> - </a:t>
            </a:r>
            <a:r>
              <a:rPr lang="en-US" sz="1100" strike="sngStrike" dirty="0"/>
              <a:t>CSEPs: IGT and GT File Formats (CIN Files)</a:t>
            </a:r>
          </a:p>
          <a:p>
            <a:pPr marL="285750" indent="-285750">
              <a:buFont typeface="Arial" panose="020B0604020202020204" pitchFamily="34" charset="0"/>
              <a:buChar char="•"/>
            </a:pPr>
            <a:r>
              <a:rPr lang="en-GB" sz="1100" b="1" strike="sngStrike" dirty="0"/>
              <a:t>XRN4780 (B) </a:t>
            </a:r>
            <a:r>
              <a:rPr lang="en-GB" sz="1100" strike="sngStrike" dirty="0"/>
              <a:t>- </a:t>
            </a:r>
            <a:r>
              <a:rPr lang="en-US" sz="1100" strike="sngStrike" dirty="0"/>
              <a:t>Inclusion of Meter Asset Provider Identity (MAP Id) in the UK Link system (CSS Consequential Change)</a:t>
            </a:r>
          </a:p>
          <a:p>
            <a:pPr marL="285750" indent="-285750">
              <a:buFont typeface="Arial" panose="020B0604020202020204" pitchFamily="34" charset="0"/>
              <a:buChar char="•"/>
            </a:pPr>
            <a:r>
              <a:rPr lang="en-US" sz="1100" b="1" strike="sngStrike" dirty="0"/>
              <a:t>XRN4871 (B)** </a:t>
            </a:r>
            <a:r>
              <a:rPr lang="en-US" sz="1100" strike="sngStrike" dirty="0"/>
              <a:t>- Changes to Ratchet Regime (MOD0665)</a:t>
            </a:r>
          </a:p>
          <a:p>
            <a:pPr marL="285750" indent="-285750">
              <a:buFont typeface="Arial" panose="020B0604020202020204" pitchFamily="34" charset="0"/>
              <a:buChar char="•"/>
            </a:pPr>
            <a:r>
              <a:rPr lang="en-US" sz="1100" b="1" strike="sngStrike" dirty="0"/>
              <a:t>XRN4941*</a:t>
            </a:r>
            <a:r>
              <a:rPr lang="en-GB" sz="1100" strike="sngStrike" dirty="0"/>
              <a:t> - </a:t>
            </a:r>
            <a:r>
              <a:rPr lang="en-US" sz="1100" strike="sngStrike" dirty="0"/>
              <a:t>Auto updates to meter read frequency (MOD0692)</a:t>
            </a:r>
            <a:endParaRPr lang="en-GB" sz="1100" strike="sngStrike" dirty="0"/>
          </a:p>
          <a:p>
            <a:endParaRPr lang="en-GB" sz="1400" dirty="0"/>
          </a:p>
          <a:p>
            <a:pPr lvl="0"/>
            <a:r>
              <a:rPr lang="en-GB" sz="800" dirty="0"/>
              <a:t>* Pending Solution/MOD </a:t>
            </a:r>
            <a:r>
              <a:rPr lang="en-GB" sz="800" dirty="0">
                <a:cs typeface="Arial" panose="020B0604020202020204" pitchFamily="34" charset="0"/>
              </a:rPr>
              <a:t>approval by ChMC/DSG for remaining CRs. Descoped at ChMC on 08/01/20</a:t>
            </a:r>
          </a:p>
          <a:p>
            <a:pPr lvl="0"/>
            <a:r>
              <a:rPr lang="en-GB" sz="800" dirty="0">
                <a:cs typeface="Arial" panose="020B0604020202020204" pitchFamily="34" charset="0"/>
              </a:rPr>
              <a:t>** Descoped at </a:t>
            </a:r>
            <a:r>
              <a:rPr lang="en-GB" sz="800" dirty="0" err="1">
                <a:cs typeface="Arial" panose="020B0604020202020204" pitchFamily="34" charset="0"/>
              </a:rPr>
              <a:t>eChMC</a:t>
            </a:r>
            <a:r>
              <a:rPr lang="en-GB" sz="800" dirty="0">
                <a:cs typeface="Arial" panose="020B0604020202020204" pitchFamily="34" charset="0"/>
              </a:rPr>
              <a:t> on 22/11/19</a:t>
            </a:r>
          </a:p>
          <a:p>
            <a:pPr lvl="0"/>
            <a:r>
              <a:rPr lang="en-GB" sz="800" dirty="0">
                <a:cs typeface="Arial" panose="020B0604020202020204" pitchFamily="34" charset="0"/>
              </a:rPr>
              <a:t>*** Added to scope (revised scope from original)</a:t>
            </a:r>
          </a:p>
          <a:p>
            <a:endParaRPr lang="en-GB" sz="900" dirty="0"/>
          </a:p>
        </p:txBody>
      </p:sp>
    </p:spTree>
    <p:extLst>
      <p:ext uri="{BB962C8B-B14F-4D97-AF65-F5344CB8AC3E}">
        <p14:creationId xmlns:p14="http://schemas.microsoft.com/office/powerpoint/2010/main" val="315074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05" y="2139702"/>
            <a:ext cx="8767917" cy="1102519"/>
          </a:xfrm>
        </p:spPr>
        <p:txBody>
          <a:bodyPr>
            <a:normAutofit fontScale="90000"/>
          </a:bodyPr>
          <a:lstStyle/>
          <a:p>
            <a:r>
              <a:rPr lang="en-GB" dirty="0">
                <a:latin typeface="Arial"/>
                <a:cs typeface="Arial"/>
              </a:rPr>
              <a:t>Retro Proof of Concept </a:t>
            </a:r>
            <a:br>
              <a:rPr lang="en-GB" dirty="0"/>
            </a:br>
            <a:br>
              <a:rPr lang="en-GB" sz="1300" dirty="0"/>
            </a:br>
            <a:r>
              <a:rPr lang="en-GB" dirty="0">
                <a:latin typeface="Arial"/>
                <a:cs typeface="Arial"/>
              </a:rPr>
              <a:t>Step 1 ‘Data Comparison and Aggregation’</a:t>
            </a:r>
            <a:br>
              <a:rPr lang="en-GB" dirty="0"/>
            </a:br>
            <a:br>
              <a:rPr lang="en-GB" sz="1300" dirty="0"/>
            </a:br>
            <a:r>
              <a:rPr lang="en-GB" sz="2500" dirty="0">
                <a:latin typeface="Arial"/>
                <a:cs typeface="Arial"/>
              </a:rPr>
              <a:t>Market Level</a:t>
            </a:r>
            <a:r>
              <a:rPr lang="en-GB" dirty="0">
                <a:latin typeface="Arial"/>
                <a:cs typeface="Arial"/>
              </a:rPr>
              <a:t> – Results Deck</a:t>
            </a:r>
          </a:p>
        </p:txBody>
      </p:sp>
      <p:sp>
        <p:nvSpPr>
          <p:cNvPr id="3" name="Rectangle 2">
            <a:extLst>
              <a:ext uri="{FF2B5EF4-FFF2-40B4-BE49-F238E27FC236}">
                <a16:creationId xmlns:a16="http://schemas.microsoft.com/office/drawing/2014/main" id="{97B7DF4B-0598-4EA1-A641-D4AD75B743A6}"/>
              </a:ext>
            </a:extLst>
          </p:cNvPr>
          <p:cNvSpPr/>
          <p:nvPr/>
        </p:nvSpPr>
        <p:spPr>
          <a:xfrm>
            <a:off x="4450813" y="238708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a:extLst>
              <a:ext uri="{FF2B5EF4-FFF2-40B4-BE49-F238E27FC236}">
                <a16:creationId xmlns:a16="http://schemas.microsoft.com/office/drawing/2014/main" id="{787B1FBB-3016-4F9B-A033-14B272ACB92A}"/>
              </a:ext>
            </a:extLst>
          </p:cNvPr>
          <p:cNvSpPr/>
          <p:nvPr/>
        </p:nvSpPr>
        <p:spPr>
          <a:xfrm>
            <a:off x="4450813" y="238708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5" name="Rectangle 4">
            <a:extLst>
              <a:ext uri="{FF2B5EF4-FFF2-40B4-BE49-F238E27FC236}">
                <a16:creationId xmlns:a16="http://schemas.microsoft.com/office/drawing/2014/main" id="{A66459A1-FE68-4B9B-893D-0D6A7F3F5C9D}"/>
              </a:ext>
            </a:extLst>
          </p:cNvPr>
          <p:cNvSpPr/>
          <p:nvPr/>
        </p:nvSpPr>
        <p:spPr>
          <a:xfrm>
            <a:off x="4450813" y="238708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2230067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A5A2C6-8217-4427-8E5A-5D258C90FD99}"/>
              </a:ext>
            </a:extLst>
          </p:cNvPr>
          <p:cNvSpPr txBox="1"/>
          <p:nvPr/>
        </p:nvSpPr>
        <p:spPr>
          <a:xfrm>
            <a:off x="0" y="161945"/>
            <a:ext cx="9144000" cy="4858077"/>
          </a:xfrm>
          <a:prstGeom prst="rect">
            <a:avLst/>
          </a:prstGeom>
          <a:solidFill>
            <a:schemeClr val="bg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8102CDB3-D006-4893-B83E-65535C6FC7C8}"/>
              </a:ext>
            </a:extLst>
          </p:cNvPr>
          <p:cNvSpPr>
            <a:spLocks noGrp="1"/>
          </p:cNvSpPr>
          <p:nvPr>
            <p:ph type="title"/>
          </p:nvPr>
        </p:nvSpPr>
        <p:spPr/>
        <p:txBody>
          <a:bodyPr>
            <a:normAutofit/>
          </a:bodyPr>
          <a:lstStyle/>
          <a:p>
            <a:r>
              <a:rPr lang="en-GB" sz="2400" dirty="0"/>
              <a:t>Retro Proof of Concept - the Story So Far</a:t>
            </a:r>
          </a:p>
        </p:txBody>
      </p:sp>
      <p:pic>
        <p:nvPicPr>
          <p:cNvPr id="6" name="Picture 5">
            <a:extLst>
              <a:ext uri="{FF2B5EF4-FFF2-40B4-BE49-F238E27FC236}">
                <a16:creationId xmlns:a16="http://schemas.microsoft.com/office/drawing/2014/main" id="{B2DF98E2-2672-4F85-AB98-F89444FE24E7}"/>
              </a:ext>
            </a:extLst>
          </p:cNvPr>
          <p:cNvPicPr>
            <a:picLocks noChangeAspect="1"/>
          </p:cNvPicPr>
          <p:nvPr/>
        </p:nvPicPr>
        <p:blipFill>
          <a:blip r:embed="rId2"/>
          <a:stretch>
            <a:fillRect/>
          </a:stretch>
        </p:blipFill>
        <p:spPr>
          <a:xfrm>
            <a:off x="1563378" y="761057"/>
            <a:ext cx="6064242" cy="4190313"/>
          </a:xfrm>
          <a:prstGeom prst="rect">
            <a:avLst/>
          </a:prstGeom>
        </p:spPr>
      </p:pic>
    </p:spTree>
    <p:extLst>
      <p:ext uri="{BB962C8B-B14F-4D97-AF65-F5344CB8AC3E}">
        <p14:creationId xmlns:p14="http://schemas.microsoft.com/office/powerpoint/2010/main" val="352391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E3A69A-0CD8-46C0-BE48-9AECEF791D66}"/>
              </a:ext>
            </a:extLst>
          </p:cNvPr>
          <p:cNvSpPr txBox="1"/>
          <p:nvPr/>
        </p:nvSpPr>
        <p:spPr>
          <a:xfrm>
            <a:off x="0" y="161945"/>
            <a:ext cx="9144000" cy="4858077"/>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589502A6-5F96-4165-807F-47FDB2FF7083}"/>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Key Points</a:t>
            </a:r>
          </a:p>
        </p:txBody>
      </p:sp>
      <p:graphicFrame>
        <p:nvGraphicFramePr>
          <p:cNvPr id="7" name="Chart 6">
            <a:extLst>
              <a:ext uri="{FF2B5EF4-FFF2-40B4-BE49-F238E27FC236}">
                <a16:creationId xmlns:a16="http://schemas.microsoft.com/office/drawing/2014/main" id="{1F0093E1-BECB-4848-950A-852088DA5B76}"/>
              </a:ext>
            </a:extLst>
          </p:cNvPr>
          <p:cNvGraphicFramePr>
            <a:graphicFrameLocks/>
          </p:cNvGraphicFramePr>
          <p:nvPr>
            <p:extLst/>
          </p:nvPr>
        </p:nvGraphicFramePr>
        <p:xfrm>
          <a:off x="251460" y="685165"/>
          <a:ext cx="8732520" cy="4296390"/>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69C391CD-1D5B-484F-A8B2-66C630AD0F53}"/>
              </a:ext>
            </a:extLst>
          </p:cNvPr>
          <p:cNvSpPr txBox="1">
            <a:spLocks/>
          </p:cNvSpPr>
          <p:nvPr/>
        </p:nvSpPr>
        <p:spPr>
          <a:xfrm>
            <a:off x="3831163" y="1045027"/>
            <a:ext cx="5232827" cy="2266791"/>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200" dirty="0"/>
              <a:t>Data Cut Timings – UK Link as of </a:t>
            </a:r>
            <a:r>
              <a:rPr lang="en-GB" sz="1200" b="1" dirty="0"/>
              <a:t>8</a:t>
            </a:r>
            <a:r>
              <a:rPr lang="en-GB" sz="1200" b="1" baseline="30000" dirty="0"/>
              <a:t>th</a:t>
            </a:r>
            <a:r>
              <a:rPr lang="en-GB" sz="1200" b="1" dirty="0"/>
              <a:t> December 2019</a:t>
            </a:r>
            <a:endParaRPr lang="en-GB" sz="1200" dirty="0">
              <a:latin typeface="Arial"/>
              <a:cs typeface="Arial"/>
            </a:endParaRPr>
          </a:p>
          <a:p>
            <a:pPr lvl="1"/>
            <a:endParaRPr lang="en-GB" sz="1200" dirty="0"/>
          </a:p>
          <a:p>
            <a:r>
              <a:rPr lang="en-GB" sz="1200" b="1" dirty="0">
                <a:latin typeface="Arial"/>
                <a:cs typeface="Arial"/>
              </a:rPr>
              <a:t>9</a:t>
            </a:r>
            <a:r>
              <a:rPr lang="en-GB" sz="1200" dirty="0">
                <a:latin typeface="Arial"/>
                <a:cs typeface="Arial"/>
              </a:rPr>
              <a:t> Shipper participating in the Proof of Concept </a:t>
            </a:r>
          </a:p>
          <a:p>
            <a:endParaRPr lang="en-GB" sz="1200" dirty="0">
              <a:latin typeface="Arial"/>
              <a:cs typeface="Arial"/>
            </a:endParaRPr>
          </a:p>
          <a:p>
            <a:r>
              <a:rPr lang="en-GB" sz="1200" b="1" dirty="0">
                <a:latin typeface="Arial"/>
                <a:cs typeface="Arial"/>
              </a:rPr>
              <a:t>9.7m</a:t>
            </a:r>
            <a:r>
              <a:rPr lang="en-GB" sz="1200" dirty="0">
                <a:latin typeface="Arial"/>
                <a:cs typeface="Arial"/>
              </a:rPr>
              <a:t> MPRNs received</a:t>
            </a:r>
          </a:p>
          <a:p>
            <a:endParaRPr lang="en-GB" sz="1200" dirty="0">
              <a:latin typeface="Arial"/>
              <a:cs typeface="Arial"/>
            </a:endParaRPr>
          </a:p>
          <a:p>
            <a:r>
              <a:rPr lang="en-GB" sz="1200" b="1" dirty="0">
                <a:latin typeface="Arial"/>
                <a:cs typeface="Arial"/>
              </a:rPr>
              <a:t>133m</a:t>
            </a:r>
            <a:r>
              <a:rPr lang="en-GB" sz="1200" dirty="0">
                <a:latin typeface="Arial"/>
                <a:cs typeface="Arial"/>
              </a:rPr>
              <a:t> data items provided across </a:t>
            </a:r>
            <a:r>
              <a:rPr lang="en-GB" sz="1200" b="1" dirty="0">
                <a:latin typeface="Arial"/>
                <a:cs typeface="Arial"/>
              </a:rPr>
              <a:t>31</a:t>
            </a:r>
            <a:r>
              <a:rPr lang="en-GB" sz="1200" dirty="0">
                <a:latin typeface="Arial"/>
                <a:cs typeface="Arial"/>
              </a:rPr>
              <a:t> data fields</a:t>
            </a:r>
          </a:p>
          <a:p>
            <a:endParaRPr lang="en-GB" sz="1200" dirty="0">
              <a:latin typeface="Arial"/>
              <a:cs typeface="Arial"/>
            </a:endParaRPr>
          </a:p>
          <a:p>
            <a:r>
              <a:rPr lang="en-GB" sz="1200" dirty="0">
                <a:latin typeface="Arial"/>
                <a:cs typeface="Arial"/>
              </a:rPr>
              <a:t>This pack details the results from </a:t>
            </a:r>
            <a:r>
              <a:rPr lang="en-GB" sz="1200" b="1" dirty="0">
                <a:latin typeface="Arial"/>
                <a:cs typeface="Arial"/>
              </a:rPr>
              <a:t>Step 1</a:t>
            </a:r>
            <a:r>
              <a:rPr lang="en-GB" sz="1200" dirty="0">
                <a:latin typeface="Arial"/>
                <a:cs typeface="Arial"/>
              </a:rPr>
              <a:t> ‘Comparison and Aggregation’ of the levels and types of data mismatches identified </a:t>
            </a:r>
          </a:p>
          <a:p>
            <a:endParaRPr lang="en-GB" sz="1200" dirty="0">
              <a:latin typeface="Arial"/>
              <a:cs typeface="Arial"/>
            </a:endParaRPr>
          </a:p>
          <a:p>
            <a:r>
              <a:rPr lang="en-GB" sz="1200" dirty="0">
                <a:latin typeface="Arial"/>
                <a:cs typeface="Arial"/>
              </a:rPr>
              <a:t>Step 2 ‘Deep Dive’ analysis will investigate the impact &amp; root cause of the Retro Assessable mismatches</a:t>
            </a:r>
          </a:p>
        </p:txBody>
      </p:sp>
      <p:sp>
        <p:nvSpPr>
          <p:cNvPr id="2" name="Rectangle: Rounded Corners 1">
            <a:extLst>
              <a:ext uri="{FF2B5EF4-FFF2-40B4-BE49-F238E27FC236}">
                <a16:creationId xmlns:a16="http://schemas.microsoft.com/office/drawing/2014/main" id="{FAF1FE83-0537-421C-8812-9DA7858986B9}"/>
              </a:ext>
            </a:extLst>
          </p:cNvPr>
          <p:cNvSpPr/>
          <p:nvPr/>
        </p:nvSpPr>
        <p:spPr>
          <a:xfrm>
            <a:off x="937452" y="2266790"/>
            <a:ext cx="2120793" cy="95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solidFill>
              </a:rPr>
              <a:t>Retro </a:t>
            </a:r>
          </a:p>
          <a:p>
            <a:pPr algn="ctr"/>
            <a:r>
              <a:rPr lang="en-GB" dirty="0">
                <a:solidFill>
                  <a:schemeClr val="accent1"/>
                </a:solidFill>
              </a:rPr>
              <a:t>Proof of Concept </a:t>
            </a:r>
          </a:p>
        </p:txBody>
      </p:sp>
    </p:spTree>
    <p:extLst>
      <p:ext uri="{BB962C8B-B14F-4D97-AF65-F5344CB8AC3E}">
        <p14:creationId xmlns:p14="http://schemas.microsoft.com/office/powerpoint/2010/main" val="365964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E3A69A-0CD8-46C0-BE48-9AECEF791D66}"/>
              </a:ext>
            </a:extLst>
          </p:cNvPr>
          <p:cNvSpPr txBox="1"/>
          <p:nvPr/>
        </p:nvSpPr>
        <p:spPr>
          <a:xfrm>
            <a:off x="0" y="161945"/>
            <a:ext cx="9144000" cy="4858077"/>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589502A6-5F96-4165-807F-47FDB2FF7083}"/>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Step 1 - Market Level Data Categories</a:t>
            </a:r>
          </a:p>
        </p:txBody>
      </p:sp>
      <p:graphicFrame>
        <p:nvGraphicFramePr>
          <p:cNvPr id="4" name="Diagram 3">
            <a:extLst>
              <a:ext uri="{FF2B5EF4-FFF2-40B4-BE49-F238E27FC236}">
                <a16:creationId xmlns:a16="http://schemas.microsoft.com/office/drawing/2014/main" id="{BBD65E3B-31AC-49A3-9B19-7D40F0B78099}"/>
              </a:ext>
            </a:extLst>
          </p:cNvPr>
          <p:cNvGraphicFramePr/>
          <p:nvPr>
            <p:extLst/>
          </p:nvPr>
        </p:nvGraphicFramePr>
        <p:xfrm>
          <a:off x="0" y="964149"/>
          <a:ext cx="3957278" cy="3474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F34B0D8-D0DA-4292-8ABA-BF39E7765C1C}"/>
              </a:ext>
            </a:extLst>
          </p:cNvPr>
          <p:cNvSpPr txBox="1"/>
          <p:nvPr/>
        </p:nvSpPr>
        <p:spPr>
          <a:xfrm>
            <a:off x="3762061" y="1029730"/>
            <a:ext cx="5172187" cy="2123658"/>
          </a:xfrm>
          <a:prstGeom prst="rect">
            <a:avLst/>
          </a:prstGeom>
          <a:noFill/>
        </p:spPr>
        <p:txBody>
          <a:bodyPr wrap="square" rtlCol="0">
            <a:spAutoFit/>
          </a:bodyPr>
          <a:lstStyle/>
          <a:p>
            <a:pPr marL="285750" indent="-285750">
              <a:buFont typeface="Arial" panose="020B0604020202020204" pitchFamily="34" charset="0"/>
              <a:buChar char="•"/>
            </a:pPr>
            <a:r>
              <a:rPr lang="en-GB" sz="1200" dirty="0"/>
              <a:t>To support presenting our Step 1 findings data items have been grouped into 5 categories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Categories were defined based on the type of data items received from Shippers taking part in the PoC</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This data has been compared against equivalent records held in UK Link systems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Any mismatches that have been identified will be fed into the Proof of Concept Step 2 Deep Dive analysis   </a:t>
            </a:r>
          </a:p>
        </p:txBody>
      </p:sp>
    </p:spTree>
    <p:extLst>
      <p:ext uri="{BB962C8B-B14F-4D97-AF65-F5344CB8AC3E}">
        <p14:creationId xmlns:p14="http://schemas.microsoft.com/office/powerpoint/2010/main" val="232422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9C6B4-1D50-4E9F-AC18-29C9A78B5405}"/>
              </a:ext>
            </a:extLst>
          </p:cNvPr>
          <p:cNvSpPr txBox="1"/>
          <p:nvPr/>
        </p:nvSpPr>
        <p:spPr>
          <a:xfrm>
            <a:off x="0" y="85378"/>
            <a:ext cx="9144000" cy="4896544"/>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88662E4-462C-49BC-8963-FDD6FD29CB45}"/>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General Details – Step 1 Findings </a:t>
            </a:r>
          </a:p>
        </p:txBody>
      </p:sp>
      <p:sp>
        <p:nvSpPr>
          <p:cNvPr id="7" name="TextBox 6">
            <a:extLst>
              <a:ext uri="{FF2B5EF4-FFF2-40B4-BE49-F238E27FC236}">
                <a16:creationId xmlns:a16="http://schemas.microsoft.com/office/drawing/2014/main" id="{5C395B1B-D863-4B0C-A477-F02F475050D6}"/>
              </a:ext>
            </a:extLst>
          </p:cNvPr>
          <p:cNvSpPr txBox="1"/>
          <p:nvPr/>
        </p:nvSpPr>
        <p:spPr>
          <a:xfrm>
            <a:off x="737060" y="3232537"/>
            <a:ext cx="8061440" cy="1631216"/>
          </a:xfrm>
          <a:prstGeom prst="rect">
            <a:avLst/>
          </a:prstGeom>
          <a:noFill/>
        </p:spPr>
        <p:txBody>
          <a:bodyPr wrap="square" rtlCol="0">
            <a:spAutoFit/>
          </a:bodyPr>
          <a:lstStyle/>
          <a:p>
            <a:pPr algn="ctr"/>
            <a:r>
              <a:rPr lang="en-GB" sz="1000" b="1" u="sng" dirty="0"/>
              <a:t>Key Points / Considerations</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2.70% Mismatches for the Shipper Short Codes data item due to variation in data cut dates =  the natural churn in MPRNs between Shippers</a:t>
            </a:r>
          </a:p>
          <a:p>
            <a:pPr marL="171450" indent="-1714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0.25% Mismatch between Meter Status details data item – To be investigated as part of Step 2 Deep Dive analysis</a:t>
            </a:r>
          </a:p>
          <a:p>
            <a:pPr marL="171450" indent="-1714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0.07% difference between Market Sector Code details provided by Shippers against equivalent record held in UK Link</a:t>
            </a:r>
          </a:p>
          <a:p>
            <a:endParaRPr lang="en-GB" sz="1000" b="1" dirty="0"/>
          </a:p>
          <a:p>
            <a:endParaRPr lang="en-GB" sz="1000" b="1" dirty="0"/>
          </a:p>
        </p:txBody>
      </p:sp>
      <p:pic>
        <p:nvPicPr>
          <p:cNvPr id="5" name="Picture 4">
            <a:extLst>
              <a:ext uri="{FF2B5EF4-FFF2-40B4-BE49-F238E27FC236}">
                <a16:creationId xmlns:a16="http://schemas.microsoft.com/office/drawing/2014/main" id="{EBDDB267-FDC4-4FFC-8CF5-13F02793A891}"/>
              </a:ext>
            </a:extLst>
          </p:cNvPr>
          <p:cNvPicPr>
            <a:picLocks noChangeAspect="1"/>
          </p:cNvPicPr>
          <p:nvPr/>
        </p:nvPicPr>
        <p:blipFill>
          <a:blip r:embed="rId3"/>
          <a:stretch>
            <a:fillRect/>
          </a:stretch>
        </p:blipFill>
        <p:spPr>
          <a:xfrm>
            <a:off x="737060" y="989410"/>
            <a:ext cx="3535328" cy="2124958"/>
          </a:xfrm>
          <a:prstGeom prst="rect">
            <a:avLst/>
          </a:prstGeom>
        </p:spPr>
      </p:pic>
      <p:pic>
        <p:nvPicPr>
          <p:cNvPr id="6" name="Picture 5">
            <a:extLst>
              <a:ext uri="{FF2B5EF4-FFF2-40B4-BE49-F238E27FC236}">
                <a16:creationId xmlns:a16="http://schemas.microsoft.com/office/drawing/2014/main" id="{A06FCB84-22BB-4107-A9DC-A642BC015196}"/>
              </a:ext>
            </a:extLst>
          </p:cNvPr>
          <p:cNvPicPr>
            <a:picLocks noChangeAspect="1"/>
          </p:cNvPicPr>
          <p:nvPr/>
        </p:nvPicPr>
        <p:blipFill>
          <a:blip r:embed="rId4"/>
          <a:stretch>
            <a:fillRect/>
          </a:stretch>
        </p:blipFill>
        <p:spPr>
          <a:xfrm>
            <a:off x="4652910" y="989410"/>
            <a:ext cx="3683370" cy="2124958"/>
          </a:xfrm>
          <a:prstGeom prst="rect">
            <a:avLst/>
          </a:prstGeom>
        </p:spPr>
      </p:pic>
      <p:sp>
        <p:nvSpPr>
          <p:cNvPr id="4" name="TextBox 3">
            <a:extLst>
              <a:ext uri="{FF2B5EF4-FFF2-40B4-BE49-F238E27FC236}">
                <a16:creationId xmlns:a16="http://schemas.microsoft.com/office/drawing/2014/main" id="{9B7144F7-C9BA-450E-B49B-F3CBA9946910}"/>
              </a:ext>
            </a:extLst>
          </p:cNvPr>
          <p:cNvSpPr txBox="1"/>
          <p:nvPr/>
        </p:nvSpPr>
        <p:spPr>
          <a:xfrm>
            <a:off x="1423027" y="669558"/>
            <a:ext cx="2628380" cy="261610"/>
          </a:xfrm>
          <a:prstGeom prst="rect">
            <a:avLst/>
          </a:prstGeom>
          <a:noFill/>
        </p:spPr>
        <p:txBody>
          <a:bodyPr wrap="square" rtlCol="0">
            <a:spAutoFit/>
          </a:bodyPr>
          <a:lstStyle/>
          <a:p>
            <a:r>
              <a:rPr lang="en-GB" sz="1100" b="1" u="sng" dirty="0">
                <a:solidFill>
                  <a:schemeClr val="tx2"/>
                </a:solidFill>
              </a:rPr>
              <a:t>Frequency of Data Item Provided</a:t>
            </a:r>
          </a:p>
        </p:txBody>
      </p:sp>
      <p:sp>
        <p:nvSpPr>
          <p:cNvPr id="8" name="TextBox 7">
            <a:extLst>
              <a:ext uri="{FF2B5EF4-FFF2-40B4-BE49-F238E27FC236}">
                <a16:creationId xmlns:a16="http://schemas.microsoft.com/office/drawing/2014/main" id="{02B4BA92-C96D-428A-ACB9-E41D71F6B3B1}"/>
              </a:ext>
            </a:extLst>
          </p:cNvPr>
          <p:cNvSpPr txBox="1"/>
          <p:nvPr/>
        </p:nvSpPr>
        <p:spPr>
          <a:xfrm>
            <a:off x="4942948" y="673380"/>
            <a:ext cx="3309511" cy="261610"/>
          </a:xfrm>
          <a:prstGeom prst="rect">
            <a:avLst/>
          </a:prstGeom>
          <a:noFill/>
        </p:spPr>
        <p:txBody>
          <a:bodyPr wrap="square" rtlCol="0">
            <a:spAutoFit/>
          </a:bodyPr>
          <a:lstStyle/>
          <a:p>
            <a:r>
              <a:rPr lang="en-GB" sz="1100" b="1" u="sng" dirty="0">
                <a:solidFill>
                  <a:schemeClr val="tx2"/>
                </a:solidFill>
              </a:rPr>
              <a:t>Average Percentage of Mismatch Identified</a:t>
            </a:r>
          </a:p>
        </p:txBody>
      </p:sp>
    </p:spTree>
    <p:extLst>
      <p:ext uri="{BB962C8B-B14F-4D97-AF65-F5344CB8AC3E}">
        <p14:creationId xmlns:p14="http://schemas.microsoft.com/office/powerpoint/2010/main" val="1106773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9C6B4-1D50-4E9F-AC18-29C9A78B5405}"/>
              </a:ext>
            </a:extLst>
          </p:cNvPr>
          <p:cNvSpPr txBox="1"/>
          <p:nvPr/>
        </p:nvSpPr>
        <p:spPr>
          <a:xfrm>
            <a:off x="0" y="85378"/>
            <a:ext cx="9144000" cy="4896544"/>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88662E4-462C-49BC-8963-FDD6FD29CB45}"/>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Asset Details – Step 1 Findings </a:t>
            </a:r>
          </a:p>
        </p:txBody>
      </p:sp>
      <p:sp>
        <p:nvSpPr>
          <p:cNvPr id="7" name="TextBox 6">
            <a:extLst>
              <a:ext uri="{FF2B5EF4-FFF2-40B4-BE49-F238E27FC236}">
                <a16:creationId xmlns:a16="http://schemas.microsoft.com/office/drawing/2014/main" id="{5C395B1B-D863-4B0C-A477-F02F475050D6}"/>
              </a:ext>
            </a:extLst>
          </p:cNvPr>
          <p:cNvSpPr txBox="1"/>
          <p:nvPr/>
        </p:nvSpPr>
        <p:spPr>
          <a:xfrm>
            <a:off x="625360" y="3411856"/>
            <a:ext cx="8061440" cy="1477328"/>
          </a:xfrm>
          <a:prstGeom prst="rect">
            <a:avLst/>
          </a:prstGeom>
          <a:noFill/>
        </p:spPr>
        <p:txBody>
          <a:bodyPr wrap="square" rtlCol="0">
            <a:spAutoFit/>
          </a:bodyPr>
          <a:lstStyle/>
          <a:p>
            <a:pPr algn="ctr"/>
            <a:r>
              <a:rPr lang="en-GB" sz="1000" b="1" u="sng" dirty="0"/>
              <a:t>Key Points / Considerations</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100% mismatches relate to data items where no equivalent UK Link values are held</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Meter Installation Date data item (42.22%) and Meter Removal Date data item (4.09%) identified differences in system treatment – e.g. Future Effective Meter Removal Dates provided in Shipper datasets</a:t>
            </a:r>
          </a:p>
          <a:p>
            <a:endParaRPr lang="en-GB" sz="1000" b="1" dirty="0"/>
          </a:p>
          <a:p>
            <a:pPr marL="171450" indent="-171450">
              <a:buFont typeface="Arial" panose="020B0604020202020204" pitchFamily="34" charset="0"/>
              <a:buChar char="•"/>
            </a:pPr>
            <a:r>
              <a:rPr lang="en-GB" sz="1000" b="1" dirty="0"/>
              <a:t>2.48% mismatch between Meter Serial Number data item held in respective systems – root cause and impact of this to be assessed in Step 2 Deep Dive analysis </a:t>
            </a:r>
          </a:p>
        </p:txBody>
      </p:sp>
      <p:sp>
        <p:nvSpPr>
          <p:cNvPr id="4" name="TextBox 3">
            <a:extLst>
              <a:ext uri="{FF2B5EF4-FFF2-40B4-BE49-F238E27FC236}">
                <a16:creationId xmlns:a16="http://schemas.microsoft.com/office/drawing/2014/main" id="{9B7144F7-C9BA-450E-B49B-F3CBA9946910}"/>
              </a:ext>
            </a:extLst>
          </p:cNvPr>
          <p:cNvSpPr txBox="1"/>
          <p:nvPr/>
        </p:nvSpPr>
        <p:spPr>
          <a:xfrm>
            <a:off x="1174000" y="689622"/>
            <a:ext cx="2628380" cy="261610"/>
          </a:xfrm>
          <a:prstGeom prst="rect">
            <a:avLst/>
          </a:prstGeom>
          <a:noFill/>
        </p:spPr>
        <p:txBody>
          <a:bodyPr wrap="square" rtlCol="0">
            <a:spAutoFit/>
          </a:bodyPr>
          <a:lstStyle/>
          <a:p>
            <a:pPr algn="ctr"/>
            <a:r>
              <a:rPr lang="en-GB" sz="1100" b="1" u="sng" dirty="0">
                <a:solidFill>
                  <a:schemeClr val="tx2"/>
                </a:solidFill>
              </a:rPr>
              <a:t>Frequency of Data Item Provided</a:t>
            </a:r>
          </a:p>
        </p:txBody>
      </p:sp>
      <p:sp>
        <p:nvSpPr>
          <p:cNvPr id="8" name="TextBox 7">
            <a:extLst>
              <a:ext uri="{FF2B5EF4-FFF2-40B4-BE49-F238E27FC236}">
                <a16:creationId xmlns:a16="http://schemas.microsoft.com/office/drawing/2014/main" id="{02B4BA92-C96D-428A-ACB9-E41D71F6B3B1}"/>
              </a:ext>
            </a:extLst>
          </p:cNvPr>
          <p:cNvSpPr txBox="1"/>
          <p:nvPr/>
        </p:nvSpPr>
        <p:spPr>
          <a:xfrm>
            <a:off x="4874368" y="687249"/>
            <a:ext cx="3309511" cy="261610"/>
          </a:xfrm>
          <a:prstGeom prst="rect">
            <a:avLst/>
          </a:prstGeom>
          <a:noFill/>
        </p:spPr>
        <p:txBody>
          <a:bodyPr wrap="square" rtlCol="0">
            <a:spAutoFit/>
          </a:bodyPr>
          <a:lstStyle/>
          <a:p>
            <a:pPr algn="ctr"/>
            <a:r>
              <a:rPr lang="en-GB" sz="1100" b="1" u="sng" dirty="0">
                <a:solidFill>
                  <a:schemeClr val="tx2"/>
                </a:solidFill>
              </a:rPr>
              <a:t>Average Percentage of Mismatch Identified</a:t>
            </a:r>
          </a:p>
        </p:txBody>
      </p:sp>
      <p:pic>
        <p:nvPicPr>
          <p:cNvPr id="9" name="Picture 8">
            <a:extLst>
              <a:ext uri="{FF2B5EF4-FFF2-40B4-BE49-F238E27FC236}">
                <a16:creationId xmlns:a16="http://schemas.microsoft.com/office/drawing/2014/main" id="{800C5400-D1EE-4F94-B123-81E60F20B894}"/>
              </a:ext>
            </a:extLst>
          </p:cNvPr>
          <p:cNvPicPr>
            <a:picLocks noChangeAspect="1"/>
          </p:cNvPicPr>
          <p:nvPr/>
        </p:nvPicPr>
        <p:blipFill>
          <a:blip r:embed="rId3"/>
          <a:stretch>
            <a:fillRect/>
          </a:stretch>
        </p:blipFill>
        <p:spPr>
          <a:xfrm>
            <a:off x="690182" y="989410"/>
            <a:ext cx="3641013" cy="2462997"/>
          </a:xfrm>
          <a:prstGeom prst="rect">
            <a:avLst/>
          </a:prstGeom>
        </p:spPr>
      </p:pic>
      <p:pic>
        <p:nvPicPr>
          <p:cNvPr id="10" name="Picture 9">
            <a:extLst>
              <a:ext uri="{FF2B5EF4-FFF2-40B4-BE49-F238E27FC236}">
                <a16:creationId xmlns:a16="http://schemas.microsoft.com/office/drawing/2014/main" id="{7EB032E6-7D1F-4361-885C-E1EDB8E2DA28}"/>
              </a:ext>
            </a:extLst>
          </p:cNvPr>
          <p:cNvPicPr>
            <a:picLocks noChangeAspect="1"/>
          </p:cNvPicPr>
          <p:nvPr/>
        </p:nvPicPr>
        <p:blipFill>
          <a:blip r:embed="rId4"/>
          <a:stretch>
            <a:fillRect/>
          </a:stretch>
        </p:blipFill>
        <p:spPr>
          <a:xfrm>
            <a:off x="4555679" y="989410"/>
            <a:ext cx="3898139" cy="2462997"/>
          </a:xfrm>
          <a:prstGeom prst="rect">
            <a:avLst/>
          </a:prstGeom>
        </p:spPr>
      </p:pic>
    </p:spTree>
    <p:extLst>
      <p:ext uri="{BB962C8B-B14F-4D97-AF65-F5344CB8AC3E}">
        <p14:creationId xmlns:p14="http://schemas.microsoft.com/office/powerpoint/2010/main" val="66686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95486"/>
            <a:ext cx="7211144" cy="360040"/>
          </a:xfrm>
        </p:spPr>
        <p:txBody>
          <a:bodyPr>
            <a:normAutofit fontScale="90000"/>
          </a:bodyPr>
          <a:lstStyle/>
          <a:p>
            <a:r>
              <a:rPr lang="en-GB" sz="2400" dirty="0"/>
              <a:t>2. New Change Proposals – Initial Review</a:t>
            </a:r>
          </a:p>
        </p:txBody>
      </p:sp>
      <p:graphicFrame>
        <p:nvGraphicFramePr>
          <p:cNvPr id="3" name="Table 2"/>
          <p:cNvGraphicFramePr>
            <a:graphicFrameLocks noGrp="1"/>
          </p:cNvGraphicFramePr>
          <p:nvPr>
            <p:extLst>
              <p:ext uri="{D42A27DB-BD31-4B8C-83A1-F6EECF244321}">
                <p14:modId xmlns:p14="http://schemas.microsoft.com/office/powerpoint/2010/main" val="998278329"/>
              </p:ext>
            </p:extLst>
          </p:nvPr>
        </p:nvGraphicFramePr>
        <p:xfrm>
          <a:off x="143508" y="567496"/>
          <a:ext cx="8452123" cy="4423605"/>
        </p:xfrm>
        <a:graphic>
          <a:graphicData uri="http://schemas.openxmlformats.org/drawingml/2006/table">
            <a:tbl>
              <a:tblPr firstRow="1" firstCol="1" bandRow="1">
                <a:tableStyleId>{5940675A-B579-460E-94D1-54222C63F5DA}</a:tableStyleId>
              </a:tblPr>
              <a:tblGrid>
                <a:gridCol w="648072">
                  <a:extLst>
                    <a:ext uri="{9D8B030D-6E8A-4147-A177-3AD203B41FA5}">
                      <a16:colId xmlns:a16="http://schemas.microsoft.com/office/drawing/2014/main" val="20000"/>
                    </a:ext>
                  </a:extLst>
                </a:gridCol>
                <a:gridCol w="1980220">
                  <a:extLst>
                    <a:ext uri="{9D8B030D-6E8A-4147-A177-3AD203B41FA5}">
                      <a16:colId xmlns:a16="http://schemas.microsoft.com/office/drawing/2014/main" val="20001"/>
                    </a:ext>
                  </a:extLst>
                </a:gridCol>
                <a:gridCol w="659710">
                  <a:extLst>
                    <a:ext uri="{9D8B030D-6E8A-4147-A177-3AD203B41FA5}">
                      <a16:colId xmlns:a16="http://schemas.microsoft.com/office/drawing/2014/main" val="20002"/>
                    </a:ext>
                  </a:extLst>
                </a:gridCol>
                <a:gridCol w="490388">
                  <a:extLst>
                    <a:ext uri="{9D8B030D-6E8A-4147-A177-3AD203B41FA5}">
                      <a16:colId xmlns:a16="http://schemas.microsoft.com/office/drawing/2014/main" val="20003"/>
                    </a:ext>
                  </a:extLst>
                </a:gridCol>
                <a:gridCol w="409701">
                  <a:extLst>
                    <a:ext uri="{9D8B030D-6E8A-4147-A177-3AD203B41FA5}">
                      <a16:colId xmlns:a16="http://schemas.microsoft.com/office/drawing/2014/main" val="20005"/>
                    </a:ext>
                  </a:extLst>
                </a:gridCol>
                <a:gridCol w="459727">
                  <a:extLst>
                    <a:ext uri="{9D8B030D-6E8A-4147-A177-3AD203B41FA5}">
                      <a16:colId xmlns:a16="http://schemas.microsoft.com/office/drawing/2014/main" val="3663843725"/>
                    </a:ext>
                  </a:extLst>
                </a:gridCol>
                <a:gridCol w="1920473">
                  <a:extLst>
                    <a:ext uri="{9D8B030D-6E8A-4147-A177-3AD203B41FA5}">
                      <a16:colId xmlns:a16="http://schemas.microsoft.com/office/drawing/2014/main" val="20007"/>
                    </a:ext>
                  </a:extLst>
                </a:gridCol>
                <a:gridCol w="1883832">
                  <a:extLst>
                    <a:ext uri="{9D8B030D-6E8A-4147-A177-3AD203B41FA5}">
                      <a16:colId xmlns:a16="http://schemas.microsoft.com/office/drawing/2014/main" val="20008"/>
                    </a:ext>
                  </a:extLst>
                </a:gridCol>
              </a:tblGrid>
              <a:tr h="302279">
                <a:tc rowSpan="2">
                  <a:txBody>
                    <a:bodyPr/>
                    <a:lstStyle/>
                    <a:p>
                      <a:pPr>
                        <a:lnSpc>
                          <a:spcPct val="115000"/>
                        </a:lnSpc>
                        <a:spcAft>
                          <a:spcPts val="0"/>
                        </a:spcAft>
                      </a:pPr>
                      <a:r>
                        <a:rPr lang="en-GB" sz="1100" dirty="0">
                          <a:effectLst/>
                        </a:rPr>
                        <a:t>Agenda</a:t>
                      </a:r>
                    </a:p>
                    <a:p>
                      <a:pPr>
                        <a:lnSpc>
                          <a:spcPct val="115000"/>
                        </a:lnSpc>
                        <a:spcAft>
                          <a:spcPts val="0"/>
                        </a:spcAft>
                      </a:pPr>
                      <a:r>
                        <a:rPr lang="en-GB" sz="1100" dirty="0">
                          <a:effectLst/>
                        </a:rPr>
                        <a:t>Item</a:t>
                      </a:r>
                      <a:endParaRPr lang="en-GB" sz="1100" dirty="0">
                        <a:effectLst/>
                        <a:latin typeface="Calibri"/>
                        <a:ea typeface="Calibri"/>
                        <a:cs typeface="Times New Roman"/>
                      </a:endParaRPr>
                    </a:p>
                  </a:txBody>
                  <a:tcPr marL="66582" marR="66582" marT="0" marB="0">
                    <a:solidFill>
                      <a:schemeClr val="tx2">
                        <a:lumMod val="40000"/>
                        <a:lumOff val="60000"/>
                      </a:schemeClr>
                    </a:solidFill>
                  </a:tcPr>
                </a:tc>
                <a:tc rowSpan="2">
                  <a:txBody>
                    <a:bodyPr/>
                    <a:lstStyle/>
                    <a:p>
                      <a:pPr>
                        <a:lnSpc>
                          <a:spcPct val="115000"/>
                        </a:lnSpc>
                        <a:spcAft>
                          <a:spcPts val="0"/>
                        </a:spcAft>
                      </a:pPr>
                      <a:r>
                        <a:rPr lang="en-GB" sz="1100" dirty="0">
                          <a:effectLst/>
                        </a:rPr>
                        <a:t>XRN / Title</a:t>
                      </a:r>
                      <a:endParaRPr lang="en-GB" sz="1100" dirty="0">
                        <a:effectLst/>
                        <a:latin typeface="Calibri"/>
                        <a:ea typeface="Calibri"/>
                        <a:cs typeface="Times New Roman"/>
                      </a:endParaRPr>
                    </a:p>
                  </a:txBody>
                  <a:tcPr marL="66582" marR="66582" marT="0" marB="0">
                    <a:solidFill>
                      <a:schemeClr val="tx2">
                        <a:lumMod val="40000"/>
                        <a:lumOff val="60000"/>
                      </a:schemeClr>
                    </a:solidFill>
                  </a:tcPr>
                </a:tc>
                <a:tc gridSpan="4">
                  <a:txBody>
                    <a:bodyPr/>
                    <a:lstStyle/>
                    <a:p>
                      <a:pPr>
                        <a:lnSpc>
                          <a:spcPct val="115000"/>
                        </a:lnSpc>
                        <a:spcAft>
                          <a:spcPts val="0"/>
                        </a:spcAft>
                      </a:pPr>
                      <a:r>
                        <a:rPr lang="en-GB" sz="1100" dirty="0">
                          <a:effectLst/>
                        </a:rPr>
                        <a:t>Voting</a:t>
                      </a:r>
                      <a:endParaRPr lang="en-GB" sz="1100" dirty="0">
                        <a:effectLst/>
                        <a:latin typeface="Calibri"/>
                        <a:ea typeface="Calibri"/>
                        <a:cs typeface="Times New Roman"/>
                      </a:endParaRPr>
                    </a:p>
                  </a:txBody>
                  <a:tcPr marL="66582" marR="66582" marT="0" marB="0">
                    <a:solidFill>
                      <a:schemeClr val="accent5"/>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nSpc>
                          <a:spcPct val="115000"/>
                        </a:lnSpc>
                        <a:spcAft>
                          <a:spcPts val="0"/>
                        </a:spcAft>
                      </a:pPr>
                      <a:r>
                        <a:rPr lang="en-GB" sz="1100" dirty="0">
                          <a:effectLst/>
                        </a:rPr>
                        <a:t>Funding</a:t>
                      </a:r>
                      <a:endParaRPr lang="en-GB" sz="1100" dirty="0">
                        <a:effectLst/>
                        <a:latin typeface="Calibri"/>
                        <a:ea typeface="Calibri"/>
                        <a:cs typeface="Times New Roman"/>
                      </a:endParaRPr>
                    </a:p>
                  </a:txBody>
                  <a:tcPr marL="66582" marR="66582" marT="0" marB="0">
                    <a:solidFill>
                      <a:schemeClr val="accent5"/>
                    </a:solidFill>
                  </a:tcPr>
                </a:tc>
                <a:tc rowSpan="2">
                  <a:txBody>
                    <a:bodyPr/>
                    <a:lstStyle/>
                    <a:p>
                      <a:pPr>
                        <a:lnSpc>
                          <a:spcPct val="115000"/>
                        </a:lnSpc>
                        <a:spcAft>
                          <a:spcPts val="0"/>
                        </a:spcAft>
                      </a:pPr>
                      <a:r>
                        <a:rPr lang="en-GB" sz="1100" dirty="0">
                          <a:effectLst/>
                        </a:rPr>
                        <a:t>DSC Service Area</a:t>
                      </a:r>
                      <a:endParaRPr lang="en-GB" sz="1100" dirty="0">
                        <a:effectLst/>
                        <a:latin typeface="Calibri"/>
                        <a:ea typeface="Calibri"/>
                        <a:cs typeface="Times New Roman"/>
                      </a:endParaRPr>
                    </a:p>
                  </a:txBody>
                  <a:tcPr marL="66582" marR="66582" marT="0" marB="0">
                    <a:solidFill>
                      <a:schemeClr val="accent4">
                        <a:lumMod val="40000"/>
                        <a:lumOff val="60000"/>
                      </a:schemeClr>
                    </a:solidFill>
                  </a:tcPr>
                </a:tc>
                <a:extLst>
                  <a:ext uri="{0D108BD9-81ED-4DB2-BD59-A6C34878D82A}">
                    <a16:rowId xmlns:a16="http://schemas.microsoft.com/office/drawing/2014/main" val="10000"/>
                  </a:ext>
                </a:extLst>
              </a:tr>
              <a:tr h="333814">
                <a:tc vMerge="1">
                  <a:txBody>
                    <a:bodyPr/>
                    <a:lstStyle/>
                    <a:p>
                      <a:endParaRPr lang="en-GB"/>
                    </a:p>
                  </a:txBody>
                  <a:tcPr/>
                </a:tc>
                <a:tc vMerge="1">
                  <a:txBody>
                    <a:bodyPr/>
                    <a:lstStyle/>
                    <a:p>
                      <a:endParaRPr lang="en-GB"/>
                    </a:p>
                  </a:txBody>
                  <a:tcPr/>
                </a:tc>
                <a:tc>
                  <a:txBody>
                    <a:bodyPr/>
                    <a:lstStyle/>
                    <a:p>
                      <a:pPr>
                        <a:lnSpc>
                          <a:spcPct val="115000"/>
                        </a:lnSpc>
                        <a:spcAft>
                          <a:spcPts val="0"/>
                        </a:spcAft>
                      </a:pPr>
                      <a:r>
                        <a:rPr lang="en-GB" sz="1100" dirty="0">
                          <a:effectLst/>
                        </a:rPr>
                        <a:t>Shipper </a:t>
                      </a:r>
                    </a:p>
                    <a:p>
                      <a:pPr>
                        <a:lnSpc>
                          <a:spcPct val="115000"/>
                        </a:lnSpc>
                        <a:spcAft>
                          <a:spcPts val="0"/>
                        </a:spcAft>
                      </a:pPr>
                      <a:r>
                        <a:rPr lang="en-GB" sz="1100" dirty="0">
                          <a:effectLst/>
                        </a:rPr>
                        <a:t>Y/N</a:t>
                      </a:r>
                      <a:endParaRPr lang="en-GB" sz="1100" dirty="0">
                        <a:effectLst/>
                        <a:latin typeface="Calibri"/>
                        <a:ea typeface="Calibri"/>
                        <a:cs typeface="Times New Roman"/>
                      </a:endParaRPr>
                    </a:p>
                  </a:txBody>
                  <a:tcPr marL="66582" marR="66582" marT="0" marB="0">
                    <a:solidFill>
                      <a:schemeClr val="accent5"/>
                    </a:solidFill>
                  </a:tcPr>
                </a:tc>
                <a:tc>
                  <a:txBody>
                    <a:bodyPr/>
                    <a:lstStyle/>
                    <a:p>
                      <a:pPr>
                        <a:lnSpc>
                          <a:spcPct val="115000"/>
                        </a:lnSpc>
                        <a:spcAft>
                          <a:spcPts val="0"/>
                        </a:spcAft>
                      </a:pPr>
                      <a:r>
                        <a:rPr lang="en-GB" sz="1100" dirty="0">
                          <a:effectLst/>
                        </a:rPr>
                        <a:t>DNO</a:t>
                      </a:r>
                    </a:p>
                    <a:p>
                      <a:pPr>
                        <a:lnSpc>
                          <a:spcPct val="115000"/>
                        </a:lnSpc>
                        <a:spcAft>
                          <a:spcPts val="0"/>
                        </a:spcAft>
                      </a:pPr>
                      <a:r>
                        <a:rPr lang="en-GB" sz="1100" dirty="0">
                          <a:effectLst/>
                        </a:rPr>
                        <a:t>Y/N</a:t>
                      </a:r>
                      <a:endParaRPr lang="en-GB" sz="1100" dirty="0">
                        <a:effectLst/>
                        <a:latin typeface="Calibri"/>
                        <a:ea typeface="Calibri"/>
                        <a:cs typeface="Times New Roman"/>
                      </a:endParaRPr>
                    </a:p>
                  </a:txBody>
                  <a:tcPr marL="66582" marR="66582" marT="0" marB="0">
                    <a:solidFill>
                      <a:schemeClr val="accent5"/>
                    </a:solidFill>
                  </a:tcPr>
                </a:tc>
                <a:tc>
                  <a:txBody>
                    <a:bodyPr/>
                    <a:lstStyle/>
                    <a:p>
                      <a:pPr>
                        <a:lnSpc>
                          <a:spcPct val="115000"/>
                        </a:lnSpc>
                        <a:spcAft>
                          <a:spcPts val="0"/>
                        </a:spcAft>
                      </a:pPr>
                      <a:r>
                        <a:rPr lang="en-GB" sz="1100" dirty="0">
                          <a:effectLst/>
                        </a:rPr>
                        <a:t>IGT</a:t>
                      </a:r>
                    </a:p>
                    <a:p>
                      <a:pPr>
                        <a:lnSpc>
                          <a:spcPct val="115000"/>
                        </a:lnSpc>
                        <a:spcAft>
                          <a:spcPts val="0"/>
                        </a:spcAft>
                      </a:pPr>
                      <a:r>
                        <a:rPr lang="en-GB" sz="1100" dirty="0">
                          <a:effectLst/>
                        </a:rPr>
                        <a:t>Y/N</a:t>
                      </a:r>
                      <a:endParaRPr lang="en-GB" sz="1100" dirty="0">
                        <a:effectLst/>
                        <a:latin typeface="Calibri"/>
                        <a:ea typeface="Calibri"/>
                        <a:cs typeface="Times New Roman"/>
                      </a:endParaRPr>
                    </a:p>
                  </a:txBody>
                  <a:tcPr marL="66582" marR="66582" marT="0" marB="0">
                    <a:solidFill>
                      <a:schemeClr val="accent5"/>
                    </a:solidFill>
                  </a:tcPr>
                </a:tc>
                <a:tc>
                  <a:txBody>
                    <a:bodyPr/>
                    <a:lstStyle/>
                    <a:p>
                      <a:pPr marL="0" algn="l" defTabSz="914400" rtl="0" eaLnBrk="1" latinLnBrk="0" hangingPunct="1">
                        <a:lnSpc>
                          <a:spcPct val="115000"/>
                        </a:lnSpc>
                        <a:spcAft>
                          <a:spcPts val="0"/>
                        </a:spcAft>
                      </a:pPr>
                      <a:r>
                        <a:rPr lang="en-GB" sz="1100" kern="1200" dirty="0">
                          <a:solidFill>
                            <a:schemeClr val="tx1"/>
                          </a:solidFill>
                          <a:effectLst/>
                          <a:latin typeface="+mn-lt"/>
                          <a:ea typeface="+mn-ea"/>
                          <a:cs typeface="+mn-cs"/>
                        </a:rPr>
                        <a:t>NTS</a:t>
                      </a:r>
                    </a:p>
                    <a:p>
                      <a:pPr marL="0" algn="l" defTabSz="914400" rtl="0" eaLnBrk="1" latinLnBrk="0" hangingPunct="1">
                        <a:lnSpc>
                          <a:spcPct val="115000"/>
                        </a:lnSpc>
                        <a:spcAft>
                          <a:spcPts val="0"/>
                        </a:spcAft>
                      </a:pPr>
                      <a:r>
                        <a:rPr lang="en-GB" sz="1100" kern="1200" dirty="0">
                          <a:solidFill>
                            <a:schemeClr val="tx1"/>
                          </a:solidFill>
                          <a:effectLst/>
                          <a:latin typeface="+mn-lt"/>
                          <a:ea typeface="+mn-ea"/>
                          <a:cs typeface="+mn-cs"/>
                        </a:rPr>
                        <a:t>Y/N</a:t>
                      </a:r>
                    </a:p>
                  </a:txBody>
                  <a:tcPr marL="66582" marR="66582" marT="0" marB="0">
                    <a:solidFill>
                      <a:schemeClr val="accent5"/>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1"/>
                  </a:ext>
                </a:extLst>
              </a:tr>
              <a:tr h="504056">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2.1</a:t>
                      </a:r>
                    </a:p>
                  </a:txBody>
                  <a:tcPr marL="66582" marR="66582" marT="0" marB="0" anchor="ctr"/>
                </a:tc>
                <a:tc>
                  <a:txBody>
                    <a:bodyPr/>
                    <a:lstStyle/>
                    <a:p>
                      <a:pPr marL="0" algn="l" defTabSz="914400" rtl="0" eaLnBrk="1" latinLnBrk="0" hangingPunct="1">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XRN5116 </a:t>
                      </a:r>
                      <a:r>
                        <a:rPr lang="en-US" sz="1000" kern="1200" dirty="0">
                          <a:solidFill>
                            <a:schemeClr val="tx1"/>
                          </a:solidFill>
                          <a:effectLst/>
                          <a:latin typeface="Arial" panose="020B0604020202020204" pitchFamily="34" charset="0"/>
                          <a:ea typeface="+mn-ea"/>
                          <a:cs typeface="Arial" panose="020B0604020202020204" pitchFamily="34" charset="0"/>
                        </a:rPr>
                        <a:t>Domestic Report - Must Read Prenotification</a:t>
                      </a: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endParaRPr lang="en-GB"/>
                    </a:p>
                  </a:txBody>
                  <a:tcPr marL="66582" marR="66582" marT="0" marB="0" anchor="ctr"/>
                </a:tc>
                <a:tc>
                  <a:txBody>
                    <a:bodyPr/>
                    <a:lstStyle/>
                    <a:p>
                      <a:endParaRPr lang="en-GB"/>
                    </a:p>
                  </a:txBody>
                  <a:tcPr marL="66582" marR="66582" marT="0" marB="0" anchor="ctr"/>
                </a:tc>
                <a:tc>
                  <a:txBody>
                    <a:bodyPr/>
                    <a:lstStyle/>
                    <a:p>
                      <a:endParaRPr lang="en-GB"/>
                    </a:p>
                  </a:txBody>
                  <a:tcPr marL="66582" marR="66582" marT="0" marB="0" anchor="ctr"/>
                </a:tc>
                <a:tc>
                  <a:txBody>
                    <a:bodyPr/>
                    <a:lstStyle/>
                    <a:p>
                      <a:r>
                        <a:rPr lang="en-GB" sz="1000" kern="1200" dirty="0">
                          <a:solidFill>
                            <a:schemeClr val="tx1"/>
                          </a:solidFill>
                          <a:effectLst/>
                          <a:latin typeface="Arial" panose="020B0604020202020204" pitchFamily="34" charset="0"/>
                          <a:ea typeface="+mn-ea"/>
                          <a:cs typeface="Arial" panose="020B0604020202020204" pitchFamily="34" charset="0"/>
                        </a:rPr>
                        <a:t>100% Shipper</a:t>
                      </a:r>
                    </a:p>
                  </a:txBody>
                  <a:tcPr marL="66582" marR="66582" marT="0" marB="0" anchor="ctr"/>
                </a:tc>
                <a:tc>
                  <a:txBody>
                    <a:bodyPr/>
                    <a:lstStyle/>
                    <a:p>
                      <a:pPr marL="0" marR="0" lvl="0" indent="0" algn="l" defTabSz="914400" rtl="0" eaLnBrk="1" fontAlgn="ctr" latinLnBrk="0" hangingPunct="1">
                        <a:lnSpc>
                          <a:spcPct val="115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cs typeface="Arial" panose="020B0604020202020204" pitchFamily="34" charset="0"/>
                        </a:rPr>
                        <a:t>Service Area 18: Provision of user reports and information </a:t>
                      </a:r>
                    </a:p>
                  </a:txBody>
                  <a:tcPr marL="9525" marR="9525" marT="9525" marB="0" anchor="ctr"/>
                </a:tc>
                <a:extLst>
                  <a:ext uri="{0D108BD9-81ED-4DB2-BD59-A6C34878D82A}">
                    <a16:rowId xmlns:a16="http://schemas.microsoft.com/office/drawing/2014/main" val="1970574119"/>
                  </a:ext>
                </a:extLst>
              </a:tr>
              <a:tr h="504056">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2.2</a:t>
                      </a:r>
                    </a:p>
                  </a:txBody>
                  <a:tcPr marL="66582" marR="66582"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000" b="0" i="0" u="none" strike="noStrike" kern="1200" dirty="0">
                          <a:solidFill>
                            <a:srgbClr val="000000"/>
                          </a:solidFill>
                          <a:effectLst/>
                          <a:latin typeface="Arial" panose="020B0604020202020204" pitchFamily="34" charset="0"/>
                          <a:ea typeface="+mn-ea"/>
                          <a:cs typeface="Arial" panose="020B0604020202020204" pitchFamily="34" charset="0"/>
                        </a:rPr>
                        <a:t>XRN5120 MAP to UKL Monthly Comparison Service</a:t>
                      </a:r>
                    </a:p>
                  </a:txBody>
                  <a:tcPr marL="68580" marR="68580"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Shipper – 34%</a:t>
                      </a:r>
                    </a:p>
                    <a:p>
                      <a:pPr marL="0" marR="0" lvl="0" indent="0" algn="l" defTabSz="914400" rtl="0" eaLnBrk="1" fontAlgn="base"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DNO – 53%</a:t>
                      </a:r>
                    </a:p>
                    <a:p>
                      <a:pPr marL="0" marR="0" lvl="0" indent="0" algn="l" defTabSz="914400" rtl="0" eaLnBrk="1" fontAlgn="base"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NTS – 7%</a:t>
                      </a:r>
                    </a:p>
                    <a:p>
                      <a:pPr marL="0" marR="0" lvl="0" indent="0" algn="l" defTabSz="914400" rtl="0" eaLnBrk="1" fontAlgn="base"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IGT – 6% </a:t>
                      </a:r>
                    </a:p>
                  </a:txBody>
                  <a:tcPr marL="66582" marR="66582" marT="0" marB="0" anchor="ctr"/>
                </a:tc>
                <a:tc>
                  <a:txBody>
                    <a:bodyPr/>
                    <a:lstStyle/>
                    <a:p>
                      <a:pPr marL="0" marR="0" lvl="0" indent="0" algn="l" defTabSz="914400" rtl="0" eaLnBrk="1" fontAlgn="ctr" latinLnBrk="0" hangingPunct="1">
                        <a:lnSpc>
                          <a:spcPct val="115000"/>
                        </a:lnSpc>
                        <a:spcBef>
                          <a:spcPts val="0"/>
                        </a:spcBef>
                        <a:spcAft>
                          <a:spcPts val="0"/>
                        </a:spcAft>
                        <a:buClrTx/>
                        <a:buSzTx/>
                        <a:buFontTx/>
                        <a:buNone/>
                        <a:tabLst/>
                        <a:defRPr/>
                      </a:pPr>
                      <a:r>
                        <a:rPr lang="en-US" sz="1000" b="0" i="0" u="none" strike="noStrike" dirty="0">
                          <a:solidFill>
                            <a:srgbClr val="000000"/>
                          </a:solidFill>
                          <a:effectLst/>
                          <a:latin typeface="Arial" panose="020B0604020202020204" pitchFamily="34" charset="0"/>
                          <a:cs typeface="Arial" panose="020B0604020202020204" pitchFamily="34" charset="0"/>
                        </a:rPr>
                        <a:t>Service Area 18: Provision of user reports and information </a:t>
                      </a:r>
                    </a:p>
                  </a:txBody>
                  <a:tcPr marL="9525" marR="9525" marT="9525" marB="0" anchor="ctr"/>
                </a:tc>
                <a:extLst>
                  <a:ext uri="{0D108BD9-81ED-4DB2-BD59-A6C34878D82A}">
                    <a16:rowId xmlns:a16="http://schemas.microsoft.com/office/drawing/2014/main" val="10002"/>
                  </a:ext>
                </a:extLst>
              </a:tr>
              <a:tr h="397849">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2.3</a:t>
                      </a:r>
                    </a:p>
                  </a:txBody>
                  <a:tcPr marL="66582" marR="6658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dirty="0">
                          <a:solidFill>
                            <a:srgbClr val="000000"/>
                          </a:solidFill>
                          <a:effectLst/>
                          <a:latin typeface="Arial" panose="020B0604020202020204" pitchFamily="34" charset="0"/>
                          <a:ea typeface="+mn-ea"/>
                          <a:cs typeface="Arial" panose="020B0604020202020204" pitchFamily="34" charset="0"/>
                        </a:rPr>
                        <a:t>XRN5110 November 2020 Release</a:t>
                      </a:r>
                    </a:p>
                  </a:txBody>
                  <a:tcPr marL="68580" marR="68580" marT="0" marB="0" anchor="ctr"/>
                </a:tc>
                <a:tc>
                  <a:txBody>
                    <a:bodyPr/>
                    <a:lstStyle/>
                    <a:p>
                      <a:pPr marL="0" algn="ctr" defTabSz="914400" rtl="0" eaLnBrk="1" latinLnBrk="0" hangingPunct="1">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8580" marR="68580"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000" kern="1200" noProof="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See Individual CP’s</a:t>
                      </a:r>
                    </a:p>
                  </a:txBody>
                  <a:tcPr marL="66582" marR="66582" marT="0" marB="0" anchor="ctr"/>
                </a:tc>
                <a:tc>
                  <a:txBody>
                    <a:bodyPr/>
                    <a:lstStyle/>
                    <a:p>
                      <a:pPr marL="0" algn="l" defTabSz="914400" rtl="0" eaLnBrk="1" fontAlgn="ctr" latinLnBrk="0" hangingPunct="1">
                        <a:lnSpc>
                          <a:spcPct val="115000"/>
                        </a:lnSpc>
                        <a:spcAft>
                          <a:spcPts val="0"/>
                        </a:spcAft>
                      </a:pPr>
                      <a:endParaRPr lang="en-US" sz="10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852675658"/>
                  </a:ext>
                </a:extLst>
              </a:tr>
              <a:tr h="518066">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2.4</a:t>
                      </a:r>
                    </a:p>
                  </a:txBody>
                  <a:tcPr marL="66582" marR="66582" marT="0" marB="0" anchor="ctr"/>
                </a:tc>
                <a:tc>
                  <a:txBody>
                    <a:bodyPr/>
                    <a:lstStyle/>
                    <a:p>
                      <a:pPr>
                        <a:lnSpc>
                          <a:spcPct val="115000"/>
                        </a:lnSpc>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XRN5121 Supplier Portfolio Service </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r>
                        <a:rPr lang="en-GB" sz="1000" kern="1200" dirty="0">
                          <a:solidFill>
                            <a:schemeClr val="tx1"/>
                          </a:solidFill>
                          <a:effectLst/>
                          <a:latin typeface="Arial" panose="020B0604020202020204" pitchFamily="34" charset="0"/>
                          <a:ea typeface="+mn-ea"/>
                          <a:cs typeface="Arial" panose="020B0604020202020204" pitchFamily="34" charset="0"/>
                        </a:rPr>
                        <a:t>100% Shipper</a:t>
                      </a:r>
                    </a:p>
                  </a:txBody>
                  <a:tcPr marL="66582" marR="66582" marT="0" marB="0" anchor="ctr"/>
                </a:tc>
                <a:tc>
                  <a:txBody>
                    <a:bodyPr/>
                    <a:lstStyle/>
                    <a:p>
                      <a:pPr marL="0" algn="l" defTabSz="914400" rtl="0" eaLnBrk="1" fontAlgn="ctr" latinLnBrk="0" hangingPunct="1">
                        <a:lnSpc>
                          <a:spcPct val="115000"/>
                        </a:lnSpc>
                        <a:spcAft>
                          <a:spcPts val="0"/>
                        </a:spcAft>
                      </a:pPr>
                      <a:r>
                        <a:rPr lang="en-US" sz="900" kern="1200" dirty="0">
                          <a:solidFill>
                            <a:schemeClr val="tx1"/>
                          </a:solidFill>
                          <a:effectLst/>
                          <a:latin typeface="Arial" panose="020B0604020202020204" pitchFamily="34" charset="0"/>
                          <a:ea typeface="+mn-ea"/>
                          <a:cs typeface="Arial" panose="020B0604020202020204" pitchFamily="34" charset="0"/>
                        </a:rPr>
                        <a:t>None expected to be impacted. New service to Suppliers, suppliers do not form part of DSC</a:t>
                      </a:r>
                    </a:p>
                    <a:p>
                      <a:pPr marL="0" algn="l" defTabSz="914400" rtl="0" eaLnBrk="1" fontAlgn="ctr" latinLnBrk="0" hangingPunct="1">
                        <a:lnSpc>
                          <a:spcPct val="115000"/>
                        </a:lnSpc>
                        <a:spcAft>
                          <a:spcPts val="0"/>
                        </a:spcAft>
                      </a:pPr>
                      <a:r>
                        <a:rPr lang="en-US" sz="900" kern="1200" dirty="0">
                          <a:solidFill>
                            <a:schemeClr val="tx1"/>
                          </a:solidFill>
                          <a:effectLst/>
                          <a:latin typeface="Arial" panose="020B0604020202020204" pitchFamily="34" charset="0"/>
                          <a:ea typeface="+mn-ea"/>
                          <a:cs typeface="Arial" panose="020B0604020202020204" pitchFamily="34" charset="0"/>
                        </a:rPr>
                        <a:t>customer base and data transfers to non-DSC customers are</a:t>
                      </a:r>
                    </a:p>
                    <a:p>
                      <a:pPr marL="0" algn="l" defTabSz="914400" rtl="0" eaLnBrk="1" fontAlgn="ctr" latinLnBrk="0" hangingPunct="1">
                        <a:lnSpc>
                          <a:spcPct val="115000"/>
                        </a:lnSpc>
                        <a:spcAft>
                          <a:spcPts val="0"/>
                        </a:spcAft>
                      </a:pPr>
                      <a:r>
                        <a:rPr lang="en-US" sz="900" kern="1200" dirty="0">
                          <a:solidFill>
                            <a:schemeClr val="tx1"/>
                          </a:solidFill>
                          <a:effectLst/>
                          <a:latin typeface="Arial" panose="020B0604020202020204" pitchFamily="34" charset="0"/>
                          <a:ea typeface="+mn-ea"/>
                          <a:cs typeface="Arial" panose="020B0604020202020204" pitchFamily="34" charset="0"/>
                        </a:rPr>
                        <a:t>covered under existing service lines. </a:t>
                      </a:r>
                    </a:p>
                  </a:txBody>
                  <a:tcPr marL="9525" marR="9525" marT="9525" marB="0" anchor="ctr"/>
                </a:tc>
                <a:extLst>
                  <a:ext uri="{0D108BD9-81ED-4DB2-BD59-A6C34878D82A}">
                    <a16:rowId xmlns:a16="http://schemas.microsoft.com/office/drawing/2014/main" val="2229054044"/>
                  </a:ext>
                </a:extLst>
              </a:tr>
              <a:tr h="518066">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2.5</a:t>
                      </a:r>
                    </a:p>
                  </a:txBody>
                  <a:tcPr marL="66582" marR="66582" marT="0" marB="0" anchor="ctr"/>
                </a:tc>
                <a:tc>
                  <a:txBody>
                    <a:bodyPr/>
                    <a:lstStyle/>
                    <a:p>
                      <a:pPr>
                        <a:lnSpc>
                          <a:spcPct val="115000"/>
                        </a:lnSpc>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XRN5122 Gemini System Enhancements - Delivery</a:t>
                      </a: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algn="ctr">
                        <a:lnSpc>
                          <a:spcPct val="115000"/>
                        </a:lnSpc>
                        <a:spcAft>
                          <a:spcPts val="0"/>
                        </a:spcAft>
                      </a:pPr>
                      <a:endParaRPr lang="en-GB" sz="1000" kern="1200" dirty="0">
                        <a:solidFill>
                          <a:schemeClr val="tx1"/>
                        </a:solidFill>
                        <a:effectLst/>
                        <a:latin typeface="Arial" panose="020B0604020202020204" pitchFamily="34" charset="0"/>
                        <a:ea typeface="+mn-ea"/>
                        <a:cs typeface="Arial" panose="020B0604020202020204" pitchFamily="34" charset="0"/>
                      </a:endParaRP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r>
                        <a:rPr lang="en-GB" sz="1000" kern="1200" dirty="0">
                          <a:solidFill>
                            <a:schemeClr val="tx1"/>
                          </a:solidFill>
                          <a:effectLst/>
                          <a:latin typeface="Arial" panose="020B0604020202020204" pitchFamily="34" charset="0"/>
                          <a:ea typeface="+mn-ea"/>
                          <a:cs typeface="Arial" panose="020B0604020202020204" pitchFamily="34" charset="0"/>
                        </a:rPr>
                        <a:t>100% NTS</a:t>
                      </a:r>
                    </a:p>
                  </a:txBody>
                  <a:tcPr marL="66582" marR="66582" marT="0" marB="0" anchor="ctr"/>
                </a:tc>
                <a:tc>
                  <a:txBody>
                    <a:bodyPr/>
                    <a:lstStyle/>
                    <a:p>
                      <a:pPr marL="0" algn="l" defTabSz="914400" rtl="0" eaLnBrk="1" fontAlgn="ctr" latinLnBrk="0" hangingPunct="1">
                        <a:lnSpc>
                          <a:spcPct val="115000"/>
                        </a:lnSpc>
                        <a:spcAft>
                          <a:spcPts val="0"/>
                        </a:spcAft>
                      </a:pPr>
                      <a:r>
                        <a:rPr lang="en-US" sz="1000" kern="1200" dirty="0">
                          <a:solidFill>
                            <a:schemeClr val="tx1"/>
                          </a:solidFill>
                          <a:effectLst/>
                          <a:latin typeface="Arial" panose="020B0604020202020204" pitchFamily="34" charset="0"/>
                          <a:ea typeface="+mn-ea"/>
                          <a:cs typeface="Arial" panose="020B0604020202020204" pitchFamily="34" charset="0"/>
                        </a:rPr>
                        <a:t>Service Area 20: Gemini system services</a:t>
                      </a:r>
                    </a:p>
                  </a:txBody>
                  <a:tcPr marL="9525" marR="9525" marT="9525" marB="0" anchor="ctr"/>
                </a:tc>
                <a:extLst>
                  <a:ext uri="{0D108BD9-81ED-4DB2-BD59-A6C34878D82A}">
                    <a16:rowId xmlns:a16="http://schemas.microsoft.com/office/drawing/2014/main" val="3167634431"/>
                  </a:ext>
                </a:extLst>
              </a:tr>
              <a:tr h="518066">
                <a:tc>
                  <a:txBody>
                    <a:bodyPr/>
                    <a:lstStyle/>
                    <a:p>
                      <a:pP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2.6</a:t>
                      </a:r>
                    </a:p>
                  </a:txBody>
                  <a:tcPr marL="66582" marR="66582" marT="0" marB="0" anchor="ctr"/>
                </a:tc>
                <a:tc>
                  <a:txBody>
                    <a:bodyPr/>
                    <a:lstStyle/>
                    <a:p>
                      <a:pPr>
                        <a:lnSpc>
                          <a:spcPct val="115000"/>
                        </a:lnSpc>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XRN5123 DSC Service Description Table cosmetic change to Service Line Table v10</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pPr algn="ctr">
                        <a:lnSpc>
                          <a:spcPct val="115000"/>
                        </a:lnSpc>
                        <a:spcAft>
                          <a:spcPts val="0"/>
                        </a:spcAft>
                      </a:pPr>
                      <a:r>
                        <a:rPr lang="en-GB" sz="1000" kern="1200" dirty="0">
                          <a:solidFill>
                            <a:schemeClr val="tx1"/>
                          </a:solidFill>
                          <a:effectLst/>
                          <a:latin typeface="Arial" panose="020B0604020202020204" pitchFamily="34" charset="0"/>
                          <a:ea typeface="+mn-ea"/>
                          <a:cs typeface="Arial" panose="020B0604020202020204" pitchFamily="34" charset="0"/>
                        </a:rPr>
                        <a:t>Y</a:t>
                      </a:r>
                    </a:p>
                  </a:txBody>
                  <a:tcPr marL="66582" marR="66582" marT="0" marB="0" anchor="ctr"/>
                </a:tc>
                <a:tc>
                  <a:txBody>
                    <a:bodyPr/>
                    <a:lstStyle/>
                    <a:p>
                      <a:r>
                        <a:rPr lang="en-GB" sz="1000" kern="1200" dirty="0">
                          <a:solidFill>
                            <a:schemeClr val="tx1"/>
                          </a:solidFill>
                          <a:effectLst/>
                          <a:latin typeface="Arial" panose="020B0604020202020204" pitchFamily="34" charset="0"/>
                          <a:ea typeface="+mn-ea"/>
                          <a:cs typeface="Arial" panose="020B0604020202020204" pitchFamily="34" charset="0"/>
                        </a:rPr>
                        <a:t>N/A</a:t>
                      </a:r>
                    </a:p>
                  </a:txBody>
                  <a:tcPr marL="66582" marR="66582" marT="0" marB="0" anchor="ctr"/>
                </a:tc>
                <a:tc>
                  <a:txBody>
                    <a:bodyPr/>
                    <a:lstStyle/>
                    <a:p>
                      <a:pPr marL="0" algn="l" defTabSz="914400" rtl="0" eaLnBrk="1" fontAlgn="ctr" latinLnBrk="0" hangingPunct="1">
                        <a:lnSpc>
                          <a:spcPct val="115000"/>
                        </a:lnSpc>
                        <a:spcAft>
                          <a:spcPts val="0"/>
                        </a:spcAft>
                      </a:pPr>
                      <a:r>
                        <a:rPr lang="en-US" sz="1000" kern="1200" dirty="0">
                          <a:solidFill>
                            <a:schemeClr val="tx1"/>
                          </a:solidFill>
                          <a:effectLst/>
                          <a:latin typeface="Arial" panose="020B0604020202020204" pitchFamily="34" charset="0"/>
                          <a:ea typeface="+mn-ea"/>
                          <a:cs typeface="Arial" panose="020B0604020202020204" pitchFamily="34" charset="0"/>
                        </a:rPr>
                        <a:t>The introduction of 3 new service lines to cover BAU activities</a:t>
                      </a:r>
                    </a:p>
                    <a:p>
                      <a:pPr marL="0" algn="l" defTabSz="914400" rtl="0" eaLnBrk="1" fontAlgn="ctr" latinLnBrk="0" hangingPunct="1">
                        <a:lnSpc>
                          <a:spcPct val="115000"/>
                        </a:lnSpc>
                        <a:spcAft>
                          <a:spcPts val="0"/>
                        </a:spcAft>
                      </a:pPr>
                      <a:endParaRPr lang="en-US" sz="1000"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391015957"/>
                  </a:ext>
                </a:extLst>
              </a:tr>
            </a:tbl>
          </a:graphicData>
        </a:graphic>
      </p:graphicFrame>
    </p:spTree>
    <p:extLst>
      <p:ext uri="{BB962C8B-B14F-4D97-AF65-F5344CB8AC3E}">
        <p14:creationId xmlns:p14="http://schemas.microsoft.com/office/powerpoint/2010/main" val="3386084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9C6B4-1D50-4E9F-AC18-29C9A78B5405}"/>
              </a:ext>
            </a:extLst>
          </p:cNvPr>
          <p:cNvSpPr txBox="1"/>
          <p:nvPr/>
        </p:nvSpPr>
        <p:spPr>
          <a:xfrm>
            <a:off x="0" y="85378"/>
            <a:ext cx="9144000" cy="4896544"/>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88662E4-462C-49BC-8963-FDD6FD29CB45}"/>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Measuring Details – Step 1 Findings </a:t>
            </a:r>
          </a:p>
        </p:txBody>
      </p:sp>
      <p:sp>
        <p:nvSpPr>
          <p:cNvPr id="7" name="TextBox 6">
            <a:extLst>
              <a:ext uri="{FF2B5EF4-FFF2-40B4-BE49-F238E27FC236}">
                <a16:creationId xmlns:a16="http://schemas.microsoft.com/office/drawing/2014/main" id="{5C395B1B-D863-4B0C-A477-F02F475050D6}"/>
              </a:ext>
            </a:extLst>
          </p:cNvPr>
          <p:cNvSpPr txBox="1"/>
          <p:nvPr/>
        </p:nvSpPr>
        <p:spPr>
          <a:xfrm>
            <a:off x="549160" y="3209183"/>
            <a:ext cx="8054774" cy="1646605"/>
          </a:xfrm>
          <a:prstGeom prst="rect">
            <a:avLst/>
          </a:prstGeom>
          <a:noFill/>
        </p:spPr>
        <p:txBody>
          <a:bodyPr wrap="square" rtlCol="0">
            <a:spAutoFit/>
          </a:bodyPr>
          <a:lstStyle/>
          <a:p>
            <a:pPr algn="ctr"/>
            <a:r>
              <a:rPr lang="en-GB" sz="1000" b="1" u="sng" dirty="0"/>
              <a:t>Key Points / Considerations</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Mismatches identified on Meter Payment Method data item (89.33%) and Meter Pulse Value data item (100%) due to minimal population of these data items being held in UK Link </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Correction Factor mismatches data item (54.20%) due to combination of rounding and truncation anomalies within Shipper datasets </a:t>
            </a:r>
          </a:p>
          <a:p>
            <a:pPr marL="171450" indent="-1714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All data Items to be assessed further for root cause and impact as part of Step 2 Deep Dive analysis</a:t>
            </a:r>
          </a:p>
          <a:p>
            <a:endParaRPr lang="en-GB" sz="1100" b="1" dirty="0"/>
          </a:p>
        </p:txBody>
      </p:sp>
      <p:sp>
        <p:nvSpPr>
          <p:cNvPr id="4" name="TextBox 3">
            <a:extLst>
              <a:ext uri="{FF2B5EF4-FFF2-40B4-BE49-F238E27FC236}">
                <a16:creationId xmlns:a16="http://schemas.microsoft.com/office/drawing/2014/main" id="{9B7144F7-C9BA-450E-B49B-F3CBA9946910}"/>
              </a:ext>
            </a:extLst>
          </p:cNvPr>
          <p:cNvSpPr txBox="1"/>
          <p:nvPr/>
        </p:nvSpPr>
        <p:spPr>
          <a:xfrm>
            <a:off x="1181620" y="689622"/>
            <a:ext cx="2628380" cy="261610"/>
          </a:xfrm>
          <a:prstGeom prst="rect">
            <a:avLst/>
          </a:prstGeom>
          <a:noFill/>
        </p:spPr>
        <p:txBody>
          <a:bodyPr wrap="square" rtlCol="0">
            <a:spAutoFit/>
          </a:bodyPr>
          <a:lstStyle/>
          <a:p>
            <a:pPr algn="ctr"/>
            <a:r>
              <a:rPr lang="en-GB" sz="1100" b="1" u="sng" dirty="0">
                <a:solidFill>
                  <a:schemeClr val="tx2"/>
                </a:solidFill>
              </a:rPr>
              <a:t>Frequency of Data Item Provided</a:t>
            </a:r>
          </a:p>
        </p:txBody>
      </p:sp>
      <p:sp>
        <p:nvSpPr>
          <p:cNvPr id="8" name="TextBox 7">
            <a:extLst>
              <a:ext uri="{FF2B5EF4-FFF2-40B4-BE49-F238E27FC236}">
                <a16:creationId xmlns:a16="http://schemas.microsoft.com/office/drawing/2014/main" id="{02B4BA92-C96D-428A-ACB9-E41D71F6B3B1}"/>
              </a:ext>
            </a:extLst>
          </p:cNvPr>
          <p:cNvSpPr txBox="1"/>
          <p:nvPr/>
        </p:nvSpPr>
        <p:spPr>
          <a:xfrm>
            <a:off x="4981048" y="687249"/>
            <a:ext cx="3309511" cy="261610"/>
          </a:xfrm>
          <a:prstGeom prst="rect">
            <a:avLst/>
          </a:prstGeom>
          <a:noFill/>
        </p:spPr>
        <p:txBody>
          <a:bodyPr wrap="square" rtlCol="0">
            <a:spAutoFit/>
          </a:bodyPr>
          <a:lstStyle/>
          <a:p>
            <a:pPr algn="ctr"/>
            <a:r>
              <a:rPr lang="en-GB" sz="1100" b="1" u="sng" dirty="0">
                <a:solidFill>
                  <a:schemeClr val="tx2"/>
                </a:solidFill>
              </a:rPr>
              <a:t>Average Percentage of Mismatch Identified</a:t>
            </a:r>
          </a:p>
        </p:txBody>
      </p:sp>
      <p:pic>
        <p:nvPicPr>
          <p:cNvPr id="9" name="Picture 8">
            <a:extLst>
              <a:ext uri="{FF2B5EF4-FFF2-40B4-BE49-F238E27FC236}">
                <a16:creationId xmlns:a16="http://schemas.microsoft.com/office/drawing/2014/main" id="{B16EFCDD-960E-45A9-BF78-AF8A75A50133}"/>
              </a:ext>
            </a:extLst>
          </p:cNvPr>
          <p:cNvPicPr>
            <a:picLocks noChangeAspect="1"/>
          </p:cNvPicPr>
          <p:nvPr/>
        </p:nvPicPr>
        <p:blipFill>
          <a:blip r:embed="rId3"/>
          <a:stretch>
            <a:fillRect/>
          </a:stretch>
        </p:blipFill>
        <p:spPr>
          <a:xfrm>
            <a:off x="602245" y="948859"/>
            <a:ext cx="3822523" cy="2298391"/>
          </a:xfrm>
          <a:prstGeom prst="rect">
            <a:avLst/>
          </a:prstGeom>
        </p:spPr>
      </p:pic>
      <p:pic>
        <p:nvPicPr>
          <p:cNvPr id="10" name="Picture 9">
            <a:extLst>
              <a:ext uri="{FF2B5EF4-FFF2-40B4-BE49-F238E27FC236}">
                <a16:creationId xmlns:a16="http://schemas.microsoft.com/office/drawing/2014/main" id="{C7C9A956-86AD-4F86-BC76-152F53BDF72A}"/>
              </a:ext>
            </a:extLst>
          </p:cNvPr>
          <p:cNvPicPr>
            <a:picLocks noChangeAspect="1"/>
          </p:cNvPicPr>
          <p:nvPr/>
        </p:nvPicPr>
        <p:blipFill>
          <a:blip r:embed="rId4"/>
          <a:stretch>
            <a:fillRect/>
          </a:stretch>
        </p:blipFill>
        <p:spPr>
          <a:xfrm>
            <a:off x="4714348" y="948859"/>
            <a:ext cx="3889585" cy="2298391"/>
          </a:xfrm>
          <a:prstGeom prst="rect">
            <a:avLst/>
          </a:prstGeom>
        </p:spPr>
      </p:pic>
    </p:spTree>
    <p:extLst>
      <p:ext uri="{BB962C8B-B14F-4D97-AF65-F5344CB8AC3E}">
        <p14:creationId xmlns:p14="http://schemas.microsoft.com/office/powerpoint/2010/main" val="320897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9C6B4-1D50-4E9F-AC18-29C9A78B5405}"/>
              </a:ext>
            </a:extLst>
          </p:cNvPr>
          <p:cNvSpPr txBox="1"/>
          <p:nvPr/>
        </p:nvSpPr>
        <p:spPr>
          <a:xfrm>
            <a:off x="0" y="85378"/>
            <a:ext cx="9144000" cy="4896544"/>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88662E4-462C-49BC-8963-FDD6FD29CB45}"/>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AMR &amp; Convertor Details – Step 1 Findings </a:t>
            </a:r>
          </a:p>
        </p:txBody>
      </p:sp>
      <p:sp>
        <p:nvSpPr>
          <p:cNvPr id="7" name="TextBox 6">
            <a:extLst>
              <a:ext uri="{FF2B5EF4-FFF2-40B4-BE49-F238E27FC236}">
                <a16:creationId xmlns:a16="http://schemas.microsoft.com/office/drawing/2014/main" id="{5C395B1B-D863-4B0C-A477-F02F475050D6}"/>
              </a:ext>
            </a:extLst>
          </p:cNvPr>
          <p:cNvSpPr txBox="1"/>
          <p:nvPr/>
        </p:nvSpPr>
        <p:spPr>
          <a:xfrm>
            <a:off x="594880" y="3209183"/>
            <a:ext cx="7924280" cy="1969770"/>
          </a:xfrm>
          <a:prstGeom prst="rect">
            <a:avLst/>
          </a:prstGeom>
          <a:noFill/>
        </p:spPr>
        <p:txBody>
          <a:bodyPr wrap="square" rtlCol="0">
            <a:spAutoFit/>
          </a:bodyPr>
          <a:lstStyle/>
          <a:p>
            <a:pPr algn="ctr"/>
            <a:r>
              <a:rPr lang="en-GB" sz="1000" b="1" u="sng" dirty="0"/>
              <a:t>Key Points / Considerations</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AMR Indicator data item (99.87%) and Convertor Serial Number data item (99.81%) mismatches due to default values being provided in Shipper datasets </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Convertor Model data item (8.33%) and Convertor Manufacturer data item (3.21%) mismatches to be investigated further during Step 2 Deep Dive analysis </a:t>
            </a:r>
          </a:p>
          <a:p>
            <a:pPr marL="171450" indent="-1714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All data Items to be assessed further for root cause and impact as part of Step 2 Deep Dive analysis</a:t>
            </a:r>
          </a:p>
          <a:p>
            <a:pPr marL="171450" indent="-171450">
              <a:buFont typeface="Arial" panose="020B0604020202020204" pitchFamily="34" charset="0"/>
              <a:buChar char="•"/>
            </a:pPr>
            <a:endParaRPr lang="en-GB" sz="1000" b="1" dirty="0"/>
          </a:p>
          <a:p>
            <a:endParaRPr lang="en-GB" sz="1100" b="1" dirty="0"/>
          </a:p>
          <a:p>
            <a:endParaRPr lang="en-GB" sz="1100" b="1" dirty="0"/>
          </a:p>
        </p:txBody>
      </p:sp>
      <p:sp>
        <p:nvSpPr>
          <p:cNvPr id="4" name="TextBox 3">
            <a:extLst>
              <a:ext uri="{FF2B5EF4-FFF2-40B4-BE49-F238E27FC236}">
                <a16:creationId xmlns:a16="http://schemas.microsoft.com/office/drawing/2014/main" id="{9B7144F7-C9BA-450E-B49B-F3CBA9946910}"/>
              </a:ext>
            </a:extLst>
          </p:cNvPr>
          <p:cNvSpPr txBox="1"/>
          <p:nvPr/>
        </p:nvSpPr>
        <p:spPr>
          <a:xfrm>
            <a:off x="1311160" y="689622"/>
            <a:ext cx="2628380" cy="261610"/>
          </a:xfrm>
          <a:prstGeom prst="rect">
            <a:avLst/>
          </a:prstGeom>
          <a:noFill/>
        </p:spPr>
        <p:txBody>
          <a:bodyPr wrap="square" rtlCol="0">
            <a:spAutoFit/>
          </a:bodyPr>
          <a:lstStyle/>
          <a:p>
            <a:pPr algn="ctr"/>
            <a:r>
              <a:rPr lang="en-GB" sz="1100" b="1" u="sng" dirty="0">
                <a:solidFill>
                  <a:schemeClr val="tx2"/>
                </a:solidFill>
              </a:rPr>
              <a:t>Frequency of Data Item Provided</a:t>
            </a:r>
          </a:p>
        </p:txBody>
      </p:sp>
      <p:sp>
        <p:nvSpPr>
          <p:cNvPr id="8" name="TextBox 7">
            <a:extLst>
              <a:ext uri="{FF2B5EF4-FFF2-40B4-BE49-F238E27FC236}">
                <a16:creationId xmlns:a16="http://schemas.microsoft.com/office/drawing/2014/main" id="{02B4BA92-C96D-428A-ACB9-E41D71F6B3B1}"/>
              </a:ext>
            </a:extLst>
          </p:cNvPr>
          <p:cNvSpPr txBox="1"/>
          <p:nvPr/>
        </p:nvSpPr>
        <p:spPr>
          <a:xfrm>
            <a:off x="4866748" y="687249"/>
            <a:ext cx="3309511" cy="261610"/>
          </a:xfrm>
          <a:prstGeom prst="rect">
            <a:avLst/>
          </a:prstGeom>
          <a:noFill/>
        </p:spPr>
        <p:txBody>
          <a:bodyPr wrap="square" rtlCol="0">
            <a:spAutoFit/>
          </a:bodyPr>
          <a:lstStyle/>
          <a:p>
            <a:pPr algn="ctr"/>
            <a:r>
              <a:rPr lang="en-GB" sz="1100" b="1" u="sng" dirty="0">
                <a:solidFill>
                  <a:schemeClr val="tx2"/>
                </a:solidFill>
              </a:rPr>
              <a:t>Average Percentage of Mismatch Identified</a:t>
            </a:r>
          </a:p>
        </p:txBody>
      </p:sp>
      <p:pic>
        <p:nvPicPr>
          <p:cNvPr id="9" name="Picture 8">
            <a:extLst>
              <a:ext uri="{FF2B5EF4-FFF2-40B4-BE49-F238E27FC236}">
                <a16:creationId xmlns:a16="http://schemas.microsoft.com/office/drawing/2014/main" id="{EE127B6D-B21E-454E-BC14-3B15F5D58C64}"/>
              </a:ext>
            </a:extLst>
          </p:cNvPr>
          <p:cNvPicPr>
            <a:picLocks noChangeAspect="1"/>
          </p:cNvPicPr>
          <p:nvPr/>
        </p:nvPicPr>
        <p:blipFill>
          <a:blip r:embed="rId3"/>
          <a:stretch>
            <a:fillRect/>
          </a:stretch>
        </p:blipFill>
        <p:spPr>
          <a:xfrm>
            <a:off x="646223" y="948859"/>
            <a:ext cx="3834716" cy="2127688"/>
          </a:xfrm>
          <a:prstGeom prst="rect">
            <a:avLst/>
          </a:prstGeom>
        </p:spPr>
      </p:pic>
      <p:pic>
        <p:nvPicPr>
          <p:cNvPr id="10" name="Picture 9">
            <a:extLst>
              <a:ext uri="{FF2B5EF4-FFF2-40B4-BE49-F238E27FC236}">
                <a16:creationId xmlns:a16="http://schemas.microsoft.com/office/drawing/2014/main" id="{BEEE2E1A-3051-4C39-8060-72F6CFBF6E8E}"/>
              </a:ext>
            </a:extLst>
          </p:cNvPr>
          <p:cNvPicPr>
            <a:picLocks noChangeAspect="1"/>
          </p:cNvPicPr>
          <p:nvPr/>
        </p:nvPicPr>
        <p:blipFill>
          <a:blip r:embed="rId4"/>
          <a:stretch>
            <a:fillRect/>
          </a:stretch>
        </p:blipFill>
        <p:spPr>
          <a:xfrm>
            <a:off x="4663062" y="948859"/>
            <a:ext cx="3718882" cy="2127688"/>
          </a:xfrm>
          <a:prstGeom prst="rect">
            <a:avLst/>
          </a:prstGeom>
        </p:spPr>
      </p:pic>
    </p:spTree>
    <p:extLst>
      <p:ext uri="{BB962C8B-B14F-4D97-AF65-F5344CB8AC3E}">
        <p14:creationId xmlns:p14="http://schemas.microsoft.com/office/powerpoint/2010/main" val="1748334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9C6B4-1D50-4E9F-AC18-29C9A78B5405}"/>
              </a:ext>
            </a:extLst>
          </p:cNvPr>
          <p:cNvSpPr txBox="1"/>
          <p:nvPr/>
        </p:nvSpPr>
        <p:spPr>
          <a:xfrm>
            <a:off x="0" y="85378"/>
            <a:ext cx="9144000" cy="4896544"/>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88662E4-462C-49BC-8963-FDD6FD29CB45}"/>
              </a:ext>
            </a:extLst>
          </p:cNvPr>
          <p:cNvSpPr txBox="1"/>
          <p:nvPr/>
        </p:nvSpPr>
        <p:spPr>
          <a:xfrm>
            <a:off x="0" y="123478"/>
            <a:ext cx="9144000" cy="523220"/>
          </a:xfrm>
          <a:prstGeom prst="rect">
            <a:avLst/>
          </a:prstGeom>
          <a:noFill/>
        </p:spPr>
        <p:txBody>
          <a:bodyPr wrap="square" rtlCol="0">
            <a:spAutoFit/>
          </a:bodyPr>
          <a:lstStyle/>
          <a:p>
            <a:pPr algn="ctr"/>
            <a:r>
              <a:rPr lang="en-GB" sz="2800" b="1" dirty="0">
                <a:solidFill>
                  <a:schemeClr val="accent1"/>
                </a:solidFill>
              </a:rPr>
              <a:t>Reading Details – Step 1 Findings </a:t>
            </a:r>
          </a:p>
        </p:txBody>
      </p:sp>
      <p:sp>
        <p:nvSpPr>
          <p:cNvPr id="7" name="TextBox 6">
            <a:extLst>
              <a:ext uri="{FF2B5EF4-FFF2-40B4-BE49-F238E27FC236}">
                <a16:creationId xmlns:a16="http://schemas.microsoft.com/office/drawing/2014/main" id="{5C395B1B-D863-4B0C-A477-F02F475050D6}"/>
              </a:ext>
            </a:extLst>
          </p:cNvPr>
          <p:cNvSpPr txBox="1"/>
          <p:nvPr/>
        </p:nvSpPr>
        <p:spPr>
          <a:xfrm>
            <a:off x="587259" y="3209183"/>
            <a:ext cx="8030959" cy="1800493"/>
          </a:xfrm>
          <a:prstGeom prst="rect">
            <a:avLst/>
          </a:prstGeom>
          <a:noFill/>
        </p:spPr>
        <p:txBody>
          <a:bodyPr wrap="square" rtlCol="0">
            <a:spAutoFit/>
          </a:bodyPr>
          <a:lstStyle/>
          <a:p>
            <a:pPr algn="ctr"/>
            <a:r>
              <a:rPr lang="en-GB" sz="1000" b="1" u="sng" dirty="0"/>
              <a:t>Key Points / Considerations</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Meter Round the Clock data item (99.96%) due to difference in the way data is stored in respective systems (e.g. 01 provided vs 1 held in UK Link) </a:t>
            </a:r>
          </a:p>
          <a:p>
            <a:pPr marL="285750" indent="-2857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Mismatches against Non Opening Cyclic Read data item (100%) and Read Type data item (99.6%) expected as these items were requested to support further analysis during Step 2 Deep Dive </a:t>
            </a:r>
          </a:p>
          <a:p>
            <a:pPr marL="171450" indent="-171450">
              <a:buFont typeface="Arial" panose="020B0604020202020204" pitchFamily="34" charset="0"/>
              <a:buChar char="•"/>
            </a:pPr>
            <a:endParaRPr lang="en-GB" sz="1000" b="1" dirty="0"/>
          </a:p>
          <a:p>
            <a:pPr marL="171450" indent="-171450">
              <a:buFont typeface="Arial" panose="020B0604020202020204" pitchFamily="34" charset="0"/>
              <a:buChar char="•"/>
            </a:pPr>
            <a:r>
              <a:rPr lang="en-GB" sz="1000" b="1" dirty="0"/>
              <a:t>Differences in Meter Read Index data item (1.49%) and Read Date data item (7.66%) appear genuine and will also be assessed further during Step 2 Deep Dive analysis </a:t>
            </a:r>
          </a:p>
          <a:p>
            <a:endParaRPr lang="en-GB" sz="1100" b="1" dirty="0"/>
          </a:p>
        </p:txBody>
      </p:sp>
      <p:sp>
        <p:nvSpPr>
          <p:cNvPr id="4" name="TextBox 3">
            <a:extLst>
              <a:ext uri="{FF2B5EF4-FFF2-40B4-BE49-F238E27FC236}">
                <a16:creationId xmlns:a16="http://schemas.microsoft.com/office/drawing/2014/main" id="{9B7144F7-C9BA-450E-B49B-F3CBA9946910}"/>
              </a:ext>
            </a:extLst>
          </p:cNvPr>
          <p:cNvSpPr txBox="1"/>
          <p:nvPr/>
        </p:nvSpPr>
        <p:spPr>
          <a:xfrm>
            <a:off x="1128280" y="689622"/>
            <a:ext cx="2628380" cy="261610"/>
          </a:xfrm>
          <a:prstGeom prst="rect">
            <a:avLst/>
          </a:prstGeom>
          <a:noFill/>
        </p:spPr>
        <p:txBody>
          <a:bodyPr wrap="square" rtlCol="0">
            <a:spAutoFit/>
          </a:bodyPr>
          <a:lstStyle/>
          <a:p>
            <a:pPr algn="ctr"/>
            <a:r>
              <a:rPr lang="en-GB" sz="1100" b="1" u="sng" dirty="0">
                <a:solidFill>
                  <a:schemeClr val="tx2"/>
                </a:solidFill>
              </a:rPr>
              <a:t>Frequency of Data Item Provided</a:t>
            </a:r>
          </a:p>
        </p:txBody>
      </p:sp>
      <p:sp>
        <p:nvSpPr>
          <p:cNvPr id="8" name="TextBox 7">
            <a:extLst>
              <a:ext uri="{FF2B5EF4-FFF2-40B4-BE49-F238E27FC236}">
                <a16:creationId xmlns:a16="http://schemas.microsoft.com/office/drawing/2014/main" id="{02B4BA92-C96D-428A-ACB9-E41D71F6B3B1}"/>
              </a:ext>
            </a:extLst>
          </p:cNvPr>
          <p:cNvSpPr txBox="1"/>
          <p:nvPr/>
        </p:nvSpPr>
        <p:spPr>
          <a:xfrm>
            <a:off x="4996288" y="687249"/>
            <a:ext cx="3309511" cy="261610"/>
          </a:xfrm>
          <a:prstGeom prst="rect">
            <a:avLst/>
          </a:prstGeom>
          <a:noFill/>
        </p:spPr>
        <p:txBody>
          <a:bodyPr wrap="square" rtlCol="0">
            <a:spAutoFit/>
          </a:bodyPr>
          <a:lstStyle/>
          <a:p>
            <a:pPr algn="ctr"/>
            <a:r>
              <a:rPr lang="en-GB" sz="1100" b="1" u="sng" dirty="0">
                <a:solidFill>
                  <a:schemeClr val="tx2"/>
                </a:solidFill>
              </a:rPr>
              <a:t>Average Percentage of Mismatch Identified</a:t>
            </a:r>
          </a:p>
        </p:txBody>
      </p:sp>
      <p:pic>
        <p:nvPicPr>
          <p:cNvPr id="9" name="Picture 8">
            <a:extLst>
              <a:ext uri="{FF2B5EF4-FFF2-40B4-BE49-F238E27FC236}">
                <a16:creationId xmlns:a16="http://schemas.microsoft.com/office/drawing/2014/main" id="{0635B5E7-D90C-47EA-B9CD-9372002CB5F0}"/>
              </a:ext>
            </a:extLst>
          </p:cNvPr>
          <p:cNvPicPr>
            <a:picLocks noChangeAspect="1"/>
          </p:cNvPicPr>
          <p:nvPr/>
        </p:nvPicPr>
        <p:blipFill>
          <a:blip r:embed="rId3"/>
          <a:stretch>
            <a:fillRect/>
          </a:stretch>
        </p:blipFill>
        <p:spPr>
          <a:xfrm>
            <a:off x="571978" y="948857"/>
            <a:ext cx="3877392" cy="2133785"/>
          </a:xfrm>
          <a:prstGeom prst="rect">
            <a:avLst/>
          </a:prstGeom>
        </p:spPr>
      </p:pic>
      <p:pic>
        <p:nvPicPr>
          <p:cNvPr id="10" name="Picture 9">
            <a:extLst>
              <a:ext uri="{FF2B5EF4-FFF2-40B4-BE49-F238E27FC236}">
                <a16:creationId xmlns:a16="http://schemas.microsoft.com/office/drawing/2014/main" id="{7F124584-C6EB-405B-87DC-F77A3E5129CC}"/>
              </a:ext>
            </a:extLst>
          </p:cNvPr>
          <p:cNvPicPr>
            <a:picLocks noChangeAspect="1"/>
          </p:cNvPicPr>
          <p:nvPr/>
        </p:nvPicPr>
        <p:blipFill>
          <a:blip r:embed="rId4"/>
          <a:stretch>
            <a:fillRect/>
          </a:stretch>
        </p:blipFill>
        <p:spPr>
          <a:xfrm>
            <a:off x="4639870" y="948858"/>
            <a:ext cx="3987130" cy="2133785"/>
          </a:xfrm>
          <a:prstGeom prst="rect">
            <a:avLst/>
          </a:prstGeom>
        </p:spPr>
      </p:pic>
    </p:spTree>
    <p:extLst>
      <p:ext uri="{BB962C8B-B14F-4D97-AF65-F5344CB8AC3E}">
        <p14:creationId xmlns:p14="http://schemas.microsoft.com/office/powerpoint/2010/main" val="1035072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57B5CB83-9408-4949-B692-AC41F55C5B7B}"/>
              </a:ext>
            </a:extLst>
          </p:cNvPr>
          <p:cNvSpPr txBox="1"/>
          <p:nvPr/>
        </p:nvSpPr>
        <p:spPr>
          <a:xfrm>
            <a:off x="317318" y="411510"/>
            <a:ext cx="8352928" cy="4464498"/>
          </a:xfrm>
          <a:prstGeom prst="rect">
            <a:avLst/>
          </a:prstGeom>
          <a:solidFill>
            <a:schemeClr val="bg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C3E9431A-CCB9-422B-9B06-EBB5CD1698DD}"/>
              </a:ext>
            </a:extLst>
          </p:cNvPr>
          <p:cNvSpPr>
            <a:spLocks noGrp="1"/>
          </p:cNvSpPr>
          <p:nvPr>
            <p:ph type="title"/>
          </p:nvPr>
        </p:nvSpPr>
        <p:spPr/>
        <p:txBody>
          <a:bodyPr/>
          <a:lstStyle/>
          <a:p>
            <a:r>
              <a:rPr lang="en-GB" dirty="0"/>
              <a:t>What’s Happening Next?</a:t>
            </a:r>
          </a:p>
        </p:txBody>
      </p:sp>
      <p:sp>
        <p:nvSpPr>
          <p:cNvPr id="3" name="Rectangle 2">
            <a:extLst>
              <a:ext uri="{FF2B5EF4-FFF2-40B4-BE49-F238E27FC236}">
                <a16:creationId xmlns:a16="http://schemas.microsoft.com/office/drawing/2014/main" id="{EFFF7156-DD32-482D-AB79-5B843F9A669A}"/>
              </a:ext>
            </a:extLst>
          </p:cNvPr>
          <p:cNvSpPr/>
          <p:nvPr/>
        </p:nvSpPr>
        <p:spPr>
          <a:xfrm>
            <a:off x="4488179" y="2415540"/>
            <a:ext cx="205007" cy="369332"/>
          </a:xfrm>
          <a:prstGeom prst="rect">
            <a:avLst/>
          </a:prstGeom>
        </p:spPr>
        <p:txBody>
          <a:bodyPr wrap="square">
            <a:spAutoFit/>
          </a:bodyPr>
          <a:lstStyle/>
          <a:p>
            <a:r>
              <a:rPr lang="en-GB" dirty="0">
                <a:solidFill>
                  <a:srgbClr val="000000"/>
                </a:solidFill>
                <a:latin typeface="Times New Roman" panose="02020603050405020304" pitchFamily="18" charset="0"/>
              </a:rPr>
              <a:t> </a:t>
            </a:r>
            <a:endParaRPr lang="en-GB" dirty="0"/>
          </a:p>
        </p:txBody>
      </p:sp>
      <p:sp>
        <p:nvSpPr>
          <p:cNvPr id="6" name="Rectangle 5">
            <a:extLst>
              <a:ext uri="{FF2B5EF4-FFF2-40B4-BE49-F238E27FC236}">
                <a16:creationId xmlns:a16="http://schemas.microsoft.com/office/drawing/2014/main" id="{3B2B57AD-4A21-4722-8280-CE42100191A6}"/>
              </a:ext>
            </a:extLst>
          </p:cNvPr>
          <p:cNvSpPr/>
          <p:nvPr/>
        </p:nvSpPr>
        <p:spPr>
          <a:xfrm>
            <a:off x="4450813" y="238708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7" name="Picture 6">
            <a:extLst>
              <a:ext uri="{FF2B5EF4-FFF2-40B4-BE49-F238E27FC236}">
                <a16:creationId xmlns:a16="http://schemas.microsoft.com/office/drawing/2014/main" id="{F3D5AEFC-C873-4632-BB3A-3F6878D10531}"/>
              </a:ext>
            </a:extLst>
          </p:cNvPr>
          <p:cNvPicPr>
            <a:picLocks noChangeAspect="1"/>
          </p:cNvPicPr>
          <p:nvPr/>
        </p:nvPicPr>
        <p:blipFill>
          <a:blip r:embed="rId3"/>
          <a:stretch>
            <a:fillRect/>
          </a:stretch>
        </p:blipFill>
        <p:spPr>
          <a:xfrm>
            <a:off x="579118" y="819012"/>
            <a:ext cx="7444741" cy="3874808"/>
          </a:xfrm>
          <a:prstGeom prst="rect">
            <a:avLst/>
          </a:prstGeom>
        </p:spPr>
      </p:pic>
    </p:spTree>
    <p:extLst>
      <p:ext uri="{BB962C8B-B14F-4D97-AF65-F5344CB8AC3E}">
        <p14:creationId xmlns:p14="http://schemas.microsoft.com/office/powerpoint/2010/main" val="20382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0E62DC6-3EBE-4901-B700-870330337CDA}"/>
              </a:ext>
            </a:extLst>
          </p:cNvPr>
          <p:cNvGraphicFramePr>
            <a:graphicFrameLocks/>
          </p:cNvGraphicFramePr>
          <p:nvPr>
            <p:extLst/>
          </p:nvPr>
        </p:nvGraphicFramePr>
        <p:xfrm>
          <a:off x="251520" y="901339"/>
          <a:ext cx="8594611" cy="3780739"/>
        </p:xfrm>
        <a:graphic>
          <a:graphicData uri="http://schemas.openxmlformats.org/drawingml/2006/table">
            <a:tbl>
              <a:tblPr firstRow="1" bandRow="1"/>
              <a:tblGrid>
                <a:gridCol w="1210675">
                  <a:extLst>
                    <a:ext uri="{9D8B030D-6E8A-4147-A177-3AD203B41FA5}">
                      <a16:colId xmlns:a16="http://schemas.microsoft.com/office/drawing/2014/main" val="20000"/>
                    </a:ext>
                  </a:extLst>
                </a:gridCol>
                <a:gridCol w="1881159">
                  <a:extLst>
                    <a:ext uri="{9D8B030D-6E8A-4147-A177-3AD203B41FA5}">
                      <a16:colId xmlns:a16="http://schemas.microsoft.com/office/drawing/2014/main" val="20001"/>
                    </a:ext>
                  </a:extLst>
                </a:gridCol>
                <a:gridCol w="1840713">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789856">
                  <a:extLst>
                    <a:ext uri="{9D8B030D-6E8A-4147-A177-3AD203B41FA5}">
                      <a16:colId xmlns:a16="http://schemas.microsoft.com/office/drawing/2014/main" val="20004"/>
                    </a:ext>
                  </a:extLst>
                </a:gridCol>
              </a:tblGrid>
              <a:tr h="370532">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50" kern="1200" baseline="0" dirty="0">
                          <a:solidFill>
                            <a:schemeClr val="bg1"/>
                          </a:solidFill>
                          <a:latin typeface="Arial" panose="020B0604020202020204" pitchFamily="34" charset="0"/>
                          <a:ea typeface="+mn-ea"/>
                          <a:cs typeface="Arial" panose="020B0604020202020204" pitchFamily="34" charset="0"/>
                        </a:rPr>
                        <a:t>11</a:t>
                      </a:r>
                      <a:r>
                        <a:rPr lang="en-GB" sz="1050" kern="1200" baseline="30000" dirty="0">
                          <a:solidFill>
                            <a:schemeClr val="bg1"/>
                          </a:solidFill>
                          <a:latin typeface="Arial" panose="020B0604020202020204" pitchFamily="34" charset="0"/>
                          <a:ea typeface="+mn-ea"/>
                          <a:cs typeface="Arial" panose="020B0604020202020204" pitchFamily="34" charset="0"/>
                        </a:rPr>
                        <a:t>th</a:t>
                      </a:r>
                      <a:r>
                        <a:rPr lang="en-GB" sz="1050" kern="1200" baseline="0" dirty="0">
                          <a:solidFill>
                            <a:schemeClr val="bg1"/>
                          </a:solidFill>
                          <a:latin typeface="Arial" panose="020B0604020202020204" pitchFamily="34" charset="0"/>
                          <a:ea typeface="+mn-ea"/>
                          <a:cs typeface="Arial" panose="020B0604020202020204" pitchFamily="34" charset="0"/>
                        </a:rPr>
                        <a:t> March 2020</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algn="ctr"/>
                      <a:r>
                        <a:rPr lang="en-GB" sz="1050" b="1" i="0" dirty="0">
                          <a:solidFill>
                            <a:schemeClr val="bg1"/>
                          </a:solidFill>
                          <a:latin typeface="Arial" panose="020B0604020202020204" pitchFamily="34" charset="0"/>
                          <a:cs typeface="Arial" panose="020B0604020202020204" pitchFamily="34" charset="0"/>
                        </a:rPr>
                        <a:t>Overall</a:t>
                      </a:r>
                      <a:r>
                        <a:rPr lang="en-GB" sz="1050" b="1" i="0" baseline="0" dirty="0">
                          <a:solidFill>
                            <a:schemeClr val="bg1"/>
                          </a:solidFill>
                          <a:latin typeface="Arial" panose="020B0604020202020204" pitchFamily="34" charset="0"/>
                          <a:cs typeface="Arial" panose="020B0604020202020204" pitchFamily="34" charset="0"/>
                        </a:rPr>
                        <a:t> Project RAG Status</a:t>
                      </a:r>
                      <a:r>
                        <a:rPr lang="en-GB" sz="1000" b="1" i="0" baseline="0" dirty="0">
                          <a:solidFill>
                            <a:schemeClr val="bg1"/>
                          </a:solidFill>
                          <a:latin typeface="Arial" panose="020B0604020202020204" pitchFamily="34" charset="0"/>
                          <a:cs typeface="Arial" panose="020B0604020202020204" pitchFamily="34" charset="0"/>
                        </a:rPr>
                        <a:t>: </a:t>
                      </a:r>
                      <a:endParaRPr lang="en-GB" sz="1000" b="1" i="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a:endParaRPr lang="en-GB" sz="1800" dirty="0">
                        <a:solidFill>
                          <a:schemeClr val="tx1"/>
                        </a:solidFill>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pPr algn="ctr"/>
                      <a:endParaRPr lang="en-GB" sz="1600" dirty="0">
                        <a:solidFill>
                          <a:schemeClr val="tx1"/>
                        </a:solidFill>
                      </a:endParaRPr>
                    </a:p>
                  </a:txBody>
                  <a:tcPr marL="91435" marR="9143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GB" sz="900" dirty="0">
                        <a:solidFill>
                          <a:schemeClr val="tx1"/>
                        </a:solidFill>
                        <a:latin typeface="+mn-lt"/>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324477">
                <a:tc vMerge="1">
                  <a:txBody>
                    <a:bodyPr/>
                    <a:lstStyle/>
                    <a:p>
                      <a:pPr algn="ctr"/>
                      <a:endParaRPr lang="en-GB" sz="1800" dirty="0"/>
                    </a:p>
                  </a:txBody>
                  <a:tcPr marL="91426" marR="91426"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1" dirty="0">
                          <a:solidFill>
                            <a:schemeClr val="bg1"/>
                          </a:solidFill>
                          <a:latin typeface="Arial" panose="020B0604020202020204" pitchFamily="34" charset="0"/>
                          <a:cs typeface="Arial" panose="020B0604020202020204" pitchFamily="34" charset="0"/>
                        </a:rPr>
                        <a:t>Schedule</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Calibri Light" panose="020F030202020403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1"/>
                  </a:ext>
                </a:extLst>
              </a:tr>
              <a:tr h="350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RAG</a:t>
                      </a:r>
                      <a:r>
                        <a:rPr lang="en-GB" sz="1050" b="1" baseline="0" dirty="0">
                          <a:solidFill>
                            <a:schemeClr val="bg1"/>
                          </a:solidFill>
                          <a:latin typeface="Arial" panose="020B0604020202020204" pitchFamily="34" charset="0"/>
                          <a:cs typeface="Arial" panose="020B0604020202020204" pitchFamily="34" charset="0"/>
                        </a:rPr>
                        <a:t> Status</a:t>
                      </a:r>
                      <a:endParaRPr lang="en-GB" sz="1050" b="1"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mn-lt"/>
                        <a:ea typeface="+mn-ea"/>
                        <a:cs typeface="+mn-cs"/>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6494">
                <a:tc gridSpan="5">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Status</a:t>
                      </a:r>
                      <a:r>
                        <a:rPr lang="en-GB" sz="1050" b="1" baseline="0" dirty="0">
                          <a:solidFill>
                            <a:schemeClr val="bg1"/>
                          </a:solidFill>
                          <a:latin typeface="Arial" panose="020B0604020202020204" pitchFamily="34" charset="0"/>
                          <a:cs typeface="Arial" panose="020B0604020202020204" pitchFamily="34" charset="0"/>
                        </a:rPr>
                        <a:t> Justification</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GB"/>
                    </a:p>
                  </a:txBody>
                  <a:tcPr/>
                </a:tc>
                <a:tc hMerge="1">
                  <a:txBody>
                    <a:bodyPr/>
                    <a:lstStyle/>
                    <a:p>
                      <a:pPr algn="ctr"/>
                      <a:endParaRPr lang="en-GB" dirty="0"/>
                    </a:p>
                  </a:txBody>
                  <a:tcPr>
                    <a:solidFill>
                      <a:srgbClr val="FFC000"/>
                    </a:solidFill>
                  </a:tcPr>
                </a:tc>
                <a:tc hMerge="1">
                  <a:txBody>
                    <a:bodyPr/>
                    <a:lstStyle/>
                    <a:p>
                      <a:endParaRPr lang="en-GB"/>
                    </a:p>
                  </a:txBody>
                  <a:tcPr/>
                </a:tc>
                <a:tc hMerge="1">
                  <a:txBody>
                    <a:bodyPr/>
                    <a:lstStyle/>
                    <a:p>
                      <a:pPr marL="0" algn="ctr" defTabSz="457200" rtl="0" eaLnBrk="1" latinLnBrk="0" hangingPunct="1"/>
                      <a:endParaRPr lang="en-GB" sz="1800" kern="1200" dirty="0">
                        <a:solidFill>
                          <a:schemeClr val="dk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solidFill>
                      <a:srgbClr val="92D050"/>
                    </a:solidFill>
                  </a:tcPr>
                </a:tc>
                <a:extLst>
                  <a:ext uri="{0D108BD9-81ED-4DB2-BD59-A6C34878D82A}">
                    <a16:rowId xmlns:a16="http://schemas.microsoft.com/office/drawing/2014/main" val="10003"/>
                  </a:ext>
                </a:extLst>
              </a:tr>
              <a:tr h="8862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1" kern="1200" baseline="0" dirty="0">
                          <a:solidFill>
                            <a:schemeClr val="bg1"/>
                          </a:solidFill>
                          <a:latin typeface="Arial" panose="020B0604020202020204" pitchFamily="34" charset="0"/>
                          <a:ea typeface="+mn-ea"/>
                          <a:cs typeface="Arial" panose="020B0604020202020204" pitchFamily="34" charset="0"/>
                        </a:rPr>
                        <a:t>Schedule</a:t>
                      </a:r>
                    </a:p>
                    <a:p>
                      <a:pPr algn="ctr"/>
                      <a:endParaRPr lang="en-GB" sz="1050" b="1" baseline="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0" lvl="0" indent="0">
                        <a:buFont typeface="Arial" panose="020B0604020202020204" pitchFamily="34" charset="0"/>
                        <a:buNone/>
                      </a:pPr>
                      <a:r>
                        <a:rPr kumimoji="0" lang="en-GB" sz="80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Delivery: </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All participating shippers have been issued a Data Comparison and Aggregation deck for Step 1 of the POC detailing key findings, breakdown of results (volume of anomalies) as well as a comparison as to how their portfolio performed against overall market level view (8 participating shippers) </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A Market Level view of the findings from Step 1 has been published and will be presented at Change Management Committee (</a:t>
                      </a:r>
                      <a:r>
                        <a:rPr kumimoji="0" lang="en-GB" sz="800" b="0" i="0" u="none" strike="noStrike" kern="1200" cap="none" normalizeH="0" baseline="0" dirty="0" err="1">
                          <a:ln>
                            <a:noFill/>
                          </a:ln>
                          <a:solidFill>
                            <a:schemeClr val="tx1"/>
                          </a:solidFill>
                          <a:effectLst/>
                          <a:latin typeface="Arial" panose="020B0604020202020204" pitchFamily="34" charset="0"/>
                          <a:ea typeface="Verdana" pitchFamily="34" charset="0"/>
                          <a:cs typeface="Arial" panose="020B0604020202020204" pitchFamily="34" charset="0"/>
                        </a:rPr>
                        <a:t>ChMC</a:t>
                      </a: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on 11</a:t>
                      </a:r>
                      <a:r>
                        <a:rPr kumimoji="0" lang="en-GB" sz="800" b="0" i="0" u="none" strike="noStrike" kern="1200" cap="none" normalizeH="0" baseline="30000" dirty="0">
                          <a:ln>
                            <a:noFill/>
                          </a:ln>
                          <a:solidFill>
                            <a:schemeClr val="tx1"/>
                          </a:solidFill>
                          <a:effectLst/>
                          <a:latin typeface="Arial" panose="020B0604020202020204" pitchFamily="34" charset="0"/>
                          <a:ea typeface="Verdana" pitchFamily="34" charset="0"/>
                          <a:cs typeface="Arial" panose="020B0604020202020204" pitchFamily="34" charset="0"/>
                        </a:rPr>
                        <a:t>th</a:t>
                      </a: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March</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Step 1 Market Level view to be published following walkthrough at </a:t>
                      </a:r>
                      <a:r>
                        <a:rPr kumimoji="0" lang="en-GB" sz="800" b="0" i="0" u="none" strike="noStrike" kern="1200" cap="none" normalizeH="0" baseline="0" dirty="0" err="1">
                          <a:ln>
                            <a:noFill/>
                          </a:ln>
                          <a:solidFill>
                            <a:schemeClr val="tx1"/>
                          </a:solidFill>
                          <a:effectLst/>
                          <a:latin typeface="Arial" panose="020B0604020202020204" pitchFamily="34" charset="0"/>
                          <a:ea typeface="Verdana" pitchFamily="34" charset="0"/>
                          <a:cs typeface="Arial" panose="020B0604020202020204" pitchFamily="34" charset="0"/>
                        </a:rPr>
                        <a:t>ChMC</a:t>
                      </a:r>
                      <a:endPar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endParaRP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Development and Testing of the comparison tool for Step 2 to be completed in early March  </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Detailed planning of analysis activities for Step 2 and External Communication approach being finalised. </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Step 2 execution forecast to be completed by end of April with final outputs shared in May </a:t>
                      </a:r>
                    </a:p>
                    <a:p>
                      <a:pPr marL="0" lvl="0" indent="0">
                        <a:buFont typeface="Arial" panose="020B0604020202020204" pitchFamily="34" charset="0"/>
                        <a:buNone/>
                      </a:pPr>
                      <a:r>
                        <a:rPr kumimoji="0" lang="en-GB" sz="80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Customer Engagement and Communications:</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Ongoing communication with POC participating members to walkthrough outputs for Step 1 and next steps for POC</a:t>
                      </a:r>
                    </a:p>
                    <a:p>
                      <a:pPr marL="171450" lvl="0" indent="-171450">
                        <a:buFont typeface="Arial" panose="020B0604020202020204" pitchFamily="34" charset="0"/>
                        <a:buChar cha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External Communication approach for Step 2 being finalised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10005"/>
                  </a:ext>
                </a:extLst>
              </a:tr>
              <a:tr h="3923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dirty="0"/>
                        <a:t>Deep Dive Analysis (Step 2 of POC) may require more time/ effort to complete than is currently thought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800" dirty="0"/>
                        <a:t>Update: Initial assessment of Step 2 and efforts involved indicates execution and analysis will be completed by end of April. Timeline to be validated once Step 2 results generated and scope of analysis work required, based on volume of anomalies, is defined.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10006"/>
                  </a:ext>
                </a:extLst>
              </a:tr>
              <a:tr h="2273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Approval received from DN’s for BER of £270k for proof of concept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dirty="0"/>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10007"/>
                  </a:ext>
                </a:extLst>
              </a:tr>
              <a:tr h="284222">
                <a:tc>
                  <a:txBody>
                    <a:bodyPr/>
                    <a:lstStyle/>
                    <a:p>
                      <a:pPr algn="ctr"/>
                      <a:r>
                        <a:rPr lang="en-GB" sz="1050" b="1" baseline="0" dirty="0">
                          <a:solidFill>
                            <a:schemeClr val="bg1"/>
                          </a:solidFill>
                          <a:latin typeface="Arial" panose="020B0604020202020204" pitchFamily="34" charset="0"/>
                          <a:cs typeface="Arial" panose="020B060402020202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Security resource allocated to proof of concept</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80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Working with SME team to agree resource allocation. There is a risk that SME resources required for Step 2 are not wholly available due to commitment to other in flight projects. </a:t>
                      </a:r>
                      <a:r>
                        <a:rPr lang="en-GB" sz="800" dirty="0"/>
                        <a:t>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lnL w="12700" cap="flat" cmpd="sng" algn="ctr">
                      <a:solidFill>
                        <a:sysClr val="windowText" lastClr="000000"/>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11" name="Oval 10">
            <a:extLst>
              <a:ext uri="{FF2B5EF4-FFF2-40B4-BE49-F238E27FC236}">
                <a16:creationId xmlns:a16="http://schemas.microsoft.com/office/drawing/2014/main" id="{A0F57896-72F6-46F0-8DCF-1B43A706D61C}"/>
              </a:ext>
            </a:extLst>
          </p:cNvPr>
          <p:cNvSpPr/>
          <p:nvPr/>
        </p:nvSpPr>
        <p:spPr>
          <a:xfrm>
            <a:off x="6012160" y="1709396"/>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cs typeface="Arial" panose="020B0604020202020204" pitchFamily="34" charset="0"/>
            </a:endParaRPr>
          </a:p>
        </p:txBody>
      </p:sp>
      <p:sp>
        <p:nvSpPr>
          <p:cNvPr id="12" name="Oval 11">
            <a:extLst>
              <a:ext uri="{FF2B5EF4-FFF2-40B4-BE49-F238E27FC236}">
                <a16:creationId xmlns:a16="http://schemas.microsoft.com/office/drawing/2014/main" id="{07D341B2-AF9B-4E48-A146-835712CA3A8C}"/>
              </a:ext>
            </a:extLst>
          </p:cNvPr>
          <p:cNvSpPr/>
          <p:nvPr/>
        </p:nvSpPr>
        <p:spPr>
          <a:xfrm>
            <a:off x="4126217" y="1709396"/>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cs typeface="Arial" panose="020B0604020202020204" pitchFamily="34" charset="0"/>
            </a:endParaRPr>
          </a:p>
        </p:txBody>
      </p:sp>
      <p:sp>
        <p:nvSpPr>
          <p:cNvPr id="13" name="Oval 12">
            <a:extLst>
              <a:ext uri="{FF2B5EF4-FFF2-40B4-BE49-F238E27FC236}">
                <a16:creationId xmlns:a16="http://schemas.microsoft.com/office/drawing/2014/main" id="{B354495D-E22F-4490-B63B-9C96EEB69125}"/>
              </a:ext>
            </a:extLst>
          </p:cNvPr>
          <p:cNvSpPr/>
          <p:nvPr/>
        </p:nvSpPr>
        <p:spPr>
          <a:xfrm>
            <a:off x="2265362" y="1709396"/>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cs typeface="Arial" panose="020B0604020202020204" pitchFamily="34" charset="0"/>
            </a:endParaRPr>
          </a:p>
        </p:txBody>
      </p:sp>
      <p:sp>
        <p:nvSpPr>
          <p:cNvPr id="15" name="Title 1">
            <a:extLst>
              <a:ext uri="{FF2B5EF4-FFF2-40B4-BE49-F238E27FC236}">
                <a16:creationId xmlns:a16="http://schemas.microsoft.com/office/drawing/2014/main" id="{B72E654E-14B7-4C97-9AA3-E573BD38A94D}"/>
              </a:ext>
            </a:extLst>
          </p:cNvPr>
          <p:cNvSpPr>
            <a:spLocks noGrp="1"/>
          </p:cNvSpPr>
          <p:nvPr>
            <p:ph type="title"/>
          </p:nvPr>
        </p:nvSpPr>
        <p:spPr>
          <a:xfrm>
            <a:off x="457200" y="123825"/>
            <a:ext cx="8229600" cy="636588"/>
          </a:xfrm>
        </p:spPr>
        <p:txBody>
          <a:bodyPr anchor="t">
            <a:noAutofit/>
          </a:bodyPr>
          <a:lstStyle/>
          <a:p>
            <a:r>
              <a:rPr lang="en-GB" sz="2000" i="1" dirty="0">
                <a:solidFill>
                  <a:schemeClr val="accent1"/>
                </a:solidFill>
              </a:rPr>
              <a:t>XRN4914 MOD 0651- Retrospective Data Update Provision </a:t>
            </a:r>
            <a:r>
              <a:rPr lang="en-GB" sz="2000" dirty="0">
                <a:solidFill>
                  <a:schemeClr val="accent1"/>
                </a:solidFill>
              </a:rPr>
              <a:t>– </a:t>
            </a:r>
            <a:br>
              <a:rPr lang="en-GB" sz="2000" dirty="0">
                <a:solidFill>
                  <a:schemeClr val="accent1"/>
                </a:solidFill>
              </a:rPr>
            </a:br>
            <a:r>
              <a:rPr lang="en-GB" sz="2000" dirty="0">
                <a:solidFill>
                  <a:schemeClr val="accent1"/>
                </a:solidFill>
              </a:rPr>
              <a:t>Proof of Concept Progress update</a:t>
            </a:r>
          </a:p>
        </p:txBody>
      </p:sp>
      <p:sp>
        <p:nvSpPr>
          <p:cNvPr id="18" name="Title 1">
            <a:extLst>
              <a:ext uri="{FF2B5EF4-FFF2-40B4-BE49-F238E27FC236}">
                <a16:creationId xmlns:a16="http://schemas.microsoft.com/office/drawing/2014/main" id="{D3A62672-FD16-43D9-A466-3E2BF93DA02C}"/>
              </a:ext>
            </a:extLst>
          </p:cNvPr>
          <p:cNvSpPr txBox="1">
            <a:spLocks/>
          </p:cNvSpPr>
          <p:nvPr/>
        </p:nvSpPr>
        <p:spPr>
          <a:xfrm>
            <a:off x="119162" y="4769736"/>
            <a:ext cx="8229600" cy="28803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2800" b="1" kern="1200">
                <a:solidFill>
                  <a:srgbClr val="3E5AA8"/>
                </a:solidFill>
                <a:latin typeface="Arial" panose="020B0604020202020204" pitchFamily="34" charset="0"/>
                <a:ea typeface="+mj-ea"/>
                <a:cs typeface="Arial" panose="020B0604020202020204" pitchFamily="34" charset="0"/>
              </a:defRPr>
            </a:lvl1pPr>
          </a:lstStyle>
          <a:p>
            <a:pPr algn="l"/>
            <a:r>
              <a:rPr lang="en-GB" sz="800" i="1" dirty="0">
                <a:solidFill>
                  <a:schemeClr val="accent1"/>
                </a:solidFill>
              </a:rPr>
              <a:t>XRN4914 MOD 0651 - Retrospective Data Update Provision</a:t>
            </a:r>
            <a:r>
              <a:rPr lang="en-GB" sz="800" dirty="0">
                <a:solidFill>
                  <a:schemeClr val="accent1"/>
                </a:solidFill>
              </a:rPr>
              <a:t>  - CHMC Update 11</a:t>
            </a:r>
            <a:r>
              <a:rPr lang="en-GB" sz="800" baseline="30000" dirty="0">
                <a:solidFill>
                  <a:schemeClr val="accent1"/>
                </a:solidFill>
              </a:rPr>
              <a:t>th</a:t>
            </a:r>
            <a:r>
              <a:rPr lang="en-GB" sz="800" dirty="0">
                <a:solidFill>
                  <a:schemeClr val="accent1"/>
                </a:solidFill>
              </a:rPr>
              <a:t> March</a:t>
            </a:r>
            <a:endParaRPr lang="en-GB" sz="800" b="0" dirty="0">
              <a:solidFill>
                <a:srgbClr val="FFC000"/>
              </a:solidFill>
            </a:endParaRPr>
          </a:p>
        </p:txBody>
      </p:sp>
      <p:sp>
        <p:nvSpPr>
          <p:cNvPr id="20" name="Oval 19">
            <a:extLst>
              <a:ext uri="{FF2B5EF4-FFF2-40B4-BE49-F238E27FC236}">
                <a16:creationId xmlns:a16="http://schemas.microsoft.com/office/drawing/2014/main" id="{42883B80-8148-4EAD-9509-04B572E52FFB}"/>
              </a:ext>
            </a:extLst>
          </p:cNvPr>
          <p:cNvSpPr/>
          <p:nvPr/>
        </p:nvSpPr>
        <p:spPr>
          <a:xfrm>
            <a:off x="6156176" y="987574"/>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cs typeface="Arial" panose="020B0604020202020204" pitchFamily="34" charset="0"/>
            </a:endParaRPr>
          </a:p>
        </p:txBody>
      </p:sp>
      <p:sp>
        <p:nvSpPr>
          <p:cNvPr id="21" name="Oval 20">
            <a:extLst>
              <a:ext uri="{FF2B5EF4-FFF2-40B4-BE49-F238E27FC236}">
                <a16:creationId xmlns:a16="http://schemas.microsoft.com/office/drawing/2014/main" id="{55141CA5-B913-460D-8A4E-EF5BA9746DB4}"/>
              </a:ext>
            </a:extLst>
          </p:cNvPr>
          <p:cNvSpPr/>
          <p:nvPr/>
        </p:nvSpPr>
        <p:spPr>
          <a:xfrm>
            <a:off x="7831878" y="1709396"/>
            <a:ext cx="215490" cy="2142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cs typeface="Arial" panose="020B0604020202020204" pitchFamily="34" charset="0"/>
            </a:endParaRPr>
          </a:p>
        </p:txBody>
      </p:sp>
    </p:spTree>
    <p:extLst>
      <p:ext uri="{BB962C8B-B14F-4D97-AF65-F5344CB8AC3E}">
        <p14:creationId xmlns:p14="http://schemas.microsoft.com/office/powerpoint/2010/main" val="2607852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553859" y="1327739"/>
            <a:ext cx="8424936" cy="4320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Arial"/>
              <a:ea typeface="+mn-ea"/>
              <a:cs typeface="+mn-cs"/>
            </a:endParaRPr>
          </a:p>
        </p:txBody>
      </p:sp>
      <p:sp>
        <p:nvSpPr>
          <p:cNvPr id="38" name="Rectangle 37"/>
          <p:cNvSpPr/>
          <p:nvPr/>
        </p:nvSpPr>
        <p:spPr>
          <a:xfrm>
            <a:off x="455996" y="3874082"/>
            <a:ext cx="8490214" cy="864096"/>
          </a:xfrm>
          <a:prstGeom prst="rect">
            <a:avLst/>
          </a:prstGeom>
          <a:solidFill>
            <a:schemeClr val="accent5">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Rectangle 2"/>
          <p:cNvSpPr/>
          <p:nvPr/>
        </p:nvSpPr>
        <p:spPr>
          <a:xfrm>
            <a:off x="527750" y="1840401"/>
            <a:ext cx="8423970" cy="936104"/>
          </a:xfrm>
          <a:prstGeom prst="rect">
            <a:avLst/>
          </a:prstGeom>
          <a:solidFill>
            <a:srgbClr val="E8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E1E92D8-FEBE-4DDD-AD8B-03957BD623C8}"/>
              </a:ext>
            </a:extLst>
          </p:cNvPr>
          <p:cNvSpPr>
            <a:spLocks noGrp="1"/>
          </p:cNvSpPr>
          <p:nvPr>
            <p:ph type="title"/>
          </p:nvPr>
        </p:nvSpPr>
        <p:spPr>
          <a:xfrm>
            <a:off x="457200" y="123478"/>
            <a:ext cx="8229600" cy="612000"/>
          </a:xfrm>
        </p:spPr>
        <p:txBody>
          <a:bodyPr/>
          <a:lstStyle/>
          <a:p>
            <a:r>
              <a:rPr lang="en-GB" dirty="0"/>
              <a:t>XRN4914 – Retro proof of concept - timeline</a:t>
            </a:r>
          </a:p>
        </p:txBody>
      </p:sp>
      <p:sp>
        <p:nvSpPr>
          <p:cNvPr id="5" name="TextBox 4">
            <a:extLst>
              <a:ext uri="{FF2B5EF4-FFF2-40B4-BE49-F238E27FC236}">
                <a16:creationId xmlns:a16="http://schemas.microsoft.com/office/drawing/2014/main" id="{DFA77669-B323-43A7-AA90-FFEE9856EC44}"/>
              </a:ext>
            </a:extLst>
          </p:cNvPr>
          <p:cNvSpPr txBox="1"/>
          <p:nvPr/>
        </p:nvSpPr>
        <p:spPr>
          <a:xfrm>
            <a:off x="53752" y="704766"/>
            <a:ext cx="9036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1D3E61"/>
              </a:solidFill>
              <a:effectLst/>
              <a:uLnTx/>
              <a:uFillTx/>
              <a:latin typeface="Arial"/>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1D3E61"/>
              </a:solidFill>
              <a:effectLst/>
              <a:uLnTx/>
              <a:uFillTx/>
              <a:latin typeface="Arial"/>
              <a:ea typeface="ＭＳ Ｐゴシック" pitchFamily="34" charset="-128"/>
              <a:cs typeface="+mn-cs"/>
            </a:endParaRPr>
          </a:p>
        </p:txBody>
      </p:sp>
      <p:sp>
        <p:nvSpPr>
          <p:cNvPr id="45" name="Rectangle 44"/>
          <p:cNvSpPr/>
          <p:nvPr/>
        </p:nvSpPr>
        <p:spPr>
          <a:xfrm>
            <a:off x="539552" y="761678"/>
            <a:ext cx="8424936" cy="225896"/>
          </a:xfrm>
          <a:prstGeom prst="rect">
            <a:avLst/>
          </a:prstGeom>
          <a:solidFill>
            <a:srgbClr val="B1D6E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2019 / 2020</a:t>
            </a:r>
          </a:p>
        </p:txBody>
      </p:sp>
      <p:sp>
        <p:nvSpPr>
          <p:cNvPr id="74" name="Rectangle 73"/>
          <p:cNvSpPr/>
          <p:nvPr/>
        </p:nvSpPr>
        <p:spPr>
          <a:xfrm>
            <a:off x="197768" y="1856842"/>
            <a:ext cx="341784" cy="936104"/>
          </a:xfrm>
          <a:prstGeom prst="rect">
            <a:avLst/>
          </a:prstGeom>
          <a:solidFill>
            <a:srgbClr val="B1D6E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Customer Engagement</a:t>
            </a:r>
          </a:p>
        </p:txBody>
      </p:sp>
      <p:sp>
        <p:nvSpPr>
          <p:cNvPr id="19" name="Rectangle 18"/>
          <p:cNvSpPr/>
          <p:nvPr/>
        </p:nvSpPr>
        <p:spPr>
          <a:xfrm>
            <a:off x="2237111" y="4731990"/>
            <a:ext cx="6709102" cy="279010"/>
          </a:xfrm>
          <a:prstGeom prst="rect">
            <a:avLst/>
          </a:prstGeom>
          <a:noFill/>
          <a:ln>
            <a:solidFill>
              <a:srgbClr val="3E5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3E61"/>
              </a:solidFill>
              <a:effectLst/>
              <a:uLnTx/>
              <a:uFillTx/>
              <a:latin typeface="Arial"/>
              <a:ea typeface="+mn-ea"/>
              <a:cs typeface="+mn-cs"/>
            </a:endParaRPr>
          </a:p>
        </p:txBody>
      </p:sp>
      <p:sp>
        <p:nvSpPr>
          <p:cNvPr id="20" name="TextBox 19"/>
          <p:cNvSpPr txBox="1"/>
          <p:nvPr/>
        </p:nvSpPr>
        <p:spPr>
          <a:xfrm>
            <a:off x="2224032" y="4775523"/>
            <a:ext cx="43633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1D3E61"/>
                </a:solidFill>
                <a:effectLst/>
                <a:uLnTx/>
                <a:uFillTx/>
                <a:latin typeface="Arial"/>
                <a:ea typeface="ＭＳ Ｐゴシック" pitchFamily="34" charset="-128"/>
                <a:cs typeface="+mn-cs"/>
              </a:rPr>
              <a:t>Key: </a:t>
            </a:r>
            <a:endPar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endParaRPr>
          </a:p>
        </p:txBody>
      </p:sp>
      <p:grpSp>
        <p:nvGrpSpPr>
          <p:cNvPr id="21" name="Group 20"/>
          <p:cNvGrpSpPr/>
          <p:nvPr/>
        </p:nvGrpSpPr>
        <p:grpSpPr>
          <a:xfrm>
            <a:off x="2555776" y="4769838"/>
            <a:ext cx="808634" cy="215444"/>
            <a:chOff x="611560" y="4444587"/>
            <a:chExt cx="808634" cy="215444"/>
          </a:xfrm>
        </p:grpSpPr>
        <p:sp>
          <p:nvSpPr>
            <p:cNvPr id="22" name="Oval 21"/>
            <p:cNvSpPr/>
            <p:nvPr/>
          </p:nvSpPr>
          <p:spPr bwMode="gray">
            <a:xfrm>
              <a:off x="611560" y="4458544"/>
              <a:ext cx="179002" cy="180020"/>
            </a:xfrm>
            <a:prstGeom prst="ellipse">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marR="0" lvl="0" indent="-1800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extBox 22"/>
            <p:cNvSpPr txBox="1"/>
            <p:nvPr/>
          </p:nvSpPr>
          <p:spPr>
            <a:xfrm>
              <a:off x="736994" y="4444587"/>
              <a:ext cx="68320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Completed</a:t>
              </a:r>
            </a:p>
          </p:txBody>
        </p:sp>
      </p:grpSp>
      <p:grpSp>
        <p:nvGrpSpPr>
          <p:cNvPr id="25" name="Group 24"/>
          <p:cNvGrpSpPr/>
          <p:nvPr/>
        </p:nvGrpSpPr>
        <p:grpSpPr>
          <a:xfrm>
            <a:off x="4867059" y="4778159"/>
            <a:ext cx="1165331" cy="215444"/>
            <a:chOff x="675200" y="4512418"/>
            <a:chExt cx="1165331" cy="215444"/>
          </a:xfrm>
        </p:grpSpPr>
        <p:sp>
          <p:nvSpPr>
            <p:cNvPr id="28" name="Oval 27"/>
            <p:cNvSpPr/>
            <p:nvPr/>
          </p:nvSpPr>
          <p:spPr bwMode="gray">
            <a:xfrm>
              <a:off x="675200" y="4530552"/>
              <a:ext cx="179002" cy="180020"/>
            </a:xfrm>
            <a:prstGeom prst="ellipse">
              <a:avLst/>
            </a:prstGeom>
            <a:solidFill>
              <a:srgbClr val="FF0000"/>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marR="0" lvl="0" indent="-1800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p:cNvSpPr txBox="1"/>
            <p:nvPr/>
          </p:nvSpPr>
          <p:spPr>
            <a:xfrm>
              <a:off x="796655" y="4512418"/>
              <a:ext cx="104387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Slipped / High risk</a:t>
              </a:r>
            </a:p>
          </p:txBody>
        </p:sp>
      </p:grpSp>
      <p:grpSp>
        <p:nvGrpSpPr>
          <p:cNvPr id="30" name="Group 29"/>
          <p:cNvGrpSpPr/>
          <p:nvPr/>
        </p:nvGrpSpPr>
        <p:grpSpPr>
          <a:xfrm>
            <a:off x="4032903" y="4771335"/>
            <a:ext cx="901090" cy="215444"/>
            <a:chOff x="708416" y="4505711"/>
            <a:chExt cx="901090" cy="215444"/>
          </a:xfrm>
        </p:grpSpPr>
        <p:sp>
          <p:nvSpPr>
            <p:cNvPr id="31" name="Oval 30"/>
            <p:cNvSpPr/>
            <p:nvPr/>
          </p:nvSpPr>
          <p:spPr bwMode="gray">
            <a:xfrm>
              <a:off x="708416" y="4530552"/>
              <a:ext cx="179002" cy="180020"/>
            </a:xfrm>
            <a:prstGeom prst="ellipse">
              <a:avLst/>
            </a:prstGeom>
            <a:solidFill>
              <a:srgbClr val="FFC000"/>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marR="0" lvl="0" indent="-1800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TextBox 31"/>
            <p:cNvSpPr txBox="1"/>
            <p:nvPr/>
          </p:nvSpPr>
          <p:spPr>
            <a:xfrm>
              <a:off x="842949" y="4505711"/>
              <a:ext cx="76655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Medium  risk</a:t>
              </a:r>
            </a:p>
          </p:txBody>
        </p:sp>
      </p:grpSp>
      <p:grpSp>
        <p:nvGrpSpPr>
          <p:cNvPr id="33" name="Group 32"/>
          <p:cNvGrpSpPr/>
          <p:nvPr/>
        </p:nvGrpSpPr>
        <p:grpSpPr>
          <a:xfrm>
            <a:off x="3330919" y="4764153"/>
            <a:ext cx="737026" cy="215444"/>
            <a:chOff x="611560" y="4439472"/>
            <a:chExt cx="737026" cy="215444"/>
          </a:xfrm>
        </p:grpSpPr>
        <p:sp>
          <p:nvSpPr>
            <p:cNvPr id="34" name="Oval 33"/>
            <p:cNvSpPr/>
            <p:nvPr/>
          </p:nvSpPr>
          <p:spPr bwMode="gray">
            <a:xfrm>
              <a:off x="611560" y="4458544"/>
              <a:ext cx="179002" cy="180020"/>
            </a:xfrm>
            <a:prstGeom prst="ellipse">
              <a:avLst/>
            </a:prstGeom>
            <a:solidFill>
              <a:srgbClr val="92D050"/>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marR="0" lvl="0" indent="-1800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xtBox 34"/>
            <p:cNvSpPr txBox="1"/>
            <p:nvPr/>
          </p:nvSpPr>
          <p:spPr>
            <a:xfrm>
              <a:off x="727903" y="4439472"/>
              <a:ext cx="62068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On-target</a:t>
              </a:r>
            </a:p>
          </p:txBody>
        </p:sp>
      </p:grpSp>
      <p:sp>
        <p:nvSpPr>
          <p:cNvPr id="37" name="Rectangle 36"/>
          <p:cNvSpPr/>
          <p:nvPr/>
        </p:nvSpPr>
        <p:spPr>
          <a:xfrm>
            <a:off x="197767" y="2859781"/>
            <a:ext cx="358473" cy="936103"/>
          </a:xfrm>
          <a:prstGeom prst="rect">
            <a:avLst/>
          </a:prstGeom>
          <a:solidFill>
            <a:srgbClr val="B1D6E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Support</a:t>
            </a:r>
          </a:p>
        </p:txBody>
      </p:sp>
      <p:sp>
        <p:nvSpPr>
          <p:cNvPr id="39" name="Rectangle 38"/>
          <p:cNvSpPr/>
          <p:nvPr/>
        </p:nvSpPr>
        <p:spPr>
          <a:xfrm>
            <a:off x="197768" y="3867894"/>
            <a:ext cx="341784" cy="864096"/>
          </a:xfrm>
          <a:prstGeom prst="rect">
            <a:avLst/>
          </a:prstGeom>
          <a:solidFill>
            <a:srgbClr val="B1D6E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Analysis</a:t>
            </a:r>
          </a:p>
        </p:txBody>
      </p:sp>
      <p:sp>
        <p:nvSpPr>
          <p:cNvPr id="43" name="Flowchart: Process 42"/>
          <p:cNvSpPr/>
          <p:nvPr/>
        </p:nvSpPr>
        <p:spPr>
          <a:xfrm>
            <a:off x="1203542" y="2120817"/>
            <a:ext cx="2000306" cy="240195"/>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Customer / Advocates encouraging participation</a:t>
            </a:r>
          </a:p>
        </p:txBody>
      </p:sp>
      <p:grpSp>
        <p:nvGrpSpPr>
          <p:cNvPr id="51" name="Group 50"/>
          <p:cNvGrpSpPr/>
          <p:nvPr/>
        </p:nvGrpSpPr>
        <p:grpSpPr>
          <a:xfrm>
            <a:off x="1381903" y="1391516"/>
            <a:ext cx="703257" cy="330680"/>
            <a:chOff x="2677368" y="2400657"/>
            <a:chExt cx="703257" cy="330680"/>
          </a:xfrm>
          <a:solidFill>
            <a:schemeClr val="accent1"/>
          </a:solidFill>
        </p:grpSpPr>
        <p:sp>
          <p:nvSpPr>
            <p:cNvPr id="52" name="Rectangle 114"/>
            <p:cNvSpPr>
              <a:spLocks noChangeArrowheads="1"/>
            </p:cNvSpPr>
            <p:nvPr/>
          </p:nvSpPr>
          <p:spPr bwMode="auto">
            <a:xfrm>
              <a:off x="2677368" y="2546671"/>
              <a:ext cx="703257"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Checkpoint 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29</a:t>
              </a:r>
              <a:r>
                <a:rPr kumimoji="0" lang="en-US" altLang="en-US" sz="600" b="0" i="0" u="none" strike="noStrike" kern="1200" cap="none" spc="0" normalizeH="0" baseline="30000" noProof="0" dirty="0">
                  <a:ln>
                    <a:noFill/>
                  </a:ln>
                  <a:solidFill>
                    <a:prstClr val="white"/>
                  </a:solidFill>
                  <a:effectLst/>
                  <a:uLnTx/>
                  <a:uFillTx/>
                  <a:latin typeface="Arial" pitchFamily="34" charset="0"/>
                  <a:ea typeface="ＭＳ Ｐゴシック" pitchFamily="34" charset="-128"/>
                  <a:cs typeface="Arial" pitchFamily="34" charset="0"/>
                </a:rPr>
                <a:t>th</a:t>
              </a:r>
              <a:r>
                <a:rPr kumimoji="0" lang="en-US" altLang="en-US" sz="6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Nov </a:t>
              </a:r>
              <a:endParaRPr kumimoji="0" lang="en-US" altLang="en-US" sz="14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endParaRPr>
            </a:p>
          </p:txBody>
        </p:sp>
        <p:sp>
          <p:nvSpPr>
            <p:cNvPr id="53" name="Oval 116"/>
            <p:cNvSpPr>
              <a:spLocks noChangeArrowheads="1"/>
            </p:cNvSpPr>
            <p:nvPr/>
          </p:nvSpPr>
          <p:spPr bwMode="auto">
            <a:xfrm>
              <a:off x="2965691" y="2400657"/>
              <a:ext cx="126610" cy="109537"/>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5" name="Flowchart: Process 54"/>
          <p:cNvSpPr/>
          <p:nvPr/>
        </p:nvSpPr>
        <p:spPr>
          <a:xfrm>
            <a:off x="770755" y="2831096"/>
            <a:ext cx="993196" cy="216000"/>
          </a:xfrm>
          <a:prstGeom prst="flowChartProcess">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Design (Step 1)</a:t>
            </a:r>
          </a:p>
        </p:txBody>
      </p:sp>
      <p:sp>
        <p:nvSpPr>
          <p:cNvPr id="57" name="Flowchart: Process 56"/>
          <p:cNvSpPr/>
          <p:nvPr/>
        </p:nvSpPr>
        <p:spPr>
          <a:xfrm>
            <a:off x="1763688" y="2404002"/>
            <a:ext cx="820096" cy="213168"/>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Test files can be accepted</a:t>
            </a:r>
          </a:p>
        </p:txBody>
      </p:sp>
      <p:sp>
        <p:nvSpPr>
          <p:cNvPr id="62" name="Rectangle 114"/>
          <p:cNvSpPr>
            <a:spLocks noChangeArrowheads="1"/>
          </p:cNvSpPr>
          <p:nvPr/>
        </p:nvSpPr>
        <p:spPr bwMode="auto">
          <a:xfrm>
            <a:off x="729737" y="1856907"/>
            <a:ext cx="11779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Initial Customer engagement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kick-off 4</a:t>
            </a:r>
            <a:r>
              <a:rPr kumimoji="0" lang="en-US" altLang="en-US" sz="600" b="0" i="0" u="none" strike="noStrike" kern="1200" cap="none" spc="0" normalizeH="0" baseline="30000" noProof="0" dirty="0">
                <a:ln>
                  <a:noFill/>
                </a:ln>
                <a:solidFill>
                  <a:srgbClr val="000000"/>
                </a:solidFill>
                <a:effectLst/>
                <a:uLnTx/>
                <a:uFillTx/>
                <a:latin typeface="Arial" pitchFamily="34" charset="0"/>
                <a:ea typeface="ＭＳ Ｐゴシック" pitchFamily="34" charset="-128"/>
                <a:cs typeface="Arial" pitchFamily="34" charset="0"/>
              </a:rPr>
              <a:t>th</a:t>
            </a: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Nov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cxnSp>
        <p:nvCxnSpPr>
          <p:cNvPr id="71" name="Straight Connector 70"/>
          <p:cNvCxnSpPr/>
          <p:nvPr/>
        </p:nvCxnSpPr>
        <p:spPr>
          <a:xfrm flipV="1">
            <a:off x="6002341" y="1373130"/>
            <a:ext cx="0" cy="3258700"/>
          </a:xfrm>
          <a:prstGeom prst="line">
            <a:avLst/>
          </a:prstGeom>
          <a:noFill/>
          <a:ln w="28575" cap="flat" cmpd="sng" algn="ctr">
            <a:solidFill>
              <a:schemeClr val="accent1"/>
            </a:solidFill>
            <a:prstDash val="sysDash"/>
            <a:tailEnd type="none"/>
          </a:ln>
          <a:effectLst/>
        </p:spPr>
      </p:cxnSp>
      <p:sp>
        <p:nvSpPr>
          <p:cNvPr id="72" name="TextBox 71"/>
          <p:cNvSpPr txBox="1"/>
          <p:nvPr/>
        </p:nvSpPr>
        <p:spPr>
          <a:xfrm>
            <a:off x="581750" y="4655485"/>
            <a:ext cx="389850"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1D3E61"/>
                </a:solidFill>
                <a:effectLst/>
                <a:uLnTx/>
                <a:uFillTx/>
                <a:latin typeface="Arial"/>
                <a:ea typeface="ＭＳ Ｐゴシック" pitchFamily="34" charset="-128"/>
                <a:cs typeface="+mn-cs"/>
              </a:rPr>
              <a:t>today</a:t>
            </a:r>
            <a:endParaRPr kumimoji="0" lang="en-GB" sz="900" b="1" i="0" u="none" strike="noStrike" kern="1200" cap="none" spc="0" normalizeH="0" baseline="0" noProof="0" dirty="0">
              <a:ln>
                <a:noFill/>
              </a:ln>
              <a:solidFill>
                <a:srgbClr val="1D3E61"/>
              </a:solidFill>
              <a:effectLst/>
              <a:uLnTx/>
              <a:uFillTx/>
              <a:latin typeface="Arial"/>
              <a:ea typeface="ＭＳ Ｐゴシック" pitchFamily="34" charset="-128"/>
              <a:cs typeface="+mn-cs"/>
            </a:endParaRPr>
          </a:p>
        </p:txBody>
      </p:sp>
      <p:sp>
        <p:nvSpPr>
          <p:cNvPr id="76" name="Oval 75"/>
          <p:cNvSpPr/>
          <p:nvPr/>
        </p:nvSpPr>
        <p:spPr bwMode="gray">
          <a:xfrm>
            <a:off x="6002341" y="4791200"/>
            <a:ext cx="179002" cy="180020"/>
          </a:xfrm>
          <a:prstGeom prst="ellipse">
            <a:avLst/>
          </a:prstGeom>
          <a:solidFill>
            <a:schemeClr val="bg1">
              <a:lumMod val="65000"/>
            </a:schemeClr>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180000" marR="0" lvl="0" indent="-180000" algn="ct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p:cNvSpPr txBox="1"/>
          <p:nvPr/>
        </p:nvSpPr>
        <p:spPr>
          <a:xfrm>
            <a:off x="6125478" y="4769838"/>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Planning</a:t>
            </a:r>
          </a:p>
        </p:txBody>
      </p:sp>
      <p:sp>
        <p:nvSpPr>
          <p:cNvPr id="58" name="Flowchart: Process 57">
            <a:extLst>
              <a:ext uri="{FF2B5EF4-FFF2-40B4-BE49-F238E27FC236}">
                <a16:creationId xmlns:a16="http://schemas.microsoft.com/office/drawing/2014/main" id="{AC7827E3-700E-4FCE-9430-582D869C325E}"/>
              </a:ext>
            </a:extLst>
          </p:cNvPr>
          <p:cNvSpPr/>
          <p:nvPr/>
        </p:nvSpPr>
        <p:spPr>
          <a:xfrm>
            <a:off x="4126289" y="3075830"/>
            <a:ext cx="1957879" cy="184099"/>
          </a:xfrm>
          <a:prstGeom prst="flowChartProcess">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Develop (Step 2)</a:t>
            </a:r>
          </a:p>
        </p:txBody>
      </p:sp>
      <p:sp>
        <p:nvSpPr>
          <p:cNvPr id="64" name="Flowchart: Process 63">
            <a:extLst>
              <a:ext uri="{FF2B5EF4-FFF2-40B4-BE49-F238E27FC236}">
                <a16:creationId xmlns:a16="http://schemas.microsoft.com/office/drawing/2014/main" id="{480A9C9D-05A0-46F6-9418-44FD8939BD84}"/>
              </a:ext>
            </a:extLst>
          </p:cNvPr>
          <p:cNvSpPr/>
          <p:nvPr/>
        </p:nvSpPr>
        <p:spPr>
          <a:xfrm>
            <a:off x="4933993" y="3322902"/>
            <a:ext cx="1520535" cy="216000"/>
          </a:xfrm>
          <a:prstGeom prst="flowChartProcess">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Testing (Step 2)</a:t>
            </a:r>
          </a:p>
        </p:txBody>
      </p:sp>
      <p:sp>
        <p:nvSpPr>
          <p:cNvPr id="67" name="Flowchart: Process 66">
            <a:extLst>
              <a:ext uri="{FF2B5EF4-FFF2-40B4-BE49-F238E27FC236}">
                <a16:creationId xmlns:a16="http://schemas.microsoft.com/office/drawing/2014/main" id="{4D22B2E3-583F-4D95-BD00-A0C1FC3A8BDD}"/>
              </a:ext>
            </a:extLst>
          </p:cNvPr>
          <p:cNvSpPr/>
          <p:nvPr/>
        </p:nvSpPr>
        <p:spPr>
          <a:xfrm>
            <a:off x="574205" y="2374688"/>
            <a:ext cx="541411" cy="216000"/>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Kick-off prep</a:t>
            </a:r>
          </a:p>
        </p:txBody>
      </p:sp>
      <p:sp>
        <p:nvSpPr>
          <p:cNvPr id="94" name="Flowchart: Process 93">
            <a:extLst>
              <a:ext uri="{FF2B5EF4-FFF2-40B4-BE49-F238E27FC236}">
                <a16:creationId xmlns:a16="http://schemas.microsoft.com/office/drawing/2014/main" id="{825E2D18-07AD-436D-8782-B427AB3D47BC}"/>
              </a:ext>
            </a:extLst>
          </p:cNvPr>
          <p:cNvSpPr/>
          <p:nvPr/>
        </p:nvSpPr>
        <p:spPr>
          <a:xfrm>
            <a:off x="3131840" y="3922350"/>
            <a:ext cx="1454301" cy="251646"/>
          </a:xfrm>
          <a:prstGeom prst="flowChartProcess">
            <a:avLst/>
          </a:prstGeom>
          <a:solidFill>
            <a:srgbClr val="3E5A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Actual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files in</a:t>
            </a:r>
          </a:p>
        </p:txBody>
      </p:sp>
      <p:sp>
        <p:nvSpPr>
          <p:cNvPr id="95" name="Flowchart: Process 94">
            <a:extLst>
              <a:ext uri="{FF2B5EF4-FFF2-40B4-BE49-F238E27FC236}">
                <a16:creationId xmlns:a16="http://schemas.microsoft.com/office/drawing/2014/main" id="{F5FB37E5-119F-4CD5-974D-FD03786BD77A}"/>
              </a:ext>
            </a:extLst>
          </p:cNvPr>
          <p:cNvSpPr/>
          <p:nvPr/>
        </p:nvSpPr>
        <p:spPr>
          <a:xfrm>
            <a:off x="4628454" y="3918005"/>
            <a:ext cx="1002056" cy="367013"/>
          </a:xfrm>
          <a:prstGeom prst="flowChartProcess">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Step 1 Compare / Outcome / Aggregate</a:t>
            </a:r>
          </a:p>
        </p:txBody>
      </p:sp>
      <p:sp>
        <p:nvSpPr>
          <p:cNvPr id="61" name="5-Point Star 60"/>
          <p:cNvSpPr/>
          <p:nvPr/>
        </p:nvSpPr>
        <p:spPr>
          <a:xfrm>
            <a:off x="1043608" y="2428058"/>
            <a:ext cx="144016" cy="143692"/>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8" name="Group 87">
            <a:extLst>
              <a:ext uri="{FF2B5EF4-FFF2-40B4-BE49-F238E27FC236}">
                <a16:creationId xmlns:a16="http://schemas.microsoft.com/office/drawing/2014/main" id="{0B692370-3C7D-4C19-B8C0-4EFB134D20FB}"/>
              </a:ext>
            </a:extLst>
          </p:cNvPr>
          <p:cNvGrpSpPr/>
          <p:nvPr/>
        </p:nvGrpSpPr>
        <p:grpSpPr>
          <a:xfrm>
            <a:off x="1115616" y="2065696"/>
            <a:ext cx="2972871" cy="236907"/>
            <a:chOff x="2825130" y="1923678"/>
            <a:chExt cx="2034902" cy="234909"/>
          </a:xfrm>
        </p:grpSpPr>
        <p:cxnSp>
          <p:nvCxnSpPr>
            <p:cNvPr id="26" name="Straight Arrow Connector 25">
              <a:extLst>
                <a:ext uri="{FF2B5EF4-FFF2-40B4-BE49-F238E27FC236}">
                  <a16:creationId xmlns:a16="http://schemas.microsoft.com/office/drawing/2014/main" id="{5D69CA13-708D-4BA4-8AB0-27868F1F6C19}"/>
                </a:ext>
              </a:extLst>
            </p:cNvPr>
            <p:cNvCxnSpPr/>
            <p:nvPr/>
          </p:nvCxnSpPr>
          <p:spPr>
            <a:xfrm>
              <a:off x="2825130" y="1923678"/>
              <a:ext cx="0" cy="234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CEBF02-0893-459C-8810-45ED26C91BB0}"/>
                </a:ext>
              </a:extLst>
            </p:cNvPr>
            <p:cNvCxnSpPr>
              <a:cxnSpLocks/>
            </p:cNvCxnSpPr>
            <p:nvPr/>
          </p:nvCxnSpPr>
          <p:spPr>
            <a:xfrm>
              <a:off x="2825130" y="1923678"/>
              <a:ext cx="2034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961E50EA-3545-459A-9FEA-D566BB1B18F8}"/>
                </a:ext>
              </a:extLst>
            </p:cNvPr>
            <p:cNvCxnSpPr/>
            <p:nvPr/>
          </p:nvCxnSpPr>
          <p:spPr>
            <a:xfrm>
              <a:off x="4860032" y="1923678"/>
              <a:ext cx="0" cy="234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3" name="Rectangle 114">
            <a:extLst>
              <a:ext uri="{FF2B5EF4-FFF2-40B4-BE49-F238E27FC236}">
                <a16:creationId xmlns:a16="http://schemas.microsoft.com/office/drawing/2014/main" id="{1804B28E-4F6F-4D4D-ADEF-6953643EF2CE}"/>
              </a:ext>
            </a:extLst>
          </p:cNvPr>
          <p:cNvSpPr>
            <a:spLocks noChangeArrowheads="1"/>
          </p:cNvSpPr>
          <p:nvPr/>
        </p:nvSpPr>
        <p:spPr bwMode="auto">
          <a:xfrm>
            <a:off x="3364410" y="1854707"/>
            <a:ext cx="14600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Initial Customer engagement of File receipt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Still ongoing </a:t>
            </a:r>
          </a:p>
        </p:txBody>
      </p:sp>
      <p:sp>
        <p:nvSpPr>
          <p:cNvPr id="101" name="Flowchart: Process 100">
            <a:extLst>
              <a:ext uri="{FF2B5EF4-FFF2-40B4-BE49-F238E27FC236}">
                <a16:creationId xmlns:a16="http://schemas.microsoft.com/office/drawing/2014/main" id="{C8778343-507B-4A3C-A7FE-265B3989C01D}"/>
              </a:ext>
            </a:extLst>
          </p:cNvPr>
          <p:cNvSpPr/>
          <p:nvPr/>
        </p:nvSpPr>
        <p:spPr>
          <a:xfrm>
            <a:off x="2578003" y="2407484"/>
            <a:ext cx="1265998" cy="213168"/>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Actual data files can be accepted</a:t>
            </a:r>
          </a:p>
        </p:txBody>
      </p:sp>
      <p:sp>
        <p:nvSpPr>
          <p:cNvPr id="75" name="Flowchart: Process 74">
            <a:extLst>
              <a:ext uri="{FF2B5EF4-FFF2-40B4-BE49-F238E27FC236}">
                <a16:creationId xmlns:a16="http://schemas.microsoft.com/office/drawing/2014/main" id="{9827AE92-2A80-4E76-9B9B-B8FCE92B3D98}"/>
              </a:ext>
            </a:extLst>
          </p:cNvPr>
          <p:cNvSpPr/>
          <p:nvPr/>
        </p:nvSpPr>
        <p:spPr>
          <a:xfrm>
            <a:off x="2987824" y="3579862"/>
            <a:ext cx="5958391" cy="231141"/>
          </a:xfrm>
          <a:prstGeom prst="flowChartProcess">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Support</a:t>
            </a:r>
          </a:p>
        </p:txBody>
      </p:sp>
      <p:sp>
        <p:nvSpPr>
          <p:cNvPr id="90" name="Flowchart: Process 89">
            <a:extLst>
              <a:ext uri="{FF2B5EF4-FFF2-40B4-BE49-F238E27FC236}">
                <a16:creationId xmlns:a16="http://schemas.microsoft.com/office/drawing/2014/main" id="{D5A8C339-C254-48BF-B0A4-3B9DB2695F6C}"/>
              </a:ext>
            </a:extLst>
          </p:cNvPr>
          <p:cNvSpPr/>
          <p:nvPr/>
        </p:nvSpPr>
        <p:spPr>
          <a:xfrm>
            <a:off x="7053221" y="3923653"/>
            <a:ext cx="768367" cy="367013"/>
          </a:xfrm>
          <a:prstGeom prst="flowChartProcess">
            <a:avLst/>
          </a:prstGeom>
          <a:solidFill>
            <a:srgbClr val="7030A0"/>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50" b="0" i="0" u="none" strike="noStrike" kern="1200" cap="none" spc="0" normalizeH="0" baseline="0" noProof="0" dirty="0">
                <a:ln>
                  <a:noFill/>
                </a:ln>
                <a:solidFill>
                  <a:prstClr val="white"/>
                </a:solidFill>
                <a:effectLst/>
                <a:uLnTx/>
                <a:uFillTx/>
                <a:latin typeface="Arial"/>
                <a:ea typeface="+mn-ea"/>
                <a:cs typeface="+mn-cs"/>
              </a:rPr>
              <a:t>Step 2a  Categories &amp; 2b MAM</a:t>
            </a:r>
          </a:p>
        </p:txBody>
      </p:sp>
      <p:sp>
        <p:nvSpPr>
          <p:cNvPr id="97" name="Flowchart: Process 96">
            <a:extLst>
              <a:ext uri="{FF2B5EF4-FFF2-40B4-BE49-F238E27FC236}">
                <a16:creationId xmlns:a16="http://schemas.microsoft.com/office/drawing/2014/main" id="{8FBD88CE-1BD6-4D17-B469-715998CB6B92}"/>
              </a:ext>
            </a:extLst>
          </p:cNvPr>
          <p:cNvSpPr/>
          <p:nvPr/>
        </p:nvSpPr>
        <p:spPr>
          <a:xfrm>
            <a:off x="3914770" y="2407157"/>
            <a:ext cx="5031440" cy="216533"/>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Weekly project update via external communication methods </a:t>
            </a:r>
          </a:p>
        </p:txBody>
      </p:sp>
      <p:sp>
        <p:nvSpPr>
          <p:cNvPr id="99" name="Flowchart: Process 98">
            <a:extLst>
              <a:ext uri="{FF2B5EF4-FFF2-40B4-BE49-F238E27FC236}">
                <a16:creationId xmlns:a16="http://schemas.microsoft.com/office/drawing/2014/main" id="{9A654EB1-9E82-4FF7-87FF-58CCE9EEDA3D}"/>
              </a:ext>
            </a:extLst>
          </p:cNvPr>
          <p:cNvSpPr/>
          <p:nvPr/>
        </p:nvSpPr>
        <p:spPr>
          <a:xfrm>
            <a:off x="1979712" y="3922350"/>
            <a:ext cx="1152128" cy="251646"/>
          </a:xfrm>
          <a:prstGeom prst="flowChartProcess">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Test</a:t>
            </a:r>
            <a:r>
              <a:rPr kumimoji="0" lang="en-GB" sz="700" b="0" i="0" u="none" strike="noStrike" kern="1200" cap="none" spc="0" normalizeH="0" baseline="0" noProof="0" dirty="0">
                <a:ln>
                  <a:noFill/>
                </a:ln>
                <a:solidFill>
                  <a:prstClr val="white"/>
                </a:solidFill>
                <a:effectLst/>
                <a:uLnTx/>
                <a:uFillTx/>
                <a:latin typeface="Arial"/>
                <a:ea typeface="+mn-ea"/>
                <a:cs typeface="+mn-cs"/>
              </a:rPr>
              <a:t>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files in</a:t>
            </a:r>
          </a:p>
        </p:txBody>
      </p:sp>
      <p:grpSp>
        <p:nvGrpSpPr>
          <p:cNvPr id="102" name="Group 101">
            <a:extLst>
              <a:ext uri="{FF2B5EF4-FFF2-40B4-BE49-F238E27FC236}">
                <a16:creationId xmlns:a16="http://schemas.microsoft.com/office/drawing/2014/main" id="{258C1410-5F54-45A2-89B3-31197FA33446}"/>
              </a:ext>
            </a:extLst>
          </p:cNvPr>
          <p:cNvGrpSpPr/>
          <p:nvPr/>
        </p:nvGrpSpPr>
        <p:grpSpPr>
          <a:xfrm>
            <a:off x="6356094" y="1389509"/>
            <a:ext cx="703257" cy="336014"/>
            <a:chOff x="3441920" y="2400657"/>
            <a:chExt cx="703257" cy="336014"/>
          </a:xfrm>
          <a:solidFill>
            <a:srgbClr val="FF0000"/>
          </a:solidFill>
        </p:grpSpPr>
        <p:sp>
          <p:nvSpPr>
            <p:cNvPr id="103" name="Oval 116">
              <a:extLst>
                <a:ext uri="{FF2B5EF4-FFF2-40B4-BE49-F238E27FC236}">
                  <a16:creationId xmlns:a16="http://schemas.microsoft.com/office/drawing/2014/main" id="{F2512BFF-ACA1-4C4F-BCB3-A0C1A8324433}"/>
                </a:ext>
              </a:extLst>
            </p:cNvPr>
            <p:cNvSpPr>
              <a:spLocks noChangeArrowheads="1"/>
            </p:cNvSpPr>
            <p:nvPr/>
          </p:nvSpPr>
          <p:spPr bwMode="auto">
            <a:xfrm>
              <a:off x="3729952" y="2400657"/>
              <a:ext cx="108000" cy="109537"/>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Rectangle 114">
              <a:extLst>
                <a:ext uri="{FF2B5EF4-FFF2-40B4-BE49-F238E27FC236}">
                  <a16:creationId xmlns:a16="http://schemas.microsoft.com/office/drawing/2014/main" id="{435FDB84-6BED-4D1C-8393-B287584D5314}"/>
                </a:ext>
              </a:extLst>
            </p:cNvPr>
            <p:cNvSpPr>
              <a:spLocks noChangeArrowheads="1"/>
            </p:cNvSpPr>
            <p:nvPr/>
          </p:nvSpPr>
          <p:spPr bwMode="auto">
            <a:xfrm>
              <a:off x="3441920" y="2552005"/>
              <a:ext cx="703257"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Arial" pitchFamily="34" charset="0"/>
                </a:rPr>
                <a:t>Checkpoint 3</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 dirty="0">
                  <a:solidFill>
                    <a:schemeClr val="bg1"/>
                  </a:solidFill>
                  <a:ea typeface="ＭＳ Ｐゴシック" pitchFamily="34" charset="-128"/>
                </a:rPr>
                <a:t>12</a:t>
              </a:r>
              <a:r>
                <a:rPr lang="en-US" altLang="en-US" sz="600" baseline="30000" dirty="0">
                  <a:solidFill>
                    <a:schemeClr val="bg1"/>
                  </a:solidFill>
                  <a:ea typeface="ＭＳ Ｐゴシック" pitchFamily="34" charset="-128"/>
                </a:rPr>
                <a:t>th</a:t>
              </a:r>
              <a:r>
                <a:rPr lang="en-US" altLang="en-US" sz="600" dirty="0">
                  <a:solidFill>
                    <a:schemeClr val="bg1"/>
                  </a:solidFill>
                  <a:ea typeface="ＭＳ Ｐゴシック" pitchFamily="34" charset="-128"/>
                </a:rPr>
                <a:t> </a:t>
              </a:r>
              <a:r>
                <a:rPr kumimoji="0" lang="en-US" altLang="en-US" sz="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Arial" pitchFamily="34" charset="0"/>
                </a:rPr>
                <a:t> Mar</a:t>
              </a:r>
              <a:endParaRPr kumimoji="0" lang="en-US" altLang="en-US" sz="14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Arial" pitchFamily="34" charset="0"/>
              </a:endParaRPr>
            </a:p>
          </p:txBody>
        </p:sp>
      </p:grpSp>
      <p:sp>
        <p:nvSpPr>
          <p:cNvPr id="108" name="5-Point Star 60">
            <a:extLst>
              <a:ext uri="{FF2B5EF4-FFF2-40B4-BE49-F238E27FC236}">
                <a16:creationId xmlns:a16="http://schemas.microsoft.com/office/drawing/2014/main" id="{38D3CBFB-EA75-4C13-ACA2-FD71246C2627}"/>
              </a:ext>
            </a:extLst>
          </p:cNvPr>
          <p:cNvSpPr/>
          <p:nvPr/>
        </p:nvSpPr>
        <p:spPr>
          <a:xfrm>
            <a:off x="2339343" y="1573564"/>
            <a:ext cx="144016" cy="143692"/>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9" name="Rectangle 114">
            <a:extLst>
              <a:ext uri="{FF2B5EF4-FFF2-40B4-BE49-F238E27FC236}">
                <a16:creationId xmlns:a16="http://schemas.microsoft.com/office/drawing/2014/main" id="{B55414A9-E016-4434-B2FE-26EF74E32D0F}"/>
              </a:ext>
            </a:extLst>
          </p:cNvPr>
          <p:cNvSpPr>
            <a:spLocks noChangeArrowheads="1"/>
          </p:cNvSpPr>
          <p:nvPr/>
        </p:nvSpPr>
        <p:spPr bwMode="auto">
          <a:xfrm>
            <a:off x="1842679" y="1339885"/>
            <a:ext cx="11779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Date for slicing 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8</a:t>
            </a:r>
            <a:r>
              <a:rPr kumimoji="0" lang="en-US" altLang="en-US" sz="800" b="0" i="0" u="none" strike="noStrike" kern="1200" cap="none" spc="0" normalizeH="0" baseline="30000" noProof="0" dirty="0">
                <a:ln>
                  <a:noFill/>
                </a:ln>
                <a:solidFill>
                  <a:srgbClr val="000000"/>
                </a:solidFill>
                <a:effectLst/>
                <a:uLnTx/>
                <a:uFillTx/>
                <a:latin typeface="Arial" pitchFamily="34" charset="0"/>
                <a:ea typeface="ＭＳ Ｐゴシック" pitchFamily="34" charset="-128"/>
                <a:cs typeface="Arial" pitchFamily="34" charset="0"/>
              </a:rPr>
              <a:t>th</a:t>
            </a:r>
            <a:r>
              <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Dec</a:t>
            </a:r>
            <a:endParaRPr kumimoji="0" lang="en-US" altLang="en-US" sz="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89" name="Flowchart: Process 88">
            <a:extLst>
              <a:ext uri="{FF2B5EF4-FFF2-40B4-BE49-F238E27FC236}">
                <a16:creationId xmlns:a16="http://schemas.microsoft.com/office/drawing/2014/main" id="{E2A5C4AD-9024-470B-B2CB-28DD99126B65}"/>
              </a:ext>
            </a:extLst>
          </p:cNvPr>
          <p:cNvSpPr/>
          <p:nvPr/>
        </p:nvSpPr>
        <p:spPr>
          <a:xfrm>
            <a:off x="5408791" y="4355938"/>
            <a:ext cx="429569" cy="255990"/>
          </a:xfrm>
          <a:prstGeom prst="flowChartProcess">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solidFill>
                <a:effectLst/>
                <a:uLnTx/>
                <a:uFillTx/>
                <a:latin typeface="Arial"/>
                <a:ea typeface="+mn-ea"/>
                <a:cs typeface="+mn-cs"/>
              </a:rPr>
              <a:t>Output from Step 1</a:t>
            </a:r>
          </a:p>
        </p:txBody>
      </p:sp>
      <p:sp>
        <p:nvSpPr>
          <p:cNvPr id="91" name="Flowchart: Process 90">
            <a:extLst>
              <a:ext uri="{FF2B5EF4-FFF2-40B4-BE49-F238E27FC236}">
                <a16:creationId xmlns:a16="http://schemas.microsoft.com/office/drawing/2014/main" id="{38A6F32D-6DE4-42B4-9B34-3DC7FA1AEAA8}"/>
              </a:ext>
            </a:extLst>
          </p:cNvPr>
          <p:cNvSpPr/>
          <p:nvPr/>
        </p:nvSpPr>
        <p:spPr>
          <a:xfrm>
            <a:off x="7620607" y="4331173"/>
            <a:ext cx="554144" cy="255990"/>
          </a:xfrm>
          <a:prstGeom prst="flowChartProcess">
            <a:avLst/>
          </a:prstGeom>
          <a:solidFill>
            <a:srgbClr val="7030A0"/>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solidFill>
                <a:effectLst/>
                <a:uLnTx/>
                <a:uFillTx/>
                <a:latin typeface="Arial"/>
                <a:ea typeface="+mn-ea"/>
                <a:cs typeface="+mn-cs"/>
              </a:rPr>
              <a:t>Output from Step 2a &amp; 2b</a:t>
            </a:r>
          </a:p>
        </p:txBody>
      </p:sp>
      <p:sp>
        <p:nvSpPr>
          <p:cNvPr id="98" name="5-Point Star 60">
            <a:extLst>
              <a:ext uri="{FF2B5EF4-FFF2-40B4-BE49-F238E27FC236}">
                <a16:creationId xmlns:a16="http://schemas.microsoft.com/office/drawing/2014/main" id="{8FC7AB51-2F39-4D97-82EA-F2F4FCE82DF7}"/>
              </a:ext>
            </a:extLst>
          </p:cNvPr>
          <p:cNvSpPr/>
          <p:nvPr/>
        </p:nvSpPr>
        <p:spPr>
          <a:xfrm>
            <a:off x="8892480" y="2060816"/>
            <a:ext cx="144016" cy="14369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5" name="Rectangle 114">
            <a:extLst>
              <a:ext uri="{FF2B5EF4-FFF2-40B4-BE49-F238E27FC236}">
                <a16:creationId xmlns:a16="http://schemas.microsoft.com/office/drawing/2014/main" id="{A7F86275-BE82-422E-BB56-17866CB31106}"/>
              </a:ext>
            </a:extLst>
          </p:cNvPr>
          <p:cNvSpPr>
            <a:spLocks noChangeArrowheads="1"/>
          </p:cNvSpPr>
          <p:nvPr/>
        </p:nvSpPr>
        <p:spPr bwMode="auto">
          <a:xfrm>
            <a:off x="8103113" y="1896151"/>
            <a:ext cx="11779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Recommendations </a:t>
            </a:r>
            <a:endParaRPr kumimoji="0" lang="en-US" altLang="en-US" sz="14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66" name="Title 1">
            <a:extLst>
              <a:ext uri="{FF2B5EF4-FFF2-40B4-BE49-F238E27FC236}">
                <a16:creationId xmlns:a16="http://schemas.microsoft.com/office/drawing/2014/main" id="{40683EDB-BDE0-482D-B2D5-D144D91A2F04}"/>
              </a:ext>
            </a:extLst>
          </p:cNvPr>
          <p:cNvSpPr txBox="1">
            <a:spLocks/>
          </p:cNvSpPr>
          <p:nvPr/>
        </p:nvSpPr>
        <p:spPr>
          <a:xfrm>
            <a:off x="-36512" y="4763928"/>
            <a:ext cx="2580825" cy="288032"/>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2800" b="1" kern="1200">
                <a:solidFill>
                  <a:srgbClr val="3E5AA8"/>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1" i="1" u="none" strike="noStrike" kern="1200" cap="none" spc="0" normalizeH="0" baseline="0" noProof="0" dirty="0">
                <a:ln>
                  <a:noFill/>
                </a:ln>
                <a:solidFill>
                  <a:srgbClr val="3E5AA8"/>
                </a:solidFill>
                <a:effectLst/>
                <a:uLnTx/>
                <a:uFillTx/>
                <a:latin typeface="Arial" panose="020B0604020202020204" pitchFamily="34" charset="0"/>
                <a:ea typeface="+mj-ea"/>
                <a:cs typeface="Arial" panose="020B0604020202020204" pitchFamily="34" charset="0"/>
              </a:rPr>
              <a:t>XRN4914 MOD 0651 - Retrospective Data Update Provision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i="1"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11</a:t>
            </a:r>
            <a:r>
              <a:rPr kumimoji="0" lang="en-GB" sz="800" i="1" u="none" strike="noStrike" kern="1200" cap="none" spc="0" normalizeH="0" baseline="30000" noProof="0" dirty="0">
                <a:ln>
                  <a:noFill/>
                </a:ln>
                <a:solidFill>
                  <a:schemeClr val="accent1"/>
                </a:solidFill>
                <a:effectLst/>
                <a:uLnTx/>
                <a:uFillTx/>
                <a:latin typeface="Arial" panose="020B0604020202020204" pitchFamily="34" charset="0"/>
                <a:ea typeface="+mj-ea"/>
                <a:cs typeface="Arial" panose="020B0604020202020204" pitchFamily="34" charset="0"/>
              </a:rPr>
              <a:t>th</a:t>
            </a:r>
            <a:r>
              <a:rPr kumimoji="0" lang="en-GB" sz="800" i="1"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 March</a:t>
            </a:r>
          </a:p>
        </p:txBody>
      </p:sp>
      <p:sp>
        <p:nvSpPr>
          <p:cNvPr id="68" name="Flowchart: Process 67">
            <a:extLst>
              <a:ext uri="{FF2B5EF4-FFF2-40B4-BE49-F238E27FC236}">
                <a16:creationId xmlns:a16="http://schemas.microsoft.com/office/drawing/2014/main" id="{BB84F896-5B78-409B-A7C2-4E52D20EB886}"/>
              </a:ext>
            </a:extLst>
          </p:cNvPr>
          <p:cNvSpPr/>
          <p:nvPr/>
        </p:nvSpPr>
        <p:spPr>
          <a:xfrm>
            <a:off x="1834920" y="2831096"/>
            <a:ext cx="1296921" cy="216000"/>
          </a:xfrm>
          <a:prstGeom prst="flowChartProcess">
            <a:avLst/>
          </a:prstGeom>
          <a:solidFill>
            <a:srgbClr val="3E5A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Develop (Step 1)</a:t>
            </a:r>
          </a:p>
        </p:txBody>
      </p:sp>
      <p:sp>
        <p:nvSpPr>
          <p:cNvPr id="69" name="Flowchart: Process 68">
            <a:extLst>
              <a:ext uri="{FF2B5EF4-FFF2-40B4-BE49-F238E27FC236}">
                <a16:creationId xmlns:a16="http://schemas.microsoft.com/office/drawing/2014/main" id="{95E46177-CAF2-4402-A918-2F75086CC088}"/>
              </a:ext>
            </a:extLst>
          </p:cNvPr>
          <p:cNvSpPr/>
          <p:nvPr/>
        </p:nvSpPr>
        <p:spPr>
          <a:xfrm>
            <a:off x="2601472" y="3075806"/>
            <a:ext cx="1221903" cy="216000"/>
          </a:xfrm>
          <a:prstGeom prst="flowChartProcess">
            <a:avLst/>
          </a:prstGeom>
          <a:solidFill>
            <a:srgbClr val="3E5A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Testing (Step 1)</a:t>
            </a:r>
          </a:p>
        </p:txBody>
      </p:sp>
      <p:sp>
        <p:nvSpPr>
          <p:cNvPr id="82" name="Oval 116">
            <a:extLst>
              <a:ext uri="{FF2B5EF4-FFF2-40B4-BE49-F238E27FC236}">
                <a16:creationId xmlns:a16="http://schemas.microsoft.com/office/drawing/2014/main" id="{FA965496-7BA0-4FF0-B503-18C136920F87}"/>
              </a:ext>
            </a:extLst>
          </p:cNvPr>
          <p:cNvSpPr>
            <a:spLocks noChangeArrowheads="1"/>
          </p:cNvSpPr>
          <p:nvPr/>
        </p:nvSpPr>
        <p:spPr bwMode="auto">
          <a:xfrm>
            <a:off x="4986675" y="1360044"/>
            <a:ext cx="108000" cy="109537"/>
          </a:xfrm>
          <a:prstGeom prst="ellipse">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83" name="Rectangle 114">
            <a:extLst>
              <a:ext uri="{FF2B5EF4-FFF2-40B4-BE49-F238E27FC236}">
                <a16:creationId xmlns:a16="http://schemas.microsoft.com/office/drawing/2014/main" id="{183794A6-8B4C-45FD-9CE8-B0E8902FB5ED}"/>
              </a:ext>
            </a:extLst>
          </p:cNvPr>
          <p:cNvSpPr>
            <a:spLocks noChangeArrowheads="1"/>
          </p:cNvSpPr>
          <p:nvPr/>
        </p:nvSpPr>
        <p:spPr bwMode="auto">
          <a:xfrm>
            <a:off x="4716440" y="1534605"/>
            <a:ext cx="703257" cy="184666"/>
          </a:xfrm>
          <a:prstGeom prst="rect">
            <a:avLst/>
          </a:prstGeom>
          <a:solidFill>
            <a:schemeClr val="accent1"/>
          </a:solidFill>
          <a:ln>
            <a:noFill/>
          </a:ln>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Arial" pitchFamily="34" charset="0"/>
              </a:rPr>
              <a:t>Checkpoint 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 dirty="0">
                <a:solidFill>
                  <a:schemeClr val="bg1"/>
                </a:solidFill>
              </a:rPr>
              <a:t>7</a:t>
            </a:r>
            <a:r>
              <a:rPr lang="en-US" altLang="en-US" sz="600" baseline="30000" dirty="0">
                <a:solidFill>
                  <a:schemeClr val="bg1"/>
                </a:solidFill>
              </a:rPr>
              <a:t>th</a:t>
            </a:r>
            <a:r>
              <a:rPr lang="en-US" altLang="en-US" sz="600" dirty="0">
                <a:solidFill>
                  <a:schemeClr val="bg1"/>
                </a:solidFill>
              </a:rPr>
              <a:t> Feb</a:t>
            </a:r>
            <a:endParaRPr kumimoji="0" lang="en-US" altLang="en-US" sz="600" b="0" i="0" u="none" strike="noStrike" kern="1200" cap="none" spc="0" normalizeH="0" baseline="0" noProof="0" dirty="0">
              <a:ln>
                <a:noFill/>
              </a:ln>
              <a:solidFill>
                <a:schemeClr val="bg1"/>
              </a:solidFill>
              <a:effectLst/>
              <a:uLnTx/>
              <a:uFillTx/>
              <a:ea typeface="ＭＳ Ｐゴシック" pitchFamily="34" charset="-128"/>
            </a:endParaRPr>
          </a:p>
        </p:txBody>
      </p:sp>
      <p:sp>
        <p:nvSpPr>
          <p:cNvPr id="84" name="Flowchart: Process 83">
            <a:extLst>
              <a:ext uri="{FF2B5EF4-FFF2-40B4-BE49-F238E27FC236}">
                <a16:creationId xmlns:a16="http://schemas.microsoft.com/office/drawing/2014/main" id="{F49362BC-FF94-4EE4-BE5B-AD0DA596F2A2}"/>
              </a:ext>
            </a:extLst>
          </p:cNvPr>
          <p:cNvSpPr/>
          <p:nvPr/>
        </p:nvSpPr>
        <p:spPr>
          <a:xfrm>
            <a:off x="3297248" y="2831056"/>
            <a:ext cx="2138848" cy="208750"/>
          </a:xfrm>
          <a:prstGeom prst="flowChartProcess">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Arial"/>
                <a:ea typeface="+mn-ea"/>
                <a:cs typeface="+mn-cs"/>
              </a:rPr>
              <a:t>Design (Step 2)</a:t>
            </a:r>
          </a:p>
        </p:txBody>
      </p:sp>
      <p:sp>
        <p:nvSpPr>
          <p:cNvPr id="100" name="Flowchart: Process 99">
            <a:extLst>
              <a:ext uri="{FF2B5EF4-FFF2-40B4-BE49-F238E27FC236}">
                <a16:creationId xmlns:a16="http://schemas.microsoft.com/office/drawing/2014/main" id="{3775A579-31A0-4A81-9632-B969CE869B2D}"/>
              </a:ext>
            </a:extLst>
          </p:cNvPr>
          <p:cNvSpPr/>
          <p:nvPr/>
        </p:nvSpPr>
        <p:spPr>
          <a:xfrm>
            <a:off x="7996470" y="3915552"/>
            <a:ext cx="853104" cy="367013"/>
          </a:xfrm>
          <a:prstGeom prst="flowChartProcess">
            <a:avLst/>
          </a:prstGeom>
          <a:solidFill>
            <a:srgbClr val="7030A0"/>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white"/>
                </a:solidFill>
                <a:effectLst/>
                <a:uLnTx/>
                <a:uFillTx/>
                <a:latin typeface="Arial"/>
                <a:ea typeface="+mn-ea"/>
                <a:cs typeface="+mn-cs"/>
              </a:rPr>
              <a:t>Step 2c RGMA &amp; 2d Deep Dive</a:t>
            </a:r>
          </a:p>
        </p:txBody>
      </p:sp>
      <p:sp>
        <p:nvSpPr>
          <p:cNvPr id="107" name="Flowchart: Process 106">
            <a:extLst>
              <a:ext uri="{FF2B5EF4-FFF2-40B4-BE49-F238E27FC236}">
                <a16:creationId xmlns:a16="http://schemas.microsoft.com/office/drawing/2014/main" id="{1271F134-F712-4A14-8FA8-36226F3261FE}"/>
              </a:ext>
            </a:extLst>
          </p:cNvPr>
          <p:cNvSpPr/>
          <p:nvPr/>
        </p:nvSpPr>
        <p:spPr>
          <a:xfrm>
            <a:off x="8410344" y="4331984"/>
            <a:ext cx="554144" cy="255990"/>
          </a:xfrm>
          <a:prstGeom prst="flowChartProcess">
            <a:avLst/>
          </a:prstGeom>
          <a:solidFill>
            <a:srgbClr val="7030A0"/>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solidFill>
                <a:effectLst/>
                <a:uLnTx/>
                <a:uFillTx/>
                <a:latin typeface="Arial"/>
                <a:ea typeface="+mn-ea"/>
                <a:cs typeface="+mn-cs"/>
              </a:rPr>
              <a:t>Output from Step 2c &amp; 2d</a:t>
            </a:r>
          </a:p>
        </p:txBody>
      </p:sp>
      <p:sp>
        <p:nvSpPr>
          <p:cNvPr id="110" name="Rectangle 114">
            <a:extLst>
              <a:ext uri="{FF2B5EF4-FFF2-40B4-BE49-F238E27FC236}">
                <a16:creationId xmlns:a16="http://schemas.microsoft.com/office/drawing/2014/main" id="{88CBC755-B427-4044-B70E-02F67B03BE5F}"/>
              </a:ext>
            </a:extLst>
          </p:cNvPr>
          <p:cNvSpPr>
            <a:spLocks noChangeArrowheads="1"/>
          </p:cNvSpPr>
          <p:nvPr/>
        </p:nvSpPr>
        <p:spPr bwMode="auto">
          <a:xfrm>
            <a:off x="5503775" y="2850652"/>
            <a:ext cx="21067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Business Rules for Shipper Fixed Anomalies awaiting SME Review and Input, Design Step 2 then complete</a:t>
            </a:r>
          </a:p>
        </p:txBody>
      </p:sp>
      <p:sp>
        <p:nvSpPr>
          <p:cNvPr id="79" name="Flowchart: Process 78">
            <a:extLst>
              <a:ext uri="{FF2B5EF4-FFF2-40B4-BE49-F238E27FC236}">
                <a16:creationId xmlns:a16="http://schemas.microsoft.com/office/drawing/2014/main" id="{C8FD1C60-3A35-42C1-B5F0-3719E188D3B2}"/>
              </a:ext>
            </a:extLst>
          </p:cNvPr>
          <p:cNvSpPr/>
          <p:nvPr/>
        </p:nvSpPr>
        <p:spPr>
          <a:xfrm>
            <a:off x="6707813" y="4780857"/>
            <a:ext cx="180000" cy="180000"/>
          </a:xfrm>
          <a:prstGeom prst="flowChartProcess">
            <a:avLst/>
          </a:prstGeom>
          <a:solidFill>
            <a:srgbClr val="7030A0"/>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TextBox 79">
            <a:extLst>
              <a:ext uri="{FF2B5EF4-FFF2-40B4-BE49-F238E27FC236}">
                <a16:creationId xmlns:a16="http://schemas.microsoft.com/office/drawing/2014/main" id="{DC651DD8-0EDD-449D-B36E-BBED892387AE}"/>
              </a:ext>
            </a:extLst>
          </p:cNvPr>
          <p:cNvSpPr txBox="1"/>
          <p:nvPr/>
        </p:nvSpPr>
        <p:spPr>
          <a:xfrm>
            <a:off x="6869279" y="4701362"/>
            <a:ext cx="20361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Dates need to be con</a:t>
            </a:r>
            <a:r>
              <a:rPr lang="en-GB" sz="800" dirty="0">
                <a:solidFill>
                  <a:srgbClr val="1D3E61"/>
                </a:solidFill>
                <a:latin typeface="Arial"/>
              </a:rPr>
              <a:t>firmed post Step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rPr>
              <a:t>results as </a:t>
            </a:r>
            <a:r>
              <a:rPr lang="en-GB" sz="800" dirty="0">
                <a:solidFill>
                  <a:srgbClr val="1D3E61"/>
                </a:solidFill>
                <a:latin typeface="Arial"/>
              </a:rPr>
              <a:t>volumes will inform task size</a:t>
            </a:r>
            <a:endParaRPr kumimoji="0" lang="en-GB" sz="800" b="0" i="0" u="none" strike="noStrike" kern="1200" cap="none" spc="0" normalizeH="0" baseline="0" noProof="0" dirty="0">
              <a:ln>
                <a:noFill/>
              </a:ln>
              <a:solidFill>
                <a:srgbClr val="1D3E61"/>
              </a:solidFill>
              <a:effectLst/>
              <a:uLnTx/>
              <a:uFillTx/>
              <a:latin typeface="Arial"/>
              <a:ea typeface="ＭＳ Ｐゴシック" pitchFamily="34" charset="-128"/>
              <a:cs typeface="+mn-cs"/>
            </a:endParaRPr>
          </a:p>
        </p:txBody>
      </p:sp>
      <p:graphicFrame>
        <p:nvGraphicFramePr>
          <p:cNvPr id="6" name="Table 5">
            <a:extLst>
              <a:ext uri="{FF2B5EF4-FFF2-40B4-BE49-F238E27FC236}">
                <a16:creationId xmlns:a16="http://schemas.microsoft.com/office/drawing/2014/main" id="{E748F94A-BE29-4648-992A-287E7451C36C}"/>
              </a:ext>
            </a:extLst>
          </p:cNvPr>
          <p:cNvGraphicFramePr>
            <a:graphicFrameLocks noGrp="1"/>
          </p:cNvGraphicFramePr>
          <p:nvPr>
            <p:extLst/>
          </p:nvPr>
        </p:nvGraphicFramePr>
        <p:xfrm>
          <a:off x="539763" y="987574"/>
          <a:ext cx="8439030" cy="313278"/>
        </p:xfrm>
        <a:graphic>
          <a:graphicData uri="http://schemas.openxmlformats.org/drawingml/2006/table">
            <a:tbl>
              <a:tblPr firstRow="1" bandRow="1">
                <a:tableStyleId>{5C22544A-7EE6-4342-B048-85BDC9FD1C3A}</a:tableStyleId>
              </a:tblPr>
              <a:tblGrid>
                <a:gridCol w="1406505">
                  <a:extLst>
                    <a:ext uri="{9D8B030D-6E8A-4147-A177-3AD203B41FA5}">
                      <a16:colId xmlns:a16="http://schemas.microsoft.com/office/drawing/2014/main" val="1760081582"/>
                    </a:ext>
                  </a:extLst>
                </a:gridCol>
                <a:gridCol w="1406505">
                  <a:extLst>
                    <a:ext uri="{9D8B030D-6E8A-4147-A177-3AD203B41FA5}">
                      <a16:colId xmlns:a16="http://schemas.microsoft.com/office/drawing/2014/main" val="1013112567"/>
                    </a:ext>
                  </a:extLst>
                </a:gridCol>
                <a:gridCol w="1406505">
                  <a:extLst>
                    <a:ext uri="{9D8B030D-6E8A-4147-A177-3AD203B41FA5}">
                      <a16:colId xmlns:a16="http://schemas.microsoft.com/office/drawing/2014/main" val="1097286555"/>
                    </a:ext>
                  </a:extLst>
                </a:gridCol>
                <a:gridCol w="1406505">
                  <a:extLst>
                    <a:ext uri="{9D8B030D-6E8A-4147-A177-3AD203B41FA5}">
                      <a16:colId xmlns:a16="http://schemas.microsoft.com/office/drawing/2014/main" val="4271768294"/>
                    </a:ext>
                  </a:extLst>
                </a:gridCol>
                <a:gridCol w="1406505">
                  <a:extLst>
                    <a:ext uri="{9D8B030D-6E8A-4147-A177-3AD203B41FA5}">
                      <a16:colId xmlns:a16="http://schemas.microsoft.com/office/drawing/2014/main" val="3312957081"/>
                    </a:ext>
                  </a:extLst>
                </a:gridCol>
                <a:gridCol w="1406505">
                  <a:extLst>
                    <a:ext uri="{9D8B030D-6E8A-4147-A177-3AD203B41FA5}">
                      <a16:colId xmlns:a16="http://schemas.microsoft.com/office/drawing/2014/main" val="2669923489"/>
                    </a:ext>
                  </a:extLst>
                </a:gridCol>
              </a:tblGrid>
              <a:tr h="313278">
                <a:tc>
                  <a:txBody>
                    <a:bodyPr/>
                    <a:lstStyle/>
                    <a:p>
                      <a:pPr algn="ctr"/>
                      <a:r>
                        <a:rPr lang="en-GB" sz="1000" dirty="0">
                          <a:solidFill>
                            <a:schemeClr val="tx1"/>
                          </a:solidFill>
                        </a:rPr>
                        <a:t>November </a:t>
                      </a:r>
                    </a:p>
                  </a:txBody>
                  <a:tcPr>
                    <a:solidFill>
                      <a:srgbClr val="B1D6E8"/>
                    </a:solidFill>
                  </a:tcPr>
                </a:tc>
                <a:tc>
                  <a:txBody>
                    <a:bodyPr/>
                    <a:lstStyle/>
                    <a:p>
                      <a:pPr algn="ctr"/>
                      <a:r>
                        <a:rPr lang="en-GB" sz="1000" dirty="0">
                          <a:solidFill>
                            <a:schemeClr val="tx1"/>
                          </a:solidFill>
                        </a:rPr>
                        <a:t>December</a:t>
                      </a:r>
                    </a:p>
                  </a:txBody>
                  <a:tcPr>
                    <a:solidFill>
                      <a:srgbClr val="B1D6E8"/>
                    </a:solidFill>
                  </a:tcPr>
                </a:tc>
                <a:tc>
                  <a:txBody>
                    <a:bodyPr/>
                    <a:lstStyle/>
                    <a:p>
                      <a:pPr algn="ctr"/>
                      <a:r>
                        <a:rPr lang="en-GB" sz="1000" dirty="0">
                          <a:solidFill>
                            <a:schemeClr val="tx1"/>
                          </a:solidFill>
                        </a:rPr>
                        <a:t>January</a:t>
                      </a:r>
                    </a:p>
                  </a:txBody>
                  <a:tcPr>
                    <a:solidFill>
                      <a:srgbClr val="B1D6E8"/>
                    </a:solidFill>
                  </a:tcPr>
                </a:tc>
                <a:tc>
                  <a:txBody>
                    <a:bodyPr/>
                    <a:lstStyle/>
                    <a:p>
                      <a:pPr algn="ctr"/>
                      <a:r>
                        <a:rPr lang="en-GB" sz="1000" dirty="0">
                          <a:solidFill>
                            <a:schemeClr val="tx1"/>
                          </a:solidFill>
                        </a:rPr>
                        <a:t>February </a:t>
                      </a:r>
                    </a:p>
                  </a:txBody>
                  <a:tcPr>
                    <a:solidFill>
                      <a:srgbClr val="B1D6E8"/>
                    </a:solidFill>
                  </a:tcPr>
                </a:tc>
                <a:tc>
                  <a:txBody>
                    <a:bodyPr/>
                    <a:lstStyle/>
                    <a:p>
                      <a:pPr algn="ctr"/>
                      <a:r>
                        <a:rPr lang="en-GB" sz="1000" dirty="0">
                          <a:solidFill>
                            <a:schemeClr val="tx1"/>
                          </a:solidFill>
                        </a:rPr>
                        <a:t>March</a:t>
                      </a:r>
                    </a:p>
                  </a:txBody>
                  <a:tcPr>
                    <a:solidFill>
                      <a:srgbClr val="B1D6E8"/>
                    </a:solidFill>
                  </a:tcPr>
                </a:tc>
                <a:tc>
                  <a:txBody>
                    <a:bodyPr/>
                    <a:lstStyle/>
                    <a:p>
                      <a:pPr algn="ctr"/>
                      <a:r>
                        <a:rPr lang="en-GB" sz="1000" dirty="0">
                          <a:solidFill>
                            <a:schemeClr val="tx1"/>
                          </a:solidFill>
                        </a:rPr>
                        <a:t>April</a:t>
                      </a:r>
                    </a:p>
                  </a:txBody>
                  <a:tcPr>
                    <a:solidFill>
                      <a:srgbClr val="B1D6E8"/>
                    </a:solidFill>
                  </a:tcPr>
                </a:tc>
                <a:extLst>
                  <a:ext uri="{0D108BD9-81ED-4DB2-BD59-A6C34878D82A}">
                    <a16:rowId xmlns:a16="http://schemas.microsoft.com/office/drawing/2014/main" val="2982941477"/>
                  </a:ext>
                </a:extLst>
              </a:tr>
            </a:tbl>
          </a:graphicData>
        </a:graphic>
      </p:graphicFrame>
    </p:spTree>
    <p:extLst>
      <p:ext uri="{BB962C8B-B14F-4D97-AF65-F5344CB8AC3E}">
        <p14:creationId xmlns:p14="http://schemas.microsoft.com/office/powerpoint/2010/main" val="265158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64D1-DD4B-479C-8274-060EA4CFB223}"/>
              </a:ext>
            </a:extLst>
          </p:cNvPr>
          <p:cNvSpPr>
            <a:spLocks noGrp="1"/>
          </p:cNvSpPr>
          <p:nvPr>
            <p:ph type="title"/>
          </p:nvPr>
        </p:nvSpPr>
        <p:spPr>
          <a:xfrm>
            <a:off x="457200" y="252545"/>
            <a:ext cx="8229600" cy="637580"/>
          </a:xfrm>
        </p:spPr>
        <p:txBody>
          <a:bodyPr>
            <a:normAutofit fontScale="90000"/>
          </a:bodyPr>
          <a:lstStyle/>
          <a:p>
            <a:r>
              <a:rPr lang="en-GB" dirty="0"/>
              <a:t>7.3 XRN5057 – Minor Release Drop 6 - Status Update</a:t>
            </a:r>
          </a:p>
        </p:txBody>
      </p:sp>
      <p:graphicFrame>
        <p:nvGraphicFramePr>
          <p:cNvPr id="4" name="Content Placeholder 3">
            <a:extLst>
              <a:ext uri="{FF2B5EF4-FFF2-40B4-BE49-F238E27FC236}">
                <a16:creationId xmlns:a16="http://schemas.microsoft.com/office/drawing/2014/main" id="{60E62DC6-3EBE-4901-B700-870330337CDA}"/>
              </a:ext>
            </a:extLst>
          </p:cNvPr>
          <p:cNvGraphicFramePr>
            <a:graphicFrameLocks/>
          </p:cNvGraphicFramePr>
          <p:nvPr>
            <p:extLst/>
          </p:nvPr>
        </p:nvGraphicFramePr>
        <p:xfrm>
          <a:off x="225860" y="1059582"/>
          <a:ext cx="8594612" cy="3367718"/>
        </p:xfrm>
        <a:graphic>
          <a:graphicData uri="http://schemas.openxmlformats.org/drawingml/2006/table">
            <a:tbl>
              <a:tblPr firstRow="1" bandRow="1"/>
              <a:tblGrid>
                <a:gridCol w="1210676">
                  <a:extLst>
                    <a:ext uri="{9D8B030D-6E8A-4147-A177-3AD203B41FA5}">
                      <a16:colId xmlns:a16="http://schemas.microsoft.com/office/drawing/2014/main" val="20000"/>
                    </a:ext>
                  </a:extLst>
                </a:gridCol>
                <a:gridCol w="1881159">
                  <a:extLst>
                    <a:ext uri="{9D8B030D-6E8A-4147-A177-3AD203B41FA5}">
                      <a16:colId xmlns:a16="http://schemas.microsoft.com/office/drawing/2014/main" val="20001"/>
                    </a:ext>
                  </a:extLst>
                </a:gridCol>
                <a:gridCol w="1840713">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789856">
                  <a:extLst>
                    <a:ext uri="{9D8B030D-6E8A-4147-A177-3AD203B41FA5}">
                      <a16:colId xmlns:a16="http://schemas.microsoft.com/office/drawing/2014/main" val="20004"/>
                    </a:ext>
                  </a:extLst>
                </a:gridCol>
              </a:tblGrid>
              <a:tr h="370532">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50" kern="1200" baseline="0" dirty="0">
                          <a:solidFill>
                            <a:schemeClr val="bg1"/>
                          </a:solidFill>
                          <a:latin typeface="Arial" panose="020B0604020202020204" pitchFamily="34" charset="0"/>
                          <a:ea typeface="+mn-ea"/>
                          <a:cs typeface="Arial" panose="020B0604020202020204" pitchFamily="34" charset="0"/>
                        </a:rPr>
                        <a:t>11</a:t>
                      </a:r>
                      <a:r>
                        <a:rPr lang="en-GB" sz="1050" kern="1200" baseline="30000" dirty="0">
                          <a:solidFill>
                            <a:schemeClr val="bg1"/>
                          </a:solidFill>
                          <a:latin typeface="Arial" panose="020B0604020202020204" pitchFamily="34" charset="0"/>
                          <a:ea typeface="+mn-ea"/>
                          <a:cs typeface="Arial" panose="020B0604020202020204" pitchFamily="34" charset="0"/>
                        </a:rPr>
                        <a:t>th</a:t>
                      </a:r>
                      <a:r>
                        <a:rPr lang="en-GB" sz="1050" kern="1200" baseline="0" dirty="0">
                          <a:solidFill>
                            <a:schemeClr val="bg1"/>
                          </a:solidFill>
                          <a:latin typeface="Arial" panose="020B0604020202020204" pitchFamily="34" charset="0"/>
                          <a:ea typeface="+mn-ea"/>
                          <a:cs typeface="Arial" panose="020B0604020202020204" pitchFamily="34" charset="0"/>
                        </a:rPr>
                        <a:t> March 2020</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algn="ctr"/>
                      <a:r>
                        <a:rPr lang="en-GB" sz="1050" b="1" i="0" dirty="0">
                          <a:solidFill>
                            <a:schemeClr val="bg1"/>
                          </a:solidFill>
                          <a:latin typeface="Arial" panose="020B0604020202020204" pitchFamily="34" charset="0"/>
                          <a:cs typeface="Arial" panose="020B0604020202020204" pitchFamily="34" charset="0"/>
                        </a:rPr>
                        <a:t>Overall</a:t>
                      </a:r>
                      <a:r>
                        <a:rPr lang="en-GB" sz="1050" b="1" i="0" baseline="0" dirty="0">
                          <a:solidFill>
                            <a:schemeClr val="bg1"/>
                          </a:solidFill>
                          <a:latin typeface="Arial" panose="020B0604020202020204" pitchFamily="34" charset="0"/>
                          <a:cs typeface="Arial" panose="020B0604020202020204" pitchFamily="34" charset="0"/>
                        </a:rPr>
                        <a:t> Project RAG Status</a:t>
                      </a:r>
                      <a:r>
                        <a:rPr lang="en-GB" sz="1000" b="1" i="0" baseline="0" dirty="0">
                          <a:solidFill>
                            <a:schemeClr val="bg1"/>
                          </a:solidFill>
                          <a:latin typeface="Arial" panose="020B0604020202020204" pitchFamily="34" charset="0"/>
                          <a:cs typeface="Arial" panose="020B0604020202020204" pitchFamily="34" charset="0"/>
                        </a:rPr>
                        <a:t>: </a:t>
                      </a:r>
                      <a:endParaRPr lang="en-GB" sz="1000" b="1" i="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a:endParaRPr lang="en-GB" sz="1800" dirty="0">
                        <a:solidFill>
                          <a:schemeClr val="tx1"/>
                        </a:solidFill>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pPr algn="ctr"/>
                      <a:endParaRPr lang="en-GB" sz="1600" dirty="0">
                        <a:solidFill>
                          <a:schemeClr val="tx1"/>
                        </a:solidFill>
                      </a:endParaRPr>
                    </a:p>
                  </a:txBody>
                  <a:tcPr marL="91435" marR="91435"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GB" sz="900" dirty="0">
                        <a:solidFill>
                          <a:schemeClr val="tx1"/>
                        </a:solidFill>
                        <a:latin typeface="+mn-lt"/>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324477">
                <a:tc vMerge="1">
                  <a:txBody>
                    <a:bodyPr/>
                    <a:lstStyle/>
                    <a:p>
                      <a:pPr algn="ctr"/>
                      <a:endParaRPr lang="en-GB" sz="1800" dirty="0"/>
                    </a:p>
                  </a:txBody>
                  <a:tcPr marL="91426" marR="91426"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50" b="1" dirty="0">
                          <a:solidFill>
                            <a:schemeClr val="bg1"/>
                          </a:solidFill>
                          <a:latin typeface="Arial" panose="020B0604020202020204" pitchFamily="34" charset="0"/>
                          <a:cs typeface="Arial" panose="020B0604020202020204" pitchFamily="34" charset="0"/>
                        </a:rPr>
                        <a:t>Schedule</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GB" sz="1050" b="1" kern="1200" dirty="0">
                          <a:solidFill>
                            <a:schemeClr val="bg1"/>
                          </a:solidFill>
                          <a:latin typeface="Arial" panose="020B0604020202020204" pitchFamily="34" charset="0"/>
                          <a:ea typeface="+mn-ea"/>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GB" sz="1050" b="1" kern="1200" dirty="0">
                          <a:solidFill>
                            <a:schemeClr val="bg1"/>
                          </a:solidFill>
                          <a:latin typeface="Arial" panose="020B0604020202020204" pitchFamily="34" charset="0"/>
                          <a:ea typeface="+mn-ea"/>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GB" sz="1050" b="1" kern="1200" dirty="0">
                          <a:solidFill>
                            <a:schemeClr val="bg1"/>
                          </a:solidFill>
                          <a:latin typeface="Arial" panose="020B0604020202020204" pitchFamily="34" charset="0"/>
                          <a:ea typeface="+mn-ea"/>
                          <a:cs typeface="Arial" panose="020B060402020202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1"/>
                  </a:ext>
                </a:extLst>
              </a:tr>
              <a:tr h="3504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RAG</a:t>
                      </a:r>
                      <a:r>
                        <a:rPr lang="en-GB" sz="1050" b="1" baseline="0" dirty="0">
                          <a:solidFill>
                            <a:schemeClr val="bg1"/>
                          </a:solidFill>
                          <a:latin typeface="Arial" panose="020B0604020202020204" pitchFamily="34" charset="0"/>
                          <a:cs typeface="Arial" panose="020B0604020202020204" pitchFamily="34" charset="0"/>
                        </a:rPr>
                        <a:t> Status</a:t>
                      </a:r>
                      <a:endParaRPr lang="en-GB" sz="1050" b="1"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Arial" panose="020B0604020202020204" pitchFamily="34" charset="0"/>
                        <a:ea typeface="+mn-ea"/>
                        <a:cs typeface="Arial" panose="020B0604020202020204" pitchFamily="34" charset="0"/>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endParaRPr lang="en-GB" sz="900" b="1" kern="1200" dirty="0">
                        <a:solidFill>
                          <a:schemeClr val="bg1"/>
                        </a:solidFill>
                        <a:latin typeface="+mn-lt"/>
                        <a:ea typeface="+mn-ea"/>
                        <a:cs typeface="+mn-cs"/>
                      </a:endParaRPr>
                    </a:p>
                  </a:txBody>
                  <a:tcPr marL="68570" marR="68570" marT="34262" marB="34262">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6494">
                <a:tc gridSpan="5">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dirty="0">
                          <a:solidFill>
                            <a:schemeClr val="bg1"/>
                          </a:solidFill>
                          <a:latin typeface="Arial" panose="020B0604020202020204" pitchFamily="34" charset="0"/>
                          <a:cs typeface="Arial" panose="020B0604020202020204" pitchFamily="34" charset="0"/>
                        </a:rPr>
                        <a:t>Status</a:t>
                      </a:r>
                      <a:r>
                        <a:rPr lang="en-GB" sz="1050" b="1" baseline="0" dirty="0">
                          <a:solidFill>
                            <a:schemeClr val="bg1"/>
                          </a:solidFill>
                          <a:latin typeface="Arial" panose="020B0604020202020204" pitchFamily="34" charset="0"/>
                          <a:cs typeface="Arial" panose="020B0604020202020204" pitchFamily="34" charset="0"/>
                        </a:rPr>
                        <a:t> Justification</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GB"/>
                    </a:p>
                  </a:txBody>
                  <a:tcPr/>
                </a:tc>
                <a:tc hMerge="1">
                  <a:txBody>
                    <a:bodyPr/>
                    <a:lstStyle/>
                    <a:p>
                      <a:pPr algn="ctr"/>
                      <a:endParaRPr lang="en-GB" dirty="0"/>
                    </a:p>
                  </a:txBody>
                  <a:tcPr>
                    <a:solidFill>
                      <a:srgbClr val="FFC000"/>
                    </a:solidFill>
                  </a:tcPr>
                </a:tc>
                <a:tc hMerge="1">
                  <a:txBody>
                    <a:bodyPr/>
                    <a:lstStyle/>
                    <a:p>
                      <a:endParaRPr lang="en-GB"/>
                    </a:p>
                  </a:txBody>
                  <a:tcPr/>
                </a:tc>
                <a:tc hMerge="1">
                  <a:txBody>
                    <a:bodyPr/>
                    <a:lstStyle/>
                    <a:p>
                      <a:pPr marL="0" algn="ctr" defTabSz="457200" rtl="0" eaLnBrk="1" latinLnBrk="0" hangingPunct="1"/>
                      <a:endParaRPr lang="en-GB" sz="1800" kern="1200" dirty="0">
                        <a:solidFill>
                          <a:schemeClr val="dk1"/>
                        </a:solidFill>
                        <a:latin typeface="+mn-lt"/>
                        <a:ea typeface="+mn-ea"/>
                        <a:cs typeface="+mn-cs"/>
                      </a:endParaRPr>
                    </a:p>
                  </a:txBody>
                  <a:tcPr>
                    <a:solidFill>
                      <a:srgbClr val="92D050"/>
                    </a:solidFill>
                  </a:tcPr>
                </a:tc>
                <a:extLst>
                  <a:ext uri="{0D108BD9-81ED-4DB2-BD59-A6C34878D82A}">
                    <a16:rowId xmlns:a16="http://schemas.microsoft.com/office/drawing/2014/main" val="10003"/>
                  </a:ext>
                </a:extLst>
              </a:tr>
              <a:tr h="8862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1" kern="1200" baseline="0" dirty="0">
                          <a:solidFill>
                            <a:schemeClr val="bg1"/>
                          </a:solidFill>
                          <a:latin typeface="Arial" panose="020B0604020202020204" pitchFamily="34" charset="0"/>
                          <a:ea typeface="+mn-ea"/>
                          <a:cs typeface="Arial" panose="020B0604020202020204" pitchFamily="34" charset="0"/>
                        </a:rPr>
                        <a:t>Schedule</a:t>
                      </a:r>
                    </a:p>
                    <a:p>
                      <a:pPr algn="ctr"/>
                      <a:endParaRPr lang="en-GB" sz="1050" b="1" baseline="0" dirty="0">
                        <a:solidFill>
                          <a:schemeClr val="bg1"/>
                        </a:solidFill>
                        <a:latin typeface="Arial" panose="020B0604020202020204"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Plan</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MiRD6 consists of 2 changes and to be delivered on 29/02/20. </a:t>
                      </a: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Delivery</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Build and all Testing is completed and implementation will be on 29/02/20. PIS preparation complete and First Usage plan has been approved.</a:t>
                      </a: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Scope</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The agreed scope of XRN5057 is for 2 changes XRN 4955 - Amendment of MDD PSR Needs Codes and Needs Codes Descriptions and XRN4997 - Introduction of New Charge Codes for Pro-Active Payment of GSOP 3 and GSOP 13 and GT Voluntary Consumer Payments</a:t>
                      </a:r>
                    </a:p>
                    <a:p>
                      <a:pPr marL="171450" lvl="0" indent="-171450">
                        <a:buFont typeface="Arial" panose="020B0604020202020204" pitchFamily="34" charset="0"/>
                        <a:buChar char="•"/>
                      </a:pPr>
                      <a:r>
                        <a:rPr kumimoji="0" lang="en-GB"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Implementation</a:t>
                      </a:r>
                      <a:r>
                        <a:rPr kumimoji="0" lang="en-GB"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Implementation date of Saturday 29th February has been agreed.</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39230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Risks and Issues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50" b="1"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Risk</a:t>
                      </a: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 – A risk has been raised against the availability of environments during PIS. The project team are working with other project teams and Tech Ops to ensure there is no disruption if any defects are identified.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2273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050" b="1" baseline="0" dirty="0">
                          <a:solidFill>
                            <a:schemeClr val="bg1"/>
                          </a:solidFill>
                          <a:latin typeface="Arial" panose="020B0604020202020204" pitchFamily="34" charset="0"/>
                          <a:cs typeface="Arial" panose="020B0604020202020204" pitchFamily="34" charset="0"/>
                        </a:rPr>
                        <a:t>Cost</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lvl="0" indent="-171450">
                        <a:buFont typeface="Arial" panose="020B0604020202020204" pitchFamily="34" charset="0"/>
                        <a:buChar char="•"/>
                      </a:pP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Changes are being delivered as part of the Minor </a:t>
                      </a:r>
                      <a:r>
                        <a:rPr kumimoji="0" lang="en-US" sz="1050" b="0" i="0" u="none" strike="noStrike" kern="1200" cap="none" normalizeH="0" baseline="0">
                          <a:ln>
                            <a:noFill/>
                          </a:ln>
                          <a:solidFill>
                            <a:schemeClr val="tx1"/>
                          </a:solidFill>
                          <a:effectLst/>
                          <a:latin typeface="Arial" panose="020B0604020202020204" pitchFamily="34" charset="0"/>
                          <a:ea typeface="Verdana" pitchFamily="34" charset="0"/>
                          <a:cs typeface="Arial" panose="020B0604020202020204" pitchFamily="34" charset="0"/>
                        </a:rPr>
                        <a:t>Release budget.</a:t>
                      </a:r>
                      <a:endPar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endParaRP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84222">
                <a:tc>
                  <a:txBody>
                    <a:bodyPr/>
                    <a:lstStyle/>
                    <a:p>
                      <a:pPr algn="ctr"/>
                      <a:r>
                        <a:rPr lang="en-GB" sz="1050" b="1" baseline="0" dirty="0">
                          <a:solidFill>
                            <a:schemeClr val="bg1"/>
                          </a:solidFill>
                          <a:latin typeface="Arial" panose="020B0604020202020204" pitchFamily="34" charset="0"/>
                          <a:cs typeface="Arial" panose="020B0604020202020204" pitchFamily="34" charset="0"/>
                        </a:rPr>
                        <a:t>Resources</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4">
                  <a:txBody>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50" b="0" i="0" u="none" strike="noStrike" kern="1200" cap="none" normalizeH="0" baseline="0" dirty="0">
                          <a:ln>
                            <a:noFill/>
                          </a:ln>
                          <a:solidFill>
                            <a:schemeClr val="tx1"/>
                          </a:solidFill>
                          <a:effectLst/>
                          <a:latin typeface="Arial" panose="020B0604020202020204" pitchFamily="34" charset="0"/>
                          <a:ea typeface="Verdana" pitchFamily="34" charset="0"/>
                          <a:cs typeface="Arial" panose="020B0604020202020204" pitchFamily="34" charset="0"/>
                        </a:rPr>
                        <a:t>All required resources for PIS and First Usage have been confirmed and approved </a:t>
                      </a:r>
                    </a:p>
                  </a:txBody>
                  <a:tcPr marL="68570" marR="68570" marT="34262" marB="34262"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bl>
          </a:graphicData>
        </a:graphic>
      </p:graphicFrame>
      <p:sp>
        <p:nvSpPr>
          <p:cNvPr id="8" name="Oval 7">
            <a:extLst>
              <a:ext uri="{FF2B5EF4-FFF2-40B4-BE49-F238E27FC236}">
                <a16:creationId xmlns:a16="http://schemas.microsoft.com/office/drawing/2014/main" id="{0932F9EA-D945-459F-8F00-091B3CFCAABE}"/>
              </a:ext>
            </a:extLst>
          </p:cNvPr>
          <p:cNvSpPr/>
          <p:nvPr/>
        </p:nvSpPr>
        <p:spPr>
          <a:xfrm>
            <a:off x="7803884" y="1817266"/>
            <a:ext cx="218894" cy="22166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1CD340F4-EC05-45B9-AB26-20BECCEF8858}"/>
              </a:ext>
            </a:extLst>
          </p:cNvPr>
          <p:cNvSpPr/>
          <p:nvPr/>
        </p:nvSpPr>
        <p:spPr>
          <a:xfrm>
            <a:off x="6088325" y="1156943"/>
            <a:ext cx="211059" cy="19799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0F57896-72F6-46F0-8DCF-1B43A706D61C}"/>
              </a:ext>
            </a:extLst>
          </p:cNvPr>
          <p:cNvSpPr/>
          <p:nvPr/>
        </p:nvSpPr>
        <p:spPr>
          <a:xfrm>
            <a:off x="5977181" y="1824647"/>
            <a:ext cx="215490" cy="21428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07D341B2-AF9B-4E48-A146-835712CA3A8C}"/>
              </a:ext>
            </a:extLst>
          </p:cNvPr>
          <p:cNvSpPr/>
          <p:nvPr/>
        </p:nvSpPr>
        <p:spPr>
          <a:xfrm>
            <a:off x="4158243" y="1824647"/>
            <a:ext cx="215490" cy="21428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B354495D-E22F-4490-B63B-9C96EEB69125}"/>
              </a:ext>
            </a:extLst>
          </p:cNvPr>
          <p:cNvSpPr/>
          <p:nvPr/>
        </p:nvSpPr>
        <p:spPr>
          <a:xfrm>
            <a:off x="2243612" y="1824647"/>
            <a:ext cx="215490" cy="21428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134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92D8-FEBE-4DDD-AD8B-03957BD623C8}"/>
              </a:ext>
            </a:extLst>
          </p:cNvPr>
          <p:cNvSpPr>
            <a:spLocks noGrp="1"/>
          </p:cNvSpPr>
          <p:nvPr>
            <p:ph type="title"/>
          </p:nvPr>
        </p:nvSpPr>
        <p:spPr/>
        <p:txBody>
          <a:bodyPr>
            <a:normAutofit/>
          </a:bodyPr>
          <a:lstStyle/>
          <a:p>
            <a:r>
              <a:rPr lang="en-GB" dirty="0"/>
              <a:t>XRN5057 – MiRD6 Release Timelines</a:t>
            </a:r>
          </a:p>
        </p:txBody>
      </p:sp>
      <p:sp>
        <p:nvSpPr>
          <p:cNvPr id="5" name="TextBox 4">
            <a:extLst>
              <a:ext uri="{FF2B5EF4-FFF2-40B4-BE49-F238E27FC236}">
                <a16:creationId xmlns:a16="http://schemas.microsoft.com/office/drawing/2014/main" id="{DFA77669-B323-43A7-AA90-FFEE9856EC44}"/>
              </a:ext>
            </a:extLst>
          </p:cNvPr>
          <p:cNvSpPr txBox="1"/>
          <p:nvPr/>
        </p:nvSpPr>
        <p:spPr>
          <a:xfrm>
            <a:off x="65632" y="694401"/>
            <a:ext cx="9036496" cy="1815882"/>
          </a:xfrm>
          <a:prstGeom prst="rect">
            <a:avLst/>
          </a:prstGeom>
          <a:noFill/>
        </p:spPr>
        <p:txBody>
          <a:bodyPr wrap="square" rtlCol="0">
            <a:spAutoFit/>
          </a:bodyPr>
          <a:lstStyle/>
          <a:p>
            <a:r>
              <a:rPr lang="en-GB" sz="1400" b="1" dirty="0">
                <a:solidFill>
                  <a:schemeClr val="tx2"/>
                </a:solidFill>
                <a:latin typeface="Arial" panose="020B0604020202020204" pitchFamily="34" charset="0"/>
                <a:cs typeface="Arial" panose="020B0604020202020204" pitchFamily="34" charset="0"/>
              </a:rPr>
              <a:t>Key Milestone Dates:</a:t>
            </a:r>
          </a:p>
          <a:p>
            <a:endParaRPr lang="en-GB" sz="1200" b="1"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1" dirty="0">
                <a:solidFill>
                  <a:srgbClr val="1D3E61"/>
                </a:solidFill>
              </a:rPr>
              <a:t>Design Completed – 13/12/19</a:t>
            </a:r>
          </a:p>
          <a:p>
            <a:pPr marL="285750" indent="-285750">
              <a:buFont typeface="Arial" panose="020B0604020202020204" pitchFamily="34" charset="0"/>
              <a:buChar char="•"/>
            </a:pPr>
            <a:r>
              <a:rPr lang="en-GB" sz="1200" b="1" dirty="0">
                <a:solidFill>
                  <a:srgbClr val="1D3E61"/>
                </a:solidFill>
              </a:rPr>
              <a:t>Build &amp; Functional Unit Test Completion – 03/01/20</a:t>
            </a:r>
          </a:p>
          <a:p>
            <a:pPr marL="285750" indent="-285750">
              <a:buFont typeface="Arial" panose="020B0604020202020204" pitchFamily="34" charset="0"/>
              <a:buChar char="•"/>
            </a:pPr>
            <a:r>
              <a:rPr lang="en-GB" sz="1200" b="1" dirty="0">
                <a:solidFill>
                  <a:srgbClr val="1D3E61"/>
                </a:solidFill>
              </a:rPr>
              <a:t>System Test &amp; Assurance Completion – 24/01/20</a:t>
            </a:r>
          </a:p>
          <a:p>
            <a:pPr marL="285750" indent="-285750">
              <a:buFont typeface="Arial" panose="020B0604020202020204" pitchFamily="34" charset="0"/>
              <a:buChar char="•"/>
            </a:pPr>
            <a:r>
              <a:rPr lang="en-GB" sz="1200" b="1" dirty="0">
                <a:solidFill>
                  <a:srgbClr val="1D3E61"/>
                </a:solidFill>
              </a:rPr>
              <a:t>Regression Test &amp; Assurance Completion – 14/02/20</a:t>
            </a:r>
          </a:p>
          <a:p>
            <a:pPr marL="285750" indent="-285750">
              <a:buFont typeface="Arial" panose="020B0604020202020204" pitchFamily="34" charset="0"/>
              <a:buChar char="•"/>
            </a:pPr>
            <a:r>
              <a:rPr lang="en-GB" sz="1200" b="1" dirty="0">
                <a:solidFill>
                  <a:srgbClr val="1D3E61"/>
                </a:solidFill>
              </a:rPr>
              <a:t>Implementation Date – 29/02/20</a:t>
            </a:r>
          </a:p>
          <a:p>
            <a:pPr marL="285750" indent="-285750">
              <a:buFont typeface="Arial" panose="020B0604020202020204" pitchFamily="34" charset="0"/>
              <a:buChar char="•"/>
            </a:pPr>
            <a:r>
              <a:rPr lang="en-GB" sz="1200" b="1" dirty="0">
                <a:solidFill>
                  <a:srgbClr val="1D3E61"/>
                </a:solidFill>
              </a:rPr>
              <a:t>PIS Completion – 13/03/20 </a:t>
            </a:r>
            <a:endParaRPr lang="en-GB"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chemeClr val="tx2"/>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21616C67-0988-4E40-8F41-DB87EDFF9352}"/>
              </a:ext>
            </a:extLst>
          </p:cNvPr>
          <p:cNvGraphicFramePr>
            <a:graphicFrameLocks noGrp="1"/>
          </p:cNvGraphicFramePr>
          <p:nvPr>
            <p:extLst/>
          </p:nvPr>
        </p:nvGraphicFramePr>
        <p:xfrm>
          <a:off x="179512" y="2427734"/>
          <a:ext cx="8640955" cy="1512167"/>
        </p:xfrm>
        <a:graphic>
          <a:graphicData uri="http://schemas.openxmlformats.org/drawingml/2006/table">
            <a:tbl>
              <a:tblPr/>
              <a:tblGrid>
                <a:gridCol w="320778">
                  <a:extLst>
                    <a:ext uri="{9D8B030D-6E8A-4147-A177-3AD203B41FA5}">
                      <a16:colId xmlns:a16="http://schemas.microsoft.com/office/drawing/2014/main" val="3347663364"/>
                    </a:ext>
                  </a:extLst>
                </a:gridCol>
                <a:gridCol w="481167">
                  <a:extLst>
                    <a:ext uri="{9D8B030D-6E8A-4147-A177-3AD203B41FA5}">
                      <a16:colId xmlns:a16="http://schemas.microsoft.com/office/drawing/2014/main" val="3357788505"/>
                    </a:ext>
                  </a:extLst>
                </a:gridCol>
                <a:gridCol w="481167">
                  <a:extLst>
                    <a:ext uri="{9D8B030D-6E8A-4147-A177-3AD203B41FA5}">
                      <a16:colId xmlns:a16="http://schemas.microsoft.com/office/drawing/2014/main" val="970700804"/>
                    </a:ext>
                  </a:extLst>
                </a:gridCol>
                <a:gridCol w="481167">
                  <a:extLst>
                    <a:ext uri="{9D8B030D-6E8A-4147-A177-3AD203B41FA5}">
                      <a16:colId xmlns:a16="http://schemas.microsoft.com/office/drawing/2014/main" val="3963402561"/>
                    </a:ext>
                  </a:extLst>
                </a:gridCol>
                <a:gridCol w="481167">
                  <a:extLst>
                    <a:ext uri="{9D8B030D-6E8A-4147-A177-3AD203B41FA5}">
                      <a16:colId xmlns:a16="http://schemas.microsoft.com/office/drawing/2014/main" val="3890105264"/>
                    </a:ext>
                  </a:extLst>
                </a:gridCol>
                <a:gridCol w="441069">
                  <a:extLst>
                    <a:ext uri="{9D8B030D-6E8A-4147-A177-3AD203B41FA5}">
                      <a16:colId xmlns:a16="http://schemas.microsoft.com/office/drawing/2014/main" val="2679633702"/>
                    </a:ext>
                  </a:extLst>
                </a:gridCol>
                <a:gridCol w="451093">
                  <a:extLst>
                    <a:ext uri="{9D8B030D-6E8A-4147-A177-3AD203B41FA5}">
                      <a16:colId xmlns:a16="http://schemas.microsoft.com/office/drawing/2014/main" val="3164041755"/>
                    </a:ext>
                  </a:extLst>
                </a:gridCol>
                <a:gridCol w="481167">
                  <a:extLst>
                    <a:ext uri="{9D8B030D-6E8A-4147-A177-3AD203B41FA5}">
                      <a16:colId xmlns:a16="http://schemas.microsoft.com/office/drawing/2014/main" val="796199798"/>
                    </a:ext>
                  </a:extLst>
                </a:gridCol>
                <a:gridCol w="481167">
                  <a:extLst>
                    <a:ext uri="{9D8B030D-6E8A-4147-A177-3AD203B41FA5}">
                      <a16:colId xmlns:a16="http://schemas.microsoft.com/office/drawing/2014/main" val="1135407032"/>
                    </a:ext>
                  </a:extLst>
                </a:gridCol>
                <a:gridCol w="481167">
                  <a:extLst>
                    <a:ext uri="{9D8B030D-6E8A-4147-A177-3AD203B41FA5}">
                      <a16:colId xmlns:a16="http://schemas.microsoft.com/office/drawing/2014/main" val="2877718057"/>
                    </a:ext>
                  </a:extLst>
                </a:gridCol>
                <a:gridCol w="481167">
                  <a:extLst>
                    <a:ext uri="{9D8B030D-6E8A-4147-A177-3AD203B41FA5}">
                      <a16:colId xmlns:a16="http://schemas.microsoft.com/office/drawing/2014/main" val="3542262482"/>
                    </a:ext>
                  </a:extLst>
                </a:gridCol>
                <a:gridCol w="380924">
                  <a:extLst>
                    <a:ext uri="{9D8B030D-6E8A-4147-A177-3AD203B41FA5}">
                      <a16:colId xmlns:a16="http://schemas.microsoft.com/office/drawing/2014/main" val="2554866430"/>
                    </a:ext>
                  </a:extLst>
                </a:gridCol>
                <a:gridCol w="481167">
                  <a:extLst>
                    <a:ext uri="{9D8B030D-6E8A-4147-A177-3AD203B41FA5}">
                      <a16:colId xmlns:a16="http://schemas.microsoft.com/office/drawing/2014/main" val="2887840260"/>
                    </a:ext>
                  </a:extLst>
                </a:gridCol>
                <a:gridCol w="410997">
                  <a:extLst>
                    <a:ext uri="{9D8B030D-6E8A-4147-A177-3AD203B41FA5}">
                      <a16:colId xmlns:a16="http://schemas.microsoft.com/office/drawing/2014/main" val="472173149"/>
                    </a:ext>
                  </a:extLst>
                </a:gridCol>
                <a:gridCol w="481167">
                  <a:extLst>
                    <a:ext uri="{9D8B030D-6E8A-4147-A177-3AD203B41FA5}">
                      <a16:colId xmlns:a16="http://schemas.microsoft.com/office/drawing/2014/main" val="2627574098"/>
                    </a:ext>
                  </a:extLst>
                </a:gridCol>
                <a:gridCol w="481167">
                  <a:extLst>
                    <a:ext uri="{9D8B030D-6E8A-4147-A177-3AD203B41FA5}">
                      <a16:colId xmlns:a16="http://schemas.microsoft.com/office/drawing/2014/main" val="1652209952"/>
                    </a:ext>
                  </a:extLst>
                </a:gridCol>
                <a:gridCol w="441069">
                  <a:extLst>
                    <a:ext uri="{9D8B030D-6E8A-4147-A177-3AD203B41FA5}">
                      <a16:colId xmlns:a16="http://schemas.microsoft.com/office/drawing/2014/main" val="3241711872"/>
                    </a:ext>
                  </a:extLst>
                </a:gridCol>
                <a:gridCol w="421021">
                  <a:extLst>
                    <a:ext uri="{9D8B030D-6E8A-4147-A177-3AD203B41FA5}">
                      <a16:colId xmlns:a16="http://schemas.microsoft.com/office/drawing/2014/main" val="3822544608"/>
                    </a:ext>
                  </a:extLst>
                </a:gridCol>
                <a:gridCol w="481167">
                  <a:extLst>
                    <a:ext uri="{9D8B030D-6E8A-4147-A177-3AD203B41FA5}">
                      <a16:colId xmlns:a16="http://schemas.microsoft.com/office/drawing/2014/main" val="596460420"/>
                    </a:ext>
                  </a:extLst>
                </a:gridCol>
              </a:tblGrid>
              <a:tr h="586352">
                <a:tc rowSpan="2">
                  <a:txBody>
                    <a:bodyPr/>
                    <a:lstStyle/>
                    <a:p>
                      <a:pPr algn="ctr" fontAlgn="ctr"/>
                      <a:r>
                        <a:rPr lang="en-GB" sz="800" b="1" i="0" u="none" strike="noStrike">
                          <a:solidFill>
                            <a:srgbClr val="FFFFFF"/>
                          </a:solidFill>
                          <a:effectLst/>
                          <a:latin typeface="Calibri" panose="020F0502020204030204" pitchFamily="34" charset="0"/>
                        </a:rPr>
                        <a:t>CR ID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11-Nov-19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18-Nov-19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25-Nov-19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02-Dec-19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09-Dec-19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16-Dec-19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23-Dec-19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30-Dec-19</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06-Jan-20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13-Jan-20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20-Jan-20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27-Jan-20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03-Feb-20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10-Feb-20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17-Feb-20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24-Feb-20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02-Mar-20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0" u="none" strike="noStrike">
                          <a:solidFill>
                            <a:srgbClr val="FFFFFF"/>
                          </a:solidFill>
                          <a:effectLst/>
                          <a:latin typeface="Calibri" panose="020F0502020204030204" pitchFamily="34" charset="0"/>
                        </a:rPr>
                        <a:t>09-Mar-20</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311024713"/>
                  </a:ext>
                </a:extLst>
              </a:tr>
              <a:tr h="185163">
                <a:tc vMerge="1">
                  <a:txBody>
                    <a:bodyPr/>
                    <a:lstStyle/>
                    <a:p>
                      <a:endParaRPr lang="en-GB"/>
                    </a:p>
                  </a:txBody>
                  <a:tcPr/>
                </a:tc>
                <a:tc gridSpan="2">
                  <a:txBody>
                    <a:bodyPr/>
                    <a:lstStyle/>
                    <a:p>
                      <a:pPr algn="ctr" fontAlgn="b"/>
                      <a:r>
                        <a:rPr lang="en-GB" sz="800" b="1" i="1" u="none" strike="noStrike">
                          <a:solidFill>
                            <a:srgbClr val="FFFFFF"/>
                          </a:solidFill>
                          <a:effectLst/>
                          <a:latin typeface="Calibri" panose="020F0502020204030204" pitchFamily="34" charset="0"/>
                        </a:rPr>
                        <a:t>Pre-Work</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hMerge="1">
                  <a:txBody>
                    <a:bodyPr/>
                    <a:lstStyle/>
                    <a:p>
                      <a:endParaRPr lang="en-GB"/>
                    </a:p>
                  </a:txBody>
                  <a:tcPr/>
                </a:tc>
                <a:tc>
                  <a:txBody>
                    <a:bodyPr/>
                    <a:lstStyle/>
                    <a:p>
                      <a:pPr algn="ctr" fontAlgn="ctr"/>
                      <a:r>
                        <a:rPr lang="en-GB" sz="800" b="1" i="1" u="none" strike="noStrike">
                          <a:solidFill>
                            <a:srgbClr val="FFFFFF"/>
                          </a:solidFill>
                          <a:effectLst/>
                          <a:latin typeface="Calibri" panose="020F0502020204030204" pitchFamily="34" charset="0"/>
                        </a:rPr>
                        <a:t>Wk 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GB" sz="800" b="1" i="1" u="none" strike="noStrike">
                          <a:solidFill>
                            <a:srgbClr val="FFFFFF"/>
                          </a:solidFill>
                          <a:effectLst/>
                          <a:latin typeface="Calibri" panose="020F0502020204030204" pitchFamily="34" charset="0"/>
                        </a:rPr>
                        <a:t>Wk 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3244905931"/>
                  </a:ext>
                </a:extLst>
              </a:tr>
              <a:tr h="185163">
                <a:tc rowSpan="4">
                  <a:txBody>
                    <a:bodyPr/>
                    <a:lstStyle/>
                    <a:p>
                      <a:pPr algn="ctr" fontAlgn="ctr"/>
                      <a:r>
                        <a:rPr lang="en-GB" sz="900" b="1" i="0" u="none" strike="noStrike">
                          <a:solidFill>
                            <a:srgbClr val="FFFFFF"/>
                          </a:solidFill>
                          <a:effectLst/>
                          <a:latin typeface="Calibri" panose="020F0502020204030204" pitchFamily="34" charset="0"/>
                        </a:rPr>
                        <a:t>XRN 5057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gridSpan="3">
                  <a:txBody>
                    <a:bodyPr/>
                    <a:lstStyle/>
                    <a:p>
                      <a:pPr algn="ctr" fontAlgn="ctr"/>
                      <a:r>
                        <a:rPr lang="en-GB" sz="700" b="1" i="0" u="none" strike="noStrike">
                          <a:solidFill>
                            <a:srgbClr val="002060"/>
                          </a:solidFill>
                          <a:effectLst/>
                          <a:latin typeface="Calibri" panose="020F0502020204030204" pitchFamily="34" charset="0"/>
                        </a:rPr>
                        <a:t>IA &amp; Approval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hMerge="1">
                  <a:txBody>
                    <a:bodyPr/>
                    <a:lstStyle/>
                    <a:p>
                      <a:endParaRPr lang="en-GB"/>
                    </a:p>
                  </a:txBody>
                  <a:tcPr/>
                </a:tc>
                <a:tc hMerge="1">
                  <a:txBody>
                    <a:bodyPr/>
                    <a:lstStyle/>
                    <a:p>
                      <a:endParaRPr lang="en-GB"/>
                    </a:p>
                  </a:txBody>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GB" sz="700" b="1" i="0" u="none" strike="noStrike">
                          <a:solidFill>
                            <a:srgbClr val="00206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19696765"/>
                  </a:ext>
                </a:extLst>
              </a:tr>
              <a:tr h="185163">
                <a:tc vMerge="1">
                  <a:txBody>
                    <a:bodyPr/>
                    <a:lstStyle/>
                    <a:p>
                      <a:endParaRPr lang="en-GB"/>
                    </a:p>
                  </a:txBody>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8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ctr"/>
                      <a:r>
                        <a:rPr lang="en-GB" sz="700" b="1" i="0" u="none" strike="noStrike">
                          <a:solidFill>
                            <a:srgbClr val="002060"/>
                          </a:solidFill>
                          <a:effectLst/>
                          <a:latin typeface="Calibri" panose="020F0502020204030204" pitchFamily="34" charset="0"/>
                        </a:rPr>
                        <a:t>Design &amp; Approval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en-GB"/>
                    </a:p>
                  </a:txBody>
                  <a:tcPr/>
                </a:tc>
                <a:tc gridSpan="3">
                  <a:txBody>
                    <a:bodyPr/>
                    <a:lstStyle/>
                    <a:p>
                      <a:pPr algn="ctr" fontAlgn="ctr"/>
                      <a:r>
                        <a:rPr lang="en-GB" sz="700" b="1" i="0" u="none" strike="noStrike">
                          <a:solidFill>
                            <a:srgbClr val="002060"/>
                          </a:solidFill>
                          <a:effectLst/>
                          <a:latin typeface="Calibri" panose="020F0502020204030204" pitchFamily="34" charset="0"/>
                        </a:rPr>
                        <a:t>Build + FUT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a:solidFill>
                            <a:srgbClr val="00206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800" b="0" i="0" u="none" strike="noStrike">
                          <a:solidFill>
                            <a:srgbClr val="00206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800" b="0" i="0" u="none" strike="noStrike">
                          <a:solidFill>
                            <a:srgbClr val="00206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r>
                        <a:rPr lang="en-GB" sz="700" b="1" i="0" u="none" strike="noStrike">
                          <a:solidFill>
                            <a:srgbClr val="00206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78268321"/>
                  </a:ext>
                </a:extLst>
              </a:tr>
              <a:tr h="185163">
                <a:tc vMerge="1">
                  <a:txBody>
                    <a:bodyPr/>
                    <a:lstStyle/>
                    <a:p>
                      <a:endParaRPr lang="en-GB"/>
                    </a:p>
                  </a:txBody>
                  <a:tcPr/>
                </a:tc>
                <a:tc>
                  <a:txBody>
                    <a:bodyPr/>
                    <a:lstStyle/>
                    <a:p>
                      <a:pPr algn="l" fontAlgn="b"/>
                      <a:r>
                        <a:rPr lang="en-GB" sz="800" b="0" i="0" u="none" strike="noStrike">
                          <a:solidFill>
                            <a:srgbClr val="00206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800" b="0" i="0" u="none" strike="noStrike">
                        <a:solidFill>
                          <a:srgbClr val="00206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ctr"/>
                      <a:r>
                        <a:rPr lang="en-GB" sz="700" b="1" i="0" u="none" strike="noStrike">
                          <a:solidFill>
                            <a:srgbClr val="002060"/>
                          </a:solidFill>
                          <a:effectLst/>
                          <a:latin typeface="Calibri" panose="020F0502020204030204" pitchFamily="34" charset="0"/>
                        </a:rPr>
                        <a:t>ST + Assurance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en-GB"/>
                    </a:p>
                  </a:txBody>
                  <a:tcPr/>
                </a:tc>
                <a:tc hMerge="1">
                  <a:txBody>
                    <a:bodyPr/>
                    <a:lstStyle/>
                    <a:p>
                      <a:endParaRPr lang="en-GB"/>
                    </a:p>
                  </a:txBody>
                  <a:tcPr/>
                </a:tc>
                <a:tc rowSpan="2">
                  <a:txBody>
                    <a:bodyPr/>
                    <a:lstStyle/>
                    <a:p>
                      <a:pPr algn="ctr" fontAlgn="ctr"/>
                      <a:r>
                        <a:rPr lang="en-GB" sz="700" b="1" i="1" u="none" strike="noStrike">
                          <a:solidFill>
                            <a:srgbClr val="002060"/>
                          </a:solidFill>
                          <a:effectLst/>
                          <a:latin typeface="Calibri" panose="020F0502020204030204" pitchFamily="34" charset="0"/>
                        </a:rPr>
                        <a:t>Code Merge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GB" sz="800" b="0" i="0" u="none" strike="noStrike">
                        <a:solidFill>
                          <a:srgbClr val="595959"/>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800" b="0" i="0" u="none" strike="noStrike">
                        <a:solidFill>
                          <a:srgbClr val="595959"/>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GB" sz="700" b="1" i="0" u="none" strike="noStrike">
                        <a:solidFill>
                          <a:srgbClr val="002060"/>
                        </a:solidFill>
                        <a:effectLst/>
                        <a:latin typeface="Calibri" panose="020F050202020403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GB" sz="700" b="1" i="0" u="none" strike="noStrike">
                          <a:solidFill>
                            <a:srgbClr val="00206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08427"/>
                  </a:ext>
                </a:extLst>
              </a:tr>
              <a:tr h="185163">
                <a:tc vMerge="1">
                  <a:txBody>
                    <a:bodyPr/>
                    <a:lstStyle/>
                    <a:p>
                      <a:endParaRPr lang="en-GB"/>
                    </a:p>
                  </a:txBody>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595959"/>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GB" sz="800" b="1" i="0" u="none" strike="noStrike">
                          <a:solidFill>
                            <a:srgbClr val="595959"/>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800" b="1" i="0" u="none" strike="noStrike">
                          <a:solidFill>
                            <a:srgbClr val="595959"/>
                          </a:solidFill>
                          <a:effectLst/>
                          <a:latin typeface="Calibri" panose="020F05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800" b="1" i="0" u="none" strike="noStrike">
                          <a:solidFill>
                            <a:srgbClr val="595959"/>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gridSpan="2">
                  <a:txBody>
                    <a:bodyPr/>
                    <a:lstStyle/>
                    <a:p>
                      <a:pPr algn="l" fontAlgn="ctr"/>
                      <a:r>
                        <a:rPr lang="en-GB" sz="700" b="1" i="0" u="none" strike="noStrike">
                          <a:solidFill>
                            <a:srgbClr val="002060"/>
                          </a:solidFill>
                          <a:effectLst/>
                          <a:latin typeface="Calibri" panose="020F0502020204030204" pitchFamily="34" charset="0"/>
                        </a:rPr>
                        <a:t>RT + Assurance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en-GB"/>
                    </a:p>
                  </a:txBody>
                  <a:tcPr/>
                </a:tc>
                <a:tc>
                  <a:txBody>
                    <a:bodyPr/>
                    <a:lstStyle/>
                    <a:p>
                      <a:pPr algn="l" fontAlgn="ctr"/>
                      <a:r>
                        <a:rPr lang="en-GB" sz="600" b="1" i="0" u="none" strike="noStrike">
                          <a:solidFill>
                            <a:srgbClr val="002060"/>
                          </a:solidFill>
                          <a:effectLst/>
                          <a:latin typeface="Calibri" panose="020F0502020204030204" pitchFamily="34" charset="0"/>
                        </a:rPr>
                        <a:t>Contingency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1" i="0" u="none" strike="noStrike">
                          <a:solidFill>
                            <a:srgbClr val="002060"/>
                          </a:solidFill>
                          <a:effectLst/>
                          <a:latin typeface="Calibri" panose="020F0502020204030204" pitchFamily="34" charset="0"/>
                        </a:rPr>
                        <a:t>Imp 29/02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gridSpan="2">
                  <a:txBody>
                    <a:bodyPr/>
                    <a:lstStyle/>
                    <a:p>
                      <a:pPr algn="ctr" fontAlgn="ctr"/>
                      <a:r>
                        <a:rPr lang="en-GB" sz="700" b="1" i="0" u="none" strike="noStrike" dirty="0">
                          <a:solidFill>
                            <a:srgbClr val="002060"/>
                          </a:solidFill>
                          <a:effectLst/>
                          <a:latin typeface="Calibri" panose="020F0502020204030204" pitchFamily="34" charset="0"/>
                        </a:rPr>
                        <a:t>PIS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185741736"/>
                  </a:ext>
                </a:extLst>
              </a:tr>
            </a:tbl>
          </a:graphicData>
        </a:graphic>
      </p:graphicFrame>
    </p:spTree>
    <p:extLst>
      <p:ext uri="{BB962C8B-B14F-4D97-AF65-F5344CB8AC3E}">
        <p14:creationId xmlns:p14="http://schemas.microsoft.com/office/powerpoint/2010/main" val="3360935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8451-9F37-4D97-9D3C-C942FE70DEE9}"/>
              </a:ext>
            </a:extLst>
          </p:cNvPr>
          <p:cNvSpPr>
            <a:spLocks noGrp="1"/>
          </p:cNvSpPr>
          <p:nvPr>
            <p:ph type="title"/>
          </p:nvPr>
        </p:nvSpPr>
        <p:spPr/>
        <p:txBody>
          <a:bodyPr>
            <a:normAutofit fontScale="90000"/>
          </a:bodyPr>
          <a:lstStyle/>
          <a:p>
            <a:r>
              <a:rPr lang="en-GB" dirty="0"/>
              <a:t>UK Link Releases Update – For Information</a:t>
            </a:r>
          </a:p>
        </p:txBody>
      </p:sp>
      <p:sp>
        <p:nvSpPr>
          <p:cNvPr id="3" name="Text Placeholder 2">
            <a:extLst>
              <a:ext uri="{FF2B5EF4-FFF2-40B4-BE49-F238E27FC236}">
                <a16:creationId xmlns:a16="http://schemas.microsoft.com/office/drawing/2014/main" id="{A00B9BC5-3AE7-4BBA-ACBA-948CC599E8D4}"/>
              </a:ext>
            </a:extLst>
          </p:cNvPr>
          <p:cNvSpPr>
            <a:spLocks noGrp="1"/>
          </p:cNvSpPr>
          <p:nvPr>
            <p:ph type="body" idx="1"/>
          </p:nvPr>
        </p:nvSpPr>
        <p:spPr/>
        <p:txBody>
          <a:bodyPr/>
          <a:lstStyle/>
          <a:p>
            <a:r>
              <a:rPr lang="en-GB" dirty="0"/>
              <a:t>March 2020 CHMC</a:t>
            </a:r>
          </a:p>
        </p:txBody>
      </p:sp>
    </p:spTree>
    <p:extLst>
      <p:ext uri="{BB962C8B-B14F-4D97-AF65-F5344CB8AC3E}">
        <p14:creationId xmlns:p14="http://schemas.microsoft.com/office/powerpoint/2010/main" val="312910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a:off x="1484021"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858008"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195736"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52265"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43808"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14193" y="132545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63888" y="132545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23928"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49545" y="132545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572000"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932040" y="132545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300444"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652120" y="1299490"/>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012160"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372200"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660232"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272" y="1347615"/>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16316"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740352" y="1347615"/>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100392" y="1347615"/>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460432" y="1347615"/>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820472" y="1347615"/>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15942" y="156993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99767" y="1339348"/>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67544" y="1330333"/>
            <a:ext cx="0" cy="35283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EA3F08-64D0-41F2-864D-9FD93219A379}"/>
              </a:ext>
            </a:extLst>
          </p:cNvPr>
          <p:cNvSpPr>
            <a:spLocks noGrp="1"/>
          </p:cNvSpPr>
          <p:nvPr>
            <p:ph type="title"/>
          </p:nvPr>
        </p:nvSpPr>
        <p:spPr/>
        <p:txBody>
          <a:bodyPr/>
          <a:lstStyle/>
          <a:p>
            <a:r>
              <a:rPr lang="en-GB" dirty="0"/>
              <a:t>2020/2021 UK Link Governance Timeline</a:t>
            </a:r>
          </a:p>
        </p:txBody>
      </p:sp>
      <p:graphicFrame>
        <p:nvGraphicFramePr>
          <p:cNvPr id="17" name="Table 16"/>
          <p:cNvGraphicFramePr>
            <a:graphicFrameLocks noGrp="1"/>
          </p:cNvGraphicFramePr>
          <p:nvPr>
            <p:extLst/>
          </p:nvPr>
        </p:nvGraphicFramePr>
        <p:xfrm>
          <a:off x="467544" y="1163782"/>
          <a:ext cx="9000986" cy="182880"/>
        </p:xfrm>
        <a:graphic>
          <a:graphicData uri="http://schemas.openxmlformats.org/drawingml/2006/table">
            <a:tbl>
              <a:tblPr firstRow="1" bandRow="1">
                <a:tableStyleId>{5C22544A-7EE6-4342-B048-85BDC9FD1C3A}</a:tableStyleId>
              </a:tblPr>
              <a:tblGrid>
                <a:gridCol w="346192">
                  <a:extLst>
                    <a:ext uri="{9D8B030D-6E8A-4147-A177-3AD203B41FA5}">
                      <a16:colId xmlns:a16="http://schemas.microsoft.com/office/drawing/2014/main" val="20000"/>
                    </a:ext>
                  </a:extLst>
                </a:gridCol>
                <a:gridCol w="346192">
                  <a:extLst>
                    <a:ext uri="{9D8B030D-6E8A-4147-A177-3AD203B41FA5}">
                      <a16:colId xmlns:a16="http://schemas.microsoft.com/office/drawing/2014/main" val="20001"/>
                    </a:ext>
                  </a:extLst>
                </a:gridCol>
                <a:gridCol w="346192">
                  <a:extLst>
                    <a:ext uri="{9D8B030D-6E8A-4147-A177-3AD203B41FA5}">
                      <a16:colId xmlns:a16="http://schemas.microsoft.com/office/drawing/2014/main" val="20002"/>
                    </a:ext>
                  </a:extLst>
                </a:gridCol>
                <a:gridCol w="346192">
                  <a:extLst>
                    <a:ext uri="{9D8B030D-6E8A-4147-A177-3AD203B41FA5}">
                      <a16:colId xmlns:a16="http://schemas.microsoft.com/office/drawing/2014/main" val="20003"/>
                    </a:ext>
                  </a:extLst>
                </a:gridCol>
                <a:gridCol w="346192">
                  <a:extLst>
                    <a:ext uri="{9D8B030D-6E8A-4147-A177-3AD203B41FA5}">
                      <a16:colId xmlns:a16="http://schemas.microsoft.com/office/drawing/2014/main" val="20004"/>
                    </a:ext>
                  </a:extLst>
                </a:gridCol>
                <a:gridCol w="346192">
                  <a:extLst>
                    <a:ext uri="{9D8B030D-6E8A-4147-A177-3AD203B41FA5}">
                      <a16:colId xmlns:a16="http://schemas.microsoft.com/office/drawing/2014/main" val="20005"/>
                    </a:ext>
                  </a:extLst>
                </a:gridCol>
                <a:gridCol w="346192">
                  <a:extLst>
                    <a:ext uri="{9D8B030D-6E8A-4147-A177-3AD203B41FA5}">
                      <a16:colId xmlns:a16="http://schemas.microsoft.com/office/drawing/2014/main" val="20006"/>
                    </a:ext>
                  </a:extLst>
                </a:gridCol>
                <a:gridCol w="346192">
                  <a:extLst>
                    <a:ext uri="{9D8B030D-6E8A-4147-A177-3AD203B41FA5}">
                      <a16:colId xmlns:a16="http://schemas.microsoft.com/office/drawing/2014/main" val="20007"/>
                    </a:ext>
                  </a:extLst>
                </a:gridCol>
                <a:gridCol w="346192">
                  <a:extLst>
                    <a:ext uri="{9D8B030D-6E8A-4147-A177-3AD203B41FA5}">
                      <a16:colId xmlns:a16="http://schemas.microsoft.com/office/drawing/2014/main" val="20008"/>
                    </a:ext>
                  </a:extLst>
                </a:gridCol>
                <a:gridCol w="346192">
                  <a:extLst>
                    <a:ext uri="{9D8B030D-6E8A-4147-A177-3AD203B41FA5}">
                      <a16:colId xmlns:a16="http://schemas.microsoft.com/office/drawing/2014/main" val="20009"/>
                    </a:ext>
                  </a:extLst>
                </a:gridCol>
                <a:gridCol w="346192">
                  <a:extLst>
                    <a:ext uri="{9D8B030D-6E8A-4147-A177-3AD203B41FA5}">
                      <a16:colId xmlns:a16="http://schemas.microsoft.com/office/drawing/2014/main" val="20010"/>
                    </a:ext>
                  </a:extLst>
                </a:gridCol>
                <a:gridCol w="346192">
                  <a:extLst>
                    <a:ext uri="{9D8B030D-6E8A-4147-A177-3AD203B41FA5}">
                      <a16:colId xmlns:a16="http://schemas.microsoft.com/office/drawing/2014/main" val="20011"/>
                    </a:ext>
                  </a:extLst>
                </a:gridCol>
                <a:gridCol w="346192">
                  <a:extLst>
                    <a:ext uri="{9D8B030D-6E8A-4147-A177-3AD203B41FA5}">
                      <a16:colId xmlns:a16="http://schemas.microsoft.com/office/drawing/2014/main" val="20012"/>
                    </a:ext>
                  </a:extLst>
                </a:gridCol>
                <a:gridCol w="346192">
                  <a:extLst>
                    <a:ext uri="{9D8B030D-6E8A-4147-A177-3AD203B41FA5}">
                      <a16:colId xmlns:a16="http://schemas.microsoft.com/office/drawing/2014/main" val="20013"/>
                    </a:ext>
                  </a:extLst>
                </a:gridCol>
                <a:gridCol w="346192">
                  <a:extLst>
                    <a:ext uri="{9D8B030D-6E8A-4147-A177-3AD203B41FA5}">
                      <a16:colId xmlns:a16="http://schemas.microsoft.com/office/drawing/2014/main" val="20014"/>
                    </a:ext>
                  </a:extLst>
                </a:gridCol>
                <a:gridCol w="346192">
                  <a:extLst>
                    <a:ext uri="{9D8B030D-6E8A-4147-A177-3AD203B41FA5}">
                      <a16:colId xmlns:a16="http://schemas.microsoft.com/office/drawing/2014/main" val="20015"/>
                    </a:ext>
                  </a:extLst>
                </a:gridCol>
                <a:gridCol w="346192">
                  <a:extLst>
                    <a:ext uri="{9D8B030D-6E8A-4147-A177-3AD203B41FA5}">
                      <a16:colId xmlns:a16="http://schemas.microsoft.com/office/drawing/2014/main" val="20016"/>
                    </a:ext>
                  </a:extLst>
                </a:gridCol>
                <a:gridCol w="346192">
                  <a:extLst>
                    <a:ext uri="{9D8B030D-6E8A-4147-A177-3AD203B41FA5}">
                      <a16:colId xmlns:a16="http://schemas.microsoft.com/office/drawing/2014/main" val="20017"/>
                    </a:ext>
                  </a:extLst>
                </a:gridCol>
                <a:gridCol w="346192">
                  <a:extLst>
                    <a:ext uri="{9D8B030D-6E8A-4147-A177-3AD203B41FA5}">
                      <a16:colId xmlns:a16="http://schemas.microsoft.com/office/drawing/2014/main" val="20018"/>
                    </a:ext>
                  </a:extLst>
                </a:gridCol>
                <a:gridCol w="346192">
                  <a:extLst>
                    <a:ext uri="{9D8B030D-6E8A-4147-A177-3AD203B41FA5}">
                      <a16:colId xmlns:a16="http://schemas.microsoft.com/office/drawing/2014/main" val="20019"/>
                    </a:ext>
                  </a:extLst>
                </a:gridCol>
                <a:gridCol w="346192">
                  <a:extLst>
                    <a:ext uri="{9D8B030D-6E8A-4147-A177-3AD203B41FA5}">
                      <a16:colId xmlns:a16="http://schemas.microsoft.com/office/drawing/2014/main" val="20020"/>
                    </a:ext>
                  </a:extLst>
                </a:gridCol>
                <a:gridCol w="346192">
                  <a:extLst>
                    <a:ext uri="{9D8B030D-6E8A-4147-A177-3AD203B41FA5}">
                      <a16:colId xmlns:a16="http://schemas.microsoft.com/office/drawing/2014/main" val="20021"/>
                    </a:ext>
                  </a:extLst>
                </a:gridCol>
                <a:gridCol w="346192">
                  <a:extLst>
                    <a:ext uri="{9D8B030D-6E8A-4147-A177-3AD203B41FA5}">
                      <a16:colId xmlns:a16="http://schemas.microsoft.com/office/drawing/2014/main" val="20022"/>
                    </a:ext>
                  </a:extLst>
                </a:gridCol>
                <a:gridCol w="346192">
                  <a:extLst>
                    <a:ext uri="{9D8B030D-6E8A-4147-A177-3AD203B41FA5}">
                      <a16:colId xmlns:a16="http://schemas.microsoft.com/office/drawing/2014/main" val="20023"/>
                    </a:ext>
                  </a:extLst>
                </a:gridCol>
                <a:gridCol w="346192">
                  <a:extLst>
                    <a:ext uri="{9D8B030D-6E8A-4147-A177-3AD203B41FA5}">
                      <a16:colId xmlns:a16="http://schemas.microsoft.com/office/drawing/2014/main" val="20024"/>
                    </a:ext>
                  </a:extLst>
                </a:gridCol>
                <a:gridCol w="346192">
                  <a:extLst>
                    <a:ext uri="{9D8B030D-6E8A-4147-A177-3AD203B41FA5}">
                      <a16:colId xmlns:a16="http://schemas.microsoft.com/office/drawing/2014/main" val="20025"/>
                    </a:ext>
                  </a:extLst>
                </a:gridCol>
              </a:tblGrid>
              <a:tr h="182880">
                <a:tc>
                  <a:txBody>
                    <a:bodyPr/>
                    <a:lstStyle/>
                    <a:p>
                      <a:pPr algn="ctr"/>
                      <a:r>
                        <a:rPr lang="en-GB" sz="600" dirty="0"/>
                        <a:t>Jan</a:t>
                      </a:r>
                    </a:p>
                  </a:txBody>
                  <a:tcPr anchor="ctr">
                    <a:solidFill>
                      <a:schemeClr val="bg1">
                        <a:lumMod val="65000"/>
                      </a:schemeClr>
                    </a:solidFill>
                  </a:tcPr>
                </a:tc>
                <a:tc>
                  <a:txBody>
                    <a:bodyPr/>
                    <a:lstStyle/>
                    <a:p>
                      <a:pPr algn="ctr"/>
                      <a:r>
                        <a:rPr lang="en-GB" sz="600" dirty="0"/>
                        <a:t>Feb</a:t>
                      </a:r>
                    </a:p>
                  </a:txBody>
                  <a:tcPr anchor="ctr">
                    <a:solidFill>
                      <a:schemeClr val="bg1">
                        <a:lumMod val="65000"/>
                      </a:schemeClr>
                    </a:solidFill>
                  </a:tcPr>
                </a:tc>
                <a:tc>
                  <a:txBody>
                    <a:bodyPr/>
                    <a:lstStyle/>
                    <a:p>
                      <a:pPr algn="ctr"/>
                      <a:r>
                        <a:rPr lang="en-GB" sz="600" dirty="0"/>
                        <a:t>Mar</a:t>
                      </a:r>
                    </a:p>
                  </a:txBody>
                  <a:tcPr anchor="ctr">
                    <a:solidFill>
                      <a:schemeClr val="bg1">
                        <a:lumMod val="65000"/>
                      </a:schemeClr>
                    </a:solidFill>
                  </a:tcPr>
                </a:tc>
                <a:tc>
                  <a:txBody>
                    <a:bodyPr/>
                    <a:lstStyle/>
                    <a:p>
                      <a:pPr algn="ctr"/>
                      <a:r>
                        <a:rPr lang="en-GB" sz="600" dirty="0"/>
                        <a:t>Apr</a:t>
                      </a:r>
                    </a:p>
                  </a:txBody>
                  <a:tcPr anchor="ctr">
                    <a:solidFill>
                      <a:schemeClr val="bg1">
                        <a:lumMod val="65000"/>
                      </a:schemeClr>
                    </a:solidFill>
                  </a:tcPr>
                </a:tc>
                <a:tc>
                  <a:txBody>
                    <a:bodyPr/>
                    <a:lstStyle/>
                    <a:p>
                      <a:pPr algn="ctr"/>
                      <a:r>
                        <a:rPr lang="en-GB" sz="600" dirty="0"/>
                        <a:t>May</a:t>
                      </a:r>
                    </a:p>
                  </a:txBody>
                  <a:tcPr anchor="ctr">
                    <a:solidFill>
                      <a:schemeClr val="bg1">
                        <a:lumMod val="65000"/>
                      </a:schemeClr>
                    </a:solidFill>
                  </a:tcPr>
                </a:tc>
                <a:tc>
                  <a:txBody>
                    <a:bodyPr/>
                    <a:lstStyle/>
                    <a:p>
                      <a:pPr algn="ctr"/>
                      <a:r>
                        <a:rPr lang="en-GB" sz="600" dirty="0"/>
                        <a:t>Jun</a:t>
                      </a:r>
                    </a:p>
                  </a:txBody>
                  <a:tcPr anchor="ctr">
                    <a:solidFill>
                      <a:schemeClr val="bg1">
                        <a:lumMod val="65000"/>
                      </a:schemeClr>
                    </a:solidFill>
                  </a:tcPr>
                </a:tc>
                <a:tc>
                  <a:txBody>
                    <a:bodyPr/>
                    <a:lstStyle/>
                    <a:p>
                      <a:pPr algn="ctr"/>
                      <a:r>
                        <a:rPr lang="en-GB" sz="600" dirty="0"/>
                        <a:t>Jul</a:t>
                      </a:r>
                    </a:p>
                  </a:txBody>
                  <a:tcPr anchor="ctr">
                    <a:solidFill>
                      <a:schemeClr val="bg1">
                        <a:lumMod val="65000"/>
                      </a:schemeClr>
                    </a:solidFill>
                  </a:tcPr>
                </a:tc>
                <a:tc>
                  <a:txBody>
                    <a:bodyPr/>
                    <a:lstStyle/>
                    <a:p>
                      <a:pPr algn="ctr"/>
                      <a:r>
                        <a:rPr lang="en-GB" sz="600" dirty="0"/>
                        <a:t>Aug</a:t>
                      </a:r>
                    </a:p>
                  </a:txBody>
                  <a:tcPr anchor="ctr">
                    <a:solidFill>
                      <a:schemeClr val="bg1">
                        <a:lumMod val="65000"/>
                      </a:schemeClr>
                    </a:solidFill>
                  </a:tcPr>
                </a:tc>
                <a:tc>
                  <a:txBody>
                    <a:bodyPr/>
                    <a:lstStyle/>
                    <a:p>
                      <a:pPr algn="ctr"/>
                      <a:r>
                        <a:rPr lang="en-GB" sz="600" dirty="0"/>
                        <a:t>Sep</a:t>
                      </a:r>
                    </a:p>
                  </a:txBody>
                  <a:tcPr anchor="ctr">
                    <a:solidFill>
                      <a:schemeClr val="bg1">
                        <a:lumMod val="65000"/>
                      </a:schemeClr>
                    </a:solidFill>
                  </a:tcPr>
                </a:tc>
                <a:tc>
                  <a:txBody>
                    <a:bodyPr/>
                    <a:lstStyle/>
                    <a:p>
                      <a:pPr algn="ctr"/>
                      <a:r>
                        <a:rPr lang="en-GB" sz="600" dirty="0"/>
                        <a:t>Oct</a:t>
                      </a:r>
                    </a:p>
                  </a:txBody>
                  <a:tcPr anchor="ctr">
                    <a:solidFill>
                      <a:schemeClr val="bg1">
                        <a:lumMod val="65000"/>
                      </a:schemeClr>
                    </a:solidFill>
                  </a:tcPr>
                </a:tc>
                <a:tc>
                  <a:txBody>
                    <a:bodyPr/>
                    <a:lstStyle/>
                    <a:p>
                      <a:pPr algn="ctr"/>
                      <a:r>
                        <a:rPr lang="en-GB" sz="600" dirty="0"/>
                        <a:t>Nov</a:t>
                      </a:r>
                    </a:p>
                  </a:txBody>
                  <a:tcPr anchor="ctr">
                    <a:solidFill>
                      <a:schemeClr val="bg1">
                        <a:lumMod val="65000"/>
                      </a:schemeClr>
                    </a:solidFill>
                  </a:tcPr>
                </a:tc>
                <a:tc>
                  <a:txBody>
                    <a:bodyPr/>
                    <a:lstStyle/>
                    <a:p>
                      <a:pPr algn="ctr"/>
                      <a:r>
                        <a:rPr lang="en-GB" sz="600" dirty="0"/>
                        <a:t>Dec</a:t>
                      </a:r>
                    </a:p>
                  </a:txBody>
                  <a:tcPr anchor="ctr">
                    <a:solidFill>
                      <a:schemeClr val="bg1">
                        <a:lumMod val="65000"/>
                      </a:schemeClr>
                    </a:solidFill>
                  </a:tcPr>
                </a:tc>
                <a:tc>
                  <a:txBody>
                    <a:bodyPr/>
                    <a:lstStyle/>
                    <a:p>
                      <a:pPr algn="ctr"/>
                      <a:r>
                        <a:rPr lang="en-GB" sz="600" dirty="0"/>
                        <a:t>Jan</a:t>
                      </a:r>
                    </a:p>
                  </a:txBody>
                  <a:tcPr anchor="ctr">
                    <a:solidFill>
                      <a:schemeClr val="bg1">
                        <a:lumMod val="65000"/>
                      </a:schemeClr>
                    </a:solidFill>
                  </a:tcPr>
                </a:tc>
                <a:tc>
                  <a:txBody>
                    <a:bodyPr/>
                    <a:lstStyle/>
                    <a:p>
                      <a:pPr algn="ctr"/>
                      <a:r>
                        <a:rPr lang="en-GB" sz="600" dirty="0"/>
                        <a:t>Feb</a:t>
                      </a:r>
                    </a:p>
                  </a:txBody>
                  <a:tcPr anchor="ctr">
                    <a:solidFill>
                      <a:schemeClr val="bg1">
                        <a:lumMod val="65000"/>
                      </a:schemeClr>
                    </a:solidFill>
                  </a:tcPr>
                </a:tc>
                <a:tc>
                  <a:txBody>
                    <a:bodyPr/>
                    <a:lstStyle/>
                    <a:p>
                      <a:pPr algn="ctr"/>
                      <a:r>
                        <a:rPr lang="en-GB" sz="600" dirty="0"/>
                        <a:t>Mar</a:t>
                      </a:r>
                    </a:p>
                  </a:txBody>
                  <a:tcPr anchor="ctr">
                    <a:solidFill>
                      <a:schemeClr val="bg1">
                        <a:lumMod val="65000"/>
                      </a:schemeClr>
                    </a:solidFill>
                  </a:tcPr>
                </a:tc>
                <a:tc>
                  <a:txBody>
                    <a:bodyPr/>
                    <a:lstStyle/>
                    <a:p>
                      <a:pPr algn="ctr"/>
                      <a:r>
                        <a:rPr lang="en-GB" sz="600" dirty="0"/>
                        <a:t>Apr</a:t>
                      </a:r>
                    </a:p>
                  </a:txBody>
                  <a:tcPr anchor="ctr">
                    <a:solidFill>
                      <a:schemeClr val="bg1">
                        <a:lumMod val="65000"/>
                      </a:schemeClr>
                    </a:solidFill>
                  </a:tcPr>
                </a:tc>
                <a:tc>
                  <a:txBody>
                    <a:bodyPr/>
                    <a:lstStyle/>
                    <a:p>
                      <a:pPr algn="ctr"/>
                      <a:r>
                        <a:rPr lang="en-GB" sz="600" dirty="0"/>
                        <a:t>May</a:t>
                      </a:r>
                    </a:p>
                  </a:txBody>
                  <a:tcPr anchor="ctr">
                    <a:solidFill>
                      <a:schemeClr val="bg1">
                        <a:lumMod val="65000"/>
                      </a:schemeClr>
                    </a:solidFill>
                  </a:tcPr>
                </a:tc>
                <a:tc>
                  <a:txBody>
                    <a:bodyPr/>
                    <a:lstStyle/>
                    <a:p>
                      <a:pPr algn="ctr"/>
                      <a:r>
                        <a:rPr lang="en-GB" sz="600" dirty="0"/>
                        <a:t>Jun</a:t>
                      </a:r>
                    </a:p>
                  </a:txBody>
                  <a:tcPr anchor="ctr">
                    <a:solidFill>
                      <a:schemeClr val="bg1">
                        <a:lumMod val="65000"/>
                      </a:schemeClr>
                    </a:solidFill>
                  </a:tcPr>
                </a:tc>
                <a:tc>
                  <a:txBody>
                    <a:bodyPr/>
                    <a:lstStyle/>
                    <a:p>
                      <a:pPr algn="ctr"/>
                      <a:r>
                        <a:rPr lang="en-GB" sz="600" dirty="0"/>
                        <a:t>Jul</a:t>
                      </a:r>
                    </a:p>
                  </a:txBody>
                  <a:tcPr anchor="ctr">
                    <a:solidFill>
                      <a:schemeClr val="bg1">
                        <a:lumMod val="65000"/>
                      </a:schemeClr>
                    </a:solidFill>
                  </a:tcPr>
                </a:tc>
                <a:tc>
                  <a:txBody>
                    <a:bodyPr/>
                    <a:lstStyle/>
                    <a:p>
                      <a:pPr algn="ctr"/>
                      <a:r>
                        <a:rPr lang="en-GB" sz="600" dirty="0"/>
                        <a:t>Aug</a:t>
                      </a:r>
                    </a:p>
                  </a:txBody>
                  <a:tcPr anchor="ctr">
                    <a:solidFill>
                      <a:schemeClr val="bg1">
                        <a:lumMod val="65000"/>
                      </a:schemeClr>
                    </a:solidFill>
                  </a:tcPr>
                </a:tc>
                <a:tc>
                  <a:txBody>
                    <a:bodyPr/>
                    <a:lstStyle/>
                    <a:p>
                      <a:pPr algn="ctr"/>
                      <a:r>
                        <a:rPr lang="en-GB" sz="600" dirty="0"/>
                        <a:t>Sep</a:t>
                      </a:r>
                    </a:p>
                  </a:txBody>
                  <a:tcPr anchor="ctr">
                    <a:solidFill>
                      <a:schemeClr val="bg1">
                        <a:lumMod val="65000"/>
                      </a:schemeClr>
                    </a:solidFill>
                  </a:tcPr>
                </a:tc>
                <a:tc>
                  <a:txBody>
                    <a:bodyPr/>
                    <a:lstStyle/>
                    <a:p>
                      <a:pPr algn="ctr"/>
                      <a:r>
                        <a:rPr lang="en-GB" sz="600" dirty="0"/>
                        <a:t>Oct</a:t>
                      </a:r>
                    </a:p>
                  </a:txBody>
                  <a:tcPr anchor="ctr">
                    <a:solidFill>
                      <a:schemeClr val="bg1">
                        <a:lumMod val="65000"/>
                      </a:schemeClr>
                    </a:solidFill>
                  </a:tcPr>
                </a:tc>
                <a:tc>
                  <a:txBody>
                    <a:bodyPr/>
                    <a:lstStyle/>
                    <a:p>
                      <a:pPr algn="ctr"/>
                      <a:r>
                        <a:rPr lang="en-GB" sz="600" dirty="0"/>
                        <a:t>Nov</a:t>
                      </a:r>
                    </a:p>
                  </a:txBody>
                  <a:tcPr anchor="ctr">
                    <a:solidFill>
                      <a:schemeClr val="bg1">
                        <a:lumMod val="65000"/>
                      </a:schemeClr>
                    </a:solidFill>
                  </a:tcPr>
                </a:tc>
                <a:tc>
                  <a:txBody>
                    <a:bodyPr/>
                    <a:lstStyle/>
                    <a:p>
                      <a:pPr algn="ctr"/>
                      <a:r>
                        <a:rPr lang="en-GB" sz="600" dirty="0"/>
                        <a:t>Dec</a:t>
                      </a:r>
                    </a:p>
                  </a:txBody>
                  <a:tcPr anchor="ctr">
                    <a:solidFill>
                      <a:schemeClr val="bg1">
                        <a:lumMod val="65000"/>
                      </a:schemeClr>
                    </a:solidFill>
                  </a:tcPr>
                </a:tc>
                <a:tc>
                  <a:txBody>
                    <a:bodyPr/>
                    <a:lstStyle/>
                    <a:p>
                      <a:pPr algn="ctr"/>
                      <a:endParaRPr lang="en-GB" sz="600" dirty="0"/>
                    </a:p>
                  </a:txBody>
                  <a:tcPr anchor="ctr">
                    <a:noFill/>
                  </a:tcPr>
                </a:tc>
                <a:tc>
                  <a:txBody>
                    <a:bodyPr/>
                    <a:lstStyle/>
                    <a:p>
                      <a:pPr algn="ctr"/>
                      <a:endParaRPr lang="en-GB" sz="600" dirty="0"/>
                    </a:p>
                  </a:txBody>
                  <a:tcPr anchor="ctr">
                    <a:no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nvPr>
        </p:nvGraphicFramePr>
        <p:xfrm>
          <a:off x="395535" y="682260"/>
          <a:ext cx="8424934" cy="305314"/>
        </p:xfrm>
        <a:graphic>
          <a:graphicData uri="http://schemas.openxmlformats.org/drawingml/2006/table">
            <a:tbl>
              <a:tblPr firstRow="1" bandRow="1">
                <a:tableStyleId>{5C22544A-7EE6-4342-B048-85BDC9FD1C3A}</a:tableStyleId>
              </a:tblPr>
              <a:tblGrid>
                <a:gridCol w="4322357">
                  <a:extLst>
                    <a:ext uri="{9D8B030D-6E8A-4147-A177-3AD203B41FA5}">
                      <a16:colId xmlns:a16="http://schemas.microsoft.com/office/drawing/2014/main" val="20000"/>
                    </a:ext>
                  </a:extLst>
                </a:gridCol>
                <a:gridCol w="4102577">
                  <a:extLst>
                    <a:ext uri="{9D8B030D-6E8A-4147-A177-3AD203B41FA5}">
                      <a16:colId xmlns:a16="http://schemas.microsoft.com/office/drawing/2014/main" val="20001"/>
                    </a:ext>
                  </a:extLst>
                </a:gridCol>
              </a:tblGrid>
              <a:tr h="305314">
                <a:tc>
                  <a:txBody>
                    <a:bodyPr/>
                    <a:lstStyle/>
                    <a:p>
                      <a:pPr algn="ctr"/>
                      <a:r>
                        <a:rPr lang="en-GB" sz="1200" dirty="0"/>
                        <a:t>2020</a:t>
                      </a:r>
                    </a:p>
                  </a:txBody>
                  <a:tcPr anchor="ctr">
                    <a:solidFill>
                      <a:schemeClr val="bg1">
                        <a:lumMod val="85000"/>
                      </a:schemeClr>
                    </a:solidFill>
                  </a:tcPr>
                </a:tc>
                <a:tc>
                  <a:txBody>
                    <a:bodyPr/>
                    <a:lstStyle/>
                    <a:p>
                      <a:pPr algn="ctr"/>
                      <a:r>
                        <a:rPr lang="en-GB" sz="1200" dirty="0"/>
                        <a:t>2021</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81" name="TextBox 80"/>
          <p:cNvSpPr txBox="1"/>
          <p:nvPr/>
        </p:nvSpPr>
        <p:spPr>
          <a:xfrm>
            <a:off x="35496" y="4468134"/>
            <a:ext cx="8640960" cy="461665"/>
          </a:xfrm>
          <a:prstGeom prst="rect">
            <a:avLst/>
          </a:prstGeom>
          <a:noFill/>
        </p:spPr>
        <p:txBody>
          <a:bodyPr wrap="square" rtlCol="0">
            <a:spAutoFit/>
          </a:bodyPr>
          <a:lstStyle/>
          <a:p>
            <a:pPr marL="171446" indent="-171446" defTabSz="914378">
              <a:buFont typeface="Arial" panose="020B0604020202020204" pitchFamily="34" charset="0"/>
              <a:buChar char="•"/>
            </a:pPr>
            <a:r>
              <a:rPr lang="en-GB" sz="800" b="1" dirty="0">
                <a:solidFill>
                  <a:prstClr val="black"/>
                </a:solidFill>
                <a:latin typeface="Arial"/>
              </a:rPr>
              <a:t>Assumes that there will be a Major Release in Nov 2020</a:t>
            </a:r>
          </a:p>
          <a:p>
            <a:pPr marL="171446" indent="-171446" defTabSz="914378">
              <a:buFont typeface="Arial" panose="020B0604020202020204" pitchFamily="34" charset="0"/>
              <a:buChar char="•"/>
            </a:pPr>
            <a:r>
              <a:rPr lang="en-GB" sz="800" b="1" dirty="0">
                <a:solidFill>
                  <a:prstClr val="black"/>
                </a:solidFill>
                <a:latin typeface="Arial"/>
              </a:rPr>
              <a:t>Please note that this includes potential activity within UK Link over the next 24 months</a:t>
            </a:r>
          </a:p>
          <a:p>
            <a:pPr marL="171446" indent="-171446" defTabSz="914378">
              <a:buFont typeface="Arial" panose="020B0604020202020204" pitchFamily="34" charset="0"/>
              <a:buChar char="•"/>
            </a:pPr>
            <a:endParaRPr lang="en-GB" sz="800" b="1" dirty="0">
              <a:solidFill>
                <a:prstClr val="black"/>
              </a:solidFill>
              <a:latin typeface="Arial"/>
            </a:endParaRPr>
          </a:p>
        </p:txBody>
      </p:sp>
      <p:sp>
        <p:nvSpPr>
          <p:cNvPr id="101" name="TextBox 100"/>
          <p:cNvSpPr txBox="1"/>
          <p:nvPr/>
        </p:nvSpPr>
        <p:spPr>
          <a:xfrm>
            <a:off x="1162322" y="1739595"/>
            <a:ext cx="1129841" cy="307777"/>
          </a:xfrm>
          <a:prstGeom prst="rect">
            <a:avLst/>
          </a:prstGeom>
          <a:noFill/>
        </p:spPr>
        <p:txBody>
          <a:bodyPr wrap="square" rtlCol="0">
            <a:spAutoFit/>
          </a:bodyPr>
          <a:lstStyle/>
          <a:p>
            <a:pPr algn="ctr" defTabSz="914378"/>
            <a:r>
              <a:rPr lang="en-GB" sz="700" dirty="0">
                <a:solidFill>
                  <a:prstClr val="white">
                    <a:lumMod val="95000"/>
                  </a:prstClr>
                </a:solidFill>
                <a:latin typeface="Arial"/>
              </a:rPr>
              <a:t>BER Approval</a:t>
            </a:r>
          </a:p>
          <a:p>
            <a:pPr algn="ctr" defTabSz="914378"/>
            <a:r>
              <a:rPr lang="en-GB" sz="700" dirty="0">
                <a:solidFill>
                  <a:prstClr val="white">
                    <a:lumMod val="95000"/>
                  </a:prstClr>
                </a:solidFill>
                <a:latin typeface="Arial"/>
              </a:rPr>
              <a:t>10/04/18 </a:t>
            </a:r>
          </a:p>
        </p:txBody>
      </p:sp>
      <p:sp>
        <p:nvSpPr>
          <p:cNvPr id="118" name="Rectangle 117"/>
          <p:cNvSpPr/>
          <p:nvPr/>
        </p:nvSpPr>
        <p:spPr>
          <a:xfrm>
            <a:off x="50666" y="3508810"/>
            <a:ext cx="389061" cy="263669"/>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378"/>
            <a:r>
              <a:rPr lang="en-GB" sz="450" b="1" dirty="0">
                <a:solidFill>
                  <a:prstClr val="white"/>
                </a:solidFill>
                <a:latin typeface="Arial"/>
              </a:rPr>
              <a:t>RETRO</a:t>
            </a:r>
          </a:p>
        </p:txBody>
      </p:sp>
      <p:sp>
        <p:nvSpPr>
          <p:cNvPr id="119" name="Rectangle 118"/>
          <p:cNvSpPr/>
          <p:nvPr/>
        </p:nvSpPr>
        <p:spPr>
          <a:xfrm>
            <a:off x="507745" y="3516256"/>
            <a:ext cx="6512525" cy="231994"/>
          </a:xfrm>
          <a:prstGeom prst="rect">
            <a:avLst/>
          </a:prstGeom>
          <a:solidFill>
            <a:schemeClr val="accent4">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800" b="1" dirty="0">
                <a:solidFill>
                  <a:prstClr val="white"/>
                </a:solidFill>
                <a:latin typeface="Arial"/>
              </a:rPr>
              <a:t>Potential Activity</a:t>
            </a:r>
          </a:p>
        </p:txBody>
      </p:sp>
      <p:sp>
        <p:nvSpPr>
          <p:cNvPr id="120" name="TextBox 119"/>
          <p:cNvSpPr txBox="1"/>
          <p:nvPr/>
        </p:nvSpPr>
        <p:spPr>
          <a:xfrm>
            <a:off x="4373137" y="3550347"/>
            <a:ext cx="1492300" cy="307777"/>
          </a:xfrm>
          <a:prstGeom prst="rect">
            <a:avLst/>
          </a:prstGeom>
          <a:noFill/>
        </p:spPr>
        <p:txBody>
          <a:bodyPr wrap="square" rtlCol="0">
            <a:spAutoFit/>
          </a:bodyPr>
          <a:lstStyle/>
          <a:p>
            <a:pPr algn="ctr" defTabSz="914378"/>
            <a:r>
              <a:rPr lang="en-GB" sz="700" dirty="0">
                <a:solidFill>
                  <a:schemeClr val="bg1"/>
                </a:solidFill>
                <a:latin typeface="Arial"/>
              </a:rPr>
              <a:t>Governance Approval dates tbc…</a:t>
            </a:r>
          </a:p>
        </p:txBody>
      </p:sp>
      <p:sp>
        <p:nvSpPr>
          <p:cNvPr id="121" name="5-Point Star 120"/>
          <p:cNvSpPr/>
          <p:nvPr/>
        </p:nvSpPr>
        <p:spPr>
          <a:xfrm>
            <a:off x="7544541" y="1650108"/>
            <a:ext cx="288032" cy="20156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dirty="0">
              <a:solidFill>
                <a:prstClr val="white"/>
              </a:solidFill>
              <a:latin typeface="Arial"/>
            </a:endParaRPr>
          </a:p>
        </p:txBody>
      </p:sp>
      <p:sp>
        <p:nvSpPr>
          <p:cNvPr id="122" name="5-Point Star 121"/>
          <p:cNvSpPr/>
          <p:nvPr/>
        </p:nvSpPr>
        <p:spPr>
          <a:xfrm>
            <a:off x="7551215" y="2342512"/>
            <a:ext cx="288032" cy="201563"/>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dirty="0">
              <a:solidFill>
                <a:srgbClr val="FFC000"/>
              </a:solidFill>
              <a:latin typeface="Arial"/>
            </a:endParaRPr>
          </a:p>
        </p:txBody>
      </p:sp>
      <p:sp>
        <p:nvSpPr>
          <p:cNvPr id="123" name="5-Point Star 122"/>
          <p:cNvSpPr/>
          <p:nvPr/>
        </p:nvSpPr>
        <p:spPr>
          <a:xfrm>
            <a:off x="7544541" y="2010469"/>
            <a:ext cx="288032" cy="201563"/>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dirty="0">
              <a:solidFill>
                <a:prstClr val="white"/>
              </a:solidFill>
              <a:latin typeface="Arial"/>
            </a:endParaRPr>
          </a:p>
        </p:txBody>
      </p:sp>
      <p:sp>
        <p:nvSpPr>
          <p:cNvPr id="124" name="TextBox 123"/>
          <p:cNvSpPr txBox="1"/>
          <p:nvPr/>
        </p:nvSpPr>
        <p:spPr>
          <a:xfrm>
            <a:off x="7959084" y="1708234"/>
            <a:ext cx="648072" cy="215444"/>
          </a:xfrm>
          <a:prstGeom prst="rect">
            <a:avLst/>
          </a:prstGeom>
          <a:noFill/>
        </p:spPr>
        <p:txBody>
          <a:bodyPr wrap="square" rtlCol="0">
            <a:spAutoFit/>
          </a:bodyPr>
          <a:lstStyle/>
          <a:p>
            <a:pPr defTabSz="914378"/>
            <a:r>
              <a:rPr lang="en-GB" sz="800" dirty="0">
                <a:solidFill>
                  <a:prstClr val="black"/>
                </a:solidFill>
                <a:latin typeface="Arial"/>
              </a:rPr>
              <a:t>On track</a:t>
            </a:r>
          </a:p>
        </p:txBody>
      </p:sp>
      <p:sp>
        <p:nvSpPr>
          <p:cNvPr id="125" name="TextBox 124"/>
          <p:cNvSpPr txBox="1"/>
          <p:nvPr/>
        </p:nvSpPr>
        <p:spPr>
          <a:xfrm>
            <a:off x="7967334" y="2367704"/>
            <a:ext cx="558316" cy="215444"/>
          </a:xfrm>
          <a:prstGeom prst="rect">
            <a:avLst/>
          </a:prstGeom>
          <a:noFill/>
        </p:spPr>
        <p:txBody>
          <a:bodyPr wrap="square" rtlCol="0">
            <a:spAutoFit/>
          </a:bodyPr>
          <a:lstStyle/>
          <a:p>
            <a:pPr defTabSz="914378"/>
            <a:r>
              <a:rPr lang="en-GB" sz="800" dirty="0">
                <a:solidFill>
                  <a:prstClr val="black"/>
                </a:solidFill>
                <a:latin typeface="Arial"/>
              </a:rPr>
              <a:t>At risk</a:t>
            </a:r>
          </a:p>
        </p:txBody>
      </p:sp>
      <p:sp>
        <p:nvSpPr>
          <p:cNvPr id="126" name="TextBox 125"/>
          <p:cNvSpPr txBox="1"/>
          <p:nvPr/>
        </p:nvSpPr>
        <p:spPr>
          <a:xfrm>
            <a:off x="7308305" y="1461434"/>
            <a:ext cx="792088" cy="246221"/>
          </a:xfrm>
          <a:prstGeom prst="rect">
            <a:avLst/>
          </a:prstGeom>
          <a:noFill/>
        </p:spPr>
        <p:txBody>
          <a:bodyPr wrap="square" rtlCol="0">
            <a:spAutoFit/>
          </a:bodyPr>
          <a:lstStyle/>
          <a:p>
            <a:pPr defTabSz="914378"/>
            <a:r>
              <a:rPr lang="en-GB" sz="1000" b="1" dirty="0">
                <a:solidFill>
                  <a:prstClr val="black"/>
                </a:solidFill>
                <a:latin typeface="Arial"/>
              </a:rPr>
              <a:t>Key:</a:t>
            </a:r>
          </a:p>
        </p:txBody>
      </p:sp>
      <p:sp>
        <p:nvSpPr>
          <p:cNvPr id="127" name="TextBox 126"/>
          <p:cNvSpPr txBox="1"/>
          <p:nvPr/>
        </p:nvSpPr>
        <p:spPr>
          <a:xfrm>
            <a:off x="7943641" y="2020901"/>
            <a:ext cx="1080120" cy="215444"/>
          </a:xfrm>
          <a:prstGeom prst="rect">
            <a:avLst/>
          </a:prstGeom>
          <a:noFill/>
        </p:spPr>
        <p:txBody>
          <a:bodyPr wrap="square" rtlCol="0">
            <a:spAutoFit/>
          </a:bodyPr>
          <a:lstStyle/>
          <a:p>
            <a:pPr defTabSz="914378"/>
            <a:r>
              <a:rPr lang="en-GB" sz="800" dirty="0">
                <a:solidFill>
                  <a:prstClr val="black"/>
                </a:solidFill>
                <a:latin typeface="Arial"/>
              </a:rPr>
              <a:t>Complete</a:t>
            </a:r>
          </a:p>
        </p:txBody>
      </p:sp>
      <p:sp>
        <p:nvSpPr>
          <p:cNvPr id="129" name="Rectangle 128"/>
          <p:cNvSpPr/>
          <p:nvPr/>
        </p:nvSpPr>
        <p:spPr>
          <a:xfrm>
            <a:off x="40783" y="1823110"/>
            <a:ext cx="369923" cy="227203"/>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600" b="1" dirty="0">
                <a:solidFill>
                  <a:prstClr val="white"/>
                </a:solidFill>
                <a:latin typeface="Arial"/>
              </a:rPr>
              <a:t>Feb-20</a:t>
            </a:r>
          </a:p>
        </p:txBody>
      </p:sp>
      <p:sp>
        <p:nvSpPr>
          <p:cNvPr id="91" name="Rectangle 90"/>
          <p:cNvSpPr/>
          <p:nvPr/>
        </p:nvSpPr>
        <p:spPr>
          <a:xfrm>
            <a:off x="50667" y="2598314"/>
            <a:ext cx="360040" cy="216024"/>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378"/>
            <a:r>
              <a:rPr lang="en-GB" sz="600" b="1" dirty="0">
                <a:solidFill>
                  <a:prstClr val="white"/>
                </a:solidFill>
                <a:latin typeface="Arial"/>
              </a:rPr>
              <a:t>Jun - 20</a:t>
            </a:r>
          </a:p>
        </p:txBody>
      </p:sp>
      <p:sp>
        <p:nvSpPr>
          <p:cNvPr id="100" name="Rectangle 99"/>
          <p:cNvSpPr/>
          <p:nvPr/>
        </p:nvSpPr>
        <p:spPr>
          <a:xfrm>
            <a:off x="463357" y="2588588"/>
            <a:ext cx="2362568" cy="22132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800" b="1" dirty="0">
              <a:solidFill>
                <a:prstClr val="white"/>
              </a:solidFill>
              <a:latin typeface="Arial"/>
            </a:endParaRPr>
          </a:p>
        </p:txBody>
      </p:sp>
      <p:sp>
        <p:nvSpPr>
          <p:cNvPr id="92" name="Rectangle 91"/>
          <p:cNvSpPr/>
          <p:nvPr/>
        </p:nvSpPr>
        <p:spPr>
          <a:xfrm>
            <a:off x="49433" y="3080092"/>
            <a:ext cx="392586" cy="234629"/>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600" b="1" dirty="0">
                <a:solidFill>
                  <a:prstClr val="white"/>
                </a:solidFill>
                <a:latin typeface="Arial"/>
              </a:rPr>
              <a:t>Nov 20</a:t>
            </a:r>
          </a:p>
        </p:txBody>
      </p:sp>
      <p:sp>
        <p:nvSpPr>
          <p:cNvPr id="89" name="Rectangle 88"/>
          <p:cNvSpPr/>
          <p:nvPr/>
        </p:nvSpPr>
        <p:spPr>
          <a:xfrm>
            <a:off x="57254" y="1445339"/>
            <a:ext cx="342120" cy="262895"/>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600" b="1" dirty="0">
                <a:solidFill>
                  <a:prstClr val="white"/>
                </a:solidFill>
                <a:latin typeface="Arial"/>
              </a:rPr>
              <a:t>4779</a:t>
            </a:r>
          </a:p>
        </p:txBody>
      </p:sp>
      <p:sp>
        <p:nvSpPr>
          <p:cNvPr id="111" name="Rectangle 110"/>
          <p:cNvSpPr/>
          <p:nvPr/>
        </p:nvSpPr>
        <p:spPr>
          <a:xfrm>
            <a:off x="493071" y="3079960"/>
            <a:ext cx="4135637" cy="212834"/>
          </a:xfrm>
          <a:prstGeom prst="rect">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800" b="1" dirty="0">
              <a:solidFill>
                <a:prstClr val="white"/>
              </a:solidFill>
              <a:latin typeface="Arial"/>
            </a:endParaRPr>
          </a:p>
        </p:txBody>
      </p:sp>
      <p:sp>
        <p:nvSpPr>
          <p:cNvPr id="113" name="5-Point Star 112"/>
          <p:cNvSpPr/>
          <p:nvPr/>
        </p:nvSpPr>
        <p:spPr>
          <a:xfrm>
            <a:off x="1892404" y="3103107"/>
            <a:ext cx="166303" cy="149229"/>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900" dirty="0">
              <a:solidFill>
                <a:prstClr val="white"/>
              </a:solidFill>
              <a:latin typeface="Arial"/>
            </a:endParaRPr>
          </a:p>
        </p:txBody>
      </p:sp>
      <p:sp>
        <p:nvSpPr>
          <p:cNvPr id="114" name="Rectangle 113"/>
          <p:cNvSpPr/>
          <p:nvPr/>
        </p:nvSpPr>
        <p:spPr>
          <a:xfrm>
            <a:off x="48168" y="2207936"/>
            <a:ext cx="360040" cy="216024"/>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378"/>
            <a:r>
              <a:rPr lang="en-GB" sz="600" b="1" dirty="0">
                <a:solidFill>
                  <a:prstClr val="white"/>
                </a:solidFill>
                <a:latin typeface="Arial"/>
              </a:rPr>
              <a:t>MiR 6</a:t>
            </a:r>
          </a:p>
        </p:txBody>
      </p:sp>
      <p:sp>
        <p:nvSpPr>
          <p:cNvPr id="136" name="TextBox 135"/>
          <p:cNvSpPr txBox="1"/>
          <p:nvPr/>
        </p:nvSpPr>
        <p:spPr>
          <a:xfrm>
            <a:off x="1872804" y="3066637"/>
            <a:ext cx="856327" cy="276999"/>
          </a:xfrm>
          <a:prstGeom prst="rect">
            <a:avLst/>
          </a:prstGeom>
          <a:noFill/>
        </p:spPr>
        <p:txBody>
          <a:bodyPr wrap="square" rtlCol="0">
            <a:spAutoFit/>
          </a:bodyPr>
          <a:lstStyle/>
          <a:p>
            <a:pPr algn="ctr" defTabSz="914378"/>
            <a:r>
              <a:rPr lang="en-GB" sz="600" dirty="0">
                <a:solidFill>
                  <a:prstClr val="white"/>
                </a:solidFill>
                <a:latin typeface="Arial"/>
              </a:rPr>
              <a:t>BER Approval</a:t>
            </a:r>
          </a:p>
          <a:p>
            <a:pPr algn="ctr" defTabSz="914378"/>
            <a:r>
              <a:rPr lang="en-GB" sz="600" dirty="0">
                <a:solidFill>
                  <a:prstClr val="white"/>
                </a:solidFill>
                <a:latin typeface="Arial"/>
              </a:rPr>
              <a:t>May-20</a:t>
            </a:r>
          </a:p>
        </p:txBody>
      </p:sp>
      <p:sp>
        <p:nvSpPr>
          <p:cNvPr id="108" name="Rectangle 107">
            <a:extLst>
              <a:ext uri="{FF2B5EF4-FFF2-40B4-BE49-F238E27FC236}">
                <a16:creationId xmlns:a16="http://schemas.microsoft.com/office/drawing/2014/main" id="{E575E5C2-E349-46EB-8DF7-EACD4F0CF971}"/>
              </a:ext>
            </a:extLst>
          </p:cNvPr>
          <p:cNvSpPr/>
          <p:nvPr/>
        </p:nvSpPr>
        <p:spPr>
          <a:xfrm>
            <a:off x="501239" y="4031724"/>
            <a:ext cx="8264143" cy="23107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800" b="1" dirty="0">
                <a:solidFill>
                  <a:prstClr val="white"/>
                </a:solidFill>
                <a:latin typeface="Arial"/>
              </a:rPr>
              <a:t>CSSC activity</a:t>
            </a:r>
          </a:p>
        </p:txBody>
      </p:sp>
      <p:sp>
        <p:nvSpPr>
          <p:cNvPr id="109" name="Rectangle 108">
            <a:extLst>
              <a:ext uri="{FF2B5EF4-FFF2-40B4-BE49-F238E27FC236}">
                <a16:creationId xmlns:a16="http://schemas.microsoft.com/office/drawing/2014/main" id="{8853335F-133D-400A-BAF7-720FFE1C4BCB}"/>
              </a:ext>
            </a:extLst>
          </p:cNvPr>
          <p:cNvSpPr/>
          <p:nvPr/>
        </p:nvSpPr>
        <p:spPr>
          <a:xfrm>
            <a:off x="41298" y="4010375"/>
            <a:ext cx="400721" cy="263669"/>
          </a:xfrm>
          <a:prstGeom prst="rect">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914378"/>
            <a:r>
              <a:rPr lang="en-GB" sz="600" b="1" dirty="0">
                <a:solidFill>
                  <a:prstClr val="white"/>
                </a:solidFill>
                <a:latin typeface="Arial"/>
              </a:rPr>
              <a:t>CSSC</a:t>
            </a:r>
          </a:p>
        </p:txBody>
      </p:sp>
      <p:sp>
        <p:nvSpPr>
          <p:cNvPr id="135" name="5-Point Star 120">
            <a:extLst>
              <a:ext uri="{FF2B5EF4-FFF2-40B4-BE49-F238E27FC236}">
                <a16:creationId xmlns:a16="http://schemas.microsoft.com/office/drawing/2014/main" id="{A2184E67-6614-4C1F-A78C-AC0EF4A0AE42}"/>
              </a:ext>
            </a:extLst>
          </p:cNvPr>
          <p:cNvSpPr/>
          <p:nvPr/>
        </p:nvSpPr>
        <p:spPr>
          <a:xfrm>
            <a:off x="1200804" y="3079960"/>
            <a:ext cx="203707" cy="17894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dirty="0">
              <a:solidFill>
                <a:prstClr val="white"/>
              </a:solidFill>
              <a:latin typeface="Arial"/>
            </a:endParaRPr>
          </a:p>
        </p:txBody>
      </p:sp>
      <p:sp>
        <p:nvSpPr>
          <p:cNvPr id="110" name="Rectangle 109">
            <a:extLst>
              <a:ext uri="{FF2B5EF4-FFF2-40B4-BE49-F238E27FC236}">
                <a16:creationId xmlns:a16="http://schemas.microsoft.com/office/drawing/2014/main" id="{F08DBAE3-06F6-4CF9-9F38-CBE884642892}"/>
              </a:ext>
            </a:extLst>
          </p:cNvPr>
          <p:cNvSpPr/>
          <p:nvPr/>
        </p:nvSpPr>
        <p:spPr>
          <a:xfrm>
            <a:off x="463995" y="2216078"/>
            <a:ext cx="885751" cy="207881"/>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800" b="1" dirty="0">
              <a:solidFill>
                <a:prstClr val="white"/>
              </a:solidFill>
              <a:latin typeface="Arial"/>
            </a:endParaRPr>
          </a:p>
        </p:txBody>
      </p:sp>
      <p:sp>
        <p:nvSpPr>
          <p:cNvPr id="138" name="Rectangle 137">
            <a:extLst>
              <a:ext uri="{FF2B5EF4-FFF2-40B4-BE49-F238E27FC236}">
                <a16:creationId xmlns:a16="http://schemas.microsoft.com/office/drawing/2014/main" id="{6CE89A58-48A9-44D8-BF3C-51F46602D0BF}"/>
              </a:ext>
            </a:extLst>
          </p:cNvPr>
          <p:cNvSpPr/>
          <p:nvPr/>
        </p:nvSpPr>
        <p:spPr>
          <a:xfrm>
            <a:off x="471731" y="1824581"/>
            <a:ext cx="662596" cy="22132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800" b="1" dirty="0">
              <a:solidFill>
                <a:prstClr val="white"/>
              </a:solidFill>
              <a:latin typeface="Arial"/>
            </a:endParaRPr>
          </a:p>
        </p:txBody>
      </p:sp>
      <p:sp>
        <p:nvSpPr>
          <p:cNvPr id="140" name="Rectangle 139">
            <a:extLst>
              <a:ext uri="{FF2B5EF4-FFF2-40B4-BE49-F238E27FC236}">
                <a16:creationId xmlns:a16="http://schemas.microsoft.com/office/drawing/2014/main" id="{556A2F4B-B16C-44E0-B6C7-06A1657A3740}"/>
              </a:ext>
            </a:extLst>
          </p:cNvPr>
          <p:cNvSpPr/>
          <p:nvPr/>
        </p:nvSpPr>
        <p:spPr>
          <a:xfrm>
            <a:off x="457200" y="1476731"/>
            <a:ext cx="364894" cy="22132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800" b="1" dirty="0">
              <a:solidFill>
                <a:prstClr val="white"/>
              </a:solidFill>
              <a:latin typeface="Arial"/>
            </a:endParaRPr>
          </a:p>
        </p:txBody>
      </p:sp>
      <p:sp>
        <p:nvSpPr>
          <p:cNvPr id="145" name="5-Point Star 144"/>
          <p:cNvSpPr/>
          <p:nvPr/>
        </p:nvSpPr>
        <p:spPr>
          <a:xfrm>
            <a:off x="859687" y="3088184"/>
            <a:ext cx="248240" cy="16356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900" dirty="0">
              <a:solidFill>
                <a:prstClr val="white"/>
              </a:solidFill>
              <a:latin typeface="Arial"/>
            </a:endParaRPr>
          </a:p>
        </p:txBody>
      </p:sp>
      <p:sp>
        <p:nvSpPr>
          <p:cNvPr id="6" name="TextBox 5">
            <a:extLst>
              <a:ext uri="{FF2B5EF4-FFF2-40B4-BE49-F238E27FC236}">
                <a16:creationId xmlns:a16="http://schemas.microsoft.com/office/drawing/2014/main" id="{ED44F9FB-80E7-48EA-9EAD-B168C08E09F2}"/>
              </a:ext>
            </a:extLst>
          </p:cNvPr>
          <p:cNvSpPr txBox="1"/>
          <p:nvPr/>
        </p:nvSpPr>
        <p:spPr>
          <a:xfrm>
            <a:off x="663356" y="2811185"/>
            <a:ext cx="822943" cy="300082"/>
          </a:xfrm>
          <a:prstGeom prst="rect">
            <a:avLst/>
          </a:prstGeom>
          <a:noFill/>
        </p:spPr>
        <p:txBody>
          <a:bodyPr wrap="square" rtlCol="0">
            <a:spAutoFit/>
          </a:bodyPr>
          <a:lstStyle/>
          <a:p>
            <a:r>
              <a:rPr lang="en-GB" sz="675" dirty="0"/>
              <a:t>Scope approval – Feb ChMC</a:t>
            </a:r>
          </a:p>
        </p:txBody>
      </p:sp>
      <p:sp>
        <p:nvSpPr>
          <p:cNvPr id="7" name="TextBox 6">
            <a:extLst>
              <a:ext uri="{FF2B5EF4-FFF2-40B4-BE49-F238E27FC236}">
                <a16:creationId xmlns:a16="http://schemas.microsoft.com/office/drawing/2014/main" id="{7E75F3A1-C71B-40AA-AF49-A649BE790EC2}"/>
              </a:ext>
            </a:extLst>
          </p:cNvPr>
          <p:cNvSpPr txBox="1"/>
          <p:nvPr/>
        </p:nvSpPr>
        <p:spPr>
          <a:xfrm>
            <a:off x="1011539" y="3264803"/>
            <a:ext cx="784862" cy="300082"/>
          </a:xfrm>
          <a:prstGeom prst="rect">
            <a:avLst/>
          </a:prstGeom>
          <a:noFill/>
        </p:spPr>
        <p:txBody>
          <a:bodyPr wrap="square" rtlCol="0">
            <a:spAutoFit/>
          </a:bodyPr>
          <a:lstStyle/>
          <a:p>
            <a:r>
              <a:rPr lang="en-GB" sz="675" dirty="0"/>
              <a:t>EQR Approval – March ChMC</a:t>
            </a:r>
          </a:p>
        </p:txBody>
      </p:sp>
    </p:spTree>
    <p:extLst>
      <p:ext uri="{BB962C8B-B14F-4D97-AF65-F5344CB8AC3E}">
        <p14:creationId xmlns:p14="http://schemas.microsoft.com/office/powerpoint/2010/main" val="194004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479"/>
            <a:ext cx="8856984" cy="360040"/>
          </a:xfrm>
        </p:spPr>
        <p:txBody>
          <a:bodyPr>
            <a:noAutofit/>
          </a:bodyPr>
          <a:lstStyle/>
          <a:p>
            <a:r>
              <a:rPr lang="en-GB" sz="1600" dirty="0"/>
              <a:t>2.1 XRN5116 </a:t>
            </a:r>
            <a:r>
              <a:rPr lang="en-US" sz="1600" dirty="0"/>
              <a:t>Domestic Report - Must Read Prenotification</a:t>
            </a: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431976735"/>
              </p:ext>
            </p:extLst>
          </p:nvPr>
        </p:nvGraphicFramePr>
        <p:xfrm>
          <a:off x="107504" y="783508"/>
          <a:ext cx="4248473" cy="192693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48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Customer</a:t>
                      </a:r>
                      <a:r>
                        <a:rPr lang="en-GB" sz="1100" b="1" kern="1200" baseline="0" dirty="0">
                          <a:solidFill>
                            <a:schemeClr val="bg1"/>
                          </a:solidFill>
                          <a:latin typeface="+mn-lt"/>
                          <a:ea typeface="+mn-ea"/>
                          <a:cs typeface="+mn-cs"/>
                        </a:rPr>
                        <a:t> Class</a:t>
                      </a:r>
                      <a:endParaRPr lang="en-GB" sz="11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100%</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000" b="1" kern="1200" baseline="0" dirty="0">
                          <a:solidFill>
                            <a:schemeClr val="tx1"/>
                          </a:solidFill>
                          <a:latin typeface="Arial" panose="020B0604020202020204" pitchFamily="34" charset="0"/>
                          <a:ea typeface="+mn-ea"/>
                          <a:cs typeface="Arial" panose="020B0604020202020204" pitchFamily="34" charset="0"/>
                        </a:rPr>
                        <a:t>Impacted Parties:- Shippers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45364" y="475731"/>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736345165"/>
              </p:ext>
            </p:extLst>
          </p:nvPr>
        </p:nvGraphicFramePr>
        <p:xfrm>
          <a:off x="107505" y="2827348"/>
          <a:ext cx="4248472" cy="1506098"/>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561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Service Area 18: Provision of user reports and information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41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rgbClr val="FF0000"/>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41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hlinkClick r:id="rId2"/>
                        </a:rPr>
                        <a:t>Link to CP</a:t>
                      </a:r>
                      <a:endParaRPr lang="en-GB" sz="1100" b="0" kern="1200" dirty="0">
                        <a:solidFill>
                          <a:schemeClr val="tx1"/>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5733" y="472338"/>
            <a:ext cx="3024336" cy="307777"/>
          </a:xfrm>
          <a:prstGeom prst="rect">
            <a:avLst/>
          </a:prstGeom>
          <a:noFill/>
        </p:spPr>
        <p:txBody>
          <a:bodyPr wrap="square" rtlCol="0">
            <a:spAutoFit/>
          </a:bodyPr>
          <a:lstStyle/>
          <a:p>
            <a:r>
              <a:rPr lang="en-GB" sz="1400" u="sng" dirty="0"/>
              <a:t>Change Details </a:t>
            </a:r>
          </a:p>
        </p:txBody>
      </p:sp>
      <p:graphicFrame>
        <p:nvGraphicFramePr>
          <p:cNvPr id="14" name="Table 13"/>
          <p:cNvGraphicFramePr>
            <a:graphicFrameLocks noGrp="1"/>
          </p:cNvGraphicFramePr>
          <p:nvPr>
            <p:extLst>
              <p:ext uri="{D42A27DB-BD31-4B8C-83A1-F6EECF244321}">
                <p14:modId xmlns:p14="http://schemas.microsoft.com/office/powerpoint/2010/main" val="915802923"/>
              </p:ext>
            </p:extLst>
          </p:nvPr>
        </p:nvGraphicFramePr>
        <p:xfrm>
          <a:off x="4695733" y="771549"/>
          <a:ext cx="4340762" cy="1661511"/>
        </p:xfrm>
        <a:graphic>
          <a:graphicData uri="http://schemas.openxmlformats.org/drawingml/2006/table">
            <a:tbl>
              <a:tblPr firstRow="1" bandRow="1">
                <a:tableStyleId>{E8B1032C-EA38-4F05-BA0D-38AFFFC7BED3}</a:tableStyleId>
              </a:tblPr>
              <a:tblGrid>
                <a:gridCol w="4340762">
                  <a:extLst>
                    <a:ext uri="{9D8B030D-6E8A-4147-A177-3AD203B41FA5}">
                      <a16:colId xmlns:a16="http://schemas.microsoft.com/office/drawing/2014/main" val="20000"/>
                    </a:ext>
                  </a:extLst>
                </a:gridCol>
              </a:tblGrid>
              <a:tr h="461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Problem</a:t>
                      </a:r>
                      <a:r>
                        <a:rPr lang="en-GB" sz="1100" b="1" kern="1200" baseline="0" dirty="0">
                          <a:solidFill>
                            <a:schemeClr val="tx1"/>
                          </a:solidFill>
                          <a:latin typeface="+mn-lt"/>
                          <a:ea typeface="+mn-ea"/>
                          <a:cs typeface="+mn-cs"/>
                        </a:rPr>
                        <a:t> Statement</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199595">
                <a:tc>
                  <a:txBody>
                    <a:bodyPr/>
                    <a:lstStyle/>
                    <a:p>
                      <a:pPr algn="l"/>
                      <a:endParaRPr lang="en-US" sz="1000" b="0" kern="1200" baseline="0" dirty="0">
                        <a:solidFill>
                          <a:schemeClr val="tx1"/>
                        </a:solidFill>
                        <a:latin typeface="Arial" panose="020B0604020202020204" pitchFamily="34" charset="0"/>
                        <a:ea typeface="+mn-ea"/>
                        <a:cs typeface="Arial" panose="020B0604020202020204" pitchFamily="34" charset="0"/>
                      </a:endParaRPr>
                    </a:p>
                    <a:p>
                      <a:pPr algn="l"/>
                      <a:r>
                        <a:rPr lang="en-US" sz="1000" b="0" kern="1200" baseline="0" dirty="0">
                          <a:solidFill>
                            <a:schemeClr val="tx1"/>
                          </a:solidFill>
                          <a:latin typeface="Arial" panose="020B0604020202020204" pitchFamily="34" charset="0"/>
                          <a:ea typeface="+mn-ea"/>
                          <a:cs typeface="Arial" panose="020B0604020202020204" pitchFamily="34" charset="0"/>
                        </a:rPr>
                        <a:t>Current Must Read processes impact IGT SSPs, however the current Domestic pre-notification report is only issued on a quarterly basis. Changing the frequency of this report to Monthly would support proactive activity around submitting reads for IGTs, in line with UNC Must Read obligations, in addition to reducing MRA activity for IGTs.</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055042135"/>
              </p:ext>
            </p:extLst>
          </p:nvPr>
        </p:nvGraphicFramePr>
        <p:xfrm>
          <a:off x="4695733" y="2710439"/>
          <a:ext cx="4340757" cy="1307829"/>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83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140189">
                <a:tc>
                  <a:txBody>
                    <a:bodyPr/>
                    <a:lstStyle/>
                    <a:p>
                      <a:pPr marL="0" indent="0" algn="l">
                        <a:buFont typeface="Arial" panose="020B0604020202020204" pitchFamily="34" charset="0"/>
                        <a:buNone/>
                      </a:pPr>
                      <a:endParaRPr lang="en-US" sz="9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Change the frequency of the Domestic pre-notification report to Monthly.</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ext uri="{D42A27DB-BD31-4B8C-83A1-F6EECF244321}">
                <p14:modId xmlns:p14="http://schemas.microsoft.com/office/powerpoint/2010/main" val="1957304312"/>
              </p:ext>
            </p:extLst>
          </p:nvPr>
        </p:nvGraphicFramePr>
        <p:xfrm>
          <a:off x="121418" y="4482872"/>
          <a:ext cx="4248472" cy="364182"/>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British Gas</a:t>
                      </a: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1628577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C73B39C-CBC9-4A5E-8E2F-8A8C75D4532D}"/>
              </a:ext>
            </a:extLst>
          </p:cNvPr>
          <p:cNvGraphicFramePr>
            <a:graphicFrameLocks noGrp="1"/>
          </p:cNvGraphicFramePr>
          <p:nvPr>
            <p:extLst/>
          </p:nvPr>
        </p:nvGraphicFramePr>
        <p:xfrm>
          <a:off x="107504" y="505342"/>
          <a:ext cx="8928992" cy="4323619"/>
        </p:xfrm>
        <a:graphic>
          <a:graphicData uri="http://schemas.openxmlformats.org/drawingml/2006/table">
            <a:tbl>
              <a:tblPr/>
              <a:tblGrid>
                <a:gridCol w="593153">
                  <a:extLst>
                    <a:ext uri="{9D8B030D-6E8A-4147-A177-3AD203B41FA5}">
                      <a16:colId xmlns:a16="http://schemas.microsoft.com/office/drawing/2014/main" val="594677324"/>
                    </a:ext>
                  </a:extLst>
                </a:gridCol>
                <a:gridCol w="336018">
                  <a:extLst>
                    <a:ext uri="{9D8B030D-6E8A-4147-A177-3AD203B41FA5}">
                      <a16:colId xmlns:a16="http://schemas.microsoft.com/office/drawing/2014/main" val="1212485833"/>
                    </a:ext>
                  </a:extLst>
                </a:gridCol>
                <a:gridCol w="4111388">
                  <a:extLst>
                    <a:ext uri="{9D8B030D-6E8A-4147-A177-3AD203B41FA5}">
                      <a16:colId xmlns:a16="http://schemas.microsoft.com/office/drawing/2014/main" val="2588561940"/>
                    </a:ext>
                  </a:extLst>
                </a:gridCol>
                <a:gridCol w="1307205">
                  <a:extLst>
                    <a:ext uri="{9D8B030D-6E8A-4147-A177-3AD203B41FA5}">
                      <a16:colId xmlns:a16="http://schemas.microsoft.com/office/drawing/2014/main" val="20003"/>
                    </a:ext>
                  </a:extLst>
                </a:gridCol>
                <a:gridCol w="782742">
                  <a:extLst>
                    <a:ext uri="{9D8B030D-6E8A-4147-A177-3AD203B41FA5}">
                      <a16:colId xmlns:a16="http://schemas.microsoft.com/office/drawing/2014/main" val="198435945"/>
                    </a:ext>
                  </a:extLst>
                </a:gridCol>
                <a:gridCol w="939289">
                  <a:extLst>
                    <a:ext uri="{9D8B030D-6E8A-4147-A177-3AD203B41FA5}">
                      <a16:colId xmlns:a16="http://schemas.microsoft.com/office/drawing/2014/main" val="2619778090"/>
                    </a:ext>
                  </a:extLst>
                </a:gridCol>
                <a:gridCol w="859197">
                  <a:extLst>
                    <a:ext uri="{9D8B030D-6E8A-4147-A177-3AD203B41FA5}">
                      <a16:colId xmlns:a16="http://schemas.microsoft.com/office/drawing/2014/main" val="1022559495"/>
                    </a:ext>
                  </a:extLst>
                </a:gridCol>
              </a:tblGrid>
              <a:tr h="268938">
                <a:tc>
                  <a:txBody>
                    <a:bodyPr/>
                    <a:lstStyle/>
                    <a:p>
                      <a:pPr algn="ctr" fontAlgn="ctr"/>
                      <a:r>
                        <a:rPr lang="en-GB" sz="700" b="1" i="0" u="none" strike="noStrike" dirty="0">
                          <a:solidFill>
                            <a:srgbClr val="FFFFFF"/>
                          </a:solidFill>
                          <a:effectLst/>
                          <a:latin typeface="+mn-lt"/>
                        </a:rPr>
                        <a:t>Proposed Release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XRN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Change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Current Status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UK Link Release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Complexity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GB" sz="700" b="1" i="0" u="none" strike="noStrike" dirty="0">
                          <a:solidFill>
                            <a:srgbClr val="FFFFFF"/>
                          </a:solidFill>
                          <a:effectLst/>
                          <a:latin typeface="+mn-lt"/>
                        </a:rPr>
                        <a:t>Finance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1915720419"/>
                  </a:ext>
                </a:extLst>
              </a:tr>
              <a:tr h="190512">
                <a:tc>
                  <a:txBody>
                    <a:bodyPr/>
                    <a:lstStyle/>
                    <a:p>
                      <a:pPr marL="0" algn="ctr" defTabSz="914400" rtl="0" eaLnBrk="1" fontAlgn="ctr" latinLnBrk="0" hangingPunct="1"/>
                      <a:r>
                        <a:rPr lang="en-GB" sz="700" b="1" i="0" u="none" strike="noStrike" kern="1200" dirty="0">
                          <a:solidFill>
                            <a:schemeClr val="bg1"/>
                          </a:solidFill>
                          <a:effectLst/>
                          <a:latin typeface="+mn-lt"/>
                          <a:ea typeface="+mn-ea"/>
                          <a:cs typeface="+mn-cs"/>
                        </a:rPr>
                        <a:t>Feb 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fontAlgn="ctr"/>
                      <a:r>
                        <a:rPr lang="en-GB" sz="600" b="0" i="0" u="none" strike="noStrike" dirty="0">
                          <a:solidFill>
                            <a:schemeClr val="tx1"/>
                          </a:solidFill>
                          <a:effectLst/>
                          <a:latin typeface="+mn-lt"/>
                          <a:cs typeface="Calibri" panose="020F0502020204030204" pitchFamily="34" charset="0"/>
                        </a:rPr>
                        <a:t>4896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mn-lt"/>
                          <a:ea typeface="+mn-ea"/>
                          <a:cs typeface="+mn-cs"/>
                        </a:rPr>
                        <a:t>Rejection code reword – defect 1492 / End User Categories (EUC file format descriptions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dirty="0">
                          <a:solidFill>
                            <a:schemeClr val="tx1"/>
                          </a:solidFill>
                          <a:effectLst/>
                          <a:latin typeface="+mn-lt"/>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dirty="0">
                          <a:solidFill>
                            <a:schemeClr val="tx1"/>
                          </a:solidFill>
                          <a:effectLst/>
                          <a:latin typeface="+mn-lt"/>
                        </a:rPr>
                        <a:t>Documentation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dirty="0">
                          <a:solidFill>
                            <a:schemeClr val="tx1"/>
                          </a:solidFill>
                          <a:effectLst/>
                          <a:latin typeface="+mn-lt"/>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985562"/>
                  </a:ext>
                </a:extLst>
              </a:tr>
              <a:tr h="190512">
                <a:tc rowSpan="2">
                  <a:txBody>
                    <a:bodyPr/>
                    <a:lstStyle/>
                    <a:p>
                      <a:pPr marL="0" algn="ctr" defTabSz="914400" rtl="0" eaLnBrk="1" fontAlgn="ctr" latinLnBrk="0" hangingPunct="1"/>
                      <a:r>
                        <a:rPr lang="en-GB" sz="700" b="1" i="0" u="none" strike="noStrike" kern="1200" dirty="0">
                          <a:solidFill>
                            <a:srgbClr val="FFFFFF"/>
                          </a:solidFill>
                          <a:effectLst/>
                          <a:latin typeface="+mn-lt"/>
                          <a:ea typeface="+mn-ea"/>
                          <a:cs typeface="+mn-cs"/>
                        </a:rPr>
                        <a:t>MiR D6 Feb-20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fontAlgn="ctr"/>
                      <a:r>
                        <a:rPr lang="en-GB" sz="600" b="0" i="0" u="none" strike="noStrike" dirty="0">
                          <a:solidFill>
                            <a:schemeClr val="tx1"/>
                          </a:solidFill>
                          <a:effectLst/>
                          <a:latin typeface="+mn-lt"/>
                          <a:cs typeface="Calibri" panose="020F0502020204030204" pitchFamily="34" charset="0"/>
                        </a:rPr>
                        <a:t>4955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mn-lt"/>
                          <a:ea typeface="+mn-ea"/>
                          <a:cs typeface="+mn-cs"/>
                        </a:rPr>
                        <a:t>Amendments of MDD PSR needs code descriptions</a:t>
                      </a:r>
                      <a:endParaRPr lang="en-US" sz="600" b="1" i="0" u="sng" strike="noStrike" kern="1200" dirty="0">
                        <a:solidFill>
                          <a:srgbClr val="FF0000"/>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dirty="0">
                          <a:solidFill>
                            <a:schemeClr val="tx1"/>
                          </a:solidFill>
                          <a:effectLst/>
                          <a:latin typeface="+mn-lt"/>
                        </a:rPr>
                        <a:t>In </a:t>
                      </a:r>
                      <a:r>
                        <a:rPr lang="en-US" sz="600" b="0" i="0" u="none" strike="noStrike" dirty="0" err="1">
                          <a:solidFill>
                            <a:schemeClr val="tx1"/>
                          </a:solidFill>
                          <a:effectLst/>
                          <a:latin typeface="+mn-lt"/>
                        </a:rPr>
                        <a:t>PiS</a:t>
                      </a:r>
                      <a:endParaRPr lang="en-US" sz="600" b="0" i="0" u="none" strike="noStrike" dirty="0">
                        <a:solidFill>
                          <a:schemeClr val="tx1"/>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dirty="0">
                          <a:solidFill>
                            <a:schemeClr val="tx1"/>
                          </a:solidFill>
                          <a:effectLst/>
                          <a:latin typeface="+mn-lt"/>
                        </a:rPr>
                        <a:t>MiR D6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0" u="none" strike="noStrike" dirty="0">
                          <a:solidFill>
                            <a:schemeClr val="tx1"/>
                          </a:solidFill>
                          <a:effectLst/>
                          <a:latin typeface="+mn-lt"/>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182880">
                <a:tc vMerge="1">
                  <a:txBody>
                    <a:bodyPr/>
                    <a:lstStyle/>
                    <a:p>
                      <a:pPr marL="0" algn="ctr" defTabSz="914400" rtl="0" eaLnBrk="1" fontAlgn="ctr" latinLnBrk="0" hangingPunct="1"/>
                      <a:endParaRPr lang="en-GB" sz="11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4997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Introducing new charge codes for pro-active payment of GSOP 3 and GSOP 13</a:t>
                      </a:r>
                    </a:p>
                    <a:p>
                      <a:pPr algn="ctr"/>
                      <a:endParaRPr lang="en-GB" sz="6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In </a:t>
                      </a:r>
                      <a:r>
                        <a:rPr lang="en-GB" sz="600" dirty="0" err="1"/>
                        <a:t>PiS</a:t>
                      </a:r>
                      <a:endParaRPr lang="en-GB" sz="6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MiR D6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Small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90512">
                <a:tc rowSpan="7">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700" b="1" i="0" u="none" strike="noStrike" kern="1200" dirty="0">
                          <a:solidFill>
                            <a:srgbClr val="FFFFFF"/>
                          </a:solidFill>
                          <a:effectLst/>
                          <a:latin typeface="+mn-lt"/>
                          <a:ea typeface="+mn-ea"/>
                          <a:cs typeface="+mn-cs"/>
                        </a:rPr>
                        <a:t>Jun-20</a:t>
                      </a:r>
                    </a:p>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4865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US" sz="600" b="0" i="0" u="none" strike="noStrike" kern="1200" dirty="0">
                          <a:solidFill>
                            <a:schemeClr val="tx1"/>
                          </a:solidFill>
                          <a:effectLst/>
                          <a:latin typeface="+mn-lt"/>
                          <a:ea typeface="+mn-ea"/>
                          <a:cs typeface="+mn-cs"/>
                        </a:rPr>
                        <a:t>Amendment to Treatment and Reporting of CYCL Reads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dirty="0">
                          <a:solidFill>
                            <a:schemeClr val="tx1"/>
                          </a:solidFill>
                          <a:effectLst/>
                          <a:latin typeface="+mn-lt"/>
                        </a:rPr>
                        <a:t>In Delivery</a:t>
                      </a:r>
                      <a:r>
                        <a:rPr lang="en-US" sz="600" b="0" i="0" u="none" strike="noStrike" baseline="0" dirty="0">
                          <a:solidFill>
                            <a:schemeClr val="tx1"/>
                          </a:solidFill>
                          <a:effectLst/>
                          <a:latin typeface="+mn-lt"/>
                        </a:rPr>
                        <a:t> </a:t>
                      </a:r>
                      <a:endParaRPr lang="en-US" sz="600" b="0" i="0" u="none" strike="noStrike" dirty="0">
                        <a:solidFill>
                          <a:schemeClr val="tx1"/>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Small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Shippers / 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190512">
                <a:tc vMerge="1">
                  <a:txBody>
                    <a:bodyPr/>
                    <a:lstStyle/>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4772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US" sz="600" b="0" i="0" u="none" strike="noStrike" kern="1200" dirty="0">
                          <a:solidFill>
                            <a:schemeClr val="tx1"/>
                          </a:solidFill>
                          <a:effectLst/>
                          <a:latin typeface="+mn-lt"/>
                          <a:ea typeface="+mn-ea"/>
                          <a:cs typeface="+mn-cs"/>
                        </a:rPr>
                        <a:t>Composite Weather Variable (CWV) Improvements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X-Large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Shippers / 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130131">
                <a:tc vMerge="1">
                  <a:txBody>
                    <a:bodyPr/>
                    <a:lstStyle/>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GB" sz="600" b="0" i="0" u="none" strike="noStrike" kern="1200" dirty="0">
                          <a:solidFill>
                            <a:schemeClr val="tx1"/>
                          </a:solidFill>
                          <a:effectLst/>
                          <a:latin typeface="+mn-lt"/>
                          <a:ea typeface="+mn-ea"/>
                          <a:cs typeface="+mn-cs"/>
                        </a:rPr>
                        <a:t>Requirement to Inform Shipper of Meter Link Code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Small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194699">
                <a:tc vMerge="1">
                  <a:txBody>
                    <a:bodyPr/>
                    <a:lstStyle/>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4932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n-US" sz="600" b="0" i="0" u="none" strike="noStrike" kern="1200" dirty="0">
                          <a:solidFill>
                            <a:schemeClr val="tx1"/>
                          </a:solidFill>
                          <a:effectLst/>
                          <a:latin typeface="+mn-lt"/>
                          <a:ea typeface="+mn-ea"/>
                          <a:cs typeface="+mn-cs"/>
                        </a:rPr>
                        <a:t>Improvements to the quality of the Conversion Factor values held on the Supply Point Register (MOD0681S)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600" b="0" i="1" u="none" strike="noStrike" dirty="0">
                          <a:solidFill>
                            <a:schemeClr val="tx1"/>
                          </a:solidFill>
                          <a:effectLst/>
                          <a:latin typeface="+mn-lt"/>
                        </a:rPr>
                        <a:t>Shippers / 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03213">
                <a:tc vMerge="1">
                  <a:txBody>
                    <a:bodyPr/>
                    <a:lstStyle/>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US" sz="600" b="0" i="0" u="none" strike="noStrike" kern="1200" dirty="0">
                          <a:solidFill>
                            <a:schemeClr val="tx1"/>
                          </a:solidFill>
                          <a:effectLst/>
                          <a:latin typeface="+mn-lt"/>
                          <a:ea typeface="+mn-ea"/>
                          <a:cs typeface="+mn-cs"/>
                        </a:rPr>
                        <a:t>Notification of Customer Contact Details to Transporters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X-Large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IGTs / 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187746">
                <a:tc vMerge="1">
                  <a:txBody>
                    <a:bodyPr/>
                    <a:lstStyle/>
                    <a:p>
                      <a:pPr marL="0" algn="ctr" defTabSz="914400" rtl="0" eaLnBrk="1" fontAlgn="ctr" latinLnBrk="0" hangingPunct="1"/>
                      <a:endParaRPr lang="en-GB" sz="7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4888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US" sz="600" b="0" i="0" u="none" strike="noStrike" kern="1200" dirty="0">
                          <a:solidFill>
                            <a:schemeClr val="tx1"/>
                          </a:solidFill>
                          <a:effectLst/>
                          <a:latin typeface="+mn-lt"/>
                          <a:ea typeface="+mn-ea"/>
                          <a:cs typeface="+mn-cs"/>
                        </a:rPr>
                        <a:t>Removing</a:t>
                      </a:r>
                      <a:r>
                        <a:rPr lang="en-US" sz="600" b="0" i="0" u="none" strike="noStrike" kern="1200" baseline="0" dirty="0">
                          <a:solidFill>
                            <a:schemeClr val="tx1"/>
                          </a:solidFill>
                          <a:effectLst/>
                          <a:latin typeface="+mn-lt"/>
                          <a:ea typeface="+mn-ea"/>
                          <a:cs typeface="+mn-cs"/>
                        </a:rPr>
                        <a:t> Duplicate Address Update Validation for IGT Supply Meter Points via Contact Management Service (CMS)</a:t>
                      </a:r>
                      <a:endParaRPr lang="en-US" sz="600" b="0" i="0" u="none" strike="noStrike" kern="1200" dirty="0">
                        <a:solidFill>
                          <a:schemeClr val="tx1"/>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600" b="0" i="0" u="none" strike="noStrike" kern="1200" dirty="0">
                          <a:solidFill>
                            <a:schemeClr val="tx1"/>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June-2020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chemeClr val="tx1"/>
                          </a:solidFill>
                          <a:effectLst/>
                          <a:latin typeface="+mn-lt"/>
                          <a:ea typeface="+mn-ea"/>
                          <a:cs typeface="+mn-cs"/>
                        </a:rPr>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600" b="0" i="1" u="none" strike="noStrike" dirty="0">
                          <a:solidFill>
                            <a:schemeClr val="tx1"/>
                          </a:solidFill>
                          <a:effectLst/>
                          <a:latin typeface="+mn-lt"/>
                        </a:rPr>
                        <a:t>IGTs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185262">
                <a:tc vMerge="1">
                  <a:txBody>
                    <a:bodyPr/>
                    <a:lstStyle/>
                    <a:p>
                      <a:pPr marL="0" algn="ctr" defTabSz="914400" rtl="0" eaLnBrk="1" fontAlgn="ctr" latinLnBrk="0" hangingPunct="1"/>
                      <a:endParaRPr lang="en-GB" sz="8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4780b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r>
                        <a:rPr lang="en-GB" sz="600" b="0" i="0" u="none" strike="noStrike" kern="1200" dirty="0">
                          <a:solidFill>
                            <a:srgbClr val="000000"/>
                          </a:solidFill>
                          <a:effectLst/>
                          <a:latin typeface="+mn-lt"/>
                          <a:ea typeface="+mn-ea"/>
                          <a:cs typeface="+mn-cs"/>
                        </a:rPr>
                        <a:t>MAP ID Part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June 2020</a:t>
                      </a:r>
                      <a:endParaRPr lang="en-GB" sz="600" b="1" i="0" u="sng" strike="sngStrike" kern="1200" dirty="0">
                        <a:solidFill>
                          <a:srgbClr val="FF0000"/>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GB" sz="600" b="0" i="1" kern="1200" dirty="0">
                          <a:solidFill>
                            <a:schemeClr val="tx1"/>
                          </a:solidFill>
                          <a:latin typeface="+mn-lt"/>
                          <a:ea typeface="+mn-ea"/>
                          <a:cs typeface="Calibri" panose="020F0502020204030204" pitchFamily="34" charset="0"/>
                        </a:rPr>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94699">
                <a:tc>
                  <a:txBody>
                    <a:bodyPr/>
                    <a:lstStyle/>
                    <a:p>
                      <a:pPr marL="0" algn="ctr" defTabSz="914400" rtl="0" eaLnBrk="1" fontAlgn="ctr" latinLnBrk="0" hangingPunct="1"/>
                      <a:r>
                        <a:rPr lang="en-GB" sz="700" b="1" i="0" u="none" strike="noStrike" kern="1200" dirty="0">
                          <a:solidFill>
                            <a:srgbClr val="FFFFFF"/>
                          </a:solidFill>
                          <a:effectLst/>
                          <a:latin typeface="+mn-lt"/>
                          <a:ea typeface="+mn-ea"/>
                          <a:cs typeface="+mn-cs"/>
                        </a:rPr>
                        <a:t>CSSC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4627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n-GB" sz="600" b="0" i="0" u="none" strike="noStrike" kern="1200" dirty="0">
                          <a:solidFill>
                            <a:srgbClr val="000000"/>
                          </a:solidFill>
                          <a:effectLst/>
                          <a:latin typeface="+mn-lt"/>
                          <a:ea typeface="+mn-ea"/>
                          <a:cs typeface="+mn-cs"/>
                        </a:rPr>
                        <a:t>Consequential Central Switching Services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June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600" b="0" i="0" u="none" strike="noStrike" kern="1200" dirty="0">
                          <a:solidFill>
                            <a:srgbClr val="000000"/>
                          </a:solidFill>
                          <a:effectLst/>
                          <a:latin typeface="+mn-lt"/>
                          <a:ea typeface="+mn-ea"/>
                          <a:cs typeface="+mn-cs"/>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GB" sz="600" b="0" i="1" kern="1200" dirty="0">
                          <a:solidFill>
                            <a:schemeClr val="tx1"/>
                          </a:solidFill>
                          <a:latin typeface="+mn-lt"/>
                          <a:ea typeface="+mn-ea"/>
                          <a:cs typeface="Calibri" panose="020F0502020204030204" pitchFamily="34" charset="0"/>
                        </a:rPr>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79327">
                <a:tc>
                  <a:txBody>
                    <a:bodyPr/>
                    <a:lstStyle/>
                    <a:p>
                      <a:pPr marL="0" algn="ctr" defTabSz="914400" rtl="0" eaLnBrk="1" fontAlgn="ctr" latinLnBrk="0" hangingPunct="1"/>
                      <a:r>
                        <a:rPr lang="en-GB" sz="700" b="1" i="0" u="none" strike="noStrike" kern="1200" dirty="0">
                          <a:solidFill>
                            <a:srgbClr val="FFFFFF"/>
                          </a:solidFill>
                          <a:effectLst/>
                          <a:latin typeface="+mn-lt"/>
                          <a:ea typeface="+mn-ea"/>
                          <a:cs typeface="+mn-cs"/>
                        </a:rPr>
                        <a:t>Retro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Retro Proof of Concept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Standalone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98962">
                <a:tc rowSpan="9">
                  <a:txBody>
                    <a:bodyPr/>
                    <a:lstStyle/>
                    <a:p>
                      <a:pPr marL="0" algn="ctr" defTabSz="914400" rtl="0" eaLnBrk="1" fontAlgn="ctr" latinLnBrk="0" hangingPunct="1"/>
                      <a:r>
                        <a:rPr lang="en-GB" sz="700" b="1" i="0" u="none" strike="noStrike" kern="1200" dirty="0">
                          <a:solidFill>
                            <a:srgbClr val="FFFFFF"/>
                          </a:solidFill>
                          <a:effectLst/>
                          <a:latin typeface="+mn-lt"/>
                          <a:ea typeface="+mn-ea"/>
                          <a:cs typeface="+mn-cs"/>
                        </a:rPr>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5014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err="1"/>
                        <a:t>Hydeploy</a:t>
                      </a:r>
                      <a:r>
                        <a:rPr lang="en-GB" sz="600" dirty="0"/>
                        <a:t> Live Trial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Northern/DNO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683201"/>
                  </a:ext>
                </a:extLst>
              </a:tr>
              <a:tr h="152816">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5036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Updates to must read process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Small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3371009"/>
                  </a:ext>
                </a:extLst>
              </a:tr>
              <a:tr h="321071">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4897/ 4899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Contact details – resolution of deleted contact details and PSR data at change of shipper event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08332"/>
                  </a:ext>
                </a:extLst>
              </a:tr>
              <a:tr h="181038">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Supplier of last resort charge 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397083"/>
                  </a:ext>
                </a:extLst>
              </a:tr>
              <a:tr h="168682">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4931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Submission of space in mandatory data on multiple SPA files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577778"/>
                  </a:ext>
                </a:extLst>
              </a:tr>
              <a:tr h="160094">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4801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Additional info into DES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Medium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485088"/>
                  </a:ext>
                </a:extLst>
              </a:tr>
              <a:tr h="178129">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4780c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MAP ID part C (CSSC)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CSS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123106"/>
                  </a:ext>
                </a:extLst>
              </a:tr>
              <a:tr h="152816">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4941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Auto updates to meter read frequency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Shippers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763924"/>
                  </a:ext>
                </a:extLst>
              </a:tr>
              <a:tr h="321071">
                <a:tc vMerge="1">
                  <a:txBody>
                    <a:bodyPr/>
                    <a:lstStyle/>
                    <a:p>
                      <a:pPr marL="0" algn="ctr" defTabSz="914400" rtl="0" eaLnBrk="1" fontAlgn="ctr" latinLnBrk="0" hangingPunct="1"/>
                      <a:endParaRPr lang="en-GB" sz="1000" b="1" i="0" u="none" strike="noStrike" kern="1200" dirty="0">
                        <a:solidFill>
                          <a:srgbClr val="FFFFFF"/>
                        </a:solidFill>
                        <a:effectLst/>
                        <a:latin typeface="+mn-lt"/>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gn="ctr"/>
                      <a:r>
                        <a:rPr lang="en-GB" sz="600" dirty="0"/>
                        <a:t>4871b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GB" sz="600" dirty="0"/>
                        <a:t>Ratchet regime changes part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In Delivery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Nov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r>
                        <a:rPr lang="en-GB" sz="600" dirty="0"/>
                        <a:t>Large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600" dirty="0"/>
                        <a:t>DNO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788186"/>
                  </a:ext>
                </a:extLst>
              </a:tr>
            </a:tbl>
          </a:graphicData>
        </a:graphic>
      </p:graphicFrame>
      <p:sp>
        <p:nvSpPr>
          <p:cNvPr id="6" name="Title 1">
            <a:extLst>
              <a:ext uri="{FF2B5EF4-FFF2-40B4-BE49-F238E27FC236}">
                <a16:creationId xmlns:a16="http://schemas.microsoft.com/office/drawing/2014/main" id="{AAB7F775-B62D-4B10-B2D6-35D8917FF020}"/>
              </a:ext>
            </a:extLst>
          </p:cNvPr>
          <p:cNvSpPr>
            <a:spLocks noGrp="1"/>
          </p:cNvSpPr>
          <p:nvPr>
            <p:ph type="title"/>
          </p:nvPr>
        </p:nvSpPr>
        <p:spPr>
          <a:xfrm>
            <a:off x="28329" y="-20538"/>
            <a:ext cx="8688388" cy="525878"/>
          </a:xfrm>
        </p:spPr>
        <p:txBody>
          <a:bodyPr>
            <a:normAutofit/>
          </a:bodyPr>
          <a:lstStyle/>
          <a:p>
            <a:pPr algn="l"/>
            <a:r>
              <a:rPr lang="en-GB" sz="2400" dirty="0"/>
              <a:t>Change Index – UK Link Allocated Change</a:t>
            </a:r>
          </a:p>
        </p:txBody>
      </p:sp>
    </p:spTree>
    <p:extLst>
      <p:ext uri="{BB962C8B-B14F-4D97-AF65-F5344CB8AC3E}">
        <p14:creationId xmlns:p14="http://schemas.microsoft.com/office/powerpoint/2010/main" val="3468153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CB2E-BA8A-49BB-AE66-07E5783B0418}"/>
              </a:ext>
            </a:extLst>
          </p:cNvPr>
          <p:cNvSpPr>
            <a:spLocks noGrp="1"/>
          </p:cNvSpPr>
          <p:nvPr>
            <p:ph type="title"/>
          </p:nvPr>
        </p:nvSpPr>
        <p:spPr>
          <a:xfrm>
            <a:off x="457200" y="64178"/>
            <a:ext cx="8229600" cy="637580"/>
          </a:xfrm>
        </p:spPr>
        <p:txBody>
          <a:bodyPr/>
          <a:lstStyle/>
          <a:p>
            <a:r>
              <a:rPr lang="en-GB" dirty="0"/>
              <a:t>UK Link – Unallocated Changes</a:t>
            </a:r>
          </a:p>
        </p:txBody>
      </p:sp>
      <p:graphicFrame>
        <p:nvGraphicFramePr>
          <p:cNvPr id="4" name="Table 3">
            <a:extLst>
              <a:ext uri="{FF2B5EF4-FFF2-40B4-BE49-F238E27FC236}">
                <a16:creationId xmlns:a16="http://schemas.microsoft.com/office/drawing/2014/main" id="{1E965BA3-B958-4356-B1DF-F1623B49E764}"/>
              </a:ext>
            </a:extLst>
          </p:cNvPr>
          <p:cNvGraphicFramePr>
            <a:graphicFrameLocks noGrp="1"/>
          </p:cNvGraphicFramePr>
          <p:nvPr>
            <p:extLst/>
          </p:nvPr>
        </p:nvGraphicFramePr>
        <p:xfrm>
          <a:off x="326288" y="635442"/>
          <a:ext cx="8491425" cy="3874179"/>
        </p:xfrm>
        <a:graphic>
          <a:graphicData uri="http://schemas.openxmlformats.org/drawingml/2006/table">
            <a:tbl>
              <a:tblPr firstRow="1" bandRow="1">
                <a:tableStyleId>{5C22544A-7EE6-4342-B048-85BDC9FD1C3A}</a:tableStyleId>
              </a:tblPr>
              <a:tblGrid>
                <a:gridCol w="415334">
                  <a:extLst>
                    <a:ext uri="{9D8B030D-6E8A-4147-A177-3AD203B41FA5}">
                      <a16:colId xmlns:a16="http://schemas.microsoft.com/office/drawing/2014/main" val="3430897111"/>
                    </a:ext>
                  </a:extLst>
                </a:gridCol>
                <a:gridCol w="4103429">
                  <a:extLst>
                    <a:ext uri="{9D8B030D-6E8A-4147-A177-3AD203B41FA5}">
                      <a16:colId xmlns:a16="http://schemas.microsoft.com/office/drawing/2014/main" val="1145240420"/>
                    </a:ext>
                  </a:extLst>
                </a:gridCol>
                <a:gridCol w="1414868">
                  <a:extLst>
                    <a:ext uri="{9D8B030D-6E8A-4147-A177-3AD203B41FA5}">
                      <a16:colId xmlns:a16="http://schemas.microsoft.com/office/drawing/2014/main" val="100782550"/>
                    </a:ext>
                  </a:extLst>
                </a:gridCol>
                <a:gridCol w="622005">
                  <a:extLst>
                    <a:ext uri="{9D8B030D-6E8A-4147-A177-3AD203B41FA5}">
                      <a16:colId xmlns:a16="http://schemas.microsoft.com/office/drawing/2014/main" val="813750442"/>
                    </a:ext>
                  </a:extLst>
                </a:gridCol>
                <a:gridCol w="677825">
                  <a:extLst>
                    <a:ext uri="{9D8B030D-6E8A-4147-A177-3AD203B41FA5}">
                      <a16:colId xmlns:a16="http://schemas.microsoft.com/office/drawing/2014/main" val="2975099272"/>
                    </a:ext>
                  </a:extLst>
                </a:gridCol>
                <a:gridCol w="707732">
                  <a:extLst>
                    <a:ext uri="{9D8B030D-6E8A-4147-A177-3AD203B41FA5}">
                      <a16:colId xmlns:a16="http://schemas.microsoft.com/office/drawing/2014/main" val="2249414475"/>
                    </a:ext>
                  </a:extLst>
                </a:gridCol>
                <a:gridCol w="550232">
                  <a:extLst>
                    <a:ext uri="{9D8B030D-6E8A-4147-A177-3AD203B41FA5}">
                      <a16:colId xmlns:a16="http://schemas.microsoft.com/office/drawing/2014/main" val="1636783530"/>
                    </a:ext>
                  </a:extLst>
                </a:gridCol>
              </a:tblGrid>
              <a:tr h="320040">
                <a:tc>
                  <a:txBody>
                    <a:bodyPr/>
                    <a:lstStyle/>
                    <a:p>
                      <a:r>
                        <a:rPr lang="en-GB" sz="800" dirty="0"/>
                        <a:t>XRN#</a:t>
                      </a:r>
                    </a:p>
                  </a:txBody>
                  <a:tcPr marL="68580" marR="68580" marT="34290" marB="34290"/>
                </a:tc>
                <a:tc>
                  <a:txBody>
                    <a:bodyPr/>
                    <a:lstStyle/>
                    <a:p>
                      <a:r>
                        <a:rPr lang="en-GB" sz="800" dirty="0"/>
                        <a:t>Description</a:t>
                      </a:r>
                    </a:p>
                  </a:txBody>
                  <a:tcPr marL="68580" marR="68580" marT="34290" marB="34290"/>
                </a:tc>
                <a:tc>
                  <a:txBody>
                    <a:bodyPr/>
                    <a:lstStyle/>
                    <a:p>
                      <a:r>
                        <a:rPr lang="en-GB" sz="800" dirty="0"/>
                        <a:t>Capture Status</a:t>
                      </a:r>
                    </a:p>
                  </a:txBody>
                  <a:tcPr marL="68580" marR="68580" marT="34290" marB="34290"/>
                </a:tc>
                <a:tc>
                  <a:txBody>
                    <a:bodyPr/>
                    <a:lstStyle/>
                    <a:p>
                      <a:r>
                        <a:rPr lang="en-GB" sz="800" dirty="0"/>
                        <a:t>Release Type</a:t>
                      </a:r>
                    </a:p>
                  </a:txBody>
                  <a:tcPr marL="68580" marR="68580" marT="34290" marB="34290"/>
                </a:tc>
                <a:tc>
                  <a:txBody>
                    <a:bodyPr/>
                    <a:lstStyle/>
                    <a:p>
                      <a:r>
                        <a:rPr lang="en-GB" sz="800" dirty="0"/>
                        <a:t>Indicative Release</a:t>
                      </a:r>
                    </a:p>
                  </a:txBody>
                  <a:tcPr marL="68580" marR="68580" marT="34290" marB="34290"/>
                </a:tc>
                <a:tc>
                  <a:txBody>
                    <a:bodyPr/>
                    <a:lstStyle/>
                    <a:p>
                      <a:r>
                        <a:rPr lang="en-GB" sz="800" dirty="0"/>
                        <a:t>Complexity</a:t>
                      </a:r>
                    </a:p>
                  </a:txBody>
                  <a:tcPr marL="68580" marR="68580" marT="34290" marB="34290"/>
                </a:tc>
                <a:tc>
                  <a:txBody>
                    <a:bodyPr/>
                    <a:lstStyle/>
                    <a:p>
                      <a:r>
                        <a:rPr lang="en-GB" sz="800" dirty="0"/>
                        <a:t>Points</a:t>
                      </a:r>
                    </a:p>
                  </a:txBody>
                  <a:tcPr marL="68580" marR="68580" marT="34290" marB="34290"/>
                </a:tc>
                <a:extLst>
                  <a:ext uri="{0D108BD9-81ED-4DB2-BD59-A6C34878D82A}">
                    <a16:rowId xmlns:a16="http://schemas.microsoft.com/office/drawing/2014/main" val="1484989055"/>
                  </a:ext>
                </a:extLst>
              </a:tr>
              <a:tr h="244668">
                <a:tc>
                  <a:txBody>
                    <a:bodyPr/>
                    <a:lstStyle/>
                    <a:p>
                      <a:r>
                        <a:rPr lang="en-GB" sz="700" dirty="0"/>
                        <a:t>4645</a:t>
                      </a:r>
                    </a:p>
                  </a:txBody>
                  <a:tcPr marL="68580" marR="68580" marT="34290" marB="3429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The rejection of incrementing reads submitted for an Isolated Supply Meter Point (RGMA flows)</a:t>
                      </a:r>
                      <a:endParaRPr lang="en-GB" sz="700" b="0" i="0" u="none" strike="noStrike" kern="1200" dirty="0">
                        <a:solidFill>
                          <a:schemeClr val="tx1"/>
                        </a:solidFill>
                        <a:effectLst/>
                        <a:latin typeface="+mn-lt"/>
                        <a:ea typeface="+mn-ea"/>
                        <a:cs typeface="+mn-cs"/>
                      </a:endParaRPr>
                    </a:p>
                  </a:txBody>
                  <a:tcPr marL="68580" marR="68580" marT="34290" marB="34290"/>
                </a:tc>
                <a:tc>
                  <a:txBody>
                    <a:bodyPr/>
                    <a:lstStyle/>
                    <a:p>
                      <a:r>
                        <a:rPr lang="en-GB" sz="700" dirty="0"/>
                        <a:t>In capture</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3602977267"/>
                  </a:ext>
                </a:extLst>
              </a:tr>
              <a:tr h="171450">
                <a:tc>
                  <a:txBody>
                    <a:bodyPr/>
                    <a:lstStyle/>
                    <a:p>
                      <a:r>
                        <a:rPr lang="en-GB" sz="700" dirty="0"/>
                        <a:t>4691</a:t>
                      </a:r>
                    </a:p>
                  </a:txBody>
                  <a:tcPr marL="68580" marR="68580" marT="34290" marB="3429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700" b="0" i="0" u="none" strike="noStrike" kern="1200" dirty="0">
                          <a:solidFill>
                            <a:schemeClr val="tx1"/>
                          </a:solidFill>
                          <a:effectLst/>
                          <a:latin typeface="+mn-lt"/>
                          <a:ea typeface="+mn-ea"/>
                          <a:cs typeface="+mn-cs"/>
                        </a:rPr>
                        <a:t>CSEPs – to be consolidated</a:t>
                      </a:r>
                    </a:p>
                  </a:txBody>
                  <a:tcPr marL="68580" marR="68580" marT="34290" marB="34290"/>
                </a:tc>
                <a:tc>
                  <a:txBody>
                    <a:bodyPr/>
                    <a:lstStyle/>
                    <a:p>
                      <a:r>
                        <a:rPr lang="en-GB" sz="700" dirty="0"/>
                        <a:t>On hold</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Medium</a:t>
                      </a:r>
                    </a:p>
                  </a:txBody>
                  <a:tcPr marL="68580" marR="68580" marT="34290" marB="34290"/>
                </a:tc>
                <a:tc>
                  <a:txBody>
                    <a:bodyPr/>
                    <a:lstStyle/>
                    <a:p>
                      <a:r>
                        <a:rPr lang="en-GB" sz="700" dirty="0"/>
                        <a:t>8</a:t>
                      </a:r>
                    </a:p>
                  </a:txBody>
                  <a:tcPr marL="68580" marR="68580" marT="34290" marB="34290"/>
                </a:tc>
                <a:extLst>
                  <a:ext uri="{0D108BD9-81ED-4DB2-BD59-A6C34878D82A}">
                    <a16:rowId xmlns:a16="http://schemas.microsoft.com/office/drawing/2014/main" val="109056785"/>
                  </a:ext>
                </a:extLst>
              </a:tr>
              <a:tr h="196850">
                <a:tc>
                  <a:txBody>
                    <a:bodyPr/>
                    <a:lstStyle/>
                    <a:p>
                      <a:r>
                        <a:rPr lang="en-GB" sz="700" dirty="0"/>
                        <a:t>4692</a:t>
                      </a:r>
                    </a:p>
                  </a:txBody>
                  <a:tcPr marL="68580" marR="68580" marT="34290" marB="3429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700" b="0" i="0" u="none" strike="noStrike" kern="1200" dirty="0">
                          <a:solidFill>
                            <a:schemeClr val="tx1"/>
                          </a:solidFill>
                          <a:effectLst/>
                          <a:latin typeface="+mn-lt"/>
                          <a:ea typeface="+mn-ea"/>
                          <a:cs typeface="+mn-cs"/>
                        </a:rPr>
                        <a:t>CSEPs – to be consolidated</a:t>
                      </a:r>
                    </a:p>
                  </a:txBody>
                  <a:tcPr marL="68580" marR="68580" marT="34290" marB="34290"/>
                </a:tc>
                <a:tc>
                  <a:txBody>
                    <a:bodyPr/>
                    <a:lstStyle/>
                    <a:p>
                      <a:r>
                        <a:rPr lang="en-GB" sz="700" dirty="0"/>
                        <a:t>On hold</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Medium</a:t>
                      </a:r>
                    </a:p>
                  </a:txBody>
                  <a:tcPr marL="68580" marR="68580" marT="34290" marB="34290"/>
                </a:tc>
                <a:tc>
                  <a:txBody>
                    <a:bodyPr/>
                    <a:lstStyle/>
                    <a:p>
                      <a:r>
                        <a:rPr lang="en-GB" sz="700" dirty="0"/>
                        <a:t>8</a:t>
                      </a:r>
                    </a:p>
                  </a:txBody>
                  <a:tcPr marL="68580" marR="68580" marT="34290" marB="34290"/>
                </a:tc>
                <a:extLst>
                  <a:ext uri="{0D108BD9-81ED-4DB2-BD59-A6C34878D82A}">
                    <a16:rowId xmlns:a16="http://schemas.microsoft.com/office/drawing/2014/main" val="1884410784"/>
                  </a:ext>
                </a:extLst>
              </a:tr>
              <a:tr h="177800">
                <a:tc>
                  <a:txBody>
                    <a:bodyPr/>
                    <a:lstStyle/>
                    <a:p>
                      <a:r>
                        <a:rPr lang="en-GB" sz="700" dirty="0"/>
                        <a:t>4693</a:t>
                      </a:r>
                    </a:p>
                  </a:txBody>
                  <a:tcPr marL="68580" marR="68580" marT="34290" marB="3429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700" b="0" i="0" u="none" strike="noStrike" kern="1200" dirty="0">
                          <a:solidFill>
                            <a:schemeClr val="tx1"/>
                          </a:solidFill>
                          <a:effectLst/>
                          <a:latin typeface="+mn-lt"/>
                          <a:ea typeface="+mn-ea"/>
                          <a:cs typeface="+mn-cs"/>
                        </a:rPr>
                        <a:t>CSEPs – to be consolidated</a:t>
                      </a:r>
                    </a:p>
                  </a:txBody>
                  <a:tcPr marL="68580" marR="68580" marT="34290" marB="34290"/>
                </a:tc>
                <a:tc>
                  <a:txBody>
                    <a:bodyPr/>
                    <a:lstStyle/>
                    <a:p>
                      <a:r>
                        <a:rPr lang="en-GB" sz="700" dirty="0"/>
                        <a:t>On hold</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3611307406"/>
                  </a:ext>
                </a:extLst>
              </a:tr>
              <a:tr h="190500">
                <a:tc>
                  <a:txBody>
                    <a:bodyPr/>
                    <a:lstStyle/>
                    <a:p>
                      <a:r>
                        <a:rPr lang="en-GB" sz="700" dirty="0"/>
                        <a:t>4694</a:t>
                      </a:r>
                    </a:p>
                  </a:txBody>
                  <a:tcPr marL="68580" marR="68580" marT="34290" marB="3429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700" b="0" i="0" u="none" strike="noStrike" kern="1200" dirty="0">
                          <a:solidFill>
                            <a:schemeClr val="tx1"/>
                          </a:solidFill>
                          <a:effectLst/>
                          <a:latin typeface="+mn-lt"/>
                          <a:ea typeface="+mn-ea"/>
                          <a:cs typeface="+mn-cs"/>
                        </a:rPr>
                        <a:t>CSEPs – to be consolidated</a:t>
                      </a:r>
                    </a:p>
                  </a:txBody>
                  <a:tcPr marL="68580" marR="68580" marT="34290" marB="34290"/>
                </a:tc>
                <a:tc>
                  <a:txBody>
                    <a:bodyPr/>
                    <a:lstStyle/>
                    <a:p>
                      <a:r>
                        <a:rPr lang="en-GB" sz="700" dirty="0"/>
                        <a:t>On hold</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3135754194"/>
                  </a:ext>
                </a:extLst>
              </a:tr>
              <a:tr h="171450">
                <a:tc>
                  <a:txBody>
                    <a:bodyPr/>
                    <a:lstStyle/>
                    <a:p>
                      <a:r>
                        <a:rPr lang="en-GB" sz="700" dirty="0"/>
                        <a:t>4854</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Transfer of NDM sampling obligations from Distribution Network Operators</a:t>
                      </a:r>
                      <a:r>
                        <a:rPr lang="en-US" sz="700" b="0" i="0" u="none" strike="noStrike" kern="1200" baseline="0" dirty="0">
                          <a:solidFill>
                            <a:schemeClr val="tx1"/>
                          </a:solidFill>
                          <a:effectLst/>
                          <a:latin typeface="+mn-lt"/>
                          <a:ea typeface="+mn-ea"/>
                          <a:cs typeface="+mn-cs"/>
                        </a:rPr>
                        <a:t> to the CDSP</a:t>
                      </a:r>
                      <a:endParaRPr lang="en-US" sz="700" b="0" i="0" u="none" strike="noStrike" kern="1200" dirty="0">
                        <a:solidFill>
                          <a:schemeClr val="tx1"/>
                        </a:solidFill>
                        <a:effectLst/>
                        <a:latin typeface="+mn-lt"/>
                        <a:ea typeface="+mn-ea"/>
                        <a:cs typeface="+mn-cs"/>
                      </a:endParaRPr>
                    </a:p>
                  </a:txBody>
                  <a:tcPr marL="68580" marR="68580" marT="34290" marB="34290"/>
                </a:tc>
                <a:tc>
                  <a:txBody>
                    <a:bodyPr/>
                    <a:lstStyle/>
                    <a:p>
                      <a:r>
                        <a:rPr lang="en-GB" sz="700" dirty="0"/>
                        <a:t>On hold</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4112442392"/>
                  </a:ext>
                </a:extLst>
              </a:tr>
              <a:tr h="171450">
                <a:tc>
                  <a:txBody>
                    <a:bodyPr/>
                    <a:lstStyle/>
                    <a:p>
                      <a:r>
                        <a:rPr lang="en-GB" sz="700" dirty="0"/>
                        <a:t>4896</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Failure to Supply Gas System and Template Amendment</a:t>
                      </a:r>
                    </a:p>
                  </a:txBody>
                  <a:tcPr marL="68580" marR="68580" marT="34290" marB="34290"/>
                </a:tc>
                <a:tc>
                  <a:txBody>
                    <a:bodyPr/>
                    <a:lstStyle/>
                    <a:p>
                      <a:r>
                        <a:rPr lang="en-GB" sz="700" dirty="0"/>
                        <a:t>Requirements in review</a:t>
                      </a:r>
                    </a:p>
                  </a:txBody>
                  <a:tcPr marL="68580" marR="68580" marT="34290" marB="34290"/>
                </a:tc>
                <a:tc>
                  <a:txBody>
                    <a:bodyPr/>
                    <a:lstStyle/>
                    <a:p>
                      <a:r>
                        <a:rPr lang="en-GB" sz="700" dirty="0"/>
                        <a:t>Minor</a:t>
                      </a:r>
                    </a:p>
                  </a:txBody>
                  <a:tcPr marL="68580" marR="68580" marT="34290" marB="34290"/>
                </a:tc>
                <a:tc>
                  <a:txBody>
                    <a:bodyPr/>
                    <a:lstStyle/>
                    <a:p>
                      <a:r>
                        <a:rPr lang="en-GB" sz="700" dirty="0"/>
                        <a:t>tbc</a:t>
                      </a:r>
                    </a:p>
                  </a:txBody>
                  <a:tcPr marL="68580" marR="68580" marT="34290" marB="34290"/>
                </a:tc>
                <a:tc>
                  <a:txBody>
                    <a:bodyPr/>
                    <a:lstStyle/>
                    <a:p>
                      <a:r>
                        <a:rPr lang="en-GB" sz="700" dirty="0"/>
                        <a:t>Small</a:t>
                      </a:r>
                    </a:p>
                  </a:txBody>
                  <a:tcPr marL="68580" marR="68580" marT="34290" marB="34290"/>
                </a:tc>
                <a:tc>
                  <a:txBody>
                    <a:bodyPr/>
                    <a:lstStyle/>
                    <a:p>
                      <a:r>
                        <a:rPr lang="en-GB" sz="700" dirty="0"/>
                        <a:t>5</a:t>
                      </a:r>
                    </a:p>
                  </a:txBody>
                  <a:tcPr marL="68580" marR="68580" marT="34290" marB="34290"/>
                </a:tc>
                <a:extLst>
                  <a:ext uri="{0D108BD9-81ED-4DB2-BD59-A6C34878D82A}">
                    <a16:rowId xmlns:a16="http://schemas.microsoft.com/office/drawing/2014/main" val="3551497181"/>
                  </a:ext>
                </a:extLst>
              </a:tr>
              <a:tr h="171450">
                <a:tc>
                  <a:txBody>
                    <a:bodyPr/>
                    <a:lstStyle/>
                    <a:p>
                      <a:r>
                        <a:rPr lang="en-GB" sz="700" dirty="0"/>
                        <a:t>4914</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Retro (MOD 651)</a:t>
                      </a:r>
                    </a:p>
                  </a:txBody>
                  <a:tcPr marL="68580" marR="68580" marT="34290" marB="34290"/>
                </a:tc>
                <a:tc>
                  <a:txBody>
                    <a:bodyPr/>
                    <a:lstStyle/>
                    <a:p>
                      <a:r>
                        <a:rPr lang="en-GB" sz="700" dirty="0"/>
                        <a:t>On hold for POC</a:t>
                      </a:r>
                    </a:p>
                  </a:txBody>
                  <a:tcPr marL="68580" marR="68580" marT="34290" marB="34290"/>
                </a:tc>
                <a:tc>
                  <a:txBody>
                    <a:bodyPr/>
                    <a:lstStyle/>
                    <a:p>
                      <a:r>
                        <a:rPr lang="en-GB" sz="700" dirty="0"/>
                        <a:t>Standalone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2626861942"/>
                  </a:ext>
                </a:extLst>
              </a:tr>
              <a:tr h="172571">
                <a:tc>
                  <a:txBody>
                    <a:bodyPr/>
                    <a:lstStyle/>
                    <a:p>
                      <a:r>
                        <a:rPr lang="en-GB" sz="700" dirty="0"/>
                        <a:t>4923</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AQ Calculation for RGMA (ONUPD) Estimate Reads</a:t>
                      </a:r>
                    </a:p>
                  </a:txBody>
                  <a:tcPr marL="68580" marR="68580" marT="34290" marB="34290"/>
                </a:tc>
                <a:tc>
                  <a:txBody>
                    <a:bodyPr/>
                    <a:lstStyle/>
                    <a:p>
                      <a:r>
                        <a:rPr lang="en-GB" sz="700" dirty="0"/>
                        <a:t>Requirements in review</a:t>
                      </a:r>
                    </a:p>
                  </a:txBody>
                  <a:tcPr marL="68580" marR="68580" marT="34290" marB="34290"/>
                </a:tc>
                <a:tc>
                  <a:txBody>
                    <a:bodyPr/>
                    <a:lstStyle/>
                    <a:p>
                      <a:r>
                        <a:rPr lang="en-GB" sz="700" dirty="0"/>
                        <a:t>Minor</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1520530080"/>
                  </a:ext>
                </a:extLst>
              </a:tr>
              <a:tr h="171450">
                <a:tc>
                  <a:txBody>
                    <a:bodyPr/>
                    <a:lstStyle/>
                    <a:p>
                      <a:r>
                        <a:rPr lang="en-GB" sz="700" dirty="0"/>
                        <a:t>4978</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Notification</a:t>
                      </a:r>
                      <a:r>
                        <a:rPr lang="en-US" sz="700" b="0" i="0" u="none" strike="noStrike" kern="1200" baseline="0" dirty="0">
                          <a:solidFill>
                            <a:schemeClr val="tx1"/>
                          </a:solidFill>
                          <a:effectLst/>
                          <a:latin typeface="+mn-lt"/>
                          <a:ea typeface="+mn-ea"/>
                          <a:cs typeface="+mn-cs"/>
                        </a:rPr>
                        <a:t> of Rolling AQ value (following transfer of ownership between M5 and M)</a:t>
                      </a:r>
                      <a:endParaRPr lang="en-US" sz="700" b="0" i="0" u="none" strike="noStrike" kern="1200" dirty="0">
                        <a:solidFill>
                          <a:schemeClr val="tx1"/>
                        </a:solidFill>
                        <a:effectLst/>
                        <a:latin typeface="+mn-lt"/>
                        <a:ea typeface="+mn-ea"/>
                        <a:cs typeface="+mn-cs"/>
                      </a:endParaRP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940653096"/>
                  </a:ext>
                </a:extLst>
              </a:tr>
              <a:tr h="171450">
                <a:tc>
                  <a:txBody>
                    <a:bodyPr/>
                    <a:lstStyle/>
                    <a:p>
                      <a:r>
                        <a:rPr lang="en-GB" sz="700" dirty="0"/>
                        <a:t>4990</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Transfer of sites with Low Read Submission Performance from Class 2 and 3 into Class 4 (Mod 664)</a:t>
                      </a:r>
                    </a:p>
                  </a:txBody>
                  <a:tcPr marL="68580" marR="68580" marT="34290" marB="34290"/>
                </a:tc>
                <a:tc>
                  <a:txBody>
                    <a:bodyPr/>
                    <a:lstStyle/>
                    <a:p>
                      <a:r>
                        <a:rPr lang="en-GB" sz="700" dirty="0"/>
                        <a:t>Ready for assignment</a:t>
                      </a:r>
                    </a:p>
                  </a:txBody>
                  <a:tcPr marL="68580" marR="68580" marT="34290" marB="34290"/>
                </a:tc>
                <a:tc>
                  <a:txBody>
                    <a:bodyPr/>
                    <a:lstStyle/>
                    <a:p>
                      <a:r>
                        <a:rPr lang="en-GB" sz="700" dirty="0"/>
                        <a:t>Major</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282385503"/>
                  </a:ext>
                </a:extLst>
              </a:tr>
              <a:tr h="171450">
                <a:tc>
                  <a:txBody>
                    <a:bodyPr/>
                    <a:lstStyle/>
                    <a:p>
                      <a:r>
                        <a:rPr lang="en-GB" sz="700" dirty="0"/>
                        <a:t>5000</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CZI +COI supporting information files</a:t>
                      </a:r>
                    </a:p>
                  </a:txBody>
                  <a:tcPr marL="68580" marR="68580" marT="34290" marB="34290"/>
                </a:tc>
                <a:tc>
                  <a:txBody>
                    <a:bodyPr/>
                    <a:lstStyle/>
                    <a:p>
                      <a:r>
                        <a:rPr lang="en-GB" sz="700" dirty="0"/>
                        <a:t>Ready for assignment</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4102237334"/>
                  </a:ext>
                </a:extLst>
              </a:tr>
              <a:tr h="171450">
                <a:tc>
                  <a:txBody>
                    <a:bodyPr/>
                    <a:lstStyle/>
                    <a:p>
                      <a:r>
                        <a:rPr lang="en-GB" sz="700" dirty="0"/>
                        <a:t>5027</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UK Link data cleanse of conversion factor in line with MOD681s</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4028403406"/>
                  </a:ext>
                </a:extLst>
              </a:tr>
              <a:tr h="171450">
                <a:tc>
                  <a:txBody>
                    <a:bodyPr/>
                    <a:lstStyle/>
                    <a:p>
                      <a:r>
                        <a:rPr lang="en-GB" sz="700" dirty="0"/>
                        <a:t>5038</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Convert class 2, 3, 4 to class 1 (MOD691)</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2384418203"/>
                  </a:ext>
                </a:extLst>
              </a:tr>
              <a:tr h="171450">
                <a:tc>
                  <a:txBody>
                    <a:bodyPr/>
                    <a:lstStyle/>
                    <a:p>
                      <a:r>
                        <a:rPr lang="en-GB" sz="700" dirty="0"/>
                        <a:t>5070</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Amendment to isolation flag</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409468505"/>
                  </a:ext>
                </a:extLst>
              </a:tr>
              <a:tr h="171450">
                <a:tc>
                  <a:txBody>
                    <a:bodyPr/>
                    <a:lstStyle/>
                    <a:p>
                      <a:r>
                        <a:rPr lang="en-GB" sz="700" dirty="0"/>
                        <a:t>5072</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Class 4 with AMR/D4 installed. RGMA flow received with no RTC count</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869224124"/>
                  </a:ext>
                </a:extLst>
              </a:tr>
              <a:tr h="171450">
                <a:tc>
                  <a:txBody>
                    <a:bodyPr/>
                    <a:lstStyle/>
                    <a:p>
                      <a:r>
                        <a:rPr lang="en-GB" sz="700" dirty="0"/>
                        <a:t>5091</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Deferral of creation of class change reads at transfer of ownership</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endParaRPr lang="en-GB" sz="700" dirty="0"/>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593976820"/>
                  </a:ext>
                </a:extLst>
              </a:tr>
              <a:tr h="171450">
                <a:tc>
                  <a:txBody>
                    <a:bodyPr/>
                    <a:lstStyle/>
                    <a:p>
                      <a:r>
                        <a:rPr lang="en-GB" sz="700" dirty="0"/>
                        <a:t>5093</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Update of AUG table to reflect new EUC bands</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3922302014"/>
                  </a:ext>
                </a:extLst>
              </a:tr>
              <a:tr h="171450">
                <a:tc>
                  <a:txBody>
                    <a:bodyPr/>
                    <a:lstStyle/>
                    <a:p>
                      <a:r>
                        <a:rPr lang="en-GB" sz="700" dirty="0"/>
                        <a:t>5116</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Domestic report – must read pre-notification</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3196312851"/>
                  </a:ext>
                </a:extLst>
              </a:tr>
              <a:tr h="171450">
                <a:tc>
                  <a:txBody>
                    <a:bodyPr/>
                    <a:lstStyle/>
                    <a:p>
                      <a:r>
                        <a:rPr lang="en-GB" sz="700" dirty="0"/>
                        <a:t>5117</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700" b="0" i="0" u="none" strike="noStrike" kern="1200" dirty="0">
                          <a:solidFill>
                            <a:schemeClr val="tx1"/>
                          </a:solidFill>
                          <a:effectLst/>
                          <a:latin typeface="+mn-lt"/>
                          <a:ea typeface="+mn-ea"/>
                          <a:cs typeface="+mn-cs"/>
                        </a:rPr>
                        <a:t>Correct to failure to supply gas invoicing</a:t>
                      </a:r>
                    </a:p>
                  </a:txBody>
                  <a:tcPr marL="68580" marR="68580" marT="34290" marB="34290"/>
                </a:tc>
                <a:tc>
                  <a:txBody>
                    <a:bodyPr/>
                    <a:lstStyle/>
                    <a:p>
                      <a:r>
                        <a:rPr lang="en-GB" sz="700" dirty="0"/>
                        <a:t>In Capture</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tc>
                  <a:txBody>
                    <a:bodyPr/>
                    <a:lstStyle/>
                    <a:p>
                      <a:r>
                        <a:rPr lang="en-GB" sz="700" dirty="0"/>
                        <a:t>tbc</a:t>
                      </a:r>
                    </a:p>
                  </a:txBody>
                  <a:tcPr marL="68580" marR="68580" marT="34290" marB="34290"/>
                </a:tc>
                <a:extLst>
                  <a:ext uri="{0D108BD9-81ED-4DB2-BD59-A6C34878D82A}">
                    <a16:rowId xmlns:a16="http://schemas.microsoft.com/office/drawing/2014/main" val="2127942759"/>
                  </a:ext>
                </a:extLst>
              </a:tr>
            </a:tbl>
          </a:graphicData>
        </a:graphic>
      </p:graphicFrame>
    </p:spTree>
    <p:extLst>
      <p:ext uri="{BB962C8B-B14F-4D97-AF65-F5344CB8AC3E}">
        <p14:creationId xmlns:p14="http://schemas.microsoft.com/office/powerpoint/2010/main" val="268949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0ED1-53C6-43C3-A70B-978D0E4E9964}"/>
              </a:ext>
            </a:extLst>
          </p:cNvPr>
          <p:cNvSpPr>
            <a:spLocks noGrp="1"/>
          </p:cNvSpPr>
          <p:nvPr>
            <p:ph type="title"/>
          </p:nvPr>
        </p:nvSpPr>
        <p:spPr/>
        <p:txBody>
          <a:bodyPr>
            <a:normAutofit fontScale="90000"/>
          </a:bodyPr>
          <a:lstStyle/>
          <a:p>
            <a:r>
              <a:rPr lang="en-GB" dirty="0"/>
              <a:t>November 2020 Major Release Confirmed Scope</a:t>
            </a:r>
          </a:p>
        </p:txBody>
      </p:sp>
      <p:graphicFrame>
        <p:nvGraphicFramePr>
          <p:cNvPr id="3" name="Table 2">
            <a:extLst>
              <a:ext uri="{FF2B5EF4-FFF2-40B4-BE49-F238E27FC236}">
                <a16:creationId xmlns:a16="http://schemas.microsoft.com/office/drawing/2014/main" id="{2CEDD215-D03C-41EB-B3CF-99CDCB7ED7F0}"/>
              </a:ext>
            </a:extLst>
          </p:cNvPr>
          <p:cNvGraphicFramePr>
            <a:graphicFrameLocks noGrp="1"/>
          </p:cNvGraphicFramePr>
          <p:nvPr>
            <p:extLst/>
          </p:nvPr>
        </p:nvGraphicFramePr>
        <p:xfrm>
          <a:off x="104775" y="761058"/>
          <a:ext cx="8691009" cy="3480239"/>
        </p:xfrm>
        <a:graphic>
          <a:graphicData uri="http://schemas.openxmlformats.org/drawingml/2006/table">
            <a:tbl>
              <a:tblPr firstRow="1" bandRow="1">
                <a:tableStyleId>{5C22544A-7EE6-4342-B048-85BDC9FD1C3A}</a:tableStyleId>
              </a:tblPr>
              <a:tblGrid>
                <a:gridCol w="560755">
                  <a:extLst>
                    <a:ext uri="{9D8B030D-6E8A-4147-A177-3AD203B41FA5}">
                      <a16:colId xmlns:a16="http://schemas.microsoft.com/office/drawing/2014/main" val="1368635807"/>
                    </a:ext>
                  </a:extLst>
                </a:gridCol>
                <a:gridCol w="2540489">
                  <a:extLst>
                    <a:ext uri="{9D8B030D-6E8A-4147-A177-3AD203B41FA5}">
                      <a16:colId xmlns:a16="http://schemas.microsoft.com/office/drawing/2014/main" val="4065534147"/>
                    </a:ext>
                  </a:extLst>
                </a:gridCol>
                <a:gridCol w="629677">
                  <a:extLst>
                    <a:ext uri="{9D8B030D-6E8A-4147-A177-3AD203B41FA5}">
                      <a16:colId xmlns:a16="http://schemas.microsoft.com/office/drawing/2014/main" val="511678559"/>
                    </a:ext>
                  </a:extLst>
                </a:gridCol>
                <a:gridCol w="901118">
                  <a:extLst>
                    <a:ext uri="{9D8B030D-6E8A-4147-A177-3AD203B41FA5}">
                      <a16:colId xmlns:a16="http://schemas.microsoft.com/office/drawing/2014/main" val="4017977167"/>
                    </a:ext>
                  </a:extLst>
                </a:gridCol>
                <a:gridCol w="910730">
                  <a:extLst>
                    <a:ext uri="{9D8B030D-6E8A-4147-A177-3AD203B41FA5}">
                      <a16:colId xmlns:a16="http://schemas.microsoft.com/office/drawing/2014/main" val="2514264818"/>
                    </a:ext>
                  </a:extLst>
                </a:gridCol>
                <a:gridCol w="3148241">
                  <a:extLst>
                    <a:ext uri="{9D8B030D-6E8A-4147-A177-3AD203B41FA5}">
                      <a16:colId xmlns:a16="http://schemas.microsoft.com/office/drawing/2014/main" val="62807657"/>
                    </a:ext>
                  </a:extLst>
                </a:gridCol>
              </a:tblGrid>
              <a:tr h="342900">
                <a:tc>
                  <a:txBody>
                    <a:bodyPr/>
                    <a:lstStyle/>
                    <a:p>
                      <a:r>
                        <a:rPr lang="en-GB" sz="900" dirty="0"/>
                        <a:t>XRN</a:t>
                      </a:r>
                    </a:p>
                  </a:txBody>
                  <a:tcPr marL="68580" marR="68580" marT="34290" marB="34290"/>
                </a:tc>
                <a:tc>
                  <a:txBody>
                    <a:bodyPr/>
                    <a:lstStyle/>
                    <a:p>
                      <a:r>
                        <a:rPr lang="en-GB" sz="900" dirty="0"/>
                        <a:t>Description</a:t>
                      </a:r>
                    </a:p>
                  </a:txBody>
                  <a:tcPr marL="68580" marR="68580" marT="34290" marB="34290"/>
                </a:tc>
                <a:tc>
                  <a:txBody>
                    <a:bodyPr/>
                    <a:lstStyle/>
                    <a:p>
                      <a:r>
                        <a:rPr lang="en-GB" sz="900" dirty="0"/>
                        <a:t>Relative Size</a:t>
                      </a:r>
                    </a:p>
                  </a:txBody>
                  <a:tcPr marL="68580" marR="68580" marT="34290" marB="34290"/>
                </a:tc>
                <a:tc>
                  <a:txBody>
                    <a:bodyPr/>
                    <a:lstStyle/>
                    <a:p>
                      <a:r>
                        <a:rPr lang="en-GB" sz="900" dirty="0"/>
                        <a:t>T-Shirt</a:t>
                      </a:r>
                    </a:p>
                  </a:txBody>
                  <a:tcPr marL="68580" marR="68580" marT="34290" marB="34290"/>
                </a:tc>
                <a:tc>
                  <a:txBody>
                    <a:bodyPr/>
                    <a:lstStyle/>
                    <a:p>
                      <a:r>
                        <a:rPr lang="en-GB" sz="900" dirty="0"/>
                        <a:t>Finance</a:t>
                      </a:r>
                    </a:p>
                  </a:txBody>
                  <a:tcPr marL="68580" marR="68580" marT="34290" marB="34290"/>
                </a:tc>
                <a:tc>
                  <a:txBody>
                    <a:bodyPr/>
                    <a:lstStyle/>
                    <a:p>
                      <a:r>
                        <a:rPr lang="en-GB" sz="900" dirty="0"/>
                        <a:t>Comments</a:t>
                      </a:r>
                    </a:p>
                    <a:p>
                      <a:endParaRPr lang="en-GB" sz="900" dirty="0"/>
                    </a:p>
                  </a:txBody>
                  <a:tcPr marL="68580" marR="68580" marT="34290" marB="34290"/>
                </a:tc>
                <a:extLst>
                  <a:ext uri="{0D108BD9-81ED-4DB2-BD59-A6C34878D82A}">
                    <a16:rowId xmlns:a16="http://schemas.microsoft.com/office/drawing/2014/main" val="101741812"/>
                  </a:ext>
                </a:extLst>
              </a:tr>
              <a:tr h="342900">
                <a:tc>
                  <a:txBody>
                    <a:bodyPr/>
                    <a:lstStyle/>
                    <a:p>
                      <a:r>
                        <a:rPr lang="en-GB" sz="900" dirty="0"/>
                        <a:t>5014</a:t>
                      </a:r>
                    </a:p>
                  </a:txBody>
                  <a:tcPr marL="68580" marR="68580" marT="34290" marB="34290"/>
                </a:tc>
                <a:tc>
                  <a:txBody>
                    <a:bodyPr/>
                    <a:lstStyle/>
                    <a:p>
                      <a:r>
                        <a:rPr lang="en-GB" sz="900" dirty="0" err="1"/>
                        <a:t>Hydeploy</a:t>
                      </a:r>
                      <a:r>
                        <a:rPr lang="en-GB" sz="900" dirty="0"/>
                        <a:t> Live Trial</a:t>
                      </a:r>
                    </a:p>
                  </a:txBody>
                  <a:tcPr marL="68580" marR="68580" marT="34290" marB="34290"/>
                </a:tc>
                <a:tc>
                  <a:txBody>
                    <a:bodyPr/>
                    <a:lstStyle/>
                    <a:p>
                      <a:pPr algn="ctr"/>
                      <a:r>
                        <a:rPr lang="en-GB" sz="900" dirty="0"/>
                        <a:t>13</a:t>
                      </a:r>
                    </a:p>
                  </a:txBody>
                  <a:tcPr marL="68580" marR="68580" marT="34290" marB="34290"/>
                </a:tc>
                <a:tc>
                  <a:txBody>
                    <a:bodyPr/>
                    <a:lstStyle/>
                    <a:p>
                      <a:pPr algn="ctr"/>
                      <a:r>
                        <a:rPr lang="en-GB" sz="900" dirty="0"/>
                        <a:t>Large</a:t>
                      </a:r>
                    </a:p>
                  </a:txBody>
                  <a:tcPr marL="68580" marR="68580" marT="34290" marB="34290"/>
                </a:tc>
                <a:tc>
                  <a:txBody>
                    <a:bodyPr/>
                    <a:lstStyle/>
                    <a:p>
                      <a:pPr algn="ctr"/>
                      <a:r>
                        <a:rPr lang="en-GB" sz="900" dirty="0"/>
                        <a:t>DNO</a:t>
                      </a:r>
                    </a:p>
                  </a:txBody>
                  <a:tcPr marL="68580" marR="68580" marT="34290" marB="34290"/>
                </a:tc>
                <a:tc>
                  <a:txBody>
                    <a:bodyPr/>
                    <a:lstStyle/>
                    <a:p>
                      <a:r>
                        <a:rPr lang="en-GB" sz="900" b="0" u="none" dirty="0" err="1">
                          <a:solidFill>
                            <a:schemeClr val="tx1"/>
                          </a:solidFill>
                        </a:rPr>
                        <a:t>Xoserve</a:t>
                      </a:r>
                      <a:r>
                        <a:rPr lang="en-GB" sz="900" b="0" u="none" dirty="0">
                          <a:solidFill>
                            <a:schemeClr val="tx1"/>
                          </a:solidFill>
                        </a:rPr>
                        <a:t> have been asked to investigate feasibility of bringing the trial forward to Sep 2020.</a:t>
                      </a:r>
                    </a:p>
                  </a:txBody>
                  <a:tcPr marL="68580" marR="68580" marT="34290" marB="34290"/>
                </a:tc>
                <a:extLst>
                  <a:ext uri="{0D108BD9-81ED-4DB2-BD59-A6C34878D82A}">
                    <a16:rowId xmlns:a16="http://schemas.microsoft.com/office/drawing/2014/main" val="3656324729"/>
                  </a:ext>
                </a:extLst>
              </a:tr>
              <a:tr h="342900">
                <a:tc>
                  <a:txBody>
                    <a:bodyPr/>
                    <a:lstStyle/>
                    <a:p>
                      <a:r>
                        <a:rPr lang="en-GB" sz="900" dirty="0"/>
                        <a:t>5036</a:t>
                      </a:r>
                    </a:p>
                  </a:txBody>
                  <a:tcPr marL="68580" marR="68580" marT="34290" marB="34290"/>
                </a:tc>
                <a:tc>
                  <a:txBody>
                    <a:bodyPr/>
                    <a:lstStyle/>
                    <a:p>
                      <a:r>
                        <a:rPr lang="en-GB" sz="900" dirty="0"/>
                        <a:t>Updates to must read process</a:t>
                      </a:r>
                    </a:p>
                  </a:txBody>
                  <a:tcPr marL="68580" marR="68580" marT="34290" marB="34290"/>
                </a:tc>
                <a:tc>
                  <a:txBody>
                    <a:bodyPr/>
                    <a:lstStyle/>
                    <a:p>
                      <a:pPr algn="ctr"/>
                      <a:r>
                        <a:rPr lang="en-GB" sz="900" dirty="0"/>
                        <a:t>5</a:t>
                      </a:r>
                    </a:p>
                  </a:txBody>
                  <a:tcPr marL="68580" marR="68580" marT="34290" marB="34290"/>
                </a:tc>
                <a:tc>
                  <a:txBody>
                    <a:bodyPr/>
                    <a:lstStyle/>
                    <a:p>
                      <a:pPr algn="ctr"/>
                      <a:r>
                        <a:rPr lang="en-GB" sz="900" dirty="0"/>
                        <a:t>Small</a:t>
                      </a:r>
                    </a:p>
                  </a:txBody>
                  <a:tcPr marL="68580" marR="68580" marT="34290" marB="34290"/>
                </a:tc>
                <a:tc>
                  <a:txBody>
                    <a:bodyPr/>
                    <a:lstStyle/>
                    <a:p>
                      <a:pPr algn="ctr"/>
                      <a:r>
                        <a:rPr lang="en-GB" sz="900" dirty="0"/>
                        <a:t>DNO</a:t>
                      </a:r>
                    </a:p>
                  </a:txBody>
                  <a:tcPr marL="68580" marR="68580" marT="34290" marB="34290"/>
                </a:tc>
                <a:tc>
                  <a:txBody>
                    <a:bodyPr/>
                    <a:lstStyle/>
                    <a:p>
                      <a:r>
                        <a:rPr lang="en-GB" sz="900" b="0" u="none" dirty="0"/>
                        <a:t>Op</a:t>
                      </a:r>
                      <a:r>
                        <a:rPr lang="en-GB" sz="900" dirty="0"/>
                        <a:t>tion 1 is preferred solution. Change Pack issued on 15/02. </a:t>
                      </a:r>
                      <a:r>
                        <a:rPr lang="en-GB" sz="900" dirty="0" err="1"/>
                        <a:t>Xoserve</a:t>
                      </a:r>
                      <a:r>
                        <a:rPr lang="en-GB" sz="900" dirty="0"/>
                        <a:t> exploring delivering via Minor Release.</a:t>
                      </a:r>
                    </a:p>
                  </a:txBody>
                  <a:tcPr marL="68580" marR="68580" marT="34290" marB="34290"/>
                </a:tc>
                <a:extLst>
                  <a:ext uri="{0D108BD9-81ED-4DB2-BD59-A6C34878D82A}">
                    <a16:rowId xmlns:a16="http://schemas.microsoft.com/office/drawing/2014/main" val="19374920"/>
                  </a:ext>
                </a:extLst>
              </a:tr>
              <a:tr h="348225">
                <a:tc>
                  <a:txBody>
                    <a:bodyPr/>
                    <a:lstStyle/>
                    <a:p>
                      <a:r>
                        <a:rPr lang="en-GB" sz="900" dirty="0"/>
                        <a:t>4897 / 4899</a:t>
                      </a:r>
                    </a:p>
                  </a:txBody>
                  <a:tcPr marL="68580" marR="68580" marT="34290" marB="34290"/>
                </a:tc>
                <a:tc>
                  <a:txBody>
                    <a:bodyPr/>
                    <a:lstStyle/>
                    <a:p>
                      <a:r>
                        <a:rPr lang="en-GB" sz="900" dirty="0"/>
                        <a:t>Contact details</a:t>
                      </a:r>
                    </a:p>
                  </a:txBody>
                  <a:tcPr marL="68580" marR="68580" marT="34290" marB="34290"/>
                </a:tc>
                <a:tc>
                  <a:txBody>
                    <a:bodyPr/>
                    <a:lstStyle/>
                    <a:p>
                      <a:pPr algn="ctr"/>
                      <a:r>
                        <a:rPr lang="en-GB" sz="900" dirty="0"/>
                        <a:t>13</a:t>
                      </a:r>
                    </a:p>
                  </a:txBody>
                  <a:tcPr marL="68580" marR="68580" marT="34290" marB="34290"/>
                </a:tc>
                <a:tc>
                  <a:txBody>
                    <a:bodyPr/>
                    <a:lstStyle/>
                    <a:p>
                      <a:pPr algn="ctr"/>
                      <a:r>
                        <a:rPr lang="en-GB" sz="900" dirty="0"/>
                        <a:t>Large</a:t>
                      </a:r>
                    </a:p>
                  </a:txBody>
                  <a:tcPr marL="68580" marR="68580" marT="34290" marB="34290"/>
                </a:tc>
                <a:tc>
                  <a:txBody>
                    <a:bodyPr/>
                    <a:lstStyle/>
                    <a:p>
                      <a:pPr algn="ctr"/>
                      <a:r>
                        <a:rPr lang="en-GB" sz="900" dirty="0"/>
                        <a:t>Shippers</a:t>
                      </a:r>
                    </a:p>
                  </a:txBody>
                  <a:tcPr marL="68580" marR="68580" marT="34290" marB="34290"/>
                </a:tc>
                <a:tc>
                  <a:txBody>
                    <a:bodyPr/>
                    <a:lstStyle/>
                    <a:p>
                      <a:r>
                        <a:rPr lang="en-GB" sz="900" b="0" u="none" dirty="0"/>
                        <a:t>Requirements clarification in progress.</a:t>
                      </a:r>
                    </a:p>
                  </a:txBody>
                  <a:tcPr marL="68580" marR="68580" marT="34290" marB="34290"/>
                </a:tc>
                <a:extLst>
                  <a:ext uri="{0D108BD9-81ED-4DB2-BD59-A6C34878D82A}">
                    <a16:rowId xmlns:a16="http://schemas.microsoft.com/office/drawing/2014/main" val="1338531398"/>
                  </a:ext>
                </a:extLst>
              </a:tr>
              <a:tr h="342900">
                <a:tc>
                  <a:txBody>
                    <a:bodyPr/>
                    <a:lstStyle/>
                    <a:p>
                      <a:r>
                        <a:rPr lang="en-GB" sz="900" dirty="0"/>
                        <a:t>4992</a:t>
                      </a:r>
                    </a:p>
                  </a:txBody>
                  <a:tcPr marL="68580" marR="68580" marT="34290" marB="34290"/>
                </a:tc>
                <a:tc>
                  <a:txBody>
                    <a:bodyPr/>
                    <a:lstStyle/>
                    <a:p>
                      <a:r>
                        <a:rPr lang="en-GB" sz="900" dirty="0"/>
                        <a:t>Supplier of last resort charge type</a:t>
                      </a:r>
                    </a:p>
                  </a:txBody>
                  <a:tcPr marL="68580" marR="68580" marT="34290" marB="34290"/>
                </a:tc>
                <a:tc>
                  <a:txBody>
                    <a:bodyPr/>
                    <a:lstStyle/>
                    <a:p>
                      <a:pPr algn="ctr"/>
                      <a:r>
                        <a:rPr lang="en-GB" sz="900" dirty="0"/>
                        <a:t>5</a:t>
                      </a:r>
                    </a:p>
                  </a:txBody>
                  <a:tcPr marL="68580" marR="68580" marT="34290" marB="34290"/>
                </a:tc>
                <a:tc>
                  <a:txBody>
                    <a:bodyPr/>
                    <a:lstStyle/>
                    <a:p>
                      <a:pPr algn="ctr"/>
                      <a:r>
                        <a:rPr lang="en-GB" sz="900" dirty="0"/>
                        <a:t>Medium</a:t>
                      </a:r>
                    </a:p>
                  </a:txBody>
                  <a:tcPr marL="68580" marR="68580" marT="34290" marB="34290"/>
                </a:tc>
                <a:tc>
                  <a:txBody>
                    <a:bodyPr/>
                    <a:lstStyle/>
                    <a:p>
                      <a:pPr algn="ctr"/>
                      <a:r>
                        <a:rPr lang="en-GB" sz="900" dirty="0"/>
                        <a:t>Shippers</a:t>
                      </a:r>
                    </a:p>
                  </a:txBody>
                  <a:tcPr marL="68580" marR="68580" marT="34290" marB="34290"/>
                </a:tc>
                <a:tc>
                  <a:txBody>
                    <a:bodyPr/>
                    <a:lstStyle/>
                    <a:p>
                      <a:r>
                        <a:rPr lang="en-GB" sz="900" b="0" u="none" dirty="0"/>
                        <a:t>Ofgem decision pending for Option 1. </a:t>
                      </a:r>
                      <a:r>
                        <a:rPr lang="en-GB" sz="900" b="0" u="none" dirty="0" err="1"/>
                        <a:t>ChMC</a:t>
                      </a:r>
                      <a:r>
                        <a:rPr lang="en-GB" sz="900" b="0" u="none" dirty="0"/>
                        <a:t> approved to continue until Ofgem decision made.</a:t>
                      </a:r>
                    </a:p>
                  </a:txBody>
                  <a:tcPr marL="68580" marR="68580" marT="34290" marB="34290"/>
                </a:tc>
                <a:extLst>
                  <a:ext uri="{0D108BD9-81ED-4DB2-BD59-A6C34878D82A}">
                    <a16:rowId xmlns:a16="http://schemas.microsoft.com/office/drawing/2014/main" val="852498077"/>
                  </a:ext>
                </a:extLst>
              </a:tr>
              <a:tr h="249221">
                <a:tc>
                  <a:txBody>
                    <a:bodyPr/>
                    <a:lstStyle/>
                    <a:p>
                      <a:r>
                        <a:rPr lang="en-GB" sz="900" dirty="0"/>
                        <a:t>4931</a:t>
                      </a:r>
                    </a:p>
                  </a:txBody>
                  <a:tcPr marL="68580" marR="68580" marT="34290" marB="34290"/>
                </a:tc>
                <a:tc>
                  <a:txBody>
                    <a:bodyPr/>
                    <a:lstStyle/>
                    <a:p>
                      <a:r>
                        <a:rPr lang="en-GB" sz="900" dirty="0"/>
                        <a:t>Space in SPA files</a:t>
                      </a:r>
                    </a:p>
                  </a:txBody>
                  <a:tcPr marL="68580" marR="68580" marT="34290" marB="34290"/>
                </a:tc>
                <a:tc>
                  <a:txBody>
                    <a:bodyPr/>
                    <a:lstStyle/>
                    <a:p>
                      <a:pPr algn="ctr"/>
                      <a:r>
                        <a:rPr lang="en-GB" sz="900" dirty="0"/>
                        <a:t>8</a:t>
                      </a:r>
                    </a:p>
                  </a:txBody>
                  <a:tcPr marL="68580" marR="68580" marT="34290" marB="34290"/>
                </a:tc>
                <a:tc>
                  <a:txBody>
                    <a:bodyPr/>
                    <a:lstStyle/>
                    <a:p>
                      <a:pPr algn="ctr"/>
                      <a:r>
                        <a:rPr lang="en-GB" sz="900" dirty="0"/>
                        <a:t>Medium</a:t>
                      </a:r>
                    </a:p>
                  </a:txBody>
                  <a:tcPr marL="68580" marR="68580" marT="34290" marB="34290"/>
                </a:tc>
                <a:tc>
                  <a:txBody>
                    <a:bodyPr/>
                    <a:lstStyle/>
                    <a:p>
                      <a:pPr algn="ctr"/>
                      <a:r>
                        <a:rPr lang="en-GB" sz="900" dirty="0"/>
                        <a:t>Shippers</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GB" sz="900" b="1" u="sng" dirty="0"/>
                    </a:p>
                  </a:txBody>
                  <a:tcPr marL="68580" marR="68580" marT="34290" marB="34290"/>
                </a:tc>
                <a:extLst>
                  <a:ext uri="{0D108BD9-81ED-4DB2-BD59-A6C34878D82A}">
                    <a16:rowId xmlns:a16="http://schemas.microsoft.com/office/drawing/2014/main" val="3929788026"/>
                  </a:ext>
                </a:extLst>
              </a:tr>
              <a:tr h="249221">
                <a:tc>
                  <a:txBody>
                    <a:bodyPr/>
                    <a:lstStyle/>
                    <a:p>
                      <a:r>
                        <a:rPr lang="en-GB" sz="900" dirty="0"/>
                        <a:t>4801</a:t>
                      </a:r>
                    </a:p>
                  </a:txBody>
                  <a:tcPr marL="68580" marR="68580" marT="34290" marB="34290"/>
                </a:tc>
                <a:tc>
                  <a:txBody>
                    <a:bodyPr/>
                    <a:lstStyle/>
                    <a:p>
                      <a:r>
                        <a:rPr lang="en-GB" sz="900" dirty="0"/>
                        <a:t>Additional info in DES</a:t>
                      </a:r>
                    </a:p>
                  </a:txBody>
                  <a:tcPr marL="68580" marR="68580" marT="34290" marB="34290"/>
                </a:tc>
                <a:tc>
                  <a:txBody>
                    <a:bodyPr/>
                    <a:lstStyle/>
                    <a:p>
                      <a:pPr algn="ctr"/>
                      <a:r>
                        <a:rPr lang="en-GB" sz="900" dirty="0"/>
                        <a:t>8</a:t>
                      </a:r>
                    </a:p>
                  </a:txBody>
                  <a:tcPr marL="68580" marR="68580" marT="34290" marB="34290"/>
                </a:tc>
                <a:tc>
                  <a:txBody>
                    <a:bodyPr/>
                    <a:lstStyle/>
                    <a:p>
                      <a:pPr algn="ctr"/>
                      <a:r>
                        <a:rPr lang="en-GB" sz="900" dirty="0"/>
                        <a:t>Medium</a:t>
                      </a:r>
                    </a:p>
                  </a:txBody>
                  <a:tcPr marL="68580" marR="68580" marT="34290" marB="34290"/>
                </a:tc>
                <a:tc>
                  <a:txBody>
                    <a:bodyPr/>
                    <a:lstStyle/>
                    <a:p>
                      <a:pPr algn="ctr"/>
                      <a:r>
                        <a:rPr lang="en-GB" sz="900" dirty="0"/>
                        <a:t>Shippers</a:t>
                      </a:r>
                    </a:p>
                  </a:txBody>
                  <a:tcPr marL="68580" marR="68580" marT="34290" marB="34290"/>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GB" sz="900" b="1" u="sng" dirty="0"/>
                    </a:p>
                  </a:txBody>
                  <a:tcPr marL="68580" marR="68580" marT="34290" marB="34290"/>
                </a:tc>
                <a:extLst>
                  <a:ext uri="{0D108BD9-81ED-4DB2-BD59-A6C34878D82A}">
                    <a16:rowId xmlns:a16="http://schemas.microsoft.com/office/drawing/2014/main" val="1777129606"/>
                  </a:ext>
                </a:extLst>
              </a:tr>
              <a:tr h="342900">
                <a:tc>
                  <a:txBody>
                    <a:bodyPr/>
                    <a:lstStyle/>
                    <a:p>
                      <a:r>
                        <a:rPr lang="en-GB" sz="900" dirty="0"/>
                        <a:t>4780c</a:t>
                      </a:r>
                    </a:p>
                  </a:txBody>
                  <a:tcPr marL="68580" marR="68580" marT="34290" marB="34290"/>
                </a:tc>
                <a:tc>
                  <a:txBody>
                    <a:bodyPr/>
                    <a:lstStyle/>
                    <a:p>
                      <a:r>
                        <a:rPr lang="en-GB" sz="900" dirty="0"/>
                        <a:t>MAP ID (Part C)</a:t>
                      </a:r>
                    </a:p>
                  </a:txBody>
                  <a:tcPr marL="68580" marR="68580" marT="34290" marB="34290"/>
                </a:tc>
                <a:tc>
                  <a:txBody>
                    <a:bodyPr/>
                    <a:lstStyle/>
                    <a:p>
                      <a:pPr algn="ctr"/>
                      <a:r>
                        <a:rPr lang="en-GB" sz="900" dirty="0"/>
                        <a:t>13</a:t>
                      </a:r>
                    </a:p>
                  </a:txBody>
                  <a:tcPr marL="68580" marR="68580" marT="34290" marB="34290"/>
                </a:tc>
                <a:tc>
                  <a:txBody>
                    <a:bodyPr/>
                    <a:lstStyle/>
                    <a:p>
                      <a:pPr algn="ctr"/>
                      <a:r>
                        <a:rPr lang="en-GB" sz="900" dirty="0"/>
                        <a:t>Large</a:t>
                      </a:r>
                    </a:p>
                  </a:txBody>
                  <a:tcPr marL="68580" marR="68580" marT="34290" marB="34290"/>
                </a:tc>
                <a:tc>
                  <a:txBody>
                    <a:bodyPr/>
                    <a:lstStyle/>
                    <a:p>
                      <a:pPr algn="ctr"/>
                      <a:r>
                        <a:rPr lang="en-GB" sz="900" dirty="0"/>
                        <a:t>Shippers (CSS)</a:t>
                      </a:r>
                    </a:p>
                  </a:txBody>
                  <a:tcPr marL="68580" marR="68580" marT="34290" marB="34290"/>
                </a:tc>
                <a:tc>
                  <a:txBody>
                    <a:bodyPr/>
                    <a:lstStyle/>
                    <a:p>
                      <a:r>
                        <a:rPr lang="en-GB" sz="900" dirty="0"/>
                        <a:t>Solution agreed </a:t>
                      </a:r>
                      <a:r>
                        <a:rPr lang="en-GB" sz="900" dirty="0" err="1"/>
                        <a:t>ChMC</a:t>
                      </a:r>
                      <a:r>
                        <a:rPr lang="en-GB" sz="900" dirty="0"/>
                        <a:t>. Question re party undertaking updates (MAPs or MAMs).</a:t>
                      </a:r>
                    </a:p>
                  </a:txBody>
                  <a:tcPr marL="68580" marR="68580" marT="34290" marB="34290"/>
                </a:tc>
                <a:extLst>
                  <a:ext uri="{0D108BD9-81ED-4DB2-BD59-A6C34878D82A}">
                    <a16:rowId xmlns:a16="http://schemas.microsoft.com/office/drawing/2014/main" val="3021442224"/>
                  </a:ext>
                </a:extLst>
              </a:tr>
              <a:tr h="342900">
                <a:tc>
                  <a:txBody>
                    <a:bodyPr/>
                    <a:lstStyle/>
                    <a:p>
                      <a:r>
                        <a:rPr lang="en-GB" sz="900" dirty="0"/>
                        <a:t>4941</a:t>
                      </a:r>
                    </a:p>
                  </a:txBody>
                  <a:tcPr marL="68580" marR="68580" marT="34290" marB="34290"/>
                </a:tc>
                <a:tc>
                  <a:txBody>
                    <a:bodyPr/>
                    <a:lstStyle/>
                    <a:p>
                      <a:r>
                        <a:rPr lang="en-GB" sz="900" dirty="0"/>
                        <a:t>Auto Updates to Meter Read Frequency</a:t>
                      </a:r>
                    </a:p>
                  </a:txBody>
                  <a:tcPr marL="68580" marR="68580" marT="34290" marB="34290"/>
                </a:tc>
                <a:tc>
                  <a:txBody>
                    <a:bodyPr/>
                    <a:lstStyle/>
                    <a:p>
                      <a:pPr algn="ctr"/>
                      <a:r>
                        <a:rPr lang="en-GB" sz="900" dirty="0"/>
                        <a:t>13</a:t>
                      </a:r>
                    </a:p>
                  </a:txBody>
                  <a:tcPr marL="68580" marR="68580" marT="34290" marB="34290"/>
                </a:tc>
                <a:tc>
                  <a:txBody>
                    <a:bodyPr/>
                    <a:lstStyle/>
                    <a:p>
                      <a:pPr algn="ctr"/>
                      <a:r>
                        <a:rPr lang="en-GB" sz="900" dirty="0"/>
                        <a:t>Large</a:t>
                      </a:r>
                    </a:p>
                  </a:txBody>
                  <a:tcPr marL="68580" marR="68580" marT="34290" marB="34290"/>
                </a:tc>
                <a:tc>
                  <a:txBody>
                    <a:bodyPr/>
                    <a:lstStyle/>
                    <a:p>
                      <a:pPr algn="ctr"/>
                      <a:r>
                        <a:rPr lang="en-GB" sz="900" dirty="0"/>
                        <a:t>Shippers</a:t>
                      </a:r>
                    </a:p>
                  </a:txBody>
                  <a:tcPr marL="68580" marR="68580" marT="34290" marB="34290"/>
                </a:tc>
                <a:tc>
                  <a:txBody>
                    <a:bodyPr/>
                    <a:lstStyle/>
                    <a:p>
                      <a:r>
                        <a:rPr lang="en-GB" sz="900" dirty="0"/>
                        <a:t>Under appeal with Ofgem. </a:t>
                      </a:r>
                      <a:r>
                        <a:rPr lang="en-GB" sz="900" dirty="0" err="1"/>
                        <a:t>Xoserve</a:t>
                      </a:r>
                      <a:r>
                        <a:rPr lang="en-GB" sz="900" dirty="0"/>
                        <a:t> proceeding with change as agreed at Feb </a:t>
                      </a:r>
                      <a:r>
                        <a:rPr lang="en-GB" sz="900" dirty="0" err="1"/>
                        <a:t>ChMC</a:t>
                      </a:r>
                      <a:r>
                        <a:rPr lang="en-GB" sz="900"/>
                        <a:t>.</a:t>
                      </a:r>
                      <a:endParaRPr lang="en-GB" sz="900" dirty="0"/>
                    </a:p>
                  </a:txBody>
                  <a:tcPr marL="68580" marR="68580" marT="34290" marB="34290"/>
                </a:tc>
                <a:extLst>
                  <a:ext uri="{0D108BD9-81ED-4DB2-BD59-A6C34878D82A}">
                    <a16:rowId xmlns:a16="http://schemas.microsoft.com/office/drawing/2014/main" val="1317344826"/>
                  </a:ext>
                </a:extLst>
              </a:tr>
              <a:tr h="326952">
                <a:tc>
                  <a:txBody>
                    <a:bodyPr/>
                    <a:lstStyle/>
                    <a:p>
                      <a:r>
                        <a:rPr lang="en-GB" sz="900" dirty="0"/>
                        <a:t>4871b</a:t>
                      </a:r>
                    </a:p>
                  </a:txBody>
                  <a:tcPr marL="68580" marR="68580" marT="34290" marB="34290"/>
                </a:tc>
                <a:tc>
                  <a:txBody>
                    <a:bodyPr/>
                    <a:lstStyle/>
                    <a:p>
                      <a:r>
                        <a:rPr lang="en-GB" sz="900" dirty="0"/>
                        <a:t>Ratchet Regime changes (Part B)</a:t>
                      </a:r>
                    </a:p>
                  </a:txBody>
                  <a:tcPr marL="68580" marR="68580" marT="34290" marB="34290"/>
                </a:tc>
                <a:tc>
                  <a:txBody>
                    <a:bodyPr/>
                    <a:lstStyle/>
                    <a:p>
                      <a:pPr algn="ctr"/>
                      <a:r>
                        <a:rPr lang="en-GB" sz="900" dirty="0"/>
                        <a:t>13</a:t>
                      </a:r>
                    </a:p>
                  </a:txBody>
                  <a:tcPr marL="68580" marR="68580" marT="34290" marB="34290"/>
                </a:tc>
                <a:tc>
                  <a:txBody>
                    <a:bodyPr/>
                    <a:lstStyle/>
                    <a:p>
                      <a:pPr algn="ctr"/>
                      <a:r>
                        <a:rPr lang="en-GB" sz="900" dirty="0"/>
                        <a:t>Large</a:t>
                      </a:r>
                    </a:p>
                  </a:txBody>
                  <a:tcPr marL="68580" marR="68580" marT="34290" marB="34290"/>
                </a:tc>
                <a:tc>
                  <a:txBody>
                    <a:bodyPr/>
                    <a:lstStyle/>
                    <a:p>
                      <a:pPr algn="ctr"/>
                      <a:r>
                        <a:rPr lang="en-GB" sz="900" dirty="0"/>
                        <a:t>DNO</a:t>
                      </a:r>
                    </a:p>
                  </a:txBody>
                  <a:tcPr marL="68580" marR="68580" marT="34290" marB="34290"/>
                </a:tc>
                <a:tc>
                  <a:txBody>
                    <a:bodyPr/>
                    <a:lstStyle/>
                    <a:p>
                      <a:endParaRPr lang="en-GB" sz="900" dirty="0"/>
                    </a:p>
                  </a:txBody>
                  <a:tcPr marL="68580" marR="68580" marT="34290" marB="34290"/>
                </a:tc>
                <a:extLst>
                  <a:ext uri="{0D108BD9-81ED-4DB2-BD59-A6C34878D82A}">
                    <a16:rowId xmlns:a16="http://schemas.microsoft.com/office/drawing/2014/main" val="2603799374"/>
                  </a:ext>
                </a:extLst>
              </a:tr>
              <a:tr h="249221">
                <a:tc>
                  <a:txBody>
                    <a:bodyPr/>
                    <a:lstStyle/>
                    <a:p>
                      <a:endParaRPr lang="en-GB" sz="1100" dirty="0"/>
                    </a:p>
                  </a:txBody>
                  <a:tcPr marL="68580" marR="68580" marT="34290" marB="34290"/>
                </a:tc>
                <a:tc>
                  <a:txBody>
                    <a:bodyPr/>
                    <a:lstStyle/>
                    <a:p>
                      <a:r>
                        <a:rPr lang="en-GB" sz="1100" b="1" dirty="0"/>
                        <a:t>Total Estimates</a:t>
                      </a:r>
                    </a:p>
                  </a:txBody>
                  <a:tcPr marL="68580" marR="68580" marT="34290" marB="34290"/>
                </a:tc>
                <a:tc>
                  <a:txBody>
                    <a:bodyPr/>
                    <a:lstStyle/>
                    <a:p>
                      <a:r>
                        <a:rPr lang="en-GB" sz="1100" b="1" dirty="0"/>
                        <a:t>91</a:t>
                      </a:r>
                    </a:p>
                  </a:txBody>
                  <a:tcPr marL="68580" marR="68580" marT="34290" marB="34290"/>
                </a:tc>
                <a:tc>
                  <a:txBody>
                    <a:bodyPr/>
                    <a:lstStyle/>
                    <a:p>
                      <a:endParaRPr lang="en-GB" sz="1100" dirty="0"/>
                    </a:p>
                  </a:txBody>
                  <a:tcPr marL="68580" marR="68580" marT="34290" marB="34290"/>
                </a:tc>
                <a:tc>
                  <a:txBody>
                    <a:bodyPr/>
                    <a:lstStyle/>
                    <a:p>
                      <a:endParaRPr lang="en-GB" sz="1100" dirty="0"/>
                    </a:p>
                  </a:txBody>
                  <a:tcPr marL="68580" marR="68580" marT="34290" marB="34290"/>
                </a:tc>
                <a:tc>
                  <a:txBody>
                    <a:bodyPr/>
                    <a:lstStyle/>
                    <a:p>
                      <a:endParaRPr lang="en-GB" sz="1100" dirty="0"/>
                    </a:p>
                  </a:txBody>
                  <a:tcPr marL="68580" marR="68580" marT="34290" marB="34290"/>
                </a:tc>
                <a:extLst>
                  <a:ext uri="{0D108BD9-81ED-4DB2-BD59-A6C34878D82A}">
                    <a16:rowId xmlns:a16="http://schemas.microsoft.com/office/drawing/2014/main" val="2762880366"/>
                  </a:ext>
                </a:extLst>
              </a:tr>
            </a:tbl>
          </a:graphicData>
        </a:graphic>
      </p:graphicFrame>
    </p:spTree>
    <p:extLst>
      <p:ext uri="{BB962C8B-B14F-4D97-AF65-F5344CB8AC3E}">
        <p14:creationId xmlns:p14="http://schemas.microsoft.com/office/powerpoint/2010/main" val="119463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3003-397A-4218-9BAD-D587E38E55E7}"/>
              </a:ext>
            </a:extLst>
          </p:cNvPr>
          <p:cNvSpPr>
            <a:spLocks noGrp="1"/>
          </p:cNvSpPr>
          <p:nvPr>
            <p:ph type="title"/>
          </p:nvPr>
        </p:nvSpPr>
        <p:spPr/>
        <p:txBody>
          <a:bodyPr/>
          <a:lstStyle/>
          <a:p>
            <a:r>
              <a:rPr lang="en-GB" dirty="0">
                <a:solidFill>
                  <a:srgbClr val="FF0000"/>
                </a:solidFill>
              </a:rPr>
              <a:t>Glossary / RAG</a:t>
            </a:r>
          </a:p>
        </p:txBody>
      </p:sp>
      <p:graphicFrame>
        <p:nvGraphicFramePr>
          <p:cNvPr id="3" name="Table 2">
            <a:extLst>
              <a:ext uri="{FF2B5EF4-FFF2-40B4-BE49-F238E27FC236}">
                <a16:creationId xmlns:a16="http://schemas.microsoft.com/office/drawing/2014/main" id="{02CD1F9C-0A2F-434B-B1B5-E441EE9B20A7}"/>
              </a:ext>
            </a:extLst>
          </p:cNvPr>
          <p:cNvGraphicFramePr>
            <a:graphicFrameLocks noGrp="1"/>
          </p:cNvGraphicFramePr>
          <p:nvPr>
            <p:extLst/>
          </p:nvPr>
        </p:nvGraphicFramePr>
        <p:xfrm>
          <a:off x="5015910" y="1078230"/>
          <a:ext cx="3498112" cy="3550920"/>
        </p:xfrm>
        <a:graphic>
          <a:graphicData uri="http://schemas.openxmlformats.org/drawingml/2006/table">
            <a:tbl>
              <a:tblPr firstRow="1" bandRow="1">
                <a:tableStyleId>{5C22544A-7EE6-4342-B048-85BDC9FD1C3A}</a:tableStyleId>
              </a:tblPr>
              <a:tblGrid>
                <a:gridCol w="695930">
                  <a:extLst>
                    <a:ext uri="{9D8B030D-6E8A-4147-A177-3AD203B41FA5}">
                      <a16:colId xmlns:a16="http://schemas.microsoft.com/office/drawing/2014/main" val="2188884990"/>
                    </a:ext>
                  </a:extLst>
                </a:gridCol>
                <a:gridCol w="2802182">
                  <a:extLst>
                    <a:ext uri="{9D8B030D-6E8A-4147-A177-3AD203B41FA5}">
                      <a16:colId xmlns:a16="http://schemas.microsoft.com/office/drawing/2014/main" val="91415423"/>
                    </a:ext>
                  </a:extLst>
                </a:gridCol>
              </a:tblGrid>
              <a:tr h="548640">
                <a:tc>
                  <a:txBody>
                    <a:bodyPr/>
                    <a:lstStyle/>
                    <a:p>
                      <a:r>
                        <a:rPr lang="en-GB" sz="1100" dirty="0">
                          <a:solidFill>
                            <a:schemeClr val="tx1"/>
                          </a:solidFill>
                        </a:rPr>
                        <a:t>Project Phase Abbrev.</a:t>
                      </a:r>
                    </a:p>
                  </a:txBody>
                  <a:tcPr marL="68580" marR="68580" marT="34290" marB="34290"/>
                </a:tc>
                <a:tc>
                  <a:txBody>
                    <a:bodyPr/>
                    <a:lstStyle/>
                    <a:p>
                      <a:r>
                        <a:rPr lang="en-GB" sz="1100" dirty="0">
                          <a:solidFill>
                            <a:schemeClr val="tx1"/>
                          </a:solidFill>
                        </a:rPr>
                        <a:t>Project Phase</a:t>
                      </a:r>
                    </a:p>
                  </a:txBody>
                  <a:tcPr marL="68580" marR="68580" marT="34290" marB="34290"/>
                </a:tc>
                <a:extLst>
                  <a:ext uri="{0D108BD9-81ED-4DB2-BD59-A6C34878D82A}">
                    <a16:rowId xmlns:a16="http://schemas.microsoft.com/office/drawing/2014/main" val="2383310158"/>
                  </a:ext>
                </a:extLst>
              </a:tr>
              <a:tr h="278130">
                <a:tc>
                  <a:txBody>
                    <a:bodyPr/>
                    <a:lstStyle/>
                    <a:p>
                      <a:r>
                        <a:rPr lang="en-GB" sz="1100" dirty="0">
                          <a:solidFill>
                            <a:schemeClr val="tx1"/>
                          </a:solidFill>
                        </a:rPr>
                        <a:t>FUT</a:t>
                      </a:r>
                    </a:p>
                  </a:txBody>
                  <a:tcPr marL="68580" marR="68580" marT="34290" marB="34290"/>
                </a:tc>
                <a:tc>
                  <a:txBody>
                    <a:bodyPr/>
                    <a:lstStyle/>
                    <a:p>
                      <a:r>
                        <a:rPr lang="en-GB" sz="1100" dirty="0">
                          <a:solidFill>
                            <a:schemeClr val="tx1"/>
                          </a:solidFill>
                        </a:rPr>
                        <a:t>Factory Unit Testing</a:t>
                      </a:r>
                    </a:p>
                  </a:txBody>
                  <a:tcPr marL="68580" marR="68580" marT="34290" marB="34290"/>
                </a:tc>
                <a:extLst>
                  <a:ext uri="{0D108BD9-81ED-4DB2-BD59-A6C34878D82A}">
                    <a16:rowId xmlns:a16="http://schemas.microsoft.com/office/drawing/2014/main" val="3493974364"/>
                  </a:ext>
                </a:extLst>
              </a:tr>
              <a:tr h="278130">
                <a:tc>
                  <a:txBody>
                    <a:bodyPr/>
                    <a:lstStyle/>
                    <a:p>
                      <a:r>
                        <a:rPr lang="en-GB" sz="1100" dirty="0">
                          <a:solidFill>
                            <a:schemeClr val="tx1"/>
                          </a:solidFill>
                        </a:rPr>
                        <a:t>IDR</a:t>
                      </a:r>
                    </a:p>
                  </a:txBody>
                  <a:tcPr marL="68580" marR="68580" marT="34290" marB="34290"/>
                </a:tc>
                <a:tc>
                  <a:txBody>
                    <a:bodyPr/>
                    <a:lstStyle/>
                    <a:p>
                      <a:r>
                        <a:rPr lang="en-GB" sz="1100" dirty="0">
                          <a:solidFill>
                            <a:schemeClr val="tx1"/>
                          </a:solidFill>
                        </a:rPr>
                        <a:t>Implementation Dress Rehearsal</a:t>
                      </a:r>
                    </a:p>
                  </a:txBody>
                  <a:tcPr marL="68580" marR="68580" marT="34290" marB="34290"/>
                </a:tc>
                <a:extLst>
                  <a:ext uri="{0D108BD9-81ED-4DB2-BD59-A6C34878D82A}">
                    <a16:rowId xmlns:a16="http://schemas.microsoft.com/office/drawing/2014/main" val="1643244789"/>
                  </a:ext>
                </a:extLst>
              </a:tr>
              <a:tr h="278130">
                <a:tc>
                  <a:txBody>
                    <a:bodyPr/>
                    <a:lstStyle/>
                    <a:p>
                      <a:r>
                        <a:rPr lang="en-GB" sz="1100" dirty="0">
                          <a:solidFill>
                            <a:schemeClr val="tx1"/>
                          </a:solidFill>
                        </a:rPr>
                        <a:t>PIS</a:t>
                      </a:r>
                    </a:p>
                  </a:txBody>
                  <a:tcPr marL="68580" marR="68580" marT="34290" marB="34290"/>
                </a:tc>
                <a:tc>
                  <a:txBody>
                    <a:bodyPr/>
                    <a:lstStyle/>
                    <a:p>
                      <a:r>
                        <a:rPr lang="en-GB" sz="1100" dirty="0">
                          <a:solidFill>
                            <a:schemeClr val="tx1"/>
                          </a:solidFill>
                        </a:rPr>
                        <a:t>Post Implementation Support</a:t>
                      </a:r>
                    </a:p>
                  </a:txBody>
                  <a:tcPr marL="68580" marR="68580" marT="34290" marB="34290"/>
                </a:tc>
                <a:extLst>
                  <a:ext uri="{0D108BD9-81ED-4DB2-BD59-A6C34878D82A}">
                    <a16:rowId xmlns:a16="http://schemas.microsoft.com/office/drawing/2014/main" val="1072100016"/>
                  </a:ext>
                </a:extLst>
              </a:tr>
              <a:tr h="278130">
                <a:tc>
                  <a:txBody>
                    <a:bodyPr/>
                    <a:lstStyle/>
                    <a:p>
                      <a:r>
                        <a:rPr lang="en-GB" sz="1100" dirty="0">
                          <a:solidFill>
                            <a:schemeClr val="tx1"/>
                          </a:solidFill>
                        </a:rPr>
                        <a:t>PT</a:t>
                      </a:r>
                    </a:p>
                  </a:txBody>
                  <a:tcPr marL="68580" marR="68580" marT="34290" marB="34290"/>
                </a:tc>
                <a:tc>
                  <a:txBody>
                    <a:bodyPr/>
                    <a:lstStyle/>
                    <a:p>
                      <a:r>
                        <a:rPr lang="en-GB" sz="1100" dirty="0">
                          <a:solidFill>
                            <a:schemeClr val="tx1"/>
                          </a:solidFill>
                        </a:rPr>
                        <a:t>Performance Testing</a:t>
                      </a:r>
                    </a:p>
                  </a:txBody>
                  <a:tcPr marL="68580" marR="68580" marT="34290" marB="34290"/>
                </a:tc>
                <a:extLst>
                  <a:ext uri="{0D108BD9-81ED-4DB2-BD59-A6C34878D82A}">
                    <a16:rowId xmlns:a16="http://schemas.microsoft.com/office/drawing/2014/main" val="852669130"/>
                  </a:ext>
                </a:extLst>
              </a:tr>
              <a:tr h="278130">
                <a:tc>
                  <a:txBody>
                    <a:bodyPr/>
                    <a:lstStyle/>
                    <a:p>
                      <a:r>
                        <a:rPr lang="en-GB" sz="1100" dirty="0">
                          <a:solidFill>
                            <a:schemeClr val="tx1"/>
                          </a:solidFill>
                        </a:rPr>
                        <a:t>RT</a:t>
                      </a:r>
                    </a:p>
                  </a:txBody>
                  <a:tcPr marL="68580" marR="68580" marT="34290" marB="34290"/>
                </a:tc>
                <a:tc>
                  <a:txBody>
                    <a:bodyPr/>
                    <a:lstStyle/>
                    <a:p>
                      <a:r>
                        <a:rPr lang="en-GB" sz="1100" dirty="0">
                          <a:solidFill>
                            <a:schemeClr val="tx1"/>
                          </a:solidFill>
                        </a:rPr>
                        <a:t>Regression Testing</a:t>
                      </a:r>
                    </a:p>
                  </a:txBody>
                  <a:tcPr marL="68580" marR="68580" marT="34290" marB="34290"/>
                </a:tc>
                <a:extLst>
                  <a:ext uri="{0D108BD9-81ED-4DB2-BD59-A6C34878D82A}">
                    <a16:rowId xmlns:a16="http://schemas.microsoft.com/office/drawing/2014/main" val="1233832228"/>
                  </a:ext>
                </a:extLst>
              </a:tr>
              <a:tr h="278130">
                <a:tc>
                  <a:txBody>
                    <a:bodyPr/>
                    <a:lstStyle/>
                    <a:p>
                      <a:r>
                        <a:rPr lang="en-GB" sz="1100" dirty="0">
                          <a:solidFill>
                            <a:schemeClr val="tx1"/>
                          </a:solidFill>
                        </a:rPr>
                        <a:t>SIT</a:t>
                      </a:r>
                    </a:p>
                  </a:txBody>
                  <a:tcPr marL="68580" marR="68580" marT="34290" marB="34290"/>
                </a:tc>
                <a:tc>
                  <a:txBody>
                    <a:bodyPr/>
                    <a:lstStyle/>
                    <a:p>
                      <a:r>
                        <a:rPr lang="en-GB" sz="1100" dirty="0">
                          <a:solidFill>
                            <a:schemeClr val="tx1"/>
                          </a:solidFill>
                        </a:rPr>
                        <a:t>System Integration Testing</a:t>
                      </a:r>
                    </a:p>
                  </a:txBody>
                  <a:tcPr marL="68580" marR="68580" marT="34290" marB="34290"/>
                </a:tc>
                <a:extLst>
                  <a:ext uri="{0D108BD9-81ED-4DB2-BD59-A6C34878D82A}">
                    <a16:rowId xmlns:a16="http://schemas.microsoft.com/office/drawing/2014/main" val="1768221667"/>
                  </a:ext>
                </a:extLst>
              </a:tr>
              <a:tr h="278130">
                <a:tc>
                  <a:txBody>
                    <a:bodyPr/>
                    <a:lstStyle/>
                    <a:p>
                      <a:r>
                        <a:rPr lang="en-GB" sz="1100" dirty="0">
                          <a:solidFill>
                            <a:schemeClr val="tx1"/>
                          </a:solidFill>
                        </a:rPr>
                        <a:t>ST</a:t>
                      </a:r>
                    </a:p>
                  </a:txBody>
                  <a:tcPr marL="68580" marR="68580" marT="34290" marB="34290"/>
                </a:tc>
                <a:tc>
                  <a:txBody>
                    <a:bodyPr/>
                    <a:lstStyle/>
                    <a:p>
                      <a:r>
                        <a:rPr lang="en-GB" sz="1100" dirty="0">
                          <a:solidFill>
                            <a:schemeClr val="tx1"/>
                          </a:solidFill>
                        </a:rPr>
                        <a:t>System Testing</a:t>
                      </a:r>
                    </a:p>
                  </a:txBody>
                  <a:tcPr marL="68580" marR="68580" marT="34290" marB="34290"/>
                </a:tc>
                <a:extLst>
                  <a:ext uri="{0D108BD9-81ED-4DB2-BD59-A6C34878D82A}">
                    <a16:rowId xmlns:a16="http://schemas.microsoft.com/office/drawing/2014/main" val="1199988215"/>
                  </a:ext>
                </a:extLst>
              </a:tr>
              <a:tr h="548640">
                <a:tc>
                  <a:txBody>
                    <a:bodyPr/>
                    <a:lstStyle/>
                    <a:p>
                      <a:r>
                        <a:rPr lang="en-GB" sz="1100" b="1" dirty="0">
                          <a:solidFill>
                            <a:schemeClr val="tx1"/>
                          </a:solidFill>
                        </a:rPr>
                        <a:t>Capture Artefact Abbrev.</a:t>
                      </a:r>
                    </a:p>
                  </a:txBody>
                  <a:tcPr marL="68580" marR="68580" marT="34290" marB="34290">
                    <a:solidFill>
                      <a:srgbClr val="0070C0"/>
                    </a:solidFill>
                  </a:tcPr>
                </a:tc>
                <a:tc>
                  <a:txBody>
                    <a:bodyPr/>
                    <a:lstStyle/>
                    <a:p>
                      <a:r>
                        <a:rPr lang="en-GB" sz="1100" b="1" dirty="0">
                          <a:solidFill>
                            <a:schemeClr val="tx1"/>
                          </a:solidFill>
                        </a:rPr>
                        <a:t>Capture Artefact </a:t>
                      </a:r>
                    </a:p>
                  </a:txBody>
                  <a:tcPr marL="68580" marR="68580" marT="34290" marB="34290">
                    <a:solidFill>
                      <a:srgbClr val="0070C0"/>
                    </a:solidFill>
                  </a:tcPr>
                </a:tc>
                <a:extLst>
                  <a:ext uri="{0D108BD9-81ED-4DB2-BD59-A6C34878D82A}">
                    <a16:rowId xmlns:a16="http://schemas.microsoft.com/office/drawing/2014/main" val="72620870"/>
                  </a:ext>
                </a:extLst>
              </a:tr>
              <a:tr h="278130">
                <a:tc>
                  <a:txBody>
                    <a:bodyPr/>
                    <a:lstStyle/>
                    <a:p>
                      <a:r>
                        <a:rPr lang="en-GB" sz="1100" dirty="0">
                          <a:solidFill>
                            <a:schemeClr val="tx1"/>
                          </a:solidFill>
                        </a:rPr>
                        <a:t>CP</a:t>
                      </a:r>
                    </a:p>
                  </a:txBody>
                  <a:tcPr marL="68580" marR="68580" marT="34290" marB="34290"/>
                </a:tc>
                <a:tc>
                  <a:txBody>
                    <a:bodyPr/>
                    <a:lstStyle/>
                    <a:p>
                      <a:r>
                        <a:rPr lang="en-GB" sz="1100" dirty="0">
                          <a:solidFill>
                            <a:schemeClr val="tx1"/>
                          </a:solidFill>
                        </a:rPr>
                        <a:t>Change Proposal</a:t>
                      </a:r>
                    </a:p>
                  </a:txBody>
                  <a:tcPr marL="68580" marR="68580" marT="34290" marB="34290"/>
                </a:tc>
                <a:extLst>
                  <a:ext uri="{0D108BD9-81ED-4DB2-BD59-A6C34878D82A}">
                    <a16:rowId xmlns:a16="http://schemas.microsoft.com/office/drawing/2014/main" val="16199710"/>
                  </a:ext>
                </a:extLst>
              </a:tr>
              <a:tr h="228600">
                <a:tc>
                  <a:txBody>
                    <a:bodyPr/>
                    <a:lstStyle/>
                    <a:p>
                      <a:r>
                        <a:rPr lang="en-GB" sz="1100" dirty="0">
                          <a:solidFill>
                            <a:schemeClr val="tx1"/>
                          </a:solidFill>
                        </a:rPr>
                        <a:t>HLSO(s)</a:t>
                      </a:r>
                    </a:p>
                  </a:txBody>
                  <a:tcPr marL="68580" marR="68580" marT="34290" marB="34290"/>
                </a:tc>
                <a:tc>
                  <a:txBody>
                    <a:bodyPr/>
                    <a:lstStyle/>
                    <a:p>
                      <a:r>
                        <a:rPr lang="en-GB" sz="1100" dirty="0">
                          <a:solidFill>
                            <a:schemeClr val="tx1"/>
                          </a:solidFill>
                        </a:rPr>
                        <a:t>High Level Solution Option(s)</a:t>
                      </a:r>
                    </a:p>
                  </a:txBody>
                  <a:tcPr marL="68580" marR="68580" marT="34290" marB="34290"/>
                </a:tc>
                <a:extLst>
                  <a:ext uri="{0D108BD9-81ED-4DB2-BD59-A6C34878D82A}">
                    <a16:rowId xmlns:a16="http://schemas.microsoft.com/office/drawing/2014/main" val="42196276"/>
                  </a:ext>
                </a:extLst>
              </a:tr>
            </a:tbl>
          </a:graphicData>
        </a:graphic>
      </p:graphicFrame>
      <p:graphicFrame>
        <p:nvGraphicFramePr>
          <p:cNvPr id="4" name="Table 3">
            <a:extLst>
              <a:ext uri="{FF2B5EF4-FFF2-40B4-BE49-F238E27FC236}">
                <a16:creationId xmlns:a16="http://schemas.microsoft.com/office/drawing/2014/main" id="{DC1CB0FC-474F-465A-BFF1-3DC839C22C07}"/>
              </a:ext>
            </a:extLst>
          </p:cNvPr>
          <p:cNvGraphicFramePr>
            <a:graphicFrameLocks noGrp="1"/>
          </p:cNvGraphicFramePr>
          <p:nvPr>
            <p:extLst/>
          </p:nvPr>
        </p:nvGraphicFramePr>
        <p:xfrm>
          <a:off x="343787" y="1078230"/>
          <a:ext cx="4377069" cy="2381250"/>
        </p:xfrm>
        <a:graphic>
          <a:graphicData uri="http://schemas.openxmlformats.org/drawingml/2006/table">
            <a:tbl>
              <a:tblPr firstRow="1" bandRow="1">
                <a:tableStyleId>{5C22544A-7EE6-4342-B048-85BDC9FD1C3A}</a:tableStyleId>
              </a:tblPr>
              <a:tblGrid>
                <a:gridCol w="2188535">
                  <a:extLst>
                    <a:ext uri="{9D8B030D-6E8A-4147-A177-3AD203B41FA5}">
                      <a16:colId xmlns:a16="http://schemas.microsoft.com/office/drawing/2014/main" val="3960625900"/>
                    </a:ext>
                  </a:extLst>
                </a:gridCol>
                <a:gridCol w="2188535">
                  <a:extLst>
                    <a:ext uri="{9D8B030D-6E8A-4147-A177-3AD203B41FA5}">
                      <a16:colId xmlns:a16="http://schemas.microsoft.com/office/drawing/2014/main" val="1854122425"/>
                    </a:ext>
                  </a:extLst>
                </a:gridCol>
              </a:tblGrid>
              <a:tr h="278130">
                <a:tc>
                  <a:txBody>
                    <a:bodyPr/>
                    <a:lstStyle/>
                    <a:p>
                      <a:r>
                        <a:rPr lang="en-GB" sz="1200" dirty="0"/>
                        <a:t>RAG Status</a:t>
                      </a:r>
                    </a:p>
                  </a:txBody>
                  <a:tcPr marL="68580" marR="68580" marT="34290" marB="34290"/>
                </a:tc>
                <a:tc>
                  <a:txBody>
                    <a:bodyPr/>
                    <a:lstStyle/>
                    <a:p>
                      <a:r>
                        <a:rPr lang="en-GB" sz="1200" dirty="0"/>
                        <a:t>Description</a:t>
                      </a:r>
                    </a:p>
                  </a:txBody>
                  <a:tcPr marL="68580" marR="68580" marT="34290" marB="34290"/>
                </a:tc>
                <a:extLst>
                  <a:ext uri="{0D108BD9-81ED-4DB2-BD59-A6C34878D82A}">
                    <a16:rowId xmlns:a16="http://schemas.microsoft.com/office/drawing/2014/main" val="143352962"/>
                  </a:ext>
                </a:extLst>
              </a:tr>
              <a:tr h="617220">
                <a:tc>
                  <a:txBody>
                    <a:bodyPr/>
                    <a:lstStyle/>
                    <a:p>
                      <a:r>
                        <a:rPr lang="en-GB" sz="1200" dirty="0"/>
                        <a:t>RED</a:t>
                      </a:r>
                    </a:p>
                  </a:txBody>
                  <a:tcPr marL="68580" marR="68580" marT="34290" marB="34290">
                    <a:solidFill>
                      <a:srgbClr val="FF0000"/>
                    </a:solidFill>
                  </a:tcPr>
                </a:tc>
                <a:tc>
                  <a:txBody>
                    <a:bodyPr/>
                    <a:lstStyle/>
                    <a:p>
                      <a:r>
                        <a:rPr lang="en-GB" sz="1200" dirty="0"/>
                        <a:t>Change at high risk for Nov 20 inclusion as not sufficiently developed</a:t>
                      </a:r>
                    </a:p>
                  </a:txBody>
                  <a:tcPr marL="68580" marR="68580" marT="34290" marB="34290"/>
                </a:tc>
                <a:extLst>
                  <a:ext uri="{0D108BD9-81ED-4DB2-BD59-A6C34878D82A}">
                    <a16:rowId xmlns:a16="http://schemas.microsoft.com/office/drawing/2014/main" val="3374848629"/>
                  </a:ext>
                </a:extLst>
              </a:tr>
              <a:tr h="617220">
                <a:tc>
                  <a:txBody>
                    <a:bodyPr/>
                    <a:lstStyle/>
                    <a:p>
                      <a:r>
                        <a:rPr lang="en-GB" sz="1200" dirty="0"/>
                        <a:t>AMBER</a:t>
                      </a:r>
                    </a:p>
                  </a:txBody>
                  <a:tcPr marL="68580" marR="68580" marT="34290" marB="34290">
                    <a:solidFill>
                      <a:srgbClr val="FFC000"/>
                    </a:solidFill>
                  </a:tcPr>
                </a:tc>
                <a:tc>
                  <a:txBody>
                    <a:bodyPr/>
                    <a:lstStyle/>
                    <a:p>
                      <a:r>
                        <a:rPr lang="en-GB" sz="1200" dirty="0"/>
                        <a:t>Change may be ready for Nov 20 release if governance completed in time</a:t>
                      </a:r>
                    </a:p>
                  </a:txBody>
                  <a:tcPr marL="68580" marR="68580" marT="34290" marB="34290"/>
                </a:tc>
                <a:extLst>
                  <a:ext uri="{0D108BD9-81ED-4DB2-BD59-A6C34878D82A}">
                    <a16:rowId xmlns:a16="http://schemas.microsoft.com/office/drawing/2014/main" val="3119059994"/>
                  </a:ext>
                </a:extLst>
              </a:tr>
              <a:tr h="434340">
                <a:tc>
                  <a:txBody>
                    <a:bodyPr/>
                    <a:lstStyle/>
                    <a:p>
                      <a:r>
                        <a:rPr lang="en-GB" sz="1200" dirty="0"/>
                        <a:t>GREEN</a:t>
                      </a:r>
                    </a:p>
                  </a:txBody>
                  <a:tcPr marL="68580" marR="68580" marT="34290" marB="34290">
                    <a:solidFill>
                      <a:srgbClr val="00B050"/>
                    </a:solidFill>
                  </a:tcPr>
                </a:tc>
                <a:tc>
                  <a:txBody>
                    <a:bodyPr/>
                    <a:lstStyle/>
                    <a:p>
                      <a:r>
                        <a:rPr lang="en-GB" sz="1200" dirty="0"/>
                        <a:t>Change ready for inclusion in Nov 20 </a:t>
                      </a:r>
                    </a:p>
                  </a:txBody>
                  <a:tcPr marL="68580" marR="68580" marT="34290" marB="34290"/>
                </a:tc>
                <a:extLst>
                  <a:ext uri="{0D108BD9-81ED-4DB2-BD59-A6C34878D82A}">
                    <a16:rowId xmlns:a16="http://schemas.microsoft.com/office/drawing/2014/main" val="157817417"/>
                  </a:ext>
                </a:extLst>
              </a:tr>
              <a:tr h="434340">
                <a:tc>
                  <a:txBody>
                    <a:bodyPr/>
                    <a:lstStyle/>
                    <a:p>
                      <a:r>
                        <a:rPr lang="en-GB" sz="1200" dirty="0"/>
                        <a:t>GREY</a:t>
                      </a:r>
                    </a:p>
                  </a:txBody>
                  <a:tcPr marL="68580" marR="68580" marT="34290" marB="34290">
                    <a:solidFill>
                      <a:schemeClr val="bg1">
                        <a:lumMod val="75000"/>
                      </a:schemeClr>
                    </a:solidFill>
                  </a:tcPr>
                </a:tc>
                <a:tc>
                  <a:txBody>
                    <a:bodyPr/>
                    <a:lstStyle/>
                    <a:p>
                      <a:r>
                        <a:rPr lang="en-GB" sz="1200" dirty="0"/>
                        <a:t>Change not being considered for Nov 20</a:t>
                      </a:r>
                    </a:p>
                  </a:txBody>
                  <a:tcPr marL="68580" marR="68580" marT="34290" marB="34290">
                    <a:solidFill>
                      <a:schemeClr val="bg1">
                        <a:lumMod val="75000"/>
                      </a:schemeClr>
                    </a:solidFill>
                  </a:tcPr>
                </a:tc>
                <a:extLst>
                  <a:ext uri="{0D108BD9-81ED-4DB2-BD59-A6C34878D82A}">
                    <a16:rowId xmlns:a16="http://schemas.microsoft.com/office/drawing/2014/main" val="3536025128"/>
                  </a:ext>
                </a:extLst>
              </a:tr>
            </a:tbl>
          </a:graphicData>
        </a:graphic>
      </p:graphicFrame>
    </p:spTree>
    <p:extLst>
      <p:ext uri="{BB962C8B-B14F-4D97-AF65-F5344CB8AC3E}">
        <p14:creationId xmlns:p14="http://schemas.microsoft.com/office/powerpoint/2010/main" val="3572879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5499-85F2-4FE1-9D66-71757008E26E}"/>
              </a:ext>
            </a:extLst>
          </p:cNvPr>
          <p:cNvSpPr>
            <a:spLocks noGrp="1"/>
          </p:cNvSpPr>
          <p:nvPr>
            <p:ph type="title"/>
          </p:nvPr>
        </p:nvSpPr>
        <p:spPr/>
        <p:txBody>
          <a:bodyPr/>
          <a:lstStyle/>
          <a:p>
            <a:r>
              <a:rPr lang="en-GB" dirty="0"/>
              <a:t>7.5 UK Link POAP</a:t>
            </a:r>
          </a:p>
        </p:txBody>
      </p:sp>
      <p:graphicFrame>
        <p:nvGraphicFramePr>
          <p:cNvPr id="3" name="Object 2">
            <a:extLst>
              <a:ext uri="{FF2B5EF4-FFF2-40B4-BE49-F238E27FC236}">
                <a16:creationId xmlns:a16="http://schemas.microsoft.com/office/drawing/2014/main" id="{C8733D9A-1EB4-4B53-8F29-B9F383470906}"/>
              </a:ext>
            </a:extLst>
          </p:cNvPr>
          <p:cNvGraphicFramePr>
            <a:graphicFrameLocks noChangeAspect="1"/>
          </p:cNvGraphicFramePr>
          <p:nvPr>
            <p:extLst>
              <p:ext uri="{D42A27DB-BD31-4B8C-83A1-F6EECF244321}">
                <p14:modId xmlns:p14="http://schemas.microsoft.com/office/powerpoint/2010/main" val="2875448810"/>
              </p:ext>
            </p:extLst>
          </p:nvPr>
        </p:nvGraphicFramePr>
        <p:xfrm>
          <a:off x="4114800" y="2174875"/>
          <a:ext cx="914400" cy="792163"/>
        </p:xfrm>
        <a:graphic>
          <a:graphicData uri="http://schemas.openxmlformats.org/presentationml/2006/ole">
            <mc:AlternateContent xmlns:mc="http://schemas.openxmlformats.org/markup-compatibility/2006">
              <mc:Choice xmlns:v="urn:schemas-microsoft-com:vml" Requires="v">
                <p:oleObj spid="_x0000_s4125" name="Acrobat Document" showAsIcon="1" r:id="rId3" imgW="914400" imgH="792360" progId="AcroExch.Document.DC">
                  <p:embed/>
                </p:oleObj>
              </mc:Choice>
              <mc:Fallback>
                <p:oleObj name="Acrobat Document" showAsIcon="1" r:id="rId3" imgW="914400" imgH="792360" progId="AcroExch.Document.DC">
                  <p:embed/>
                  <p:pic>
                    <p:nvPicPr>
                      <p:cNvPr id="0" name=""/>
                      <p:cNvPicPr/>
                      <p:nvPr/>
                    </p:nvPicPr>
                    <p:blipFill>
                      <a:blip r:embed="rId4"/>
                      <a:stretch>
                        <a:fillRect/>
                      </a:stretch>
                    </p:blipFill>
                    <p:spPr>
                      <a:xfrm>
                        <a:off x="4114800" y="2174875"/>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3497933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p:cNvSpPr/>
          <p:nvPr/>
        </p:nvSpPr>
        <p:spPr bwMode="auto">
          <a:xfrm>
            <a:off x="-1266" y="262224"/>
            <a:ext cx="9144000" cy="442588"/>
          </a:xfrm>
          <a:prstGeom prst="rect">
            <a:avLst/>
          </a:prstGeom>
          <a:solidFill>
            <a:srgbClr val="E7BB20"/>
          </a:solidFill>
          <a:ln w="9525" cap="flat" cmpd="sng" algn="ctr">
            <a:noFill/>
            <a:prstDash val="solid"/>
            <a:round/>
            <a:headEnd type="none" w="med" len="med"/>
            <a:tailEnd type="none" w="med" len="med"/>
          </a:ln>
          <a:effectLst/>
        </p:spPr>
        <p:txBody>
          <a:bodyPr vert="horz" wrap="square" lIns="92073" tIns="46037" rIns="92073" bIns="46037" numCol="1" rtlCol="0" anchor="ctr" anchorCtr="0" compatLnSpc="1">
            <a:prstTxWarp prst="textNoShape">
              <a:avLst/>
            </a:prstTxWarp>
          </a:bodyPr>
          <a:lstStyle/>
          <a:p>
            <a:pPr algn="ctr" fontAlgn="base">
              <a:spcBef>
                <a:spcPct val="0"/>
              </a:spcBef>
              <a:spcAft>
                <a:spcPct val="0"/>
              </a:spcAft>
            </a:pPr>
            <a:r>
              <a:rPr lang="en-GB" sz="2000" b="1" dirty="0">
                <a:solidFill>
                  <a:schemeClr val="bg1"/>
                </a:solidFill>
                <a:latin typeface="Arial" charset="0"/>
              </a:rPr>
              <a:t>7.6 Customer Impacting Data Changes: XRNs</a:t>
            </a:r>
          </a:p>
        </p:txBody>
      </p:sp>
      <p:graphicFrame>
        <p:nvGraphicFramePr>
          <p:cNvPr id="2" name="Table 1"/>
          <p:cNvGraphicFramePr>
            <a:graphicFrameLocks noGrp="1"/>
          </p:cNvGraphicFramePr>
          <p:nvPr>
            <p:extLst/>
          </p:nvPr>
        </p:nvGraphicFramePr>
        <p:xfrm>
          <a:off x="179512" y="1596111"/>
          <a:ext cx="7868848" cy="2775508"/>
        </p:xfrm>
        <a:graphic>
          <a:graphicData uri="http://schemas.openxmlformats.org/drawingml/2006/table">
            <a:tbl>
              <a:tblPr firstRow="1" firstCol="1" bandRow="1">
                <a:tableStyleId>{69012ECD-51FC-41F1-AA8D-1B2483CD663E}</a:tableStyleId>
              </a:tblPr>
              <a:tblGrid>
                <a:gridCol w="2692416">
                  <a:extLst>
                    <a:ext uri="{9D8B030D-6E8A-4147-A177-3AD203B41FA5}">
                      <a16:colId xmlns:a16="http://schemas.microsoft.com/office/drawing/2014/main" val="20000"/>
                    </a:ext>
                  </a:extLst>
                </a:gridCol>
                <a:gridCol w="899102">
                  <a:extLst>
                    <a:ext uri="{9D8B030D-6E8A-4147-A177-3AD203B41FA5}">
                      <a16:colId xmlns:a16="http://schemas.microsoft.com/office/drawing/2014/main" val="20008"/>
                    </a:ext>
                  </a:extLst>
                </a:gridCol>
                <a:gridCol w="899102">
                  <a:extLst>
                    <a:ext uri="{9D8B030D-6E8A-4147-A177-3AD203B41FA5}">
                      <a16:colId xmlns:a16="http://schemas.microsoft.com/office/drawing/2014/main" val="20009"/>
                    </a:ext>
                  </a:extLst>
                </a:gridCol>
                <a:gridCol w="899102">
                  <a:extLst>
                    <a:ext uri="{9D8B030D-6E8A-4147-A177-3AD203B41FA5}">
                      <a16:colId xmlns:a16="http://schemas.microsoft.com/office/drawing/2014/main" val="20010"/>
                    </a:ext>
                  </a:extLst>
                </a:gridCol>
                <a:gridCol w="895355">
                  <a:extLst>
                    <a:ext uri="{9D8B030D-6E8A-4147-A177-3AD203B41FA5}">
                      <a16:colId xmlns:a16="http://schemas.microsoft.com/office/drawing/2014/main" val="20011"/>
                    </a:ext>
                  </a:extLst>
                </a:gridCol>
                <a:gridCol w="1583771">
                  <a:extLst>
                    <a:ext uri="{9D8B030D-6E8A-4147-A177-3AD203B41FA5}">
                      <a16:colId xmlns:a16="http://schemas.microsoft.com/office/drawing/2014/main" val="20012"/>
                    </a:ext>
                  </a:extLst>
                </a:gridCol>
              </a:tblGrid>
              <a:tr h="240030">
                <a:tc>
                  <a:txBody>
                    <a:bodyPr/>
                    <a:lstStyle/>
                    <a:p>
                      <a:pPr algn="ctr"/>
                      <a:r>
                        <a:rPr lang="en-GB" sz="1000" dirty="0">
                          <a:solidFill>
                            <a:schemeClr val="bg1"/>
                          </a:solidFill>
                        </a:rPr>
                        <a:t>Change Proposals</a:t>
                      </a:r>
                      <a:endParaRPr lang="en-GB" sz="1000" b="1" dirty="0">
                        <a:solidFill>
                          <a:schemeClr val="bg1"/>
                        </a:solidFill>
                      </a:endParaRPr>
                    </a:p>
                  </a:txBody>
                  <a:tcPr anchor="ctr"/>
                </a:tc>
                <a:tc>
                  <a:txBody>
                    <a:bodyPr/>
                    <a:lstStyle/>
                    <a:p>
                      <a:pPr algn="ctr"/>
                      <a:r>
                        <a:rPr lang="en-GB" sz="1000" b="1" dirty="0">
                          <a:solidFill>
                            <a:schemeClr val="bg1"/>
                          </a:solidFill>
                        </a:rPr>
                        <a:t>Dec 19</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solidFill>
                        </a:rPr>
                        <a:t>Jan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solidFill>
                        </a:rPr>
                        <a:t>Feb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solidFill>
                        </a:rPr>
                        <a:t>Mar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1000" b="1" dirty="0">
                          <a:solidFill>
                            <a:schemeClr val="bg1"/>
                          </a:solidFill>
                        </a:rPr>
                        <a:t>Comments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4258">
                <a:tc>
                  <a:txBody>
                    <a:bodyPr/>
                    <a:lstStyle/>
                    <a:p>
                      <a:pPr marL="0" algn="l" defTabSz="914378" rtl="0" eaLnBrk="1" fontAlgn="b" latinLnBrk="0" hangingPunct="1"/>
                      <a:r>
                        <a:rPr lang="en-US" sz="800" b="1" kern="1200" dirty="0">
                          <a:solidFill>
                            <a:schemeClr val="tx1"/>
                          </a:solidFill>
                          <a:latin typeface="+mn-lt"/>
                          <a:ea typeface="+mn-ea"/>
                          <a:cs typeface="+mn-cs"/>
                        </a:rPr>
                        <a:t>4738: Shipper portfolio update of proposed Formula Year AQ/SOQ</a:t>
                      </a:r>
                      <a:endParaRPr lang="en-GB" sz="800" b="1" dirty="0">
                        <a:solidFill>
                          <a:schemeClr val="tx1"/>
                        </a:solidFill>
                      </a:endParaRPr>
                    </a:p>
                  </a:txBody>
                  <a:tcPr anchor="ctr">
                    <a:solidFill>
                      <a:schemeClr val="accent1">
                        <a:lumMod val="40000"/>
                        <a:lumOff val="60000"/>
                      </a:schemeClr>
                    </a:solidFill>
                  </a:tcPr>
                </a:tc>
                <a:tc>
                  <a:txBody>
                    <a:bodyPr/>
                    <a:lstStyle/>
                    <a:p>
                      <a:pPr algn="ctr"/>
                      <a:endParaRPr lang="en-GB" sz="1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GB" sz="1000" dirty="0"/>
                        <a:t>On target for delivery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721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800" u="none" strike="noStrike" dirty="0">
                          <a:solidFill>
                            <a:schemeClr val="tx1"/>
                          </a:solidFill>
                          <a:effectLst/>
                        </a:rPr>
                        <a:t>4860: National ‘Temporary’ UIG Monitoring</a:t>
                      </a:r>
                      <a:endParaRPr lang="en-US" sz="800" b="0" i="0" u="none" strike="noStrike" dirty="0">
                        <a:solidFill>
                          <a:schemeClr val="tx1"/>
                        </a:solidFill>
                        <a:effectLst/>
                        <a:latin typeface="Calibri"/>
                      </a:endParaRPr>
                    </a:p>
                  </a:txBody>
                  <a:tcPr anchor="ctr">
                    <a:solidFill>
                      <a:schemeClr val="accent1">
                        <a:lumMod val="40000"/>
                        <a:lumOff val="60000"/>
                      </a:schemeClr>
                    </a:solidFill>
                  </a:tcPr>
                </a:tc>
                <a:tc>
                  <a:txBody>
                    <a:bodyPr/>
                    <a:lstStyle/>
                    <a:p>
                      <a:pPr algn="ctr"/>
                      <a:endParaRPr lang="en-GB" sz="1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000" dirty="0"/>
                        <a:t>Data Strategy start date 16</a:t>
                      </a:r>
                      <a:r>
                        <a:rPr lang="en-GB" sz="1000" baseline="30000" dirty="0"/>
                        <a:t>th</a:t>
                      </a:r>
                      <a:r>
                        <a:rPr lang="en-GB" sz="1000" dirty="0"/>
                        <a:t> March if Capture complete.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91490">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800" dirty="0">
                          <a:solidFill>
                            <a:schemeClr val="tx1"/>
                          </a:solidFill>
                        </a:rPr>
                        <a:t>4713: Actual read following estimated transfer read calculating AQ of 1 </a:t>
                      </a:r>
                      <a:endParaRPr lang="en-GB" sz="800" b="1" dirty="0">
                        <a:solidFill>
                          <a:schemeClr val="tx1"/>
                        </a:solidFill>
                      </a:endParaRPr>
                    </a:p>
                    <a:p>
                      <a:pPr marL="0" marR="0" indent="0" algn="l" defTabSz="914378" rtl="0" eaLnBrk="1" fontAlgn="auto" latinLnBrk="0" hangingPunct="1">
                        <a:lnSpc>
                          <a:spcPct val="100000"/>
                        </a:lnSpc>
                        <a:spcBef>
                          <a:spcPts val="0"/>
                        </a:spcBef>
                        <a:spcAft>
                          <a:spcPts val="0"/>
                        </a:spcAft>
                        <a:buClrTx/>
                        <a:buSzTx/>
                        <a:buFontTx/>
                        <a:buNone/>
                        <a:tabLst/>
                        <a:defRPr/>
                      </a:pPr>
                      <a:endParaRPr lang="en-GB" sz="1000" b="1" dirty="0">
                        <a:solidFill>
                          <a:schemeClr val="tx1"/>
                        </a:solidFill>
                      </a:endParaRPr>
                    </a:p>
                  </a:txBody>
                  <a:tcPr anchor="ctr">
                    <a:solidFill>
                      <a:schemeClr val="accent1">
                        <a:lumMod val="40000"/>
                        <a:lumOff val="60000"/>
                      </a:schemeClr>
                    </a:solidFill>
                  </a:tcPr>
                </a:tc>
                <a:tc>
                  <a:txBody>
                    <a:bodyPr/>
                    <a:lstStyle/>
                    <a:p>
                      <a:pPr algn="ctr"/>
                      <a:endParaRPr lang="en-GB" sz="1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000" dirty="0"/>
                        <a:t>Further DSG discussion required</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6886812"/>
                  </a:ext>
                </a:extLst>
              </a:tr>
              <a:tr h="68580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GB" sz="800" b="1" dirty="0">
                          <a:solidFill>
                            <a:schemeClr val="tx1"/>
                          </a:solidFill>
                        </a:rPr>
                        <a:t>5004 – Golden Bullet Report</a:t>
                      </a:r>
                    </a:p>
                  </a:txBody>
                  <a:tcPr anchor="ctr">
                    <a:solidFill>
                      <a:schemeClr val="accent1">
                        <a:lumMod val="40000"/>
                        <a:lumOff val="60000"/>
                      </a:schemeClr>
                    </a:solidFill>
                  </a:tcPr>
                </a:tc>
                <a:tc>
                  <a:txBody>
                    <a:bodyPr/>
                    <a:lstStyle/>
                    <a:p>
                      <a:pPr algn="ctr"/>
                      <a:endParaRPr lang="en-GB" sz="1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000" dirty="0"/>
                        <a:t>Part B no longer required.  Pricing Managers to approve solution w/c 10</a:t>
                      </a:r>
                      <a:r>
                        <a:rPr lang="en-GB" sz="1000" baseline="30000" dirty="0"/>
                        <a:t>th</a:t>
                      </a:r>
                      <a:r>
                        <a:rPr lang="en-GB" sz="1000" dirty="0"/>
                        <a:t> Feb</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955436"/>
                  </a:ext>
                </a:extLst>
              </a:tr>
              <a:tr h="394258">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GB" sz="800" b="1" dirty="0">
                          <a:solidFill>
                            <a:schemeClr val="tx1"/>
                          </a:solidFill>
                        </a:rPr>
                        <a:t>4874 – Must Read Invoicing Validation</a:t>
                      </a:r>
                    </a:p>
                  </a:txBody>
                  <a:tcPr anchor="ctr">
                    <a:solidFill>
                      <a:schemeClr val="accent1">
                        <a:lumMod val="40000"/>
                        <a:lumOff val="60000"/>
                      </a:schemeClr>
                    </a:solidFill>
                  </a:tcPr>
                </a:tc>
                <a:tc>
                  <a:txBody>
                    <a:bodyPr/>
                    <a:lstStyle/>
                    <a:p>
                      <a:pPr algn="ctr"/>
                      <a:endParaRPr lang="en-GB" sz="1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000" dirty="0"/>
                        <a:t>Due for delivery end February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7154829"/>
                  </a:ext>
                </a:extLst>
              </a:tr>
            </a:tbl>
          </a:graphicData>
        </a:graphic>
      </p:graphicFrame>
      <p:sp>
        <p:nvSpPr>
          <p:cNvPr id="197" name="Pentagon 196"/>
          <p:cNvSpPr/>
          <p:nvPr/>
        </p:nvSpPr>
        <p:spPr>
          <a:xfrm>
            <a:off x="179512" y="776300"/>
            <a:ext cx="1728192" cy="167537"/>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000" b="1" dirty="0">
                <a:solidFill>
                  <a:schemeClr val="tx1"/>
                </a:solidFill>
              </a:rPr>
              <a:t>Capture</a:t>
            </a:r>
          </a:p>
        </p:txBody>
      </p:sp>
      <p:pic>
        <p:nvPicPr>
          <p:cNvPr id="16" name="Picture 15">
            <a:extLst>
              <a:ext uri="{FF2B5EF4-FFF2-40B4-BE49-F238E27FC236}">
                <a16:creationId xmlns:a16="http://schemas.microsoft.com/office/drawing/2014/main" id="{5FB77E06-41B8-44C0-8E7F-80DFB44FC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947" y="430327"/>
            <a:ext cx="548634" cy="548634"/>
          </a:xfrm>
          <a:prstGeom prst="rect">
            <a:avLst/>
          </a:prstGeom>
        </p:spPr>
      </p:pic>
      <p:sp>
        <p:nvSpPr>
          <p:cNvPr id="17" name="Oval 16">
            <a:extLst>
              <a:ext uri="{FF2B5EF4-FFF2-40B4-BE49-F238E27FC236}">
                <a16:creationId xmlns:a16="http://schemas.microsoft.com/office/drawing/2014/main" id="{862E908E-415A-4E45-891A-80EE81C5B2AB}"/>
              </a:ext>
            </a:extLst>
          </p:cNvPr>
          <p:cNvSpPr/>
          <p:nvPr/>
        </p:nvSpPr>
        <p:spPr>
          <a:xfrm>
            <a:off x="8244409" y="434159"/>
            <a:ext cx="485089" cy="509679"/>
          </a:xfrm>
          <a:prstGeom prst="ellipse">
            <a:avLst/>
          </a:prstGeom>
          <a:noFill/>
          <a:ln w="57150">
            <a:solidFill>
              <a:srgbClr val="E7BB2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p>
        </p:txBody>
      </p:sp>
      <p:sp>
        <p:nvSpPr>
          <p:cNvPr id="18" name="Pentagon 17"/>
          <p:cNvSpPr/>
          <p:nvPr/>
        </p:nvSpPr>
        <p:spPr>
          <a:xfrm>
            <a:off x="179512" y="1003926"/>
            <a:ext cx="1728192" cy="144016"/>
          </a:xfrm>
          <a:prstGeom prst="homePlate">
            <a:avLst/>
          </a:prstGeom>
          <a:solidFill>
            <a:schemeClr val="accent3">
              <a:lumMod val="60000"/>
              <a:lumOff val="40000"/>
            </a:schemeClr>
          </a:solidFill>
          <a:ln w="28575">
            <a:solidFill>
              <a:schemeClr val="accent4">
                <a:lumMod val="75000"/>
              </a:schemeClr>
            </a:solidFill>
            <a:prstDash val="dash"/>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000" b="1" dirty="0">
                <a:solidFill>
                  <a:schemeClr val="tx1"/>
                </a:solidFill>
              </a:rPr>
              <a:t>**Estimated Delivery</a:t>
            </a:r>
          </a:p>
        </p:txBody>
      </p:sp>
      <p:sp>
        <p:nvSpPr>
          <p:cNvPr id="23" name="Pentagon 22"/>
          <p:cNvSpPr/>
          <p:nvPr/>
        </p:nvSpPr>
        <p:spPr>
          <a:xfrm>
            <a:off x="179512" y="1203599"/>
            <a:ext cx="1728192" cy="144016"/>
          </a:xfrm>
          <a:prstGeom prst="homePlate">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000" b="1" dirty="0">
                <a:solidFill>
                  <a:schemeClr val="tx1"/>
                </a:solidFill>
              </a:rPr>
              <a:t>Delivery</a:t>
            </a:r>
          </a:p>
        </p:txBody>
      </p:sp>
      <p:sp>
        <p:nvSpPr>
          <p:cNvPr id="27" name="Pentagon 26"/>
          <p:cNvSpPr/>
          <p:nvPr/>
        </p:nvSpPr>
        <p:spPr>
          <a:xfrm>
            <a:off x="2873830" y="1957814"/>
            <a:ext cx="2384863" cy="144016"/>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9" name="TextBox 8"/>
          <p:cNvSpPr txBox="1"/>
          <p:nvPr/>
        </p:nvSpPr>
        <p:spPr>
          <a:xfrm>
            <a:off x="4570735" y="776299"/>
            <a:ext cx="3648213" cy="400110"/>
          </a:xfrm>
          <a:prstGeom prst="rect">
            <a:avLst/>
          </a:prstGeom>
          <a:noFill/>
        </p:spPr>
        <p:txBody>
          <a:bodyPr wrap="square" rtlCol="0">
            <a:spAutoFit/>
          </a:bodyPr>
          <a:lstStyle/>
          <a:p>
            <a:r>
              <a:rPr lang="en-GB" sz="1000" dirty="0"/>
              <a:t>**Estimated delivery dates will be confirmed on completion of Capture and align to the chosen solution.</a:t>
            </a:r>
          </a:p>
        </p:txBody>
      </p:sp>
      <p:sp>
        <p:nvSpPr>
          <p:cNvPr id="34" name="Pentagon 22">
            <a:extLst>
              <a:ext uri="{FF2B5EF4-FFF2-40B4-BE49-F238E27FC236}">
                <a16:creationId xmlns:a16="http://schemas.microsoft.com/office/drawing/2014/main" id="{36E21F53-ADC5-4773-81D2-B5B9022E696B}"/>
              </a:ext>
            </a:extLst>
          </p:cNvPr>
          <p:cNvSpPr/>
          <p:nvPr/>
        </p:nvSpPr>
        <p:spPr>
          <a:xfrm>
            <a:off x="5987128" y="1943183"/>
            <a:ext cx="444266" cy="126902"/>
          </a:xfrm>
          <a:prstGeom prst="homePlate">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22" name="Pentagon 23">
            <a:extLst>
              <a:ext uri="{FF2B5EF4-FFF2-40B4-BE49-F238E27FC236}">
                <a16:creationId xmlns:a16="http://schemas.microsoft.com/office/drawing/2014/main" id="{859A9D01-9268-47A9-8F18-C27EFF1D8E56}"/>
              </a:ext>
            </a:extLst>
          </p:cNvPr>
          <p:cNvSpPr/>
          <p:nvPr/>
        </p:nvSpPr>
        <p:spPr>
          <a:xfrm>
            <a:off x="2873830" y="3477226"/>
            <a:ext cx="1612109" cy="226877"/>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40" name="Pentagon 26">
            <a:extLst>
              <a:ext uri="{FF2B5EF4-FFF2-40B4-BE49-F238E27FC236}">
                <a16:creationId xmlns:a16="http://schemas.microsoft.com/office/drawing/2014/main" id="{CB4C2CA9-A6E9-4718-8C47-6E9C18BD1530}"/>
              </a:ext>
            </a:extLst>
          </p:cNvPr>
          <p:cNvSpPr/>
          <p:nvPr/>
        </p:nvSpPr>
        <p:spPr>
          <a:xfrm>
            <a:off x="2873830" y="2915379"/>
            <a:ext cx="2645493" cy="174887"/>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42" name="Pentagon 26">
            <a:extLst>
              <a:ext uri="{FF2B5EF4-FFF2-40B4-BE49-F238E27FC236}">
                <a16:creationId xmlns:a16="http://schemas.microsoft.com/office/drawing/2014/main" id="{D73FE93A-6B92-48EF-922A-8E477F4FE9A8}"/>
              </a:ext>
            </a:extLst>
          </p:cNvPr>
          <p:cNvSpPr/>
          <p:nvPr/>
        </p:nvSpPr>
        <p:spPr>
          <a:xfrm>
            <a:off x="2873830" y="2388367"/>
            <a:ext cx="2384863" cy="183383"/>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20" name="Pentagon 17">
            <a:extLst>
              <a:ext uri="{FF2B5EF4-FFF2-40B4-BE49-F238E27FC236}">
                <a16:creationId xmlns:a16="http://schemas.microsoft.com/office/drawing/2014/main" id="{ECEC8CEC-ECD6-4A36-8CBD-9D12F26A4488}"/>
              </a:ext>
            </a:extLst>
          </p:cNvPr>
          <p:cNvSpPr/>
          <p:nvPr/>
        </p:nvSpPr>
        <p:spPr>
          <a:xfrm>
            <a:off x="4681069" y="3477226"/>
            <a:ext cx="521167" cy="174887"/>
          </a:xfrm>
          <a:prstGeom prst="homePlate">
            <a:avLst/>
          </a:prstGeom>
          <a:solidFill>
            <a:schemeClr val="accent3">
              <a:lumMod val="60000"/>
              <a:lumOff val="40000"/>
            </a:schemeClr>
          </a:solidFill>
          <a:ln w="28575">
            <a:solidFill>
              <a:schemeClr val="accent4">
                <a:lumMod val="75000"/>
              </a:schemeClr>
            </a:solidFill>
            <a:prstDash val="dash"/>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24" name="Pentagon 17">
            <a:extLst>
              <a:ext uri="{FF2B5EF4-FFF2-40B4-BE49-F238E27FC236}">
                <a16:creationId xmlns:a16="http://schemas.microsoft.com/office/drawing/2014/main" id="{48CB2557-AC73-45A6-8BE3-A1E0922F6978}"/>
              </a:ext>
            </a:extLst>
          </p:cNvPr>
          <p:cNvSpPr/>
          <p:nvPr/>
        </p:nvSpPr>
        <p:spPr>
          <a:xfrm>
            <a:off x="5593303" y="2915379"/>
            <a:ext cx="838091" cy="174887"/>
          </a:xfrm>
          <a:prstGeom prst="homePlate">
            <a:avLst/>
          </a:prstGeom>
          <a:solidFill>
            <a:schemeClr val="accent3">
              <a:lumMod val="60000"/>
              <a:lumOff val="40000"/>
            </a:schemeClr>
          </a:solidFill>
          <a:ln w="28575">
            <a:solidFill>
              <a:schemeClr val="accent4">
                <a:lumMod val="75000"/>
              </a:schemeClr>
            </a:solidFill>
            <a:prstDash val="dash"/>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26" name="Pentagon 38">
            <a:extLst>
              <a:ext uri="{FF2B5EF4-FFF2-40B4-BE49-F238E27FC236}">
                <a16:creationId xmlns:a16="http://schemas.microsoft.com/office/drawing/2014/main" id="{3CCBB848-4F68-4B94-B32B-6AAFC7AF85FA}"/>
              </a:ext>
            </a:extLst>
          </p:cNvPr>
          <p:cNvSpPr/>
          <p:nvPr/>
        </p:nvSpPr>
        <p:spPr>
          <a:xfrm>
            <a:off x="5044236" y="4065867"/>
            <a:ext cx="521166" cy="144016"/>
          </a:xfrm>
          <a:prstGeom prst="homePlate">
            <a:avLst/>
          </a:prstGeom>
          <a:solidFill>
            <a:schemeClr val="accent3">
              <a:lumMod val="60000"/>
              <a:lumOff val="40000"/>
            </a:schemeClr>
          </a:solidFill>
          <a:ln w="12700">
            <a:solidFill>
              <a:schemeClr val="accent3">
                <a:lumMod val="60000"/>
                <a:lumOff val="40000"/>
              </a:schemeClr>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bg1"/>
              </a:solidFill>
            </a:endParaRPr>
          </a:p>
        </p:txBody>
      </p:sp>
      <p:sp>
        <p:nvSpPr>
          <p:cNvPr id="28" name="Pentagon 26">
            <a:extLst>
              <a:ext uri="{FF2B5EF4-FFF2-40B4-BE49-F238E27FC236}">
                <a16:creationId xmlns:a16="http://schemas.microsoft.com/office/drawing/2014/main" id="{EB3DF31C-ABD2-480D-A378-D43CEDEBFA64}"/>
              </a:ext>
            </a:extLst>
          </p:cNvPr>
          <p:cNvSpPr/>
          <p:nvPr/>
        </p:nvSpPr>
        <p:spPr>
          <a:xfrm>
            <a:off x="2873830" y="4056678"/>
            <a:ext cx="2023853" cy="180614"/>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25" name="Pentagon 17">
            <a:extLst>
              <a:ext uri="{FF2B5EF4-FFF2-40B4-BE49-F238E27FC236}">
                <a16:creationId xmlns:a16="http://schemas.microsoft.com/office/drawing/2014/main" id="{D32A1D2B-C295-4656-86C5-6A56479F3327}"/>
              </a:ext>
            </a:extLst>
          </p:cNvPr>
          <p:cNvSpPr/>
          <p:nvPr/>
        </p:nvSpPr>
        <p:spPr>
          <a:xfrm>
            <a:off x="5491838" y="2408051"/>
            <a:ext cx="444266" cy="144016"/>
          </a:xfrm>
          <a:prstGeom prst="homePlate">
            <a:avLst/>
          </a:prstGeom>
          <a:solidFill>
            <a:schemeClr val="accent3">
              <a:lumMod val="60000"/>
              <a:lumOff val="40000"/>
            </a:schemeClr>
          </a:solidFill>
          <a:ln w="28575">
            <a:solidFill>
              <a:schemeClr val="accent4">
                <a:lumMod val="75000"/>
              </a:schemeClr>
            </a:solidFill>
            <a:prstDash val="dash"/>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graphicFrame>
        <p:nvGraphicFramePr>
          <p:cNvPr id="3" name="Table 2">
            <a:extLst>
              <a:ext uri="{FF2B5EF4-FFF2-40B4-BE49-F238E27FC236}">
                <a16:creationId xmlns:a16="http://schemas.microsoft.com/office/drawing/2014/main" id="{B29250B0-2BBF-4A33-AC6E-293078AC6C8D}"/>
              </a:ext>
            </a:extLst>
          </p:cNvPr>
          <p:cNvGraphicFramePr>
            <a:graphicFrameLocks noGrp="1"/>
          </p:cNvGraphicFramePr>
          <p:nvPr/>
        </p:nvGraphicFramePr>
        <p:xfrm>
          <a:off x="179512" y="4346906"/>
          <a:ext cx="7868848" cy="396240"/>
        </p:xfrm>
        <a:graphic>
          <a:graphicData uri="http://schemas.openxmlformats.org/drawingml/2006/table">
            <a:tbl>
              <a:tblPr firstRow="1" firstCol="1" bandRow="1">
                <a:tableStyleId>{69012ECD-51FC-41F1-AA8D-1B2483CD663E}</a:tableStyleId>
              </a:tblPr>
              <a:tblGrid>
                <a:gridCol w="2692416">
                  <a:extLst>
                    <a:ext uri="{9D8B030D-6E8A-4147-A177-3AD203B41FA5}">
                      <a16:colId xmlns:a16="http://schemas.microsoft.com/office/drawing/2014/main" val="2128086366"/>
                    </a:ext>
                  </a:extLst>
                </a:gridCol>
                <a:gridCol w="899102">
                  <a:extLst>
                    <a:ext uri="{9D8B030D-6E8A-4147-A177-3AD203B41FA5}">
                      <a16:colId xmlns:a16="http://schemas.microsoft.com/office/drawing/2014/main" val="2367351548"/>
                    </a:ext>
                  </a:extLst>
                </a:gridCol>
                <a:gridCol w="899102">
                  <a:extLst>
                    <a:ext uri="{9D8B030D-6E8A-4147-A177-3AD203B41FA5}">
                      <a16:colId xmlns:a16="http://schemas.microsoft.com/office/drawing/2014/main" val="3256525900"/>
                    </a:ext>
                  </a:extLst>
                </a:gridCol>
                <a:gridCol w="899102">
                  <a:extLst>
                    <a:ext uri="{9D8B030D-6E8A-4147-A177-3AD203B41FA5}">
                      <a16:colId xmlns:a16="http://schemas.microsoft.com/office/drawing/2014/main" val="2926788682"/>
                    </a:ext>
                  </a:extLst>
                </a:gridCol>
                <a:gridCol w="895355">
                  <a:extLst>
                    <a:ext uri="{9D8B030D-6E8A-4147-A177-3AD203B41FA5}">
                      <a16:colId xmlns:a16="http://schemas.microsoft.com/office/drawing/2014/main" val="438335796"/>
                    </a:ext>
                  </a:extLst>
                </a:gridCol>
                <a:gridCol w="1583771">
                  <a:extLst>
                    <a:ext uri="{9D8B030D-6E8A-4147-A177-3AD203B41FA5}">
                      <a16:colId xmlns:a16="http://schemas.microsoft.com/office/drawing/2014/main" val="271003675"/>
                    </a:ext>
                  </a:extLst>
                </a:gridCol>
              </a:tblGrid>
              <a:tr h="388620">
                <a:tc>
                  <a:txBody>
                    <a:bodyPr/>
                    <a:lstStyle/>
                    <a:p>
                      <a:pPr marL="0" algn="l" defTabSz="914378" rtl="0" eaLnBrk="1" fontAlgn="b" latinLnBrk="0" hangingPunct="1"/>
                      <a:r>
                        <a:rPr lang="en-US" sz="800" b="1" kern="1200" dirty="0">
                          <a:solidFill>
                            <a:schemeClr val="tx1"/>
                          </a:solidFill>
                          <a:latin typeface="+mn-lt"/>
                          <a:ea typeface="+mn-ea"/>
                          <a:cs typeface="+mn-cs"/>
                        </a:rPr>
                        <a:t>4929: BG Request for IGT Elected Sites</a:t>
                      </a:r>
                      <a:endParaRPr lang="en-GB" sz="800" b="1" dirty="0">
                        <a:solidFill>
                          <a:schemeClr val="tx1"/>
                        </a:solidFill>
                      </a:endParaRPr>
                    </a:p>
                  </a:txBody>
                  <a:tcPr anchor="ctr">
                    <a:solidFill>
                      <a:schemeClr val="accent1">
                        <a:lumMod val="40000"/>
                        <a:lumOff val="60000"/>
                      </a:schemeClr>
                    </a:solidFill>
                  </a:tcPr>
                </a:tc>
                <a:tc>
                  <a:txBody>
                    <a:bodyPr/>
                    <a:lstStyle/>
                    <a:p>
                      <a:pPr algn="ctr"/>
                      <a:endParaRPr lang="en-GB" sz="18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GB" sz="1000" b="0" dirty="0">
                          <a:solidFill>
                            <a:schemeClr val="tx1"/>
                          </a:solidFill>
                        </a:rPr>
                        <a:t>Report ready for February run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304317"/>
                  </a:ext>
                </a:extLst>
              </a:tr>
            </a:tbl>
          </a:graphicData>
        </a:graphic>
      </p:graphicFrame>
      <p:sp>
        <p:nvSpPr>
          <p:cNvPr id="29" name="Pentagon 26">
            <a:extLst>
              <a:ext uri="{FF2B5EF4-FFF2-40B4-BE49-F238E27FC236}">
                <a16:creationId xmlns:a16="http://schemas.microsoft.com/office/drawing/2014/main" id="{CF481845-86FF-4102-A96B-96B361A03767}"/>
              </a:ext>
            </a:extLst>
          </p:cNvPr>
          <p:cNvSpPr/>
          <p:nvPr/>
        </p:nvSpPr>
        <p:spPr>
          <a:xfrm>
            <a:off x="2873830" y="4490168"/>
            <a:ext cx="1483017" cy="135527"/>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
        <p:nvSpPr>
          <p:cNvPr id="30" name="Pentagon 22">
            <a:extLst>
              <a:ext uri="{FF2B5EF4-FFF2-40B4-BE49-F238E27FC236}">
                <a16:creationId xmlns:a16="http://schemas.microsoft.com/office/drawing/2014/main" id="{A8A1C67A-B593-426B-9ED0-BA070331F77E}"/>
              </a:ext>
            </a:extLst>
          </p:cNvPr>
          <p:cNvSpPr/>
          <p:nvPr/>
        </p:nvSpPr>
        <p:spPr>
          <a:xfrm>
            <a:off x="4570663" y="4477765"/>
            <a:ext cx="444266" cy="126902"/>
          </a:xfrm>
          <a:prstGeom prst="homePlate">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00" b="1" dirty="0">
              <a:solidFill>
                <a:schemeClr val="tx1"/>
              </a:solidFill>
            </a:endParaRPr>
          </a:p>
        </p:txBody>
      </p:sp>
    </p:spTree>
    <p:extLst>
      <p:ext uri="{BB962C8B-B14F-4D97-AF65-F5344CB8AC3E}">
        <p14:creationId xmlns:p14="http://schemas.microsoft.com/office/powerpoint/2010/main" val="2707005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8. UIG Task Force Update</a:t>
            </a:r>
          </a:p>
        </p:txBody>
      </p:sp>
      <p:graphicFrame>
        <p:nvGraphicFramePr>
          <p:cNvPr id="4" name="Object 3">
            <a:extLst>
              <a:ext uri="{FF2B5EF4-FFF2-40B4-BE49-F238E27FC236}">
                <a16:creationId xmlns:a16="http://schemas.microsoft.com/office/drawing/2014/main" id="{54CB40D6-FDB6-443C-841B-176D1A4B6354}"/>
              </a:ext>
            </a:extLst>
          </p:cNvPr>
          <p:cNvGraphicFramePr>
            <a:graphicFrameLocks noChangeAspect="1"/>
          </p:cNvGraphicFramePr>
          <p:nvPr>
            <p:extLst>
              <p:ext uri="{D42A27DB-BD31-4B8C-83A1-F6EECF244321}">
                <p14:modId xmlns:p14="http://schemas.microsoft.com/office/powerpoint/2010/main" val="3948169655"/>
              </p:ext>
            </p:extLst>
          </p:nvPr>
        </p:nvGraphicFramePr>
        <p:xfrm>
          <a:off x="3347864" y="2931790"/>
          <a:ext cx="914400" cy="792163"/>
        </p:xfrm>
        <a:graphic>
          <a:graphicData uri="http://schemas.openxmlformats.org/presentationml/2006/ole">
            <mc:AlternateContent xmlns:mc="http://schemas.openxmlformats.org/markup-compatibility/2006">
              <mc:Choice xmlns:v="urn:schemas-microsoft-com:vml" Requires="v">
                <p:oleObj spid="_x0000_s5178" name="Acrobat Document" showAsIcon="1" r:id="rId4" imgW="914400" imgH="792360" progId="AcroExch.Document.DC">
                  <p:embed/>
                </p:oleObj>
              </mc:Choice>
              <mc:Fallback>
                <p:oleObj name="Acrobat Document" showAsIcon="1" r:id="rId4" imgW="914400" imgH="792360" progId="AcroExch.Document.DC">
                  <p:embed/>
                  <p:pic>
                    <p:nvPicPr>
                      <p:cNvPr id="0" name=""/>
                      <p:cNvPicPr/>
                      <p:nvPr/>
                    </p:nvPicPr>
                    <p:blipFill>
                      <a:blip r:embed="rId5"/>
                      <a:stretch>
                        <a:fillRect/>
                      </a:stretch>
                    </p:blipFill>
                    <p:spPr>
                      <a:xfrm>
                        <a:off x="3347864" y="2931790"/>
                        <a:ext cx="914400" cy="7921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B678B51-7651-43C0-BD3E-4E22DD98FE7E}"/>
              </a:ext>
            </a:extLst>
          </p:cNvPr>
          <p:cNvGraphicFramePr>
            <a:graphicFrameLocks noChangeAspect="1"/>
          </p:cNvGraphicFramePr>
          <p:nvPr>
            <p:extLst>
              <p:ext uri="{D42A27DB-BD31-4B8C-83A1-F6EECF244321}">
                <p14:modId xmlns:p14="http://schemas.microsoft.com/office/powerpoint/2010/main" val="185766048"/>
              </p:ext>
            </p:extLst>
          </p:nvPr>
        </p:nvGraphicFramePr>
        <p:xfrm>
          <a:off x="4549268" y="2931790"/>
          <a:ext cx="914400" cy="792163"/>
        </p:xfrm>
        <a:graphic>
          <a:graphicData uri="http://schemas.openxmlformats.org/presentationml/2006/ole">
            <mc:AlternateContent xmlns:mc="http://schemas.openxmlformats.org/markup-compatibility/2006">
              <mc:Choice xmlns:v="urn:schemas-microsoft-com:vml" Requires="v">
                <p:oleObj spid="_x0000_s5179" name="Document" showAsIcon="1" r:id="rId6" imgW="914400" imgH="792360" progId="Word.Document.12">
                  <p:embed/>
                </p:oleObj>
              </mc:Choice>
              <mc:Fallback>
                <p:oleObj name="Document" showAsIcon="1" r:id="rId6" imgW="914400" imgH="792360" progId="Word.Document.12">
                  <p:embed/>
                  <p:pic>
                    <p:nvPicPr>
                      <p:cNvPr id="0" name=""/>
                      <p:cNvPicPr/>
                      <p:nvPr/>
                    </p:nvPicPr>
                    <p:blipFill>
                      <a:blip r:embed="rId7"/>
                      <a:stretch>
                        <a:fillRect/>
                      </a:stretch>
                    </p:blipFill>
                    <p:spPr>
                      <a:xfrm>
                        <a:off x="4549268" y="2931790"/>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4153817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5499-85F2-4FE1-9D66-71757008E26E}"/>
              </a:ext>
            </a:extLst>
          </p:cNvPr>
          <p:cNvSpPr>
            <a:spLocks noGrp="1"/>
          </p:cNvSpPr>
          <p:nvPr>
            <p:ph type="title"/>
          </p:nvPr>
        </p:nvSpPr>
        <p:spPr/>
        <p:txBody>
          <a:bodyPr/>
          <a:lstStyle/>
          <a:p>
            <a:r>
              <a:rPr lang="en-GB" dirty="0"/>
              <a:t>9.1 Bubbling Under Report</a:t>
            </a:r>
          </a:p>
        </p:txBody>
      </p:sp>
      <p:graphicFrame>
        <p:nvGraphicFramePr>
          <p:cNvPr id="3" name="Object 2">
            <a:extLst>
              <a:ext uri="{FF2B5EF4-FFF2-40B4-BE49-F238E27FC236}">
                <a16:creationId xmlns:a16="http://schemas.microsoft.com/office/drawing/2014/main" id="{341EF9C1-F7D6-475E-9EDF-C7E2F9923A12}"/>
              </a:ext>
            </a:extLst>
          </p:cNvPr>
          <p:cNvGraphicFramePr>
            <a:graphicFrameLocks noChangeAspect="1"/>
          </p:cNvGraphicFramePr>
          <p:nvPr>
            <p:extLst>
              <p:ext uri="{D42A27DB-BD31-4B8C-83A1-F6EECF244321}">
                <p14:modId xmlns:p14="http://schemas.microsoft.com/office/powerpoint/2010/main" val="749661407"/>
              </p:ext>
            </p:extLst>
          </p:nvPr>
        </p:nvGraphicFramePr>
        <p:xfrm>
          <a:off x="4114800" y="2174875"/>
          <a:ext cx="914400" cy="792163"/>
        </p:xfrm>
        <a:graphic>
          <a:graphicData uri="http://schemas.openxmlformats.org/presentationml/2006/ole">
            <mc:AlternateContent xmlns:mc="http://schemas.openxmlformats.org/markup-compatibility/2006">
              <mc:Choice xmlns:v="urn:schemas-microsoft-com:vml" Requires="v">
                <p:oleObj spid="_x0000_s6171" name="Worksheet" showAsIcon="1" r:id="rId3" imgW="914400" imgH="792360" progId="Excel.Sheet.12">
                  <p:embed/>
                </p:oleObj>
              </mc:Choice>
              <mc:Fallback>
                <p:oleObj name="Worksheet" showAsIcon="1" r:id="rId3" imgW="914400" imgH="792360" progId="Excel.Sheet.12">
                  <p:embed/>
                  <p:pic>
                    <p:nvPicPr>
                      <p:cNvPr id="0" name=""/>
                      <p:cNvPicPr/>
                      <p:nvPr/>
                    </p:nvPicPr>
                    <p:blipFill>
                      <a:blip r:embed="rId4"/>
                      <a:stretch>
                        <a:fillRect/>
                      </a:stretch>
                    </p:blipFill>
                    <p:spPr>
                      <a:xfrm>
                        <a:off x="4114800" y="2174875"/>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1880571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5499-85F2-4FE1-9D66-71757008E26E}"/>
              </a:ext>
            </a:extLst>
          </p:cNvPr>
          <p:cNvSpPr>
            <a:spLocks noGrp="1"/>
          </p:cNvSpPr>
          <p:nvPr>
            <p:ph type="title"/>
          </p:nvPr>
        </p:nvSpPr>
        <p:spPr/>
        <p:txBody>
          <a:bodyPr/>
          <a:lstStyle/>
          <a:p>
            <a:r>
              <a:rPr lang="en-GB" dirty="0"/>
              <a:t>9.2 Gemini Horizon Planning</a:t>
            </a:r>
          </a:p>
        </p:txBody>
      </p:sp>
      <p:graphicFrame>
        <p:nvGraphicFramePr>
          <p:cNvPr id="3" name="Object 2">
            <a:extLst>
              <a:ext uri="{FF2B5EF4-FFF2-40B4-BE49-F238E27FC236}">
                <a16:creationId xmlns:a16="http://schemas.microsoft.com/office/drawing/2014/main" id="{33D34100-B8B8-46AC-9C86-BD6E21793C86}"/>
              </a:ext>
            </a:extLst>
          </p:cNvPr>
          <p:cNvGraphicFramePr>
            <a:graphicFrameLocks noChangeAspect="1"/>
          </p:cNvGraphicFramePr>
          <p:nvPr>
            <p:extLst>
              <p:ext uri="{D42A27DB-BD31-4B8C-83A1-F6EECF244321}">
                <p14:modId xmlns:p14="http://schemas.microsoft.com/office/powerpoint/2010/main" val="1580070473"/>
              </p:ext>
            </p:extLst>
          </p:nvPr>
        </p:nvGraphicFramePr>
        <p:xfrm>
          <a:off x="4114800" y="2174875"/>
          <a:ext cx="914400" cy="792163"/>
        </p:xfrm>
        <a:graphic>
          <a:graphicData uri="http://schemas.openxmlformats.org/presentationml/2006/ole">
            <mc:AlternateContent xmlns:mc="http://schemas.openxmlformats.org/markup-compatibility/2006">
              <mc:Choice xmlns:v="urn:schemas-microsoft-com:vml" Requires="v">
                <p:oleObj spid="_x0000_s7195" name="Acrobat Document" showAsIcon="1" r:id="rId3" imgW="914400" imgH="792360" progId="AcroExch.Document.DC">
                  <p:embed/>
                </p:oleObj>
              </mc:Choice>
              <mc:Fallback>
                <p:oleObj name="Acrobat Document" showAsIcon="1" r:id="rId3" imgW="914400" imgH="792360" progId="AcroExch.Document.DC">
                  <p:embed/>
                  <p:pic>
                    <p:nvPicPr>
                      <p:cNvPr id="0" name=""/>
                      <p:cNvPicPr/>
                      <p:nvPr/>
                    </p:nvPicPr>
                    <p:blipFill>
                      <a:blip r:embed="rId4"/>
                      <a:stretch>
                        <a:fillRect/>
                      </a:stretch>
                    </p:blipFill>
                    <p:spPr>
                      <a:xfrm>
                        <a:off x="4114800" y="2174875"/>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3275989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5499-85F2-4FE1-9D66-71757008E26E}"/>
              </a:ext>
            </a:extLst>
          </p:cNvPr>
          <p:cNvSpPr>
            <a:spLocks noGrp="1"/>
          </p:cNvSpPr>
          <p:nvPr>
            <p:ph type="title"/>
          </p:nvPr>
        </p:nvSpPr>
        <p:spPr/>
        <p:txBody>
          <a:bodyPr/>
          <a:lstStyle/>
          <a:p>
            <a:r>
              <a:rPr lang="en-GB" dirty="0"/>
              <a:t>10 Finance and General Change Budget Update </a:t>
            </a:r>
          </a:p>
        </p:txBody>
      </p:sp>
      <p:graphicFrame>
        <p:nvGraphicFramePr>
          <p:cNvPr id="3" name="Object 2">
            <a:extLst>
              <a:ext uri="{FF2B5EF4-FFF2-40B4-BE49-F238E27FC236}">
                <a16:creationId xmlns:a16="http://schemas.microsoft.com/office/drawing/2014/main" id="{670F69F5-E797-4E52-BC3A-F240E75B2107}"/>
              </a:ext>
            </a:extLst>
          </p:cNvPr>
          <p:cNvGraphicFramePr>
            <a:graphicFrameLocks noChangeAspect="1"/>
          </p:cNvGraphicFramePr>
          <p:nvPr>
            <p:extLst>
              <p:ext uri="{D42A27DB-BD31-4B8C-83A1-F6EECF244321}">
                <p14:modId xmlns:p14="http://schemas.microsoft.com/office/powerpoint/2010/main" val="949043972"/>
              </p:ext>
            </p:extLst>
          </p:nvPr>
        </p:nvGraphicFramePr>
        <p:xfrm>
          <a:off x="4114800" y="2174875"/>
          <a:ext cx="914400" cy="792163"/>
        </p:xfrm>
        <a:graphic>
          <a:graphicData uri="http://schemas.openxmlformats.org/presentationml/2006/ole">
            <mc:AlternateContent xmlns:mc="http://schemas.openxmlformats.org/markup-compatibility/2006">
              <mc:Choice xmlns:v="urn:schemas-microsoft-com:vml" Requires="v">
                <p:oleObj spid="_x0000_s8219" name="Worksheet" showAsIcon="1" r:id="rId3" imgW="914400" imgH="792360" progId="Excel.Sheet.12">
                  <p:embed/>
                </p:oleObj>
              </mc:Choice>
              <mc:Fallback>
                <p:oleObj name="Worksheet" showAsIcon="1" r:id="rId3" imgW="914400" imgH="792360" progId="Excel.Sheet.12">
                  <p:embed/>
                  <p:pic>
                    <p:nvPicPr>
                      <p:cNvPr id="0" name=""/>
                      <p:cNvPicPr/>
                      <p:nvPr/>
                    </p:nvPicPr>
                    <p:blipFill>
                      <a:blip r:embed="rId4"/>
                      <a:stretch>
                        <a:fillRect/>
                      </a:stretch>
                    </p:blipFill>
                    <p:spPr>
                      <a:xfrm>
                        <a:off x="4114800" y="2174875"/>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59233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479"/>
            <a:ext cx="8856984" cy="360040"/>
          </a:xfrm>
        </p:spPr>
        <p:txBody>
          <a:bodyPr>
            <a:noAutofit/>
          </a:bodyPr>
          <a:lstStyle/>
          <a:p>
            <a:r>
              <a:rPr lang="en-GB" sz="1600" dirty="0"/>
              <a:t>2.2 </a:t>
            </a:r>
            <a:r>
              <a:rPr lang="en-US" sz="1600" dirty="0"/>
              <a:t>XRN5120 MAP to UKL Monthly Comparison Service</a:t>
            </a: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2188758969"/>
              </p:ext>
            </p:extLst>
          </p:nvPr>
        </p:nvGraphicFramePr>
        <p:xfrm>
          <a:off x="107504" y="783508"/>
          <a:ext cx="4248473" cy="198789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48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Customer</a:t>
                      </a:r>
                      <a:r>
                        <a:rPr lang="en-GB" sz="1100" b="1" kern="1200" baseline="0" dirty="0">
                          <a:solidFill>
                            <a:schemeClr val="bg1"/>
                          </a:solidFill>
                          <a:latin typeface="+mn-lt"/>
                          <a:ea typeface="+mn-ea"/>
                          <a:cs typeface="+mn-cs"/>
                        </a:rPr>
                        <a:t> Class</a:t>
                      </a:r>
                      <a:endParaRPr lang="en-GB" sz="11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34%</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Distribution Network Operator (DNO)</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53%</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7%</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IGT</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6%</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100" b="1" kern="1200" baseline="0" dirty="0">
                          <a:solidFill>
                            <a:schemeClr val="tx1"/>
                          </a:solidFill>
                          <a:latin typeface="Arial" panose="020B0604020202020204" pitchFamily="34" charset="0"/>
                          <a:ea typeface="+mn-ea"/>
                          <a:cs typeface="Arial" panose="020B0604020202020204" pitchFamily="34" charset="0"/>
                        </a:rPr>
                        <a:t>Impacted Parties:- Meter Asset Providers (MAP)</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45364" y="475731"/>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1136081066"/>
              </p:ext>
            </p:extLst>
          </p:nvPr>
        </p:nvGraphicFramePr>
        <p:xfrm>
          <a:off x="107505" y="2827348"/>
          <a:ext cx="4248472" cy="1506098"/>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561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Service Area 18: Provision of user reports and information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41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rPr>
                        <a:t>TBA</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41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hlinkClick r:id="rId2"/>
                        </a:rPr>
                        <a:t>Link to CP</a:t>
                      </a:r>
                      <a:endParaRPr lang="en-GB" sz="1100" b="0" kern="1200" dirty="0">
                        <a:solidFill>
                          <a:schemeClr val="tx1"/>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5733" y="472338"/>
            <a:ext cx="3024336" cy="307777"/>
          </a:xfrm>
          <a:prstGeom prst="rect">
            <a:avLst/>
          </a:prstGeom>
          <a:noFill/>
        </p:spPr>
        <p:txBody>
          <a:bodyPr wrap="square" rtlCol="0">
            <a:spAutoFit/>
          </a:bodyPr>
          <a:lstStyle/>
          <a:p>
            <a:r>
              <a:rPr lang="en-GB" sz="1400" u="sng" dirty="0"/>
              <a:t>Change Details </a:t>
            </a:r>
          </a:p>
        </p:txBody>
      </p:sp>
      <p:graphicFrame>
        <p:nvGraphicFramePr>
          <p:cNvPr id="14" name="Table 13"/>
          <p:cNvGraphicFramePr>
            <a:graphicFrameLocks noGrp="1"/>
          </p:cNvGraphicFramePr>
          <p:nvPr>
            <p:extLst>
              <p:ext uri="{D42A27DB-BD31-4B8C-83A1-F6EECF244321}">
                <p14:modId xmlns:p14="http://schemas.microsoft.com/office/powerpoint/2010/main" val="2809423106"/>
              </p:ext>
            </p:extLst>
          </p:nvPr>
        </p:nvGraphicFramePr>
        <p:xfrm>
          <a:off x="4695733" y="771550"/>
          <a:ext cx="4340762" cy="936104"/>
        </p:xfrm>
        <a:graphic>
          <a:graphicData uri="http://schemas.openxmlformats.org/drawingml/2006/table">
            <a:tbl>
              <a:tblPr firstRow="1" bandRow="1">
                <a:tableStyleId>{E8B1032C-EA38-4F05-BA0D-38AFFFC7BED3}</a:tableStyleId>
              </a:tblPr>
              <a:tblGrid>
                <a:gridCol w="4340762">
                  <a:extLst>
                    <a:ext uri="{9D8B030D-6E8A-4147-A177-3AD203B41FA5}">
                      <a16:colId xmlns:a16="http://schemas.microsoft.com/office/drawing/2014/main" val="20000"/>
                    </a:ext>
                  </a:extLst>
                </a:gridCol>
              </a:tblGrid>
              <a:tr h="231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Problem</a:t>
                      </a:r>
                      <a:r>
                        <a:rPr lang="en-GB" sz="1100" b="1" kern="1200" baseline="0" dirty="0">
                          <a:solidFill>
                            <a:schemeClr val="tx1"/>
                          </a:solidFill>
                          <a:latin typeface="+mn-lt"/>
                          <a:ea typeface="+mn-ea"/>
                          <a:cs typeface="+mn-cs"/>
                        </a:rPr>
                        <a:t> Statement</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704689">
                <a:tc>
                  <a:txBody>
                    <a:bodyPr/>
                    <a:lstStyle/>
                    <a:p>
                      <a:pPr algn="l"/>
                      <a:r>
                        <a:rPr lang="en-US" sz="1100" b="0" kern="1200" baseline="0" dirty="0">
                          <a:solidFill>
                            <a:schemeClr val="tx1"/>
                          </a:solidFill>
                          <a:latin typeface="Arial" panose="020B0604020202020204" pitchFamily="34" charset="0"/>
                          <a:ea typeface="+mn-ea"/>
                          <a:cs typeface="Arial" panose="020B0604020202020204" pitchFamily="34" charset="0"/>
                        </a:rPr>
                        <a:t>Meter Asset Providers have access to a best endeavors data reconciliation service of which a request has been received to make this an ongoing regular reconciliation. </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72485371"/>
              </p:ext>
            </p:extLst>
          </p:nvPr>
        </p:nvGraphicFramePr>
        <p:xfrm>
          <a:off x="4695738" y="1812648"/>
          <a:ext cx="4340757" cy="2987303"/>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2136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644891">
                <a:tc>
                  <a:txBody>
                    <a:bodyPr/>
                    <a:lstStyle/>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Over the last year or so, the CDSP have been providing a service to Meter Asset Providers (MAPs) to compare their meter asset portfolio against UK Link systems and play back the submitted data (MAP ID, MRPN, SUPPLIER_ID, METER_SERIAL_NUMBER, METER_INSTALL_DATE) into specific ‘pots’ to outline where mismatches occur and reporting back were there mismatches are found. </a:t>
                      </a:r>
                    </a:p>
                    <a:p>
                      <a:pPr marL="0" indent="0" algn="l">
                        <a:buFont typeface="Arial" panose="020B0604020202020204" pitchFamily="34" charset="0"/>
                        <a:buNone/>
                      </a:pP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See the CP for the Outlined  ‘pots’ which are to become an enduring set of reporting for participating MAPs: </a:t>
                      </a:r>
                    </a:p>
                    <a:p>
                      <a:pPr marL="0" indent="0" algn="l">
                        <a:buFont typeface="Arial" panose="020B0604020202020204" pitchFamily="34" charset="0"/>
                        <a:buNone/>
                      </a:pP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This Change Proposal is looking to enhance this reconciliation process making it a more formal ongoing Monthly service as a maximum frequency (but would also accommodate requests where customers wanted to participate quarterly or six monthly for example).</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ext uri="{D42A27DB-BD31-4B8C-83A1-F6EECF244321}">
                <p14:modId xmlns:p14="http://schemas.microsoft.com/office/powerpoint/2010/main" val="905653687"/>
              </p:ext>
            </p:extLst>
          </p:nvPr>
        </p:nvGraphicFramePr>
        <p:xfrm>
          <a:off x="121418" y="4482872"/>
          <a:ext cx="4248472" cy="364182"/>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strike="noStrike" dirty="0">
                          <a:solidFill>
                            <a:schemeClr val="tx1"/>
                          </a:solidFill>
                          <a:effectLst/>
                        </a:rPr>
                        <a:t>E.ON</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1197096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11. AOB</a:t>
            </a:r>
          </a:p>
        </p:txBody>
      </p:sp>
    </p:spTree>
    <p:extLst>
      <p:ext uri="{BB962C8B-B14F-4D97-AF65-F5344CB8AC3E}">
        <p14:creationId xmlns:p14="http://schemas.microsoft.com/office/powerpoint/2010/main" val="1059976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6012"/>
            <a:ext cx="7772400" cy="1102519"/>
          </a:xfrm>
        </p:spPr>
        <p:txBody>
          <a:bodyPr/>
          <a:lstStyle/>
          <a:p>
            <a:r>
              <a:rPr lang="en-GB" dirty="0"/>
              <a:t>11.1 Xoserve IX Refresh</a:t>
            </a:r>
          </a:p>
        </p:txBody>
      </p:sp>
      <p:sp>
        <p:nvSpPr>
          <p:cNvPr id="3" name="Subtitle 2"/>
          <p:cNvSpPr>
            <a:spLocks noGrp="1"/>
          </p:cNvSpPr>
          <p:nvPr>
            <p:ph type="subTitle" idx="1"/>
          </p:nvPr>
        </p:nvSpPr>
        <p:spPr>
          <a:xfrm>
            <a:off x="1371600" y="2904945"/>
            <a:ext cx="6400800" cy="1314450"/>
          </a:xfrm>
          <a:noFill/>
        </p:spPr>
        <p:txBody>
          <a:bodyPr vert="horz" lIns="91440" tIns="45720" rIns="91440" bIns="45720" rtlCol="0" anchor="t">
            <a:normAutofit/>
          </a:bodyPr>
          <a:lstStyle/>
          <a:p>
            <a:r>
              <a:rPr lang="en-GB" dirty="0">
                <a:solidFill>
                  <a:srgbClr val="3E5AA8"/>
                </a:solidFill>
              </a:rPr>
              <a:t>Customer Update</a:t>
            </a:r>
          </a:p>
          <a:p>
            <a:r>
              <a:rPr lang="en-GB" dirty="0">
                <a:solidFill>
                  <a:srgbClr val="3E5AA8"/>
                </a:solidFill>
                <a:latin typeface="Arial"/>
                <a:cs typeface="Arial"/>
              </a:rPr>
              <a:t>11/03/2020</a:t>
            </a:r>
            <a:endParaRPr lang="en-GB" dirty="0">
              <a:solidFill>
                <a:srgbClr val="3E5AA8"/>
              </a:solidFill>
            </a:endParaRPr>
          </a:p>
        </p:txBody>
      </p:sp>
    </p:spTree>
    <p:extLst>
      <p:ext uri="{BB962C8B-B14F-4D97-AF65-F5344CB8AC3E}">
        <p14:creationId xmlns:p14="http://schemas.microsoft.com/office/powerpoint/2010/main" val="2495117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A5EFE3-CD39-4A28-A744-E4BB41338BC9}"/>
              </a:ext>
            </a:extLst>
          </p:cNvPr>
          <p:cNvSpPr>
            <a:spLocks noGrp="1"/>
          </p:cNvSpPr>
          <p:nvPr>
            <p:ph type="title"/>
          </p:nvPr>
        </p:nvSpPr>
        <p:spPr>
          <a:xfrm>
            <a:off x="457200" y="123478"/>
            <a:ext cx="8229600" cy="637580"/>
          </a:xfrm>
        </p:spPr>
        <p:txBody>
          <a:bodyPr/>
          <a:lstStyle/>
          <a:p>
            <a:r>
              <a:rPr lang="en-GB" dirty="0"/>
              <a:t>IX Refresh Customer Update</a:t>
            </a:r>
          </a:p>
        </p:txBody>
      </p:sp>
      <p:sp>
        <p:nvSpPr>
          <p:cNvPr id="6" name="Content Placeholder 2">
            <a:extLst>
              <a:ext uri="{FF2B5EF4-FFF2-40B4-BE49-F238E27FC236}">
                <a16:creationId xmlns:a16="http://schemas.microsoft.com/office/drawing/2014/main" id="{2323BD94-2299-4994-92D5-B1B7DE15F25C}"/>
              </a:ext>
            </a:extLst>
          </p:cNvPr>
          <p:cNvSpPr>
            <a:spLocks noGrp="1"/>
          </p:cNvSpPr>
          <p:nvPr>
            <p:ph idx="1"/>
          </p:nvPr>
        </p:nvSpPr>
        <p:spPr>
          <a:xfrm>
            <a:off x="457200" y="753455"/>
            <a:ext cx="8229600" cy="4080937"/>
          </a:xfrm>
        </p:spPr>
        <p:txBody>
          <a:bodyPr vert="horz" lIns="91440" tIns="45720" rIns="91440" bIns="45720" rtlCol="0" anchor="t">
            <a:normAutofit lnSpcReduction="10000"/>
          </a:bodyPr>
          <a:lstStyle/>
          <a:p>
            <a:pPr marL="0" indent="0">
              <a:buNone/>
            </a:pPr>
            <a:endParaRPr lang="en-US" sz="1200" kern="0" dirty="0">
              <a:latin typeface="Arial"/>
              <a:cs typeface="Arial"/>
            </a:endParaRPr>
          </a:p>
          <a:p>
            <a:r>
              <a:rPr lang="en-US" sz="1400" kern="0" dirty="0">
                <a:latin typeface="Arial"/>
                <a:cs typeface="Arial"/>
              </a:rPr>
              <a:t>The new project approach and plan has been baselined and work has commenced on all workstreams</a:t>
            </a:r>
          </a:p>
          <a:p>
            <a:pPr lvl="1">
              <a:buFont typeface="Wingdings" panose="05000000000000000000" pitchFamily="2" charset="2"/>
              <a:buChar char="Ø"/>
            </a:pPr>
            <a:r>
              <a:rPr lang="en-US" sz="1100" kern="0" dirty="0">
                <a:latin typeface="Arial"/>
                <a:cs typeface="Arial"/>
              </a:rPr>
              <a:t>Network Lines (Workstream 1)</a:t>
            </a:r>
          </a:p>
          <a:p>
            <a:pPr lvl="1">
              <a:buFont typeface="Wingdings" panose="05000000000000000000" pitchFamily="2" charset="2"/>
              <a:buChar char="Ø"/>
            </a:pPr>
            <a:r>
              <a:rPr lang="en-US" sz="1100" kern="0" dirty="0">
                <a:latin typeface="Arial"/>
                <a:cs typeface="Arial"/>
              </a:rPr>
              <a:t>Router Installations (Workstream 2)</a:t>
            </a:r>
          </a:p>
          <a:p>
            <a:pPr lvl="1">
              <a:buFont typeface="Wingdings" panose="05000000000000000000" pitchFamily="2" charset="2"/>
              <a:buChar char="Ø"/>
            </a:pPr>
            <a:r>
              <a:rPr lang="en-US" sz="1100" kern="0" dirty="0">
                <a:latin typeface="Arial"/>
                <a:cs typeface="Arial"/>
              </a:rPr>
              <a:t>Server Installations (Workstream 3)</a:t>
            </a:r>
          </a:p>
          <a:p>
            <a:pPr lvl="1">
              <a:buFont typeface="Wingdings" panose="05000000000000000000" pitchFamily="2" charset="2"/>
              <a:buChar char="Ø"/>
            </a:pPr>
            <a:r>
              <a:rPr lang="en-US" sz="1100" kern="0" dirty="0">
                <a:latin typeface="Arial"/>
                <a:cs typeface="Arial"/>
              </a:rPr>
              <a:t>Final Migration (Workstream 4)</a:t>
            </a:r>
          </a:p>
          <a:p>
            <a:pPr lvl="1">
              <a:buFont typeface="Wingdings" panose="05000000000000000000" pitchFamily="2" charset="2"/>
              <a:buChar char="Ø"/>
            </a:pPr>
            <a:endParaRPr lang="en-US" sz="900" kern="0" dirty="0">
              <a:latin typeface="Arial"/>
              <a:cs typeface="Arial"/>
            </a:endParaRPr>
          </a:p>
          <a:p>
            <a:r>
              <a:rPr lang="en-US" sz="1400" kern="0" dirty="0">
                <a:latin typeface="Arial"/>
                <a:cs typeface="Arial"/>
              </a:rPr>
              <a:t>Overall project RAG status remains green</a:t>
            </a:r>
          </a:p>
          <a:p>
            <a:pPr lvl="1">
              <a:buFont typeface="Wingdings" panose="05000000000000000000" pitchFamily="2" charset="2"/>
              <a:buChar char="ü"/>
            </a:pPr>
            <a:r>
              <a:rPr lang="en-US" sz="1100" kern="0" dirty="0">
                <a:latin typeface="Arial"/>
                <a:cs typeface="Arial"/>
              </a:rPr>
              <a:t>Network Lines and Router installations are ahead of schedule</a:t>
            </a:r>
          </a:p>
          <a:p>
            <a:pPr lvl="1">
              <a:buFont typeface="Wingdings" panose="05000000000000000000" pitchFamily="2" charset="2"/>
              <a:buChar char="v"/>
            </a:pPr>
            <a:r>
              <a:rPr lang="en-US" sz="1100" kern="0" dirty="0">
                <a:latin typeface="Arial"/>
                <a:cs typeface="Arial"/>
              </a:rPr>
              <a:t>Server rollout saw a 1 week delay. This has now commenced and project has increased resources to mitigate delay</a:t>
            </a:r>
          </a:p>
          <a:p>
            <a:pPr lvl="1">
              <a:buFont typeface="Wingdings" panose="05000000000000000000" pitchFamily="2" charset="2"/>
              <a:buChar char="v"/>
            </a:pPr>
            <a:r>
              <a:rPr lang="en-US" sz="1100" kern="0" dirty="0">
                <a:latin typeface="Arial"/>
                <a:cs typeface="Arial"/>
              </a:rPr>
              <a:t>Some migrations have seen a slight delay due to Server rollout</a:t>
            </a:r>
          </a:p>
          <a:p>
            <a:pPr marL="0" indent="0">
              <a:buNone/>
            </a:pPr>
            <a:endParaRPr lang="en-US" sz="1100" kern="0" dirty="0">
              <a:latin typeface="Arial"/>
              <a:cs typeface="Arial"/>
            </a:endParaRPr>
          </a:p>
          <a:p>
            <a:r>
              <a:rPr lang="en-GB" sz="1400" kern="0" dirty="0">
                <a:latin typeface="Arial"/>
                <a:cs typeface="Arial"/>
              </a:rPr>
              <a:t>We take this opportunity to thank you for your valued support and patience. Please be assured of our continued commitment to have the IX migration delivered as efficiently and cost- effectively as possible</a:t>
            </a:r>
          </a:p>
          <a:p>
            <a:endParaRPr lang="en-GB" sz="1100" kern="0" dirty="0">
              <a:latin typeface="Arial"/>
              <a:cs typeface="Arial"/>
            </a:endParaRPr>
          </a:p>
          <a:p>
            <a:r>
              <a:rPr lang="en-GB" sz="1400" dirty="0"/>
              <a:t>If you have any questions or concerns, please reach out to </a:t>
            </a:r>
            <a:r>
              <a:rPr lang="en-US" sz="1400" kern="0" dirty="0">
                <a:latin typeface="Arial"/>
                <a:hlinkClick r:id="rId2"/>
              </a:rPr>
              <a:t>box.xoserve.IXEnquiries@xoserve.com</a:t>
            </a:r>
            <a:endParaRPr lang="en-GB" sz="1400" kern="0" dirty="0">
              <a:latin typeface="Arial"/>
              <a:cs typeface="Arial"/>
            </a:endParaRPr>
          </a:p>
          <a:p>
            <a:endParaRPr lang="en-GB" sz="1100" kern="0" dirty="0">
              <a:latin typeface="Arial"/>
              <a:cs typeface="Arial"/>
            </a:endParaRPr>
          </a:p>
        </p:txBody>
      </p:sp>
    </p:spTree>
    <p:extLst>
      <p:ext uri="{BB962C8B-B14F-4D97-AF65-F5344CB8AC3E}">
        <p14:creationId xmlns:p14="http://schemas.microsoft.com/office/powerpoint/2010/main" val="1772311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6EEC8-479E-4F59-9C9F-06078BFAF69D}"/>
              </a:ext>
            </a:extLst>
          </p:cNvPr>
          <p:cNvPicPr>
            <a:picLocks noChangeAspect="1"/>
          </p:cNvPicPr>
          <p:nvPr/>
        </p:nvPicPr>
        <p:blipFill>
          <a:blip r:embed="rId2"/>
          <a:stretch>
            <a:fillRect/>
          </a:stretch>
        </p:blipFill>
        <p:spPr>
          <a:xfrm>
            <a:off x="0" y="126952"/>
            <a:ext cx="9144000" cy="4301190"/>
          </a:xfrm>
          <a:prstGeom prst="rect">
            <a:avLst/>
          </a:prstGeom>
        </p:spPr>
      </p:pic>
      <p:sp>
        <p:nvSpPr>
          <p:cNvPr id="3" name="TextBox 2">
            <a:extLst>
              <a:ext uri="{FF2B5EF4-FFF2-40B4-BE49-F238E27FC236}">
                <a16:creationId xmlns:a16="http://schemas.microsoft.com/office/drawing/2014/main" id="{D70505E3-351C-4B68-AEC3-CAFA31CF854E}"/>
              </a:ext>
            </a:extLst>
          </p:cNvPr>
          <p:cNvSpPr txBox="1"/>
          <p:nvPr/>
        </p:nvSpPr>
        <p:spPr>
          <a:xfrm>
            <a:off x="-39760" y="4778735"/>
            <a:ext cx="3077155" cy="276999"/>
          </a:xfrm>
          <a:prstGeom prst="rect">
            <a:avLst/>
          </a:prstGeom>
          <a:noFill/>
        </p:spPr>
        <p:txBody>
          <a:bodyPr wrap="square" rtlCol="0">
            <a:spAutoFit/>
          </a:bodyPr>
          <a:lstStyle/>
          <a:p>
            <a:r>
              <a:rPr lang="en-GB" sz="1200" dirty="0">
                <a:solidFill>
                  <a:schemeClr val="accent1"/>
                </a:solidFill>
              </a:rPr>
              <a:t>All workstreams remain within tolerance</a:t>
            </a:r>
          </a:p>
        </p:txBody>
      </p:sp>
    </p:spTree>
    <p:extLst>
      <p:ext uri="{BB962C8B-B14F-4D97-AF65-F5344CB8AC3E}">
        <p14:creationId xmlns:p14="http://schemas.microsoft.com/office/powerpoint/2010/main" val="128450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479"/>
            <a:ext cx="8856984" cy="360040"/>
          </a:xfrm>
        </p:spPr>
        <p:txBody>
          <a:bodyPr>
            <a:noAutofit/>
          </a:bodyPr>
          <a:lstStyle/>
          <a:p>
            <a:r>
              <a:rPr lang="en-GB" sz="1600" dirty="0"/>
              <a:t>2.3 XRN5110 November 2020</a:t>
            </a: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2781892767"/>
              </p:ext>
            </p:extLst>
          </p:nvPr>
        </p:nvGraphicFramePr>
        <p:xfrm>
          <a:off x="107504" y="783508"/>
          <a:ext cx="4248473" cy="192693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48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Customer</a:t>
                      </a:r>
                      <a:r>
                        <a:rPr lang="en-GB" sz="1100" b="1" kern="1200" baseline="0" dirty="0">
                          <a:solidFill>
                            <a:schemeClr val="bg1"/>
                          </a:solidFill>
                          <a:latin typeface="+mn-lt"/>
                          <a:ea typeface="+mn-ea"/>
                          <a:cs typeface="+mn-cs"/>
                        </a:rPr>
                        <a:t> Class</a:t>
                      </a:r>
                      <a:endParaRPr lang="en-GB" sz="11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232201">
                <a:tc>
                  <a:txBody>
                    <a:bodyPr/>
                    <a:lstStyle/>
                    <a:p>
                      <a:pPr algn="l"/>
                      <a:r>
                        <a:rPr lang="en-GB" sz="1000" b="0" kern="1200" baseline="0" dirty="0">
                          <a:solidFill>
                            <a:schemeClr val="tx1"/>
                          </a:solidFill>
                          <a:latin typeface="Arial" panose="020B0604020202020204" pitchFamily="34" charset="0"/>
                          <a:ea typeface="+mn-ea"/>
                          <a:cs typeface="Arial" panose="020B0604020202020204" pitchFamily="34" charset="0"/>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000" b="1" kern="1200" baseline="0" dirty="0">
                          <a:solidFill>
                            <a:schemeClr val="tx1"/>
                          </a:solidFill>
                          <a:latin typeface="Arial" panose="020B0604020202020204" pitchFamily="34" charset="0"/>
                          <a:ea typeface="+mn-ea"/>
                          <a:cs typeface="Arial" panose="020B0604020202020204" pitchFamily="34" charset="0"/>
                        </a:rPr>
                        <a:t>Impacted Parties:- See Individual Change Proposals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45364" y="475731"/>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1915308525"/>
              </p:ext>
            </p:extLst>
          </p:nvPr>
        </p:nvGraphicFramePr>
        <p:xfrm>
          <a:off x="107505" y="2827348"/>
          <a:ext cx="4248472" cy="1506098"/>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561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See Individual Changes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41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tx1"/>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41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hlinkClick r:id="rId2"/>
                        </a:rPr>
                        <a:t>Link to CP</a:t>
                      </a:r>
                      <a:endParaRPr lang="en-GB" sz="1100" b="0" kern="1200" dirty="0">
                        <a:solidFill>
                          <a:schemeClr val="tx1"/>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5733" y="472338"/>
            <a:ext cx="3024336" cy="307777"/>
          </a:xfrm>
          <a:prstGeom prst="rect">
            <a:avLst/>
          </a:prstGeom>
          <a:noFill/>
        </p:spPr>
        <p:txBody>
          <a:bodyPr wrap="square" rtlCol="0">
            <a:spAutoFit/>
          </a:bodyPr>
          <a:lstStyle/>
          <a:p>
            <a:r>
              <a:rPr lang="en-GB" sz="1400" u="sng" dirty="0"/>
              <a:t>Change Details </a:t>
            </a:r>
          </a:p>
        </p:txBody>
      </p:sp>
      <p:graphicFrame>
        <p:nvGraphicFramePr>
          <p:cNvPr id="15" name="Table 14"/>
          <p:cNvGraphicFramePr>
            <a:graphicFrameLocks noGrp="1"/>
          </p:cNvGraphicFramePr>
          <p:nvPr>
            <p:extLst>
              <p:ext uri="{D42A27DB-BD31-4B8C-83A1-F6EECF244321}">
                <p14:modId xmlns:p14="http://schemas.microsoft.com/office/powerpoint/2010/main" val="2362964231"/>
              </p:ext>
            </p:extLst>
          </p:nvPr>
        </p:nvGraphicFramePr>
        <p:xfrm>
          <a:off x="4695733" y="915566"/>
          <a:ext cx="4340757" cy="3558121"/>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36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3198081">
                <a:tc>
                  <a:txBody>
                    <a:bodyPr/>
                    <a:lstStyle/>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There are 10 changes for inclusion as scope of delivery for the November 20 release as approved by ChMC on the 12th February 2020</a:t>
                      </a:r>
                    </a:p>
                    <a:p>
                      <a:pPr marL="0" indent="0" algn="l">
                        <a:buFont typeface="Arial" panose="020B0604020202020204" pitchFamily="34" charset="0"/>
                        <a:buNone/>
                      </a:pP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For information these changes are…</a:t>
                      </a:r>
                    </a:p>
                    <a:p>
                      <a:pPr marL="0" indent="0" algn="l">
                        <a:buFont typeface="Arial" panose="020B0604020202020204" pitchFamily="34" charset="0"/>
                        <a:buNone/>
                      </a:pPr>
                      <a:endParaRPr lang="en-US" sz="10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000" b="0" kern="1200" baseline="0" dirty="0">
                          <a:solidFill>
                            <a:schemeClr val="tx1"/>
                          </a:solidFill>
                          <a:latin typeface="Arial" panose="020B0604020202020204" pitchFamily="34" charset="0"/>
                          <a:ea typeface="+mn-ea"/>
                          <a:cs typeface="Arial" panose="020B0604020202020204" pitchFamily="34" charset="0"/>
                        </a:rPr>
                        <a:t>•	</a:t>
                      </a:r>
                      <a:r>
                        <a:rPr lang="en-US" sz="900" b="0" kern="1200" baseline="0" dirty="0">
                          <a:solidFill>
                            <a:schemeClr val="tx1"/>
                          </a:solidFill>
                          <a:latin typeface="Arial" panose="020B0604020202020204" pitchFamily="34" charset="0"/>
                          <a:ea typeface="+mn-ea"/>
                          <a:cs typeface="Arial" panose="020B0604020202020204" pitchFamily="34" charset="0"/>
                        </a:rPr>
                        <a:t>4780c - MAP ID: CSSC</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4801 - Additional Info in DES</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4871b - Ratchet regime changes</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4897 - Contact Details</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4899 - Contact Details</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4931 - Space in SPA Files</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4941 - MOD 692 - Auto Updates to Meter Read Frequency</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4992 - Supplier of last resort charge type</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5014 - </a:t>
                      </a:r>
                      <a:r>
                        <a:rPr lang="en-US" sz="900" b="0" kern="1200" baseline="0" dirty="0" err="1">
                          <a:solidFill>
                            <a:schemeClr val="tx1"/>
                          </a:solidFill>
                          <a:latin typeface="Arial" panose="020B0604020202020204" pitchFamily="34" charset="0"/>
                          <a:ea typeface="+mn-ea"/>
                          <a:cs typeface="Arial" panose="020B0604020202020204" pitchFamily="34" charset="0"/>
                        </a:rPr>
                        <a:t>Hydeploy</a:t>
                      </a:r>
                      <a:r>
                        <a:rPr lang="en-US" sz="900" b="0" kern="1200" baseline="0" dirty="0">
                          <a:solidFill>
                            <a:schemeClr val="tx1"/>
                          </a:solidFill>
                          <a:latin typeface="Arial" panose="020B0604020202020204" pitchFamily="34" charset="0"/>
                          <a:ea typeface="+mn-ea"/>
                          <a:cs typeface="Arial" panose="020B0604020202020204" pitchFamily="34" charset="0"/>
                        </a:rPr>
                        <a:t> trial</a:t>
                      </a:r>
                    </a:p>
                    <a:p>
                      <a:pPr marL="0" indent="0" algn="l">
                        <a:buFont typeface="Arial" panose="020B0604020202020204" pitchFamily="34" charset="0"/>
                        <a:buNone/>
                      </a:pPr>
                      <a:r>
                        <a:rPr lang="en-US" sz="900" b="0" kern="1200" baseline="0" dirty="0">
                          <a:solidFill>
                            <a:schemeClr val="tx1"/>
                          </a:solidFill>
                          <a:latin typeface="Arial" panose="020B0604020202020204" pitchFamily="34" charset="0"/>
                          <a:ea typeface="+mn-ea"/>
                          <a:cs typeface="Arial" panose="020B0604020202020204" pitchFamily="34" charset="0"/>
                        </a:rPr>
                        <a:t>•	5036 - Updates to must read process</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ext uri="{D42A27DB-BD31-4B8C-83A1-F6EECF244321}">
                <p14:modId xmlns:p14="http://schemas.microsoft.com/office/powerpoint/2010/main" val="425215033"/>
              </p:ext>
            </p:extLst>
          </p:nvPr>
        </p:nvGraphicFramePr>
        <p:xfrm>
          <a:off x="121418" y="4482872"/>
          <a:ext cx="4248472" cy="364182"/>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Xoserve</a:t>
                      </a: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415731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9" y="210263"/>
            <a:ext cx="8856984" cy="231950"/>
          </a:xfrm>
        </p:spPr>
        <p:txBody>
          <a:bodyPr>
            <a:noAutofit/>
          </a:bodyPr>
          <a:lstStyle/>
          <a:p>
            <a:r>
              <a:rPr lang="en-GB" sz="1600" dirty="0"/>
              <a:t>2.4 XRN5121 Supplier Portfolio Service </a:t>
            </a: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1896915262"/>
              </p:ext>
            </p:extLst>
          </p:nvPr>
        </p:nvGraphicFramePr>
        <p:xfrm>
          <a:off x="107504" y="708524"/>
          <a:ext cx="4248473" cy="194217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21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mn-lt"/>
                          <a:ea typeface="+mn-ea"/>
                          <a:cs typeface="+mn-cs"/>
                        </a:rPr>
                        <a:t>Customer</a:t>
                      </a:r>
                      <a:r>
                        <a:rPr lang="en-GB" sz="900" b="1" kern="1200" baseline="0" dirty="0">
                          <a:solidFill>
                            <a:schemeClr val="bg1"/>
                          </a:solidFill>
                          <a:latin typeface="+mn-lt"/>
                          <a:ea typeface="+mn-ea"/>
                          <a:cs typeface="+mn-cs"/>
                        </a:rPr>
                        <a:t> Class</a:t>
                      </a:r>
                      <a:endParaRPr lang="en-GB" sz="9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174443">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ctr"/>
                      <a:r>
                        <a:rPr lang="en-GB" sz="1100" b="0" kern="1200" baseline="0" dirty="0">
                          <a:solidFill>
                            <a:schemeClr val="tx1"/>
                          </a:solidFill>
                          <a:latin typeface="Arial" panose="020B0604020202020204" pitchFamily="34" charset="0"/>
                          <a:ea typeface="+mn-ea"/>
                          <a:cs typeface="Arial" panose="020B0604020202020204" pitchFamily="34" charset="0"/>
                        </a:rPr>
                        <a:t>100%</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1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1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165667">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1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100" b="1" kern="1200" baseline="0" dirty="0">
                          <a:solidFill>
                            <a:schemeClr val="tx1"/>
                          </a:solidFill>
                          <a:latin typeface="Arial" panose="020B0604020202020204" pitchFamily="34" charset="0"/>
                          <a:ea typeface="+mn-ea"/>
                          <a:cs typeface="Arial" panose="020B0604020202020204" pitchFamily="34" charset="0"/>
                        </a:rPr>
                        <a:t>Impacted Parties:- Suppliers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51520" y="405233"/>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677342194"/>
              </p:ext>
            </p:extLst>
          </p:nvPr>
        </p:nvGraphicFramePr>
        <p:xfrm>
          <a:off x="107504" y="2659581"/>
          <a:ext cx="4248472" cy="1964113"/>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1001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None expected to be impacted. New service to Suppliers, suppliers do not form part of DSC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customer base and data transfers to non-DSC customers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covered under existing service lines. </a:t>
                      </a:r>
                      <a:endParaRPr lang="en-US" sz="1000" b="0" i="0" u="none" strike="noStrike" dirty="0">
                        <a:solidFill>
                          <a:srgbClr val="FF0000"/>
                        </a:solidFill>
                        <a:effectLst/>
                        <a:latin typeface="Arial" panose="020B0604020202020204" pitchFamily="34" charset="0"/>
                        <a:cs typeface="Arial" panose="020B0604020202020204" pitchFamily="34" charset="0"/>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518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rPr>
                        <a:t>n/a</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39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hlinkClick r:id="rId2"/>
                        </a:rPr>
                        <a:t>Link to CP</a:t>
                      </a:r>
                      <a:endParaRPr lang="en-GB" sz="1100" b="0" kern="1200" dirty="0">
                        <a:solidFill>
                          <a:schemeClr val="tx1"/>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5733" y="472338"/>
            <a:ext cx="3024336" cy="307777"/>
          </a:xfrm>
          <a:prstGeom prst="rect">
            <a:avLst/>
          </a:prstGeom>
          <a:noFill/>
        </p:spPr>
        <p:txBody>
          <a:bodyPr wrap="square" rtlCol="0">
            <a:spAutoFit/>
          </a:bodyPr>
          <a:lstStyle/>
          <a:p>
            <a:r>
              <a:rPr lang="en-GB" sz="1400" u="sng" dirty="0"/>
              <a:t>Change Details </a:t>
            </a:r>
          </a:p>
        </p:txBody>
      </p:sp>
      <p:graphicFrame>
        <p:nvGraphicFramePr>
          <p:cNvPr id="14" name="Table 13"/>
          <p:cNvGraphicFramePr>
            <a:graphicFrameLocks noGrp="1"/>
          </p:cNvGraphicFramePr>
          <p:nvPr>
            <p:extLst>
              <p:ext uri="{D42A27DB-BD31-4B8C-83A1-F6EECF244321}">
                <p14:modId xmlns:p14="http://schemas.microsoft.com/office/powerpoint/2010/main" val="125859006"/>
              </p:ext>
            </p:extLst>
          </p:nvPr>
        </p:nvGraphicFramePr>
        <p:xfrm>
          <a:off x="4695733" y="771550"/>
          <a:ext cx="4340762" cy="1327814"/>
        </p:xfrm>
        <a:graphic>
          <a:graphicData uri="http://schemas.openxmlformats.org/drawingml/2006/table">
            <a:tbl>
              <a:tblPr firstRow="1" bandRow="1">
                <a:tableStyleId>{E8B1032C-EA38-4F05-BA0D-38AFFFC7BED3}</a:tableStyleId>
              </a:tblPr>
              <a:tblGrid>
                <a:gridCol w="4340762">
                  <a:extLst>
                    <a:ext uri="{9D8B030D-6E8A-4147-A177-3AD203B41FA5}">
                      <a16:colId xmlns:a16="http://schemas.microsoft.com/office/drawing/2014/main" val="20000"/>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Problem</a:t>
                      </a:r>
                      <a:r>
                        <a:rPr lang="en-GB" sz="1100" b="1" kern="1200" baseline="0" dirty="0">
                          <a:solidFill>
                            <a:schemeClr val="tx1"/>
                          </a:solidFill>
                          <a:latin typeface="+mn-lt"/>
                          <a:ea typeface="+mn-ea"/>
                          <a:cs typeface="+mn-cs"/>
                        </a:rPr>
                        <a:t> Statement</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039782">
                <a:tc>
                  <a:txBody>
                    <a:bodyPr/>
                    <a:lstStyle/>
                    <a:p>
                      <a:pPr algn="l"/>
                      <a:endParaRPr lang="en-US" sz="1000" b="0" kern="1200" baseline="0" dirty="0">
                        <a:solidFill>
                          <a:schemeClr val="tx1"/>
                        </a:solidFill>
                        <a:latin typeface="Arial" panose="020B0604020202020204" pitchFamily="34" charset="0"/>
                        <a:ea typeface="+mn-ea"/>
                        <a:cs typeface="Arial" panose="020B0604020202020204" pitchFamily="34" charset="0"/>
                      </a:endParaRPr>
                    </a:p>
                    <a:p>
                      <a:pPr algn="l"/>
                      <a:r>
                        <a:rPr lang="en-US" sz="1100" b="0" kern="1200" baseline="0" dirty="0">
                          <a:solidFill>
                            <a:schemeClr val="tx1"/>
                          </a:solidFill>
                          <a:latin typeface="Arial" panose="020B0604020202020204" pitchFamily="34" charset="0"/>
                          <a:ea typeface="+mn-ea"/>
                          <a:cs typeface="Arial" panose="020B0604020202020204" pitchFamily="34" charset="0"/>
                        </a:rPr>
                        <a:t>As part of the Data Permissions Matrix (DPM) Suppliers are able to receive a portfolio report however it has not yet been created. This Change Proposal is to create the portfolio report.</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31597917"/>
              </p:ext>
            </p:extLst>
          </p:nvPr>
        </p:nvGraphicFramePr>
        <p:xfrm>
          <a:off x="4688837" y="2355726"/>
          <a:ext cx="4340757" cy="2127146"/>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224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902723">
                <a:tc>
                  <a:txBody>
                    <a:bodyPr/>
                    <a:lstStyle/>
                    <a:p>
                      <a:pPr marL="0" indent="0" algn="l">
                        <a:buFont typeface="Arial" panose="020B0604020202020204" pitchFamily="34" charset="0"/>
                        <a:buNone/>
                      </a:pPr>
                      <a:endParaRPr lang="en-US" sz="9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As part of the Data Permissions Matrix (DPM) Suppliers can access a variety of data items if the Supply Meter Point is within their portfolio. As a result, several requests have been received by Suppliers to access this information. This Change Proposal is looking to develop a portfolio service to be provided to Suppliers via a Commercial Contract.</a:t>
                      </a:r>
                    </a:p>
                    <a:p>
                      <a:pPr marL="0" indent="0" algn="l">
                        <a:buFont typeface="Arial" panose="020B0604020202020204" pitchFamily="34" charset="0"/>
                        <a:buNone/>
                      </a:pP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This is an opportunity for cost of the development of the Supplier Portfolio Report to be socialized across the Shipper community. </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ext uri="{D42A27DB-BD31-4B8C-83A1-F6EECF244321}">
                <p14:modId xmlns:p14="http://schemas.microsoft.com/office/powerpoint/2010/main" val="3199922620"/>
              </p:ext>
            </p:extLst>
          </p:nvPr>
        </p:nvGraphicFramePr>
        <p:xfrm>
          <a:off x="97240" y="4674458"/>
          <a:ext cx="4248472" cy="259080"/>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250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Xoserve</a:t>
                      </a: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299278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9" y="210263"/>
            <a:ext cx="8856984" cy="231950"/>
          </a:xfrm>
        </p:spPr>
        <p:txBody>
          <a:bodyPr>
            <a:noAutofit/>
          </a:bodyPr>
          <a:lstStyle/>
          <a:p>
            <a:r>
              <a:rPr lang="en-GB" sz="1600" dirty="0"/>
              <a:t>2.5 XRN5122 Gemini System Enhancements - Delivery </a:t>
            </a: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551214472"/>
              </p:ext>
            </p:extLst>
          </p:nvPr>
        </p:nvGraphicFramePr>
        <p:xfrm>
          <a:off x="107504" y="708524"/>
          <a:ext cx="4248473" cy="200313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36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Customer</a:t>
                      </a:r>
                      <a:r>
                        <a:rPr lang="en-GB" sz="1100" b="1" kern="1200" baseline="0" dirty="0">
                          <a:solidFill>
                            <a:schemeClr val="bg1"/>
                          </a:solidFill>
                          <a:latin typeface="+mn-lt"/>
                          <a:ea typeface="+mn-ea"/>
                          <a:cs typeface="+mn-cs"/>
                        </a:rPr>
                        <a:t> Class</a:t>
                      </a:r>
                      <a:endParaRPr lang="en-GB" sz="11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endParaRPr lang="en-GB" sz="1100" dirty="0"/>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endParaRPr lang="en-GB" sz="1100" dirty="0"/>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1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ctr"/>
                      <a:r>
                        <a:rPr lang="en-GB" sz="1100" b="0" kern="1200" baseline="0" dirty="0">
                          <a:solidFill>
                            <a:schemeClr val="tx1"/>
                          </a:solidFill>
                          <a:latin typeface="Arial" panose="020B0604020202020204" pitchFamily="34" charset="0"/>
                          <a:ea typeface="+mn-ea"/>
                          <a:cs typeface="Arial" panose="020B0604020202020204" pitchFamily="34" charset="0"/>
                        </a:rPr>
                        <a:t>100%</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l"/>
                      <a:endParaRPr lang="en-GB" sz="11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100" b="1" kern="1200" baseline="0" dirty="0">
                          <a:solidFill>
                            <a:schemeClr val="tx1"/>
                          </a:solidFill>
                          <a:latin typeface="Arial" panose="020B0604020202020204" pitchFamily="34" charset="0"/>
                          <a:ea typeface="+mn-ea"/>
                          <a:cs typeface="Arial" panose="020B0604020202020204" pitchFamily="34" charset="0"/>
                        </a:rPr>
                        <a:t>Impacted Parties:-  NTS, Shippers &amp; DNO</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51520" y="405233"/>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2363867175"/>
              </p:ext>
            </p:extLst>
          </p:nvPr>
        </p:nvGraphicFramePr>
        <p:xfrm>
          <a:off x="107504" y="2981243"/>
          <a:ext cx="4248472" cy="1370975"/>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412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Service Area 20: Gemini system services</a:t>
                      </a:r>
                      <a:endParaRPr lang="en-US" sz="1100" b="0" i="0" u="none" strike="noStrike" dirty="0">
                        <a:solidFill>
                          <a:srgbClr val="FF0000"/>
                        </a:solidFill>
                        <a:effectLst/>
                        <a:latin typeface="Arial" panose="020B0604020202020204" pitchFamily="34" charset="0"/>
                        <a:cs typeface="Arial" panose="020B0604020202020204" pitchFamily="34" charset="0"/>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41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rPr>
                        <a:t>Existing</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41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rgbClr val="FF0000"/>
                          </a:solidFill>
                          <a:latin typeface="+mn-lt"/>
                          <a:ea typeface="+mn-ea"/>
                          <a:cs typeface="+mn-cs"/>
                          <a:hlinkClick r:id="rId2"/>
                        </a:rPr>
                        <a:t>Link to CP</a:t>
                      </a:r>
                      <a:endParaRPr lang="en-GB" sz="1100" b="0" kern="1200" dirty="0">
                        <a:solidFill>
                          <a:srgbClr val="FF0000"/>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95733" y="472338"/>
            <a:ext cx="3024336" cy="307777"/>
          </a:xfrm>
          <a:prstGeom prst="rect">
            <a:avLst/>
          </a:prstGeom>
          <a:noFill/>
        </p:spPr>
        <p:txBody>
          <a:bodyPr wrap="square" rtlCol="0">
            <a:spAutoFit/>
          </a:bodyPr>
          <a:lstStyle/>
          <a:p>
            <a:r>
              <a:rPr lang="en-GB" sz="1400" u="sng"/>
              <a:t>Change Details </a:t>
            </a:r>
            <a:endParaRPr lang="en-GB" sz="1400" u="sng" dirty="0"/>
          </a:p>
        </p:txBody>
      </p:sp>
      <p:graphicFrame>
        <p:nvGraphicFramePr>
          <p:cNvPr id="14" name="Table 13"/>
          <p:cNvGraphicFramePr>
            <a:graphicFrameLocks noGrp="1"/>
          </p:cNvGraphicFramePr>
          <p:nvPr>
            <p:extLst>
              <p:ext uri="{D42A27DB-BD31-4B8C-83A1-F6EECF244321}">
                <p14:modId xmlns:p14="http://schemas.microsoft.com/office/powerpoint/2010/main" val="613914125"/>
              </p:ext>
            </p:extLst>
          </p:nvPr>
        </p:nvGraphicFramePr>
        <p:xfrm>
          <a:off x="4695733" y="771550"/>
          <a:ext cx="4340762" cy="1552952"/>
        </p:xfrm>
        <a:graphic>
          <a:graphicData uri="http://schemas.openxmlformats.org/drawingml/2006/table">
            <a:tbl>
              <a:tblPr firstRow="1" bandRow="1">
                <a:tableStyleId>{E8B1032C-EA38-4F05-BA0D-38AFFFC7BED3}</a:tableStyleId>
              </a:tblPr>
              <a:tblGrid>
                <a:gridCol w="4340762">
                  <a:extLst>
                    <a:ext uri="{9D8B030D-6E8A-4147-A177-3AD203B41FA5}">
                      <a16:colId xmlns:a16="http://schemas.microsoft.com/office/drawing/2014/main" val="20000"/>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Problem</a:t>
                      </a:r>
                      <a:r>
                        <a:rPr lang="en-GB" sz="1100" b="1" kern="1200" baseline="0" dirty="0">
                          <a:solidFill>
                            <a:schemeClr val="tx1"/>
                          </a:solidFill>
                          <a:latin typeface="+mn-lt"/>
                          <a:ea typeface="+mn-ea"/>
                          <a:cs typeface="+mn-cs"/>
                        </a:rPr>
                        <a:t> Statement</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039782">
                <a:tc>
                  <a:txBody>
                    <a:bodyPr/>
                    <a:lstStyle/>
                    <a:p>
                      <a:pPr algn="l"/>
                      <a:r>
                        <a:rPr lang="en-US" sz="1100" b="0" kern="1200" baseline="0" dirty="0">
                          <a:solidFill>
                            <a:schemeClr val="tx1"/>
                          </a:solidFill>
                          <a:latin typeface="Arial" panose="020B0604020202020204" pitchFamily="34" charset="0"/>
                          <a:ea typeface="+mn-ea"/>
                          <a:cs typeface="Arial" panose="020B0604020202020204" pitchFamily="34" charset="0"/>
                        </a:rPr>
                        <a:t>NG have a commitment to our customers and Ofgem to maintain compliance with the UNC and ensure that Gemini meets the needs of its users.  Gemini Re-Platforming addresses the ageing hardware and brings the software versions back in support.  Enhancements along with the longer-term roadmap is about adapting/improving Gemini based on the needs of a changing industry to meet customer expectations. </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231482410"/>
              </p:ext>
            </p:extLst>
          </p:nvPr>
        </p:nvGraphicFramePr>
        <p:xfrm>
          <a:off x="4695733" y="2343517"/>
          <a:ext cx="4340757" cy="2662823"/>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224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902723">
                <a:tc>
                  <a:txBody>
                    <a:bodyPr/>
                    <a:lstStyle/>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The purpose of this Change Proposal is to request Xoserve to deliver a set of the requirements captured in the CBRS; key activities to include the following:</a:t>
                      </a: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	Detailed analysis of the selected enhancements</a:t>
                      </a: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	Engage with shippers and other Gemini users to clarify those enhancements where assumptions were made under the F&amp;A</a:t>
                      </a: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	Define solutions for the in-scope enhancements</a:t>
                      </a: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	Provide delivery options, including costs, complexity and timescales, taking into consideration the wider Gemini change </a:t>
                      </a:r>
                      <a:r>
                        <a:rPr lang="en-US" sz="1100" b="0" kern="1200" baseline="0" dirty="0" err="1">
                          <a:solidFill>
                            <a:schemeClr val="tx1"/>
                          </a:solidFill>
                          <a:latin typeface="Arial" panose="020B0604020202020204" pitchFamily="34" charset="0"/>
                          <a:ea typeface="+mn-ea"/>
                          <a:cs typeface="Arial" panose="020B0604020202020204" pitchFamily="34" charset="0"/>
                        </a:rPr>
                        <a:t>programme</a:t>
                      </a: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	Deliver the chosen delivery option </a:t>
                      </a:r>
                    </a:p>
                    <a:p>
                      <a:pPr marL="0" indent="0" algn="l">
                        <a:buFont typeface="Arial" panose="020B0604020202020204" pitchFamily="34" charset="0"/>
                        <a:buNone/>
                      </a:pPr>
                      <a:endParaRPr lang="en-US" sz="1100" b="0" kern="1200" baseline="0" dirty="0">
                        <a:solidFill>
                          <a:schemeClr val="tx1"/>
                        </a:solidFill>
                        <a:latin typeface="Arial" panose="020B0604020202020204" pitchFamily="34" charset="0"/>
                        <a:ea typeface="+mn-ea"/>
                        <a:cs typeface="Arial" panose="020B0604020202020204" pitchFamily="34" charset="0"/>
                      </a:endParaRPr>
                    </a:p>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SEE CP FOR FULL DESCRIPTION</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ext uri="{D42A27DB-BD31-4B8C-83A1-F6EECF244321}">
                <p14:modId xmlns:p14="http://schemas.microsoft.com/office/powerpoint/2010/main" val="3811375604"/>
              </p:ext>
            </p:extLst>
          </p:nvPr>
        </p:nvGraphicFramePr>
        <p:xfrm>
          <a:off x="107504" y="4575675"/>
          <a:ext cx="4248472" cy="364182"/>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National Grid</a:t>
                      </a: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213086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9" y="210263"/>
            <a:ext cx="8856984" cy="231950"/>
          </a:xfrm>
        </p:spPr>
        <p:txBody>
          <a:bodyPr>
            <a:noAutofit/>
          </a:bodyPr>
          <a:lstStyle/>
          <a:p>
            <a:r>
              <a:rPr lang="en-GB" sz="1600" dirty="0"/>
              <a:t>2.5 XRN5123 DSC Service Description Table cosmetic change to Service Line Table v10</a:t>
            </a:r>
            <a:endParaRPr lang="en-GB" sz="1800" dirty="0"/>
          </a:p>
        </p:txBody>
      </p:sp>
      <p:graphicFrame>
        <p:nvGraphicFramePr>
          <p:cNvPr id="5" name="Table 4"/>
          <p:cNvGraphicFramePr>
            <a:graphicFrameLocks noGrp="1"/>
          </p:cNvGraphicFramePr>
          <p:nvPr>
            <p:extLst>
              <p:ext uri="{D42A27DB-BD31-4B8C-83A1-F6EECF244321}">
                <p14:modId xmlns:p14="http://schemas.microsoft.com/office/powerpoint/2010/main" val="1643748046"/>
              </p:ext>
            </p:extLst>
          </p:nvPr>
        </p:nvGraphicFramePr>
        <p:xfrm>
          <a:off x="107504" y="708524"/>
          <a:ext cx="4248473" cy="2003131"/>
        </p:xfrm>
        <a:graphic>
          <a:graphicData uri="http://schemas.openxmlformats.org/drawingml/2006/table">
            <a:tbl>
              <a:tblPr firstRow="1" bandRow="1">
                <a:tableStyleId>{E8B1032C-EA38-4F05-BA0D-38AFFFC7BED3}</a:tableStyleId>
              </a:tblPr>
              <a:tblGrid>
                <a:gridCol w="2335857">
                  <a:extLst>
                    <a:ext uri="{9D8B030D-6E8A-4147-A177-3AD203B41FA5}">
                      <a16:colId xmlns:a16="http://schemas.microsoft.com/office/drawing/2014/main" val="20000"/>
                    </a:ext>
                  </a:extLst>
                </a:gridCol>
                <a:gridCol w="956308">
                  <a:extLst>
                    <a:ext uri="{9D8B030D-6E8A-4147-A177-3AD203B41FA5}">
                      <a16:colId xmlns:a16="http://schemas.microsoft.com/office/drawing/2014/main" val="20001"/>
                    </a:ext>
                  </a:extLst>
                </a:gridCol>
                <a:gridCol w="956308">
                  <a:extLst>
                    <a:ext uri="{9D8B030D-6E8A-4147-A177-3AD203B41FA5}">
                      <a16:colId xmlns:a16="http://schemas.microsoft.com/office/drawing/2014/main" val="20002"/>
                    </a:ext>
                  </a:extLst>
                </a:gridCol>
              </a:tblGrid>
              <a:tr h="3363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Customer</a:t>
                      </a:r>
                      <a:r>
                        <a:rPr lang="en-GB" sz="1100" b="1" kern="1200" baseline="0" dirty="0">
                          <a:solidFill>
                            <a:schemeClr val="bg1"/>
                          </a:solidFill>
                          <a:latin typeface="+mn-lt"/>
                          <a:ea typeface="+mn-ea"/>
                          <a:cs typeface="+mn-cs"/>
                        </a:rPr>
                        <a:t> Class</a:t>
                      </a:r>
                      <a:endParaRPr lang="en-GB" sz="1100" b="1" kern="1200" dirty="0">
                        <a:solidFill>
                          <a:schemeClr val="bg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Voting Party?</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Funding Split (%)</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rgbClr val="84B8DA"/>
                    </a:solidFill>
                  </a:tcPr>
                </a:tc>
                <a:extLst>
                  <a:ext uri="{0D108BD9-81ED-4DB2-BD59-A6C34878D82A}">
                    <a16:rowId xmlns:a16="http://schemas.microsoft.com/office/drawing/2014/main" val="10000"/>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Shipper</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algn="ctr"/>
                      <a:r>
                        <a:rPr lang="en-GB" sz="1100" dirty="0"/>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r>
                        <a:rPr lang="en-GB" sz="1100" dirty="0"/>
                        <a:t>N/A</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377326">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Distribution Network Operators (DNOs)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N/A</a:t>
                      </a: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National Grid Transmission</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N/A</a:t>
                      </a: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3"/>
                  </a:ext>
                </a:extLst>
              </a:tr>
              <a:tr h="232201">
                <a:tc>
                  <a:txBody>
                    <a:bodyPr/>
                    <a:lstStyle/>
                    <a:p>
                      <a:pPr algn="l"/>
                      <a:r>
                        <a:rPr lang="en-GB" sz="1100" b="0" kern="1200" baseline="0" dirty="0">
                          <a:solidFill>
                            <a:schemeClr val="tx1"/>
                          </a:solidFill>
                          <a:latin typeface="Arial" panose="020B0604020202020204" pitchFamily="34" charset="0"/>
                          <a:ea typeface="+mn-ea"/>
                          <a:cs typeface="Arial" panose="020B0604020202020204" pitchFamily="34" charset="0"/>
                        </a:rPr>
                        <a:t>IGT’s</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N/A</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4"/>
                  </a:ext>
                </a:extLst>
              </a:tr>
              <a:tr h="372451">
                <a:tc gridSpan="3">
                  <a:txBody>
                    <a:bodyPr/>
                    <a:lstStyle/>
                    <a:p>
                      <a:pPr algn="l"/>
                      <a:r>
                        <a:rPr lang="en-GB" sz="1100" b="1" kern="1200" baseline="0" dirty="0">
                          <a:solidFill>
                            <a:schemeClr val="tx1"/>
                          </a:solidFill>
                          <a:latin typeface="Arial" panose="020B0604020202020204" pitchFamily="34" charset="0"/>
                          <a:ea typeface="+mn-ea"/>
                          <a:cs typeface="Arial" panose="020B0604020202020204" pitchFamily="34" charset="0"/>
                        </a:rPr>
                        <a:t>Impacted Parties:-  All</a:t>
                      </a: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tc hMerge="1">
                  <a:txBody>
                    <a:bodyPr/>
                    <a:lstStyle/>
                    <a:p>
                      <a:pPr algn="l"/>
                      <a:endParaRPr lang="en-GB" sz="1000" b="0" kern="1200" baseline="0" dirty="0">
                        <a:solidFill>
                          <a:schemeClr val="tx1"/>
                        </a:solidFill>
                        <a:latin typeface="Arial" panose="020B0604020202020204" pitchFamily="34" charset="0"/>
                        <a:ea typeface="+mn-ea"/>
                        <a:cs typeface="Arial" panose="020B0604020202020204" pitchFamily="34" charset="0"/>
                      </a:endParaRPr>
                    </a:p>
                  </a:txBody>
                  <a:tcPr marL="18000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TextBox 5"/>
          <p:cNvSpPr txBox="1"/>
          <p:nvPr/>
        </p:nvSpPr>
        <p:spPr>
          <a:xfrm>
            <a:off x="251520" y="405233"/>
            <a:ext cx="3024336" cy="307777"/>
          </a:xfrm>
          <a:prstGeom prst="rect">
            <a:avLst/>
          </a:prstGeom>
          <a:noFill/>
        </p:spPr>
        <p:txBody>
          <a:bodyPr wrap="square" rtlCol="0">
            <a:spAutoFit/>
          </a:bodyPr>
          <a:lstStyle/>
          <a:p>
            <a:r>
              <a:rPr lang="en-GB" sz="1400" u="sng" dirty="0"/>
              <a:t>Voting Parties and Funding Split</a:t>
            </a:r>
          </a:p>
        </p:txBody>
      </p:sp>
      <p:graphicFrame>
        <p:nvGraphicFramePr>
          <p:cNvPr id="8" name="Table 7"/>
          <p:cNvGraphicFramePr>
            <a:graphicFrameLocks noGrp="1"/>
          </p:cNvGraphicFramePr>
          <p:nvPr>
            <p:extLst>
              <p:ext uri="{D42A27DB-BD31-4B8C-83A1-F6EECF244321}">
                <p14:modId xmlns:p14="http://schemas.microsoft.com/office/powerpoint/2010/main" val="1125243468"/>
              </p:ext>
            </p:extLst>
          </p:nvPr>
        </p:nvGraphicFramePr>
        <p:xfrm>
          <a:off x="107504" y="2981243"/>
          <a:ext cx="4248472" cy="1370975"/>
        </p:xfrm>
        <a:graphic>
          <a:graphicData uri="http://schemas.openxmlformats.org/drawingml/2006/table">
            <a:tbl>
              <a:tblPr firstRow="1" bandRow="1">
                <a:tableStyleId>{E8B1032C-EA38-4F05-BA0D-38AFFFC7BED3}</a:tableStyleId>
              </a:tblPr>
              <a:tblGrid>
                <a:gridCol w="1800200">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412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DSC Service Area:</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The introduction of 3 new service lines to cover BAU activities</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0"/>
                  </a:ext>
                </a:extLst>
              </a:tr>
              <a:tr h="413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Service Line Impacts (new, amended, existing, deleted), etc.</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1"/>
                          </a:solidFill>
                          <a:latin typeface="+mn-lt"/>
                          <a:ea typeface="+mn-ea"/>
                          <a:cs typeface="+mn-cs"/>
                        </a:rPr>
                        <a:t>New</a:t>
                      </a: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r h="441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bg1"/>
                          </a:solidFill>
                          <a:latin typeface="+mn-lt"/>
                          <a:ea typeface="+mn-ea"/>
                          <a:cs typeface="+mn-cs"/>
                        </a:rPr>
                        <a:t>Link to Change Proposal</a:t>
                      </a: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rgbClr val="FF0000"/>
                          </a:solidFill>
                          <a:latin typeface="+mn-lt"/>
                          <a:ea typeface="+mn-ea"/>
                          <a:cs typeface="+mn-cs"/>
                          <a:hlinkClick r:id="rId2"/>
                        </a:rPr>
                        <a:t>Link to CP</a:t>
                      </a:r>
                      <a:endParaRPr lang="en-GB" sz="1100" b="0" kern="1200" dirty="0">
                        <a:solidFill>
                          <a:srgbClr val="FF0000"/>
                        </a:solidFill>
                        <a:latin typeface="+mn-lt"/>
                        <a:ea typeface="+mn-ea"/>
                        <a:cs typeface="+mn-cs"/>
                      </a:endParaRPr>
                    </a:p>
                  </a:txBody>
                  <a:tcPr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1" name="Straight Connector 10"/>
          <p:cNvCxnSpPr/>
          <p:nvPr/>
        </p:nvCxnSpPr>
        <p:spPr>
          <a:xfrm>
            <a:off x="4499992" y="761058"/>
            <a:ext cx="0" cy="4042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04048" y="452993"/>
            <a:ext cx="3024336" cy="307777"/>
          </a:xfrm>
          <a:prstGeom prst="rect">
            <a:avLst/>
          </a:prstGeom>
          <a:noFill/>
        </p:spPr>
        <p:txBody>
          <a:bodyPr wrap="square" rtlCol="0">
            <a:spAutoFit/>
          </a:bodyPr>
          <a:lstStyle/>
          <a:p>
            <a:r>
              <a:rPr lang="en-GB" sz="1400" u="sng" dirty="0"/>
              <a:t>Change Details </a:t>
            </a:r>
          </a:p>
        </p:txBody>
      </p:sp>
      <p:graphicFrame>
        <p:nvGraphicFramePr>
          <p:cNvPr id="14" name="Table 13"/>
          <p:cNvGraphicFramePr>
            <a:graphicFrameLocks noGrp="1"/>
          </p:cNvGraphicFramePr>
          <p:nvPr>
            <p:extLst>
              <p:ext uri="{D42A27DB-BD31-4B8C-83A1-F6EECF244321}">
                <p14:modId xmlns:p14="http://schemas.microsoft.com/office/powerpoint/2010/main" val="3611032635"/>
              </p:ext>
            </p:extLst>
          </p:nvPr>
        </p:nvGraphicFramePr>
        <p:xfrm>
          <a:off x="4695733" y="771552"/>
          <a:ext cx="4340762" cy="2438400"/>
        </p:xfrm>
        <a:graphic>
          <a:graphicData uri="http://schemas.openxmlformats.org/drawingml/2006/table">
            <a:tbl>
              <a:tblPr firstRow="1" bandRow="1">
                <a:tableStyleId>{E8B1032C-EA38-4F05-BA0D-38AFFFC7BED3}</a:tableStyleId>
              </a:tblPr>
              <a:tblGrid>
                <a:gridCol w="4340762">
                  <a:extLst>
                    <a:ext uri="{9D8B030D-6E8A-4147-A177-3AD203B41FA5}">
                      <a16:colId xmlns:a16="http://schemas.microsoft.com/office/drawing/2014/main" val="20000"/>
                    </a:ext>
                  </a:extLst>
                </a:gridCol>
              </a:tblGrid>
              <a:tr h="113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Problem</a:t>
                      </a:r>
                      <a:r>
                        <a:rPr lang="en-GB" sz="1100" b="1" kern="1200" baseline="0" dirty="0">
                          <a:solidFill>
                            <a:schemeClr val="tx1"/>
                          </a:solidFill>
                          <a:latin typeface="+mn-lt"/>
                          <a:ea typeface="+mn-ea"/>
                          <a:cs typeface="+mn-cs"/>
                        </a:rPr>
                        <a:t> Statement</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542319">
                <a:tc>
                  <a:txBody>
                    <a:bodyPr/>
                    <a:lstStyle/>
                    <a:p>
                      <a:pPr algn="l"/>
                      <a:r>
                        <a:rPr lang="en-US" sz="1100" b="0" kern="1200" baseline="0" dirty="0">
                          <a:solidFill>
                            <a:schemeClr val="tx1"/>
                          </a:solidFill>
                          <a:latin typeface="Arial" panose="020B0604020202020204" pitchFamily="34" charset="0"/>
                          <a:ea typeface="+mn-ea"/>
                          <a:cs typeface="Arial" panose="020B0604020202020204" pitchFamily="34" charset="0"/>
                        </a:rPr>
                        <a:t>The Service Description table needs to be updated with the following  new Service Lines:</a:t>
                      </a:r>
                    </a:p>
                    <a:p>
                      <a:pPr algn="l"/>
                      <a:endParaRPr lang="en-US" sz="1100" b="0" kern="1200" baseline="0" dirty="0">
                        <a:solidFill>
                          <a:schemeClr val="tx1"/>
                        </a:solidFill>
                        <a:latin typeface="Arial" panose="020B0604020202020204" pitchFamily="34" charset="0"/>
                        <a:ea typeface="+mn-ea"/>
                        <a:cs typeface="Arial" panose="020B0604020202020204" pitchFamily="34" charset="0"/>
                      </a:endParaRPr>
                    </a:p>
                    <a:p>
                      <a:pPr algn="l"/>
                      <a:r>
                        <a:rPr lang="en-US" sz="1100" b="0" kern="1200" baseline="0" dirty="0">
                          <a:solidFill>
                            <a:schemeClr val="tx1"/>
                          </a:solidFill>
                          <a:latin typeface="Arial" panose="020B0604020202020204" pitchFamily="34" charset="0"/>
                          <a:ea typeface="+mn-ea"/>
                          <a:cs typeface="Arial" panose="020B0604020202020204" pitchFamily="34" charset="0"/>
                        </a:rPr>
                        <a:t>ASGT NC SA9 02 which details how Xoserve as the CDSP will invoke the Supplier Deed of Undertaking as an Agent of National Grid Gas Transmission</a:t>
                      </a:r>
                    </a:p>
                    <a:p>
                      <a:pPr algn="l"/>
                      <a:endParaRPr lang="en-US" sz="1100" b="0" kern="1200" baseline="0" dirty="0">
                        <a:solidFill>
                          <a:schemeClr val="tx1"/>
                        </a:solidFill>
                        <a:latin typeface="Arial" panose="020B0604020202020204" pitchFamily="34" charset="0"/>
                        <a:ea typeface="+mn-ea"/>
                        <a:cs typeface="Arial" panose="020B0604020202020204" pitchFamily="34" charset="0"/>
                      </a:endParaRPr>
                    </a:p>
                    <a:p>
                      <a:pPr algn="l"/>
                      <a:r>
                        <a:rPr lang="en-US" sz="1100" b="0" kern="1200" baseline="0" dirty="0" err="1">
                          <a:solidFill>
                            <a:schemeClr val="tx1"/>
                          </a:solidFill>
                          <a:latin typeface="Arial" panose="020B0604020202020204" pitchFamily="34" charset="0"/>
                          <a:ea typeface="+mn-ea"/>
                          <a:cs typeface="Arial" panose="020B0604020202020204" pitchFamily="34" charset="0"/>
                        </a:rPr>
                        <a:t>ASiGT</a:t>
                      </a:r>
                      <a:r>
                        <a:rPr lang="en-US" sz="1100" b="0" kern="1200" baseline="0" dirty="0">
                          <a:solidFill>
                            <a:schemeClr val="tx1"/>
                          </a:solidFill>
                          <a:latin typeface="Arial" panose="020B0604020202020204" pitchFamily="34" charset="0"/>
                          <a:ea typeface="+mn-ea"/>
                          <a:cs typeface="Arial" panose="020B0604020202020204" pitchFamily="34" charset="0"/>
                        </a:rPr>
                        <a:t> CS SA9 02 which details how Xoserve as the CDSP will invoke the Supplier Deed of Undertaking on behalf of IGTs</a:t>
                      </a:r>
                    </a:p>
                    <a:p>
                      <a:pPr algn="l"/>
                      <a:endParaRPr lang="en-US" sz="1100" b="0" kern="1200" baseline="0" dirty="0">
                        <a:solidFill>
                          <a:schemeClr val="tx1"/>
                        </a:solidFill>
                        <a:latin typeface="Arial" panose="020B0604020202020204" pitchFamily="34" charset="0"/>
                        <a:ea typeface="+mn-ea"/>
                        <a:cs typeface="Arial" panose="020B0604020202020204" pitchFamily="34" charset="0"/>
                      </a:endParaRPr>
                    </a:p>
                    <a:p>
                      <a:pPr algn="l"/>
                      <a:r>
                        <a:rPr lang="en-US" sz="1100" b="0" kern="1200" baseline="0" dirty="0">
                          <a:solidFill>
                            <a:schemeClr val="tx1"/>
                          </a:solidFill>
                          <a:latin typeface="Arial" panose="020B0604020202020204" pitchFamily="34" charset="0"/>
                          <a:ea typeface="+mn-ea"/>
                          <a:cs typeface="Arial" panose="020B0604020202020204" pitchFamily="34" charset="0"/>
                        </a:rPr>
                        <a:t>DS-CS SA3 -18 which details how Xoserve as the CDSP manage the administration of MDD as set out within the UNC</a:t>
                      </a:r>
                    </a:p>
                    <a:p>
                      <a:pPr algn="l"/>
                      <a:endParaRPr lang="en-US" sz="1100" b="0" kern="1200" baseline="0" dirty="0">
                        <a:solidFill>
                          <a:schemeClr val="tx1"/>
                        </a:solidFill>
                        <a:latin typeface="Arial" panose="020B0604020202020204" pitchFamily="34" charset="0"/>
                        <a:ea typeface="+mn-ea"/>
                        <a:cs typeface="Arial" panose="020B0604020202020204" pitchFamily="34" charset="0"/>
                      </a:endParaRP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069985494"/>
              </p:ext>
            </p:extLst>
          </p:nvPr>
        </p:nvGraphicFramePr>
        <p:xfrm>
          <a:off x="4695738" y="3274506"/>
          <a:ext cx="4340757" cy="1658731"/>
        </p:xfrm>
        <a:graphic>
          <a:graphicData uri="http://schemas.openxmlformats.org/drawingml/2006/table">
            <a:tbl>
              <a:tblPr firstRow="1" bandRow="1">
                <a:tableStyleId>{E8B1032C-EA38-4F05-BA0D-38AFFFC7BED3}</a:tableStyleId>
              </a:tblPr>
              <a:tblGrid>
                <a:gridCol w="4340757">
                  <a:extLst>
                    <a:ext uri="{9D8B030D-6E8A-4147-A177-3AD203B41FA5}">
                      <a16:colId xmlns:a16="http://schemas.microsoft.com/office/drawing/2014/main" val="20000"/>
                    </a:ext>
                  </a:extLst>
                </a:gridCol>
              </a:tblGrid>
              <a:tr h="1750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mn-lt"/>
                          <a:ea typeface="+mn-ea"/>
                          <a:cs typeface="+mn-cs"/>
                        </a:rPr>
                        <a:t>Change</a:t>
                      </a:r>
                      <a:r>
                        <a:rPr lang="en-GB" sz="1100" b="1" kern="1200" baseline="0" dirty="0">
                          <a:solidFill>
                            <a:schemeClr val="tx1"/>
                          </a:solidFill>
                          <a:latin typeface="+mn-lt"/>
                          <a:ea typeface="+mn-ea"/>
                          <a:cs typeface="+mn-cs"/>
                        </a:rPr>
                        <a:t> Description</a:t>
                      </a:r>
                      <a:endParaRPr lang="en-GB" sz="1100" b="1" kern="1200" dirty="0">
                        <a:solidFill>
                          <a:schemeClr val="tx1"/>
                        </a:solidFill>
                        <a:latin typeface="+mn-lt"/>
                        <a:ea typeface="+mn-ea"/>
                        <a:cs typeface="+mn-cs"/>
                      </a:endParaRPr>
                    </a:p>
                  </a:txBody>
                  <a:tcPr marT="0" marB="0" anchor="ctr">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483728">
                <a:tc>
                  <a:txBody>
                    <a:bodyPr/>
                    <a:lstStyle/>
                    <a:p>
                      <a:pPr marL="0" indent="0" algn="l">
                        <a:buFont typeface="Arial" panose="020B0604020202020204" pitchFamily="34" charset="0"/>
                        <a:buNone/>
                      </a:pPr>
                      <a:r>
                        <a:rPr lang="en-US" sz="1100" b="0" kern="1200" baseline="0" dirty="0">
                          <a:solidFill>
                            <a:schemeClr val="tx1"/>
                          </a:solidFill>
                          <a:latin typeface="Arial" panose="020B0604020202020204" pitchFamily="34" charset="0"/>
                          <a:ea typeface="+mn-ea"/>
                          <a:cs typeface="Arial" panose="020B0604020202020204" pitchFamily="34" charset="0"/>
                        </a:rPr>
                        <a:t>The amended Service Description table will be issued to each DSC contract manager for consultation. The CDSP will collate any consultation responses and provide these to the DSC Contract Management committee with recommendations for treatment. Unless there are consultation responses that are considered material, the Contract Management committee can approve the proposed Service Description table at the relevant meeting</a:t>
                      </a:r>
                    </a:p>
                  </a:txBody>
                  <a:tcPr marL="180000">
                    <a:lnL w="12700" cap="flat" cmpd="sng" algn="ctr">
                      <a:solidFill>
                        <a:srgbClr val="1D3E61"/>
                      </a:solidFill>
                      <a:prstDash val="solid"/>
                      <a:round/>
                      <a:headEnd type="none" w="med" len="med"/>
                      <a:tailEnd type="none" w="med" len="med"/>
                    </a:lnL>
                    <a:lnR w="12700" cap="flat" cmpd="sng" algn="ctr">
                      <a:solidFill>
                        <a:srgbClr val="1D3E61"/>
                      </a:solidFill>
                      <a:prstDash val="solid"/>
                      <a:round/>
                      <a:headEnd type="none" w="med" len="med"/>
                      <a:tailEnd type="none" w="med" len="med"/>
                    </a:lnR>
                    <a:lnT w="12700" cap="flat" cmpd="sng" algn="ctr">
                      <a:solidFill>
                        <a:srgbClr val="1D3E61"/>
                      </a:solidFill>
                      <a:prstDash val="solid"/>
                      <a:round/>
                      <a:headEnd type="none" w="med" len="med"/>
                      <a:tailEnd type="none" w="med" len="med"/>
                    </a:lnT>
                    <a:lnB w="12700" cap="flat" cmpd="sng" algn="ctr">
                      <a:solidFill>
                        <a:srgbClr val="1D3E6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B7FC0BBF-9ED9-4F27-BC89-B0490D1F28AE}"/>
              </a:ext>
            </a:extLst>
          </p:cNvPr>
          <p:cNvGraphicFramePr>
            <a:graphicFrameLocks noGrp="1"/>
          </p:cNvGraphicFramePr>
          <p:nvPr>
            <p:extLst/>
          </p:nvPr>
        </p:nvGraphicFramePr>
        <p:xfrm>
          <a:off x="107504" y="4575675"/>
          <a:ext cx="4248472" cy="364182"/>
        </p:xfrm>
        <a:graphic>
          <a:graphicData uri="http://schemas.openxmlformats.org/drawingml/2006/table">
            <a:tbl>
              <a:tblPr firstRow="1" bandRow="1">
                <a:tableStyleId>{FABFCF23-3B69-468F-B69F-88F6DE6A72F2}</a:tableStyleId>
              </a:tblPr>
              <a:tblGrid>
                <a:gridCol w="1800200">
                  <a:extLst>
                    <a:ext uri="{9D8B030D-6E8A-4147-A177-3AD203B41FA5}">
                      <a16:colId xmlns:a16="http://schemas.microsoft.com/office/drawing/2014/main" val="3477608926"/>
                    </a:ext>
                  </a:extLst>
                </a:gridCol>
                <a:gridCol w="2448272">
                  <a:extLst>
                    <a:ext uri="{9D8B030D-6E8A-4147-A177-3AD203B41FA5}">
                      <a16:colId xmlns:a16="http://schemas.microsoft.com/office/drawing/2014/main" val="2478473174"/>
                    </a:ext>
                  </a:extLst>
                </a:gridCol>
              </a:tblGrid>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t>Sponsor Representative </a:t>
                      </a:r>
                      <a:endParaRPr lang="en-GB" sz="1100" b="1" kern="1200" dirty="0">
                        <a:solidFill>
                          <a:schemeClr val="bg1"/>
                        </a:solidFill>
                        <a:latin typeface="+mn-lt"/>
                        <a:ea typeface="+mn-ea"/>
                        <a:cs typeface="+mn-cs"/>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cs typeface="Arial" panose="020B0604020202020204" pitchFamily="34" charset="0"/>
                        </a:rPr>
                        <a:t>Xoserve</a:t>
                      </a:r>
                    </a:p>
                  </a:txBody>
                  <a:tcPr anchor="ctr">
                    <a:noFill/>
                  </a:tcPr>
                </a:tc>
                <a:extLst>
                  <a:ext uri="{0D108BD9-81ED-4DB2-BD59-A6C34878D82A}">
                    <a16:rowId xmlns:a16="http://schemas.microsoft.com/office/drawing/2014/main" val="3474371713"/>
                  </a:ext>
                </a:extLst>
              </a:tr>
            </a:tbl>
          </a:graphicData>
        </a:graphic>
      </p:graphicFrame>
    </p:spTree>
    <p:extLst>
      <p:ext uri="{BB962C8B-B14F-4D97-AF65-F5344CB8AC3E}">
        <p14:creationId xmlns:p14="http://schemas.microsoft.com/office/powerpoint/2010/main" val="1928409934"/>
      </p:ext>
    </p:extLst>
  </p:cSld>
  <p:clrMapOvr>
    <a:masterClrMapping/>
  </p:clrMapOvr>
</p:sld>
</file>

<file path=ppt/theme/theme1.xml><?xml version="1.0" encoding="utf-8"?>
<a:theme xmlns:a="http://schemas.openxmlformats.org/drawingml/2006/main" name="Office Theme">
  <a:themeElements>
    <a:clrScheme name="Xoserve 2018">
      <a:dk1>
        <a:sysClr val="windowText" lastClr="000000"/>
      </a:dk1>
      <a:lt1>
        <a:sysClr val="window" lastClr="FFFFFF"/>
      </a:lt1>
      <a:dk2>
        <a:srgbClr val="1D3E61"/>
      </a:dk2>
      <a:lt2>
        <a:srgbClr val="EEECE1"/>
      </a:lt2>
      <a:accent1>
        <a:srgbClr val="3E5AA8"/>
      </a:accent1>
      <a:accent2>
        <a:srgbClr val="D75733"/>
      </a:accent2>
      <a:accent3>
        <a:srgbClr val="56CF9E"/>
      </a:accent3>
      <a:accent4>
        <a:srgbClr val="6440A3"/>
      </a:accent4>
      <a:accent5>
        <a:srgbClr val="40D1F5"/>
      </a:accent5>
      <a:accent6>
        <a:srgbClr val="FCBC55"/>
      </a:accent6>
      <a:hlink>
        <a:srgbClr val="6440A3"/>
      </a:hlink>
      <a:folHlink>
        <a:srgbClr val="D2232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C222594353C846A5CC2DE64DC21269" ma:contentTypeVersion="5" ma:contentTypeDescription="Create a new document." ma:contentTypeScope="" ma:versionID="033dccf55d205d060f49a0701981a829">
  <xsd:schema xmlns:xsd="http://www.w3.org/2001/XMLSchema" xmlns:xs="http://www.w3.org/2001/XMLSchema" xmlns:p="http://schemas.microsoft.com/office/2006/metadata/properties" xmlns:ns3="b50a422f-301f-4fa5-bbd4-d22046ec3c52" xmlns:ns4="b554553c-748b-4189-a5a3-c522c630a41e" targetNamespace="http://schemas.microsoft.com/office/2006/metadata/properties" ma:root="true" ma:fieldsID="9f952fff7accad1ae828d69610955b7a" ns3:_="" ns4:_="">
    <xsd:import namespace="b50a422f-301f-4fa5-bbd4-d22046ec3c52"/>
    <xsd:import namespace="b554553c-748b-4189-a5a3-c522c630a41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0a422f-301f-4fa5-bbd4-d22046ec3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54553c-748b-4189-a5a3-c522c630a4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513DF9-3E74-488E-B239-1C5C999E5CA9}">
  <ds:schemaRefs>
    <ds:schemaRef ds:uri="http://schemas.microsoft.com/sharepoint/v3/contenttype/forms"/>
  </ds:schemaRefs>
</ds:datastoreItem>
</file>

<file path=customXml/itemProps2.xml><?xml version="1.0" encoding="utf-8"?>
<ds:datastoreItem xmlns:ds="http://schemas.openxmlformats.org/officeDocument/2006/customXml" ds:itemID="{EE966AA5-3D01-4B81-BAE0-8020A2E16EFF}">
  <ds:schemaRefs>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 ds:uri="http://schemas.microsoft.com/office/infopath/2007/PartnerControls"/>
    <ds:schemaRef ds:uri="b554553c-748b-4189-a5a3-c522c630a41e"/>
    <ds:schemaRef ds:uri="b50a422f-301f-4fa5-bbd4-d22046ec3c52"/>
  </ds:schemaRefs>
</ds:datastoreItem>
</file>

<file path=customXml/itemProps3.xml><?xml version="1.0" encoding="utf-8"?>
<ds:datastoreItem xmlns:ds="http://schemas.openxmlformats.org/officeDocument/2006/customXml" ds:itemID="{88BA31CD-1A86-41CB-913A-78DCCD47C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0a422f-301f-4fa5-bbd4-d22046ec3c52"/>
    <ds:schemaRef ds:uri="b554553c-748b-4189-a5a3-c522c630a4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12622</TotalTime>
  <Words>7027</Words>
  <Application>Microsoft Office PowerPoint</Application>
  <PresentationFormat>On-screen Show (16:9)</PresentationFormat>
  <Paragraphs>1355</Paragraphs>
  <Slides>53</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4" baseType="lpstr">
      <vt:lpstr>MS PGothic</vt:lpstr>
      <vt:lpstr>Arial</vt:lpstr>
      <vt:lpstr>Calibri</vt:lpstr>
      <vt:lpstr>Calibri Light</vt:lpstr>
      <vt:lpstr>Times New Roman</vt:lpstr>
      <vt:lpstr>Verdana</vt:lpstr>
      <vt:lpstr>Wingdings</vt:lpstr>
      <vt:lpstr>Office Theme</vt:lpstr>
      <vt:lpstr>Worksheet</vt:lpstr>
      <vt:lpstr>Document</vt:lpstr>
      <vt:lpstr>Acrobat Document</vt:lpstr>
      <vt:lpstr>Change Management Committee  </vt:lpstr>
      <vt:lpstr>2. New Change Proposals – Initial Review</vt:lpstr>
      <vt:lpstr>2. New Change Proposals – Initial Review</vt:lpstr>
      <vt:lpstr>2.1 XRN5116 Domestic Report - Must Read Prenotification</vt:lpstr>
      <vt:lpstr>2.2 XRN5120 MAP to UKL Monthly Comparison Service</vt:lpstr>
      <vt:lpstr>2.3 XRN5110 November 2020</vt:lpstr>
      <vt:lpstr>2.4 XRN5121 Supplier Portfolio Service </vt:lpstr>
      <vt:lpstr>2.5 XRN5122 Gemini System Enhancements - Delivery </vt:lpstr>
      <vt:lpstr>2.5 XRN5123 DSC Service Description Table cosmetic change to Service Line Table v10</vt:lpstr>
      <vt:lpstr>3. New Change Proposals – Post Initial Review  None for this meeting</vt:lpstr>
      <vt:lpstr>4. New Change Proposals – Post Solution Review  </vt:lpstr>
      <vt:lpstr>4.1 New Change Proposals – Post Solution Review</vt:lpstr>
      <vt:lpstr>4.1 New Change Proposals – Post Solution Review</vt:lpstr>
      <vt:lpstr>5. Implementation Plan</vt:lpstr>
      <vt:lpstr>CSSC Detail Design Reps</vt:lpstr>
      <vt:lpstr>PowerPoint Presentation</vt:lpstr>
      <vt:lpstr>PowerPoint Presentation</vt:lpstr>
      <vt:lpstr>6. Approval of Change documents</vt:lpstr>
      <vt:lpstr>6. Approval of Change documents</vt:lpstr>
      <vt:lpstr>XRN4996 - June 20 Release -  Status Update</vt:lpstr>
      <vt:lpstr>June 20 Release – XRN4850 Costings</vt:lpstr>
      <vt:lpstr>XRN4996 - June 20 Release Timelines</vt:lpstr>
      <vt:lpstr>June 20 Release Summary</vt:lpstr>
      <vt:lpstr>Retro Proof of Concept   Step 1 ‘Data Comparison and Aggregation’  Market Level – Results Deck</vt:lpstr>
      <vt:lpstr>Retro Proof of Concept - the Story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Happening Next?</vt:lpstr>
      <vt:lpstr>XRN4914 MOD 0651- Retrospective Data Update Provision –  Proof of Concept Progress update</vt:lpstr>
      <vt:lpstr>XRN4914 – Retro proof of concept - timeline</vt:lpstr>
      <vt:lpstr>7.3 XRN5057 – Minor Release Drop 6 - Status Update</vt:lpstr>
      <vt:lpstr>XRN5057 – MiRD6 Release Timelines</vt:lpstr>
      <vt:lpstr>UK Link Releases Update – For Information</vt:lpstr>
      <vt:lpstr>2020/2021 UK Link Governance Timeline</vt:lpstr>
      <vt:lpstr>Change Index – UK Link Allocated Change</vt:lpstr>
      <vt:lpstr>UK Link – Unallocated Changes</vt:lpstr>
      <vt:lpstr>November 2020 Major Release Confirmed Scope</vt:lpstr>
      <vt:lpstr>Glossary / RAG</vt:lpstr>
      <vt:lpstr>7.5 UK Link POAP</vt:lpstr>
      <vt:lpstr>PowerPoint Presentation</vt:lpstr>
      <vt:lpstr>8. UIG Task Force Update</vt:lpstr>
      <vt:lpstr>9.1 Bubbling Under Report</vt:lpstr>
      <vt:lpstr>9.2 Gemini Horizon Planning</vt:lpstr>
      <vt:lpstr>10 Finance and General Change Budget Update </vt:lpstr>
      <vt:lpstr>11. AOB</vt:lpstr>
      <vt:lpstr>11.1 Xoserve IX Refresh</vt:lpstr>
      <vt:lpstr>IX Refresh Customer Update</vt:lpstr>
      <vt:lpstr>PowerPoint Presentation</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National Grid</dc:creator>
  <cp:lastModifiedBy>LeResche, Jaimee</cp:lastModifiedBy>
  <cp:revision>480</cp:revision>
  <dcterms:created xsi:type="dcterms:W3CDTF">2018-09-02T17:12:15Z</dcterms:created>
  <dcterms:modified xsi:type="dcterms:W3CDTF">2020-03-03T12:35:33Z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0x010100D6C222594353C846A5CC2DE64DC21269</vt:lpwstr>
  </property>
</Properties>
</file>