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88" r:id="rId5"/>
    <p:sldId id="321" r:id="rId6"/>
    <p:sldId id="367" r:id="rId7"/>
    <p:sldId id="368" r:id="rId8"/>
    <p:sldId id="320" r:id="rId9"/>
    <p:sldId id="369" r:id="rId10"/>
    <p:sldId id="371" r:id="rId11"/>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0A05E5-E413-49D3-B84C-E8D2C7F090F1}" v="1740" dt="2020-03-09T14:18:36.3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7" autoAdjust="0"/>
    <p:restoredTop sz="43339" autoAdjust="0"/>
  </p:normalViewPr>
  <p:slideViewPr>
    <p:cSldViewPr>
      <p:cViewPr varScale="1">
        <p:scale>
          <a:sx n="89" d="100"/>
          <a:sy n="89" d="100"/>
        </p:scale>
        <p:origin x="924" y="48"/>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52 </a:t>
          </a:r>
        </a:p>
        <a:p>
          <a:r>
            <a:rPr lang="en-GB" sz="1200" dirty="0"/>
            <a:t>Defects impacting AQ since August 2019. Circa 800,000 MPRNs affected</a:t>
          </a:r>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17 </a:t>
          </a:r>
        </a:p>
        <a:p>
          <a:r>
            <a:rPr lang="en-GB" sz="1400" dirty="0"/>
            <a:t>Open Defects</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4</a:t>
          </a:r>
        </a:p>
        <a:p>
          <a:r>
            <a:rPr lang="en-GB" sz="1300" dirty="0"/>
            <a:t>Analysis</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6604F95C-A264-4862-921C-1ED4D82B3018}">
      <dgm:prSet phldrT="[Text]" custT="1"/>
      <dgm:spPr/>
      <dgm:t>
        <a:bodyPr/>
        <a:lstStyle/>
        <a:p>
          <a:r>
            <a:rPr lang="en-GB" sz="1300" dirty="0"/>
            <a:t>1</a:t>
          </a:r>
        </a:p>
        <a:p>
          <a:r>
            <a:rPr lang="en-GB" sz="1300" dirty="0"/>
            <a:t>Technical Fix</a:t>
          </a:r>
        </a:p>
      </dgm:t>
    </dgm:pt>
    <dgm:pt modelId="{FDF52BD0-77D6-43A8-88A9-D18C0755D29A}" type="parTrans" cxnId="{876F5434-BAAD-490B-8F28-E6865816C6F7}">
      <dgm:prSet/>
      <dgm:spPr/>
      <dgm:t>
        <a:bodyPr/>
        <a:lstStyle/>
        <a:p>
          <a:endParaRPr lang="en-GB"/>
        </a:p>
      </dgm:t>
    </dgm:pt>
    <dgm:pt modelId="{3C8FF8A5-8C18-4DCE-B7F8-188B8ADB2648}" type="sibTrans" cxnId="{876F5434-BAAD-490B-8F28-E6865816C6F7}">
      <dgm:prSet/>
      <dgm:spPr/>
      <dgm:t>
        <a:bodyPr/>
        <a:lstStyle/>
        <a:p>
          <a:endParaRPr lang="en-GB"/>
        </a:p>
      </dgm:t>
    </dgm:pt>
    <dgm:pt modelId="{9AEC4C1D-AAF8-4FFB-AC6D-141FB9A4B5E9}">
      <dgm:prSet phldrT="[Text]" custT="1"/>
      <dgm:spPr/>
      <dgm:t>
        <a:bodyPr/>
        <a:lstStyle/>
        <a:p>
          <a:r>
            <a:rPr lang="en-GB" sz="1800" b="1" dirty="0"/>
            <a:t>35 </a:t>
          </a:r>
        </a:p>
        <a:p>
          <a:r>
            <a:rPr lang="en-GB" sz="1300" dirty="0"/>
            <a:t>Resolved defects</a:t>
          </a:r>
        </a:p>
        <a:p>
          <a:r>
            <a:rPr lang="en-GB" sz="1300" dirty="0"/>
            <a:t>(c.798k MPRNs)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5</a:t>
          </a:r>
        </a:p>
        <a:p>
          <a:r>
            <a:rPr lang="en-GB" sz="1300" dirty="0"/>
            <a:t>UAT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7</a:t>
          </a:r>
        </a:p>
        <a:p>
          <a:r>
            <a:rPr lang="en-GB" sz="1300" dirty="0"/>
            <a:t>Fixed, Deployed Awaiting Data Correction</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4">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980ECEF-52B4-4702-9249-308F6188BB6A}" type="pres">
      <dgm:prSet presAssocID="{6604F95C-A264-4862-921C-1ED4D82B3018}" presName="vertThree" presStyleCnt="0"/>
      <dgm:spPr/>
    </dgm:pt>
    <dgm:pt modelId="{B4C82DED-9E5A-4081-B5FF-06F61F566EEC}" type="pres">
      <dgm:prSet presAssocID="{6604F95C-A264-4862-921C-1ED4D82B3018}" presName="txThree" presStyleLbl="node3" presStyleIdx="1" presStyleCnt="4">
        <dgm:presLayoutVars>
          <dgm:chPref val="3"/>
        </dgm:presLayoutVars>
      </dgm:prSet>
      <dgm:spPr/>
    </dgm:pt>
    <dgm:pt modelId="{908C1432-4709-4812-82C2-D772A40E3176}" type="pres">
      <dgm:prSet presAssocID="{6604F95C-A264-4862-921C-1ED4D82B3018}" presName="horzThree" presStyleCnt="0"/>
      <dgm:spPr/>
    </dgm:pt>
    <dgm:pt modelId="{632F0914-32E5-4353-928E-5D3226C415ED}" type="pres">
      <dgm:prSet presAssocID="{3C8FF8A5-8C18-4DCE-B7F8-188B8ADB2648}"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2" presStyleCnt="4">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4">
        <dgm:presLayoutVars>
          <dgm:chPref val="3"/>
        </dgm:presLayoutVars>
      </dgm:prSet>
      <dgm:spPr/>
    </dgm:pt>
    <dgm:pt modelId="{303D5900-D16C-4179-BB8F-D5B254DF826F}" type="pres">
      <dgm:prSet presAssocID="{EED33189-234B-4E1B-815C-C178EF63FB22}"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6D06722-2130-46E5-AF6C-0FA168A46EA6}" type="presOf" srcId="{6604F95C-A264-4862-921C-1ED4D82B3018}" destId="{B4C82DED-9E5A-4081-B5FF-06F61F566EEC}" srcOrd="0" destOrd="0" presId="urn:microsoft.com/office/officeart/2005/8/layout/hierarchy4"/>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876F5434-BAAD-490B-8F28-E6865816C6F7}" srcId="{340B2C31-6F7C-4FF2-B77A-12213BAAD110}" destId="{6604F95C-A264-4862-921C-1ED4D82B3018}" srcOrd="1" destOrd="0" parTransId="{FDF52BD0-77D6-43A8-88A9-D18C0755D29A}" sibTransId="{3C8FF8A5-8C18-4DCE-B7F8-188B8ADB2648}"/>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2"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685C6C13-C511-4390-82C2-3ECB77ADE4FF}" type="presParOf" srcId="{856EFE54-4F20-479F-897D-02572A343848}" destId="{F980ECEF-52B4-4702-9249-308F6188BB6A}" srcOrd="2" destOrd="0" presId="urn:microsoft.com/office/officeart/2005/8/layout/hierarchy4"/>
    <dgm:cxn modelId="{12FB2F94-A2DD-4D2E-A36E-0F86238778D5}" type="presParOf" srcId="{F980ECEF-52B4-4702-9249-308F6188BB6A}" destId="{B4C82DED-9E5A-4081-B5FF-06F61F566EEC}" srcOrd="0" destOrd="0" presId="urn:microsoft.com/office/officeart/2005/8/layout/hierarchy4"/>
    <dgm:cxn modelId="{1B7EDB52-9380-4A28-8557-BBB524A91FBB}" type="presParOf" srcId="{F980ECEF-52B4-4702-9249-308F6188BB6A}" destId="{908C1432-4709-4812-82C2-D772A40E3176}" srcOrd="1" destOrd="0" presId="urn:microsoft.com/office/officeart/2005/8/layout/hierarchy4"/>
    <dgm:cxn modelId="{9057D96B-9C9E-499F-BFF3-5912C910C0EE}" type="presParOf" srcId="{856EFE54-4F20-479F-897D-02572A343848}" destId="{632F0914-32E5-4353-928E-5D3226C415ED}" srcOrd="3" destOrd="0" presId="urn:microsoft.com/office/officeart/2005/8/layout/hierarchy4"/>
    <dgm:cxn modelId="{C5663954-D018-4B4B-9960-4161003B5D3C}" type="presParOf" srcId="{856EFE54-4F20-479F-897D-02572A343848}" destId="{FEEB6870-E5D4-4812-9227-A70BC7DACD59}" srcOrd="4"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944" y="2440"/>
          <a:ext cx="8227711"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52 </a:t>
          </a:r>
        </a:p>
        <a:p>
          <a:pPr marL="0" lvl="0" indent="0" algn="ctr" defTabSz="889000">
            <a:lnSpc>
              <a:spcPct val="90000"/>
            </a:lnSpc>
            <a:spcBef>
              <a:spcPct val="0"/>
            </a:spcBef>
            <a:spcAft>
              <a:spcPct val="35000"/>
            </a:spcAft>
            <a:buNone/>
          </a:pPr>
          <a:r>
            <a:rPr lang="en-GB" sz="1200" kern="1200" dirty="0"/>
            <a:t>Defects impacting AQ since August 2019. Circa 800,000 MPRNs affected</a:t>
          </a:r>
        </a:p>
      </dsp:txBody>
      <dsp:txXfrm>
        <a:off x="35387" y="36883"/>
        <a:ext cx="8158825" cy="1107082"/>
      </dsp:txXfrm>
    </dsp:sp>
    <dsp:sp modelId="{413F79E1-8978-46C8-B654-097B23D5410D}">
      <dsp:nvSpPr>
        <dsp:cNvPr id="0" name=""/>
        <dsp:cNvSpPr/>
      </dsp:nvSpPr>
      <dsp:spPr>
        <a:xfrm>
          <a:off x="944" y="1320401"/>
          <a:ext cx="651584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17 </a:t>
          </a:r>
        </a:p>
        <a:p>
          <a:pPr marL="0" lvl="0" indent="0" algn="ctr" defTabSz="800100">
            <a:lnSpc>
              <a:spcPct val="90000"/>
            </a:lnSpc>
            <a:spcBef>
              <a:spcPct val="0"/>
            </a:spcBef>
            <a:spcAft>
              <a:spcPct val="35000"/>
            </a:spcAft>
            <a:buNone/>
          </a:pPr>
          <a:r>
            <a:rPr lang="en-GB" sz="1400" kern="1200" dirty="0"/>
            <a:t>Open Defects</a:t>
          </a:r>
        </a:p>
      </dsp:txBody>
      <dsp:txXfrm>
        <a:off x="35387" y="1354844"/>
        <a:ext cx="6446956" cy="1107082"/>
      </dsp:txXfrm>
    </dsp:sp>
    <dsp:sp modelId="{FDE2A37E-44E9-4D3D-BCDA-2D3825DF139B}">
      <dsp:nvSpPr>
        <dsp:cNvPr id="0" name=""/>
        <dsp:cNvSpPr/>
      </dsp:nvSpPr>
      <dsp:spPr>
        <a:xfrm>
          <a:off x="944"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4</a:t>
          </a:r>
        </a:p>
        <a:p>
          <a:pPr marL="0" lvl="0" indent="0" algn="ctr" defTabSz="577850">
            <a:lnSpc>
              <a:spcPct val="90000"/>
            </a:lnSpc>
            <a:spcBef>
              <a:spcPct val="0"/>
            </a:spcBef>
            <a:spcAft>
              <a:spcPct val="35000"/>
            </a:spcAft>
            <a:buNone/>
          </a:pPr>
          <a:r>
            <a:rPr lang="en-GB" sz="1300" kern="1200" dirty="0"/>
            <a:t>Analysis</a:t>
          </a:r>
        </a:p>
      </dsp:txBody>
      <dsp:txXfrm>
        <a:off x="35387" y="2672805"/>
        <a:ext cx="1510329" cy="1107082"/>
      </dsp:txXfrm>
    </dsp:sp>
    <dsp:sp modelId="{B4C82DED-9E5A-4081-B5FF-06F61F566EEC}">
      <dsp:nvSpPr>
        <dsp:cNvPr id="0" name=""/>
        <dsp:cNvSpPr/>
      </dsp:nvSpPr>
      <dsp:spPr>
        <a:xfrm>
          <a:off x="1646486"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1</a:t>
          </a:r>
        </a:p>
        <a:p>
          <a:pPr marL="0" lvl="0" indent="0" algn="ctr" defTabSz="577850">
            <a:lnSpc>
              <a:spcPct val="90000"/>
            </a:lnSpc>
            <a:spcBef>
              <a:spcPct val="0"/>
            </a:spcBef>
            <a:spcAft>
              <a:spcPct val="35000"/>
            </a:spcAft>
            <a:buNone/>
          </a:pPr>
          <a:r>
            <a:rPr lang="en-GB" sz="1300" kern="1200" dirty="0"/>
            <a:t>Technical Fix</a:t>
          </a:r>
        </a:p>
      </dsp:txBody>
      <dsp:txXfrm>
        <a:off x="1680929" y="2672805"/>
        <a:ext cx="1510329" cy="1107082"/>
      </dsp:txXfrm>
    </dsp:sp>
    <dsp:sp modelId="{EC2C6B3A-F0AA-406B-BD66-5AD5C9B9D7DD}">
      <dsp:nvSpPr>
        <dsp:cNvPr id="0" name=""/>
        <dsp:cNvSpPr/>
      </dsp:nvSpPr>
      <dsp:spPr>
        <a:xfrm>
          <a:off x="3292028"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5</a:t>
          </a:r>
        </a:p>
        <a:p>
          <a:pPr marL="0" lvl="0" indent="0" algn="ctr" defTabSz="577850">
            <a:lnSpc>
              <a:spcPct val="90000"/>
            </a:lnSpc>
            <a:spcBef>
              <a:spcPct val="0"/>
            </a:spcBef>
            <a:spcAft>
              <a:spcPct val="35000"/>
            </a:spcAft>
            <a:buNone/>
          </a:pPr>
          <a:r>
            <a:rPr lang="en-GB" sz="1300" kern="1200" dirty="0"/>
            <a:t>UAT </a:t>
          </a:r>
        </a:p>
      </dsp:txBody>
      <dsp:txXfrm>
        <a:off x="3326471" y="2672805"/>
        <a:ext cx="1510329" cy="1107082"/>
      </dsp:txXfrm>
    </dsp:sp>
    <dsp:sp modelId="{70C30767-313D-4734-B35E-54D3DA8D6724}">
      <dsp:nvSpPr>
        <dsp:cNvPr id="0" name=""/>
        <dsp:cNvSpPr/>
      </dsp:nvSpPr>
      <dsp:spPr>
        <a:xfrm>
          <a:off x="4937571"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7</a:t>
          </a:r>
        </a:p>
        <a:p>
          <a:pPr marL="0" lvl="0" indent="0" algn="ctr" defTabSz="577850">
            <a:lnSpc>
              <a:spcPct val="90000"/>
            </a:lnSpc>
            <a:spcBef>
              <a:spcPct val="0"/>
            </a:spcBef>
            <a:spcAft>
              <a:spcPct val="35000"/>
            </a:spcAft>
            <a:buNone/>
          </a:pPr>
          <a:r>
            <a:rPr lang="en-GB" sz="1300" kern="1200" dirty="0"/>
            <a:t>Fixed, Deployed Awaiting Data Correction</a:t>
          </a:r>
        </a:p>
      </dsp:txBody>
      <dsp:txXfrm>
        <a:off x="4972014" y="2672805"/>
        <a:ext cx="1510329" cy="1107082"/>
      </dsp:txXfrm>
    </dsp:sp>
    <dsp:sp modelId="{21579366-40A8-401B-8BAF-1D571755D003}">
      <dsp:nvSpPr>
        <dsp:cNvPr id="0" name=""/>
        <dsp:cNvSpPr/>
      </dsp:nvSpPr>
      <dsp:spPr>
        <a:xfrm>
          <a:off x="6649440" y="1320401"/>
          <a:ext cx="1579215"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35 </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300" kern="1200" dirty="0"/>
            <a:t>(c.798k MPRNs) </a:t>
          </a:r>
        </a:p>
      </dsp:txBody>
      <dsp:txXfrm>
        <a:off x="6683883" y="1354844"/>
        <a:ext cx="1510329" cy="110708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09/03/2020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18</a:t>
            </a:r>
            <a:r>
              <a:rPr lang="en-GB" baseline="30000" dirty="0">
                <a:latin typeface="Arial"/>
                <a:cs typeface="Arial"/>
              </a:rPr>
              <a:t>th</a:t>
            </a:r>
            <a:r>
              <a:rPr lang="en-GB" dirty="0">
                <a:latin typeface="Arial"/>
                <a:cs typeface="Arial"/>
              </a:rPr>
              <a:t> March 2020</a:t>
            </a:r>
          </a:p>
          <a:p>
            <a:endParaRPr lang="en-GB" sz="1300" dirty="0">
              <a:latin typeface="Arial"/>
              <a:cs typeface="Arial"/>
            </a:endParaRPr>
          </a:p>
          <a:p>
            <a:r>
              <a:rPr lang="en-GB" sz="1300" dirty="0">
                <a:latin typeface="Arial"/>
                <a:cs typeface="Arial"/>
              </a:rPr>
              <a:t>Version 0.2   </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707685"/>
            <a:ext cx="8640960" cy="3672408"/>
          </a:xfrm>
        </p:spPr>
        <p:txBody>
          <a:bodyPr>
            <a:normAutofit fontScale="85000" lnSpcReduction="20000"/>
          </a:bodyPr>
          <a:lstStyle/>
          <a:p>
            <a:r>
              <a:rPr lang="en-US" sz="1600" dirty="0">
                <a:solidFill>
                  <a:schemeClr val="accent1"/>
                </a:solidFill>
              </a:rPr>
              <a:t>We have focused our immediate attention on ensuring that the right level of quality is being applied to the known AQ defects (17 open defects as at 6</a:t>
            </a:r>
            <a:r>
              <a:rPr lang="en-US" sz="1600" baseline="30000" dirty="0">
                <a:solidFill>
                  <a:schemeClr val="accent1"/>
                </a:solidFill>
              </a:rPr>
              <a:t>th</a:t>
            </a:r>
            <a:r>
              <a:rPr lang="en-US" sz="1600" dirty="0">
                <a:solidFill>
                  <a:schemeClr val="accent1"/>
                </a:solidFill>
              </a:rPr>
              <a:t> March). A ‘drains up’ review of our defect process has been instigated to ensure appropriate levels of control exist supported by daily ‘drumbeat’ sessions to ensure all parties are working to agreed targets/outcomes. </a:t>
            </a:r>
          </a:p>
          <a:p>
            <a:pPr marL="0" indent="0">
              <a:buNone/>
            </a:pPr>
            <a:endParaRPr lang="en-US" sz="1600" dirty="0">
              <a:solidFill>
                <a:schemeClr val="accent1"/>
              </a:solidFill>
            </a:endParaRPr>
          </a:p>
          <a:p>
            <a:r>
              <a:rPr lang="en-US" sz="1600" dirty="0">
                <a:solidFill>
                  <a:schemeClr val="accent1"/>
                </a:solidFill>
              </a:rPr>
              <a:t>We continue to see defects being raised but these are slowing, whilst positively we are starting to clear the backlog.</a:t>
            </a:r>
          </a:p>
          <a:p>
            <a:endParaRPr lang="en-US" sz="1600" dirty="0">
              <a:solidFill>
                <a:schemeClr val="accent1"/>
              </a:solidFill>
            </a:endParaRPr>
          </a:p>
          <a:p>
            <a:r>
              <a:rPr lang="en-US" sz="1600" dirty="0">
                <a:solidFill>
                  <a:schemeClr val="accent1"/>
                </a:solidFill>
              </a:rPr>
              <a:t>The underlying root cause of these issues remains a significant body of work, and work has started to ‘package’ these into focused areas for investigation (see later slide) by our technical suppliers and business SME’s. </a:t>
            </a:r>
          </a:p>
          <a:p>
            <a:endParaRPr lang="en-US" sz="1600" dirty="0">
              <a:solidFill>
                <a:schemeClr val="accent1"/>
              </a:solidFill>
            </a:endParaRPr>
          </a:p>
          <a:p>
            <a:r>
              <a:rPr lang="en-US" sz="1600" dirty="0">
                <a:solidFill>
                  <a:schemeClr val="accent1"/>
                </a:solidFill>
              </a:rPr>
              <a:t>To aide root cause and visibility of issues we are seeking to develop a suite of data/MI to aide the day to day process as well as further assure the AQ data correction output. </a:t>
            </a:r>
          </a:p>
          <a:p>
            <a:endParaRPr lang="en-US" sz="1600" dirty="0">
              <a:solidFill>
                <a:schemeClr val="accent1"/>
              </a:solidFill>
            </a:endParaRPr>
          </a:p>
          <a:p>
            <a:r>
              <a:rPr lang="en-US" sz="1600" dirty="0">
                <a:solidFill>
                  <a:schemeClr val="accent1"/>
                </a:solidFill>
              </a:rPr>
              <a:t>Workstreams have been established and resources are being assigned accountability and responsibility within each. Presently this is being done through a virtual team model, and as further insight on root cause is identified we will look to secure dedicated resources. </a:t>
            </a:r>
          </a:p>
          <a:p>
            <a:pPr marL="0" indent="0">
              <a:buNone/>
            </a:pPr>
            <a:endParaRPr lang="en-US" sz="16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GB" sz="1200" dirty="0">
              <a:solidFill>
                <a:schemeClr val="accent1"/>
              </a:solidFill>
            </a:endParaRP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(6</a:t>
            </a:r>
            <a:r>
              <a:rPr lang="en-GB" sz="1600" baseline="30000" dirty="0"/>
              <a:t>th</a:t>
            </a:r>
            <a:r>
              <a:rPr lang="en-GB" sz="1600" dirty="0"/>
              <a:t> March)</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434329184"/>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283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6F050-51F4-44BC-8594-D117E2053882}"/>
              </a:ext>
            </a:extLst>
          </p:cNvPr>
          <p:cNvSpPr>
            <a:spLocks noGrp="1"/>
          </p:cNvSpPr>
          <p:nvPr>
            <p:ph type="title"/>
          </p:nvPr>
        </p:nvSpPr>
        <p:spPr>
          <a:xfrm>
            <a:off x="0" y="0"/>
            <a:ext cx="8229600" cy="637580"/>
          </a:xfrm>
        </p:spPr>
        <p:txBody>
          <a:bodyPr>
            <a:normAutofit/>
          </a:bodyPr>
          <a:lstStyle/>
          <a:p>
            <a:pPr algn="l"/>
            <a:r>
              <a:rPr lang="en-GB" sz="2400" dirty="0"/>
              <a:t>Raised and Resolved AQ Defects by Month</a:t>
            </a:r>
          </a:p>
        </p:txBody>
      </p:sp>
      <p:pic>
        <p:nvPicPr>
          <p:cNvPr id="4" name="Picture 3">
            <a:extLst>
              <a:ext uri="{FF2B5EF4-FFF2-40B4-BE49-F238E27FC236}">
                <a16:creationId xmlns:a16="http://schemas.microsoft.com/office/drawing/2014/main" id="{2E042586-D969-4F42-A9E2-453F4344AE6F}"/>
              </a:ext>
            </a:extLst>
          </p:cNvPr>
          <p:cNvPicPr>
            <a:picLocks noChangeAspect="1"/>
          </p:cNvPicPr>
          <p:nvPr/>
        </p:nvPicPr>
        <p:blipFill>
          <a:blip r:embed="rId2"/>
          <a:stretch>
            <a:fillRect/>
          </a:stretch>
        </p:blipFill>
        <p:spPr>
          <a:xfrm>
            <a:off x="1259632" y="698804"/>
            <a:ext cx="6969968" cy="3181626"/>
          </a:xfrm>
          <a:prstGeom prst="rect">
            <a:avLst/>
          </a:prstGeom>
        </p:spPr>
      </p:pic>
      <p:sp>
        <p:nvSpPr>
          <p:cNvPr id="3" name="TextBox 2">
            <a:extLst>
              <a:ext uri="{FF2B5EF4-FFF2-40B4-BE49-F238E27FC236}">
                <a16:creationId xmlns:a16="http://schemas.microsoft.com/office/drawing/2014/main" id="{76F98EF6-2156-49C0-9382-322F6E9B1653}"/>
              </a:ext>
            </a:extLst>
          </p:cNvPr>
          <p:cNvSpPr txBox="1"/>
          <p:nvPr/>
        </p:nvSpPr>
        <p:spPr>
          <a:xfrm>
            <a:off x="1187624" y="3928886"/>
            <a:ext cx="7344816" cy="1200329"/>
          </a:xfrm>
          <a:prstGeom prst="rect">
            <a:avLst/>
          </a:prstGeom>
          <a:noFill/>
        </p:spPr>
        <p:txBody>
          <a:bodyPr wrap="square" rtlCol="0">
            <a:spAutoFit/>
          </a:bodyPr>
          <a:lstStyle/>
          <a:p>
            <a:pPr marL="171450" indent="-171450">
              <a:buFont typeface="Arial" panose="020B0604020202020204" pitchFamily="34" charset="0"/>
              <a:buChar char="•"/>
            </a:pPr>
            <a:r>
              <a:rPr lang="en-GB" sz="1200" dirty="0">
                <a:solidFill>
                  <a:schemeClr val="accent1"/>
                </a:solidFill>
              </a:rPr>
              <a:t>Defects with a high volume of impacted MPRNs or were known to have a significant impact on the AQ were prioritised and resolved prior to 1</a:t>
            </a:r>
            <a:r>
              <a:rPr lang="en-GB" sz="1200" baseline="30000" dirty="0">
                <a:solidFill>
                  <a:schemeClr val="accent1"/>
                </a:solidFill>
              </a:rPr>
              <a:t>st</a:t>
            </a:r>
            <a:r>
              <a:rPr lang="en-GB" sz="1200" dirty="0">
                <a:solidFill>
                  <a:schemeClr val="accent1"/>
                </a:solidFill>
              </a:rPr>
              <a:t> December 2019.</a:t>
            </a:r>
          </a:p>
          <a:p>
            <a:pPr marL="171450" indent="-171450">
              <a:buFont typeface="Arial" panose="020B0604020202020204" pitchFamily="34" charset="0"/>
              <a:buChar char="•"/>
            </a:pPr>
            <a:endParaRPr lang="en-GB" sz="1200" dirty="0">
              <a:solidFill>
                <a:schemeClr val="accent1"/>
              </a:solidFill>
            </a:endParaRPr>
          </a:p>
          <a:p>
            <a:pPr marL="171450" indent="-171450">
              <a:buFont typeface="Arial" panose="020B0604020202020204" pitchFamily="34" charset="0"/>
              <a:buChar char="•"/>
            </a:pPr>
            <a:r>
              <a:rPr lang="en-GB" sz="1200" dirty="0">
                <a:solidFill>
                  <a:schemeClr val="accent1"/>
                </a:solidFill>
              </a:rPr>
              <a:t>Defects continue to be raised however these are slowing, and our ability to clear the backlog is improving.</a:t>
            </a:r>
          </a:p>
          <a:p>
            <a:endParaRPr lang="en-GB" sz="1200" dirty="0"/>
          </a:p>
        </p:txBody>
      </p:sp>
    </p:spTree>
    <p:extLst>
      <p:ext uri="{BB962C8B-B14F-4D97-AF65-F5344CB8AC3E}">
        <p14:creationId xmlns:p14="http://schemas.microsoft.com/office/powerpoint/2010/main" val="182199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5C0F-0EE5-4EE9-9054-36549845CB3E}"/>
              </a:ext>
            </a:extLst>
          </p:cNvPr>
          <p:cNvSpPr>
            <a:spLocks noGrp="1"/>
          </p:cNvSpPr>
          <p:nvPr>
            <p:ph type="title"/>
          </p:nvPr>
        </p:nvSpPr>
        <p:spPr>
          <a:xfrm>
            <a:off x="107504" y="149909"/>
            <a:ext cx="8856984" cy="637580"/>
          </a:xfrm>
        </p:spPr>
        <p:txBody>
          <a:bodyPr>
            <a:noAutofit/>
          </a:bodyPr>
          <a:lstStyle/>
          <a:p>
            <a:pPr algn="l"/>
            <a:r>
              <a:rPr lang="en-GB" sz="2400" dirty="0"/>
              <a:t>Monthly AQ Process – Defect Heat-Map </a:t>
            </a:r>
            <a:endParaRPr lang="en-GB" dirty="0"/>
          </a:p>
        </p:txBody>
      </p:sp>
      <p:pic>
        <p:nvPicPr>
          <p:cNvPr id="4" name="Content Placeholder 3">
            <a:extLst>
              <a:ext uri="{FF2B5EF4-FFF2-40B4-BE49-F238E27FC236}">
                <a16:creationId xmlns:a16="http://schemas.microsoft.com/office/drawing/2014/main" id="{5FE12453-2CD1-4875-AEDB-9E23BD30B0CC}"/>
              </a:ext>
            </a:extLst>
          </p:cNvPr>
          <p:cNvPicPr>
            <a:picLocks noGrp="1" noChangeAspect="1"/>
          </p:cNvPicPr>
          <p:nvPr>
            <p:ph idx="1"/>
          </p:nvPr>
        </p:nvPicPr>
        <p:blipFill>
          <a:blip r:embed="rId2"/>
          <a:stretch>
            <a:fillRect/>
          </a:stretch>
        </p:blipFill>
        <p:spPr>
          <a:xfrm>
            <a:off x="467544" y="787489"/>
            <a:ext cx="7422270" cy="3728477"/>
          </a:xfrm>
          <a:prstGeom prst="rect">
            <a:avLst/>
          </a:prstGeom>
        </p:spPr>
      </p:pic>
      <p:sp>
        <p:nvSpPr>
          <p:cNvPr id="5" name="Rectangle: Rounded Corners 4">
            <a:extLst>
              <a:ext uri="{FF2B5EF4-FFF2-40B4-BE49-F238E27FC236}">
                <a16:creationId xmlns:a16="http://schemas.microsoft.com/office/drawing/2014/main" id="{79C0E3EA-969E-42C9-8E16-F995D517E0C1}"/>
              </a:ext>
            </a:extLst>
          </p:cNvPr>
          <p:cNvSpPr/>
          <p:nvPr/>
        </p:nvSpPr>
        <p:spPr>
          <a:xfrm>
            <a:off x="7020272" y="1131590"/>
            <a:ext cx="1944216" cy="272274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en-GB" sz="900" b="1" dirty="0"/>
              <a:t>Potential Root Cause Areas…</a:t>
            </a:r>
          </a:p>
          <a:p>
            <a:endParaRPr lang="en-GB" sz="900" dirty="0"/>
          </a:p>
          <a:p>
            <a:pPr marL="171450" indent="-171450">
              <a:buFont typeface="Arial" panose="020B0604020202020204" pitchFamily="34" charset="0"/>
              <a:buChar char="•"/>
            </a:pPr>
            <a:r>
              <a:rPr lang="en-GB" sz="900" dirty="0"/>
              <a:t>Multiple process/system events occurring on the same day </a:t>
            </a:r>
          </a:p>
          <a:p>
            <a:pPr marL="171450" indent="-171450">
              <a:buFont typeface="Arial" panose="020B0604020202020204" pitchFamily="34" charset="0"/>
              <a:buChar char="•"/>
            </a:pPr>
            <a:r>
              <a:rPr lang="en-GB" sz="900" dirty="0"/>
              <a:t>Business/Technical Exceptions resulting in incorrect AQ</a:t>
            </a:r>
          </a:p>
          <a:p>
            <a:pPr marL="171450" indent="-171450">
              <a:buFont typeface="Arial" panose="020B0604020202020204" pitchFamily="34" charset="0"/>
              <a:buChar char="•"/>
            </a:pPr>
            <a:r>
              <a:rPr lang="en-GB" sz="900" dirty="0"/>
              <a:t>BAU change delivery – Robust regression test of all scenarios/variants</a:t>
            </a:r>
          </a:p>
          <a:p>
            <a:pPr marL="171450" indent="-171450">
              <a:buFont typeface="Arial" panose="020B0604020202020204" pitchFamily="34" charset="0"/>
              <a:buChar char="•"/>
            </a:pPr>
            <a:r>
              <a:rPr lang="en-GB" sz="900" dirty="0"/>
              <a:t>AQ defect process – robustness of process</a:t>
            </a:r>
          </a:p>
          <a:p>
            <a:pPr marL="171450" indent="-171450">
              <a:buFont typeface="Arial" panose="020B0604020202020204" pitchFamily="34" charset="0"/>
              <a:buChar char="•"/>
            </a:pPr>
            <a:r>
              <a:rPr lang="en-GB" sz="900" dirty="0"/>
              <a:t>Others…</a:t>
            </a:r>
          </a:p>
          <a:p>
            <a:pPr algn="ctr"/>
            <a:endParaRPr lang="en-GB" sz="900" dirty="0"/>
          </a:p>
        </p:txBody>
      </p:sp>
    </p:spTree>
    <p:extLst>
      <p:ext uri="{BB962C8B-B14F-4D97-AF65-F5344CB8AC3E}">
        <p14:creationId xmlns:p14="http://schemas.microsoft.com/office/powerpoint/2010/main" val="40046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87B8-9E3D-4923-83A1-B2FB77CE6641}"/>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AFF5AE7F-88F8-4F48-A36E-245466C3C166}"/>
              </a:ext>
            </a:extLst>
          </p:cNvPr>
          <p:cNvSpPr>
            <a:spLocks noGrp="1"/>
          </p:cNvSpPr>
          <p:nvPr>
            <p:ph idx="1"/>
          </p:nvPr>
        </p:nvSpPr>
        <p:spPr/>
        <p:txBody>
          <a:bodyPr>
            <a:normAutofit/>
          </a:bodyPr>
          <a:lstStyle/>
          <a:p>
            <a:r>
              <a:rPr lang="en-GB" sz="1600" dirty="0">
                <a:solidFill>
                  <a:schemeClr val="accent1"/>
                </a:solidFill>
              </a:rPr>
              <a:t>Greater detail on the defect glide path</a:t>
            </a:r>
          </a:p>
          <a:p>
            <a:endParaRPr lang="en-GB" sz="1600" dirty="0">
              <a:solidFill>
                <a:schemeClr val="accent1"/>
              </a:solidFill>
            </a:endParaRPr>
          </a:p>
          <a:p>
            <a:r>
              <a:rPr lang="en-GB" sz="1600" dirty="0">
                <a:solidFill>
                  <a:schemeClr val="accent1"/>
                </a:solidFill>
              </a:rPr>
              <a:t>Highlighting the quick wins achieved and the outcome they have delivered</a:t>
            </a:r>
          </a:p>
          <a:p>
            <a:endParaRPr lang="en-GB" sz="1600" dirty="0">
              <a:solidFill>
                <a:schemeClr val="accent1"/>
              </a:solidFill>
            </a:endParaRPr>
          </a:p>
          <a:p>
            <a:r>
              <a:rPr lang="en-GB" sz="1600" dirty="0">
                <a:solidFill>
                  <a:schemeClr val="accent1"/>
                </a:solidFill>
              </a:rPr>
              <a:t>Specific insight on the root cause and what remediation can be put in place (short, medium and long term)</a:t>
            </a:r>
          </a:p>
          <a:p>
            <a:endParaRPr lang="en-GB" sz="1600" dirty="0">
              <a:solidFill>
                <a:schemeClr val="accent1"/>
              </a:solidFill>
            </a:endParaRPr>
          </a:p>
          <a:p>
            <a:r>
              <a:rPr lang="en-GB" sz="1600" dirty="0">
                <a:solidFill>
                  <a:schemeClr val="accent1"/>
                </a:solidFill>
              </a:rPr>
              <a:t>Providing greater confidence on what additional checks and balances are being applied to BAU processing</a:t>
            </a:r>
          </a:p>
        </p:txBody>
      </p:sp>
    </p:spTree>
    <p:extLst>
      <p:ext uri="{BB962C8B-B14F-4D97-AF65-F5344CB8AC3E}">
        <p14:creationId xmlns:p14="http://schemas.microsoft.com/office/powerpoint/2010/main" val="285980176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www.w3.org/XML/1998/namespace"/>
    <ds:schemaRef ds:uri="http://purl.org/dc/dcmitype/"/>
    <ds:schemaRef ds:uri="01f7a547-d57a-44ce-a211-81869c79743b"/>
    <ds:schemaRef ds:uri="http://schemas.microsoft.com/office/infopath/2007/PartnerControls"/>
    <ds:schemaRef ds:uri="http://purl.org/dc/terms/"/>
    <ds:schemaRef ds:uri="http://schemas.openxmlformats.org/package/2006/metadata/core-properties"/>
    <ds:schemaRef ds:uri="3092569d-7549-4f1f-b838-122d264c6bd8"/>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55DF3F23-04BD-4F0E-A6AC-E9307A0BBC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20192</TotalTime>
  <Words>472</Words>
  <Application>Microsoft Office PowerPoint</Application>
  <PresentationFormat>On-screen Show (16:9)</PresentationFormat>
  <Paragraphs>76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AQ Taskforce Update CoMC </vt:lpstr>
      <vt:lpstr>Summary</vt:lpstr>
      <vt:lpstr>AQ Taskforce Workstreams</vt:lpstr>
      <vt:lpstr>AQ Defect Status (6th March) </vt:lpstr>
      <vt:lpstr>Raised and Resolved AQ Defects by Month</vt:lpstr>
      <vt:lpstr>Monthly AQ Process – Defect Heat-Map </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327</cp:revision>
  <cp:lastPrinted>2020-03-06T09:33:12Z</cp:lastPrinted>
  <dcterms:created xsi:type="dcterms:W3CDTF">2018-09-02T17:12:15Z</dcterms:created>
  <dcterms:modified xsi:type="dcterms:W3CDTF">2020-03-09T14:36:07Z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