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5" r:id="rId5"/>
    <p:sldId id="297" r:id="rId6"/>
    <p:sldId id="298" r:id="rId7"/>
    <p:sldId id="301" r:id="rId8"/>
    <p:sldId id="305" r:id="rId9"/>
    <p:sldId id="259" r:id="rId10"/>
    <p:sldId id="264" r:id="rId11"/>
    <p:sldId id="263" r:id="rId12"/>
    <p:sldId id="30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1F5"/>
    <a:srgbClr val="FFFFFF"/>
    <a:srgbClr val="B1D6E8"/>
    <a:srgbClr val="84B8DA"/>
    <a:srgbClr val="9C4877"/>
    <a:srgbClr val="2B80B1"/>
    <a:srgbClr val="9CCB3B"/>
    <a:srgbClr val="F5835D"/>
    <a:srgbClr val="E7BB20"/>
    <a:srgbClr val="BD6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5AA11-0ED9-4D30-92CC-28BC48B63DE0}" v="11" dt="2020-03-09T19:08:53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E953-2F45-4B9D-BCBA-4A7A39FEE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UNC / REC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5D75-5580-45F0-8413-8800FE477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CoMC</a:t>
            </a:r>
            <a:r>
              <a:rPr lang="en-GB" dirty="0"/>
              <a:t> – March 2020</a:t>
            </a:r>
          </a:p>
        </p:txBody>
      </p:sp>
    </p:spTree>
    <p:extLst>
      <p:ext uri="{BB962C8B-B14F-4D97-AF65-F5344CB8AC3E}">
        <p14:creationId xmlns:p14="http://schemas.microsoft.com/office/powerpoint/2010/main" val="218843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126-B1E9-4282-85DD-F5CE207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A2E2-6CB0-46D3-BF36-9AF66BF3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Ofgem has asked the Transporters to update the UNC, to follow up on the version of the UNC issued in June 2019</a:t>
            </a:r>
          </a:p>
          <a:p>
            <a:pPr lvl="1"/>
            <a:r>
              <a:rPr lang="en-GB" sz="1600" dirty="0"/>
              <a:t>Some changes through design as described to Panel to UNC G and M</a:t>
            </a:r>
          </a:p>
          <a:p>
            <a:pPr lvl="2"/>
            <a:r>
              <a:rPr lang="en-GB" sz="1400" dirty="0"/>
              <a:t>Paper presented at December 2019 Panel – we don’t propose to discuss here</a:t>
            </a:r>
          </a:p>
          <a:p>
            <a:pPr lvl="1"/>
            <a:r>
              <a:rPr lang="en-GB" sz="1600" dirty="0"/>
              <a:t>Changes to GT-D for provision of services in the REC</a:t>
            </a:r>
          </a:p>
          <a:p>
            <a:pPr lvl="1"/>
            <a:r>
              <a:rPr lang="en-GB" sz="1600" dirty="0"/>
              <a:t>Data permissions in V – relationship between Data Permissions Matrix and REC Data Access Matrix</a:t>
            </a:r>
          </a:p>
          <a:p>
            <a:pPr lvl="2"/>
            <a:r>
              <a:rPr lang="en-GB" sz="1400" dirty="0"/>
              <a:t>Update on our understanding from Ofgem re: proposal re: Data Access Administrator</a:t>
            </a:r>
          </a:p>
          <a:p>
            <a:pPr lvl="2"/>
            <a:endParaRPr lang="en-GB" sz="14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9992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126-B1E9-4282-85DD-F5CE207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GB" dirty="0"/>
              <a:t>Changes to GT-D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A2E2-6CB0-46D3-BF36-9AF66BF3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CDSP will undertake a number of roles under the REC</a:t>
            </a:r>
          </a:p>
          <a:p>
            <a:pPr lvl="1"/>
            <a:r>
              <a:rPr lang="en-GB" sz="1600" dirty="0"/>
              <a:t>GRDA</a:t>
            </a:r>
          </a:p>
          <a:p>
            <a:pPr lvl="1"/>
            <a:r>
              <a:rPr lang="en-GB" sz="1600" dirty="0"/>
              <a:t>GES Service Provider</a:t>
            </a:r>
          </a:p>
          <a:p>
            <a:pPr lvl="1"/>
            <a:r>
              <a:rPr lang="en-GB" sz="1600" dirty="0"/>
              <a:t>CDSP Further Services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600" dirty="0"/>
              <a:t>GRDA provides the file interface between CDSP and CSS, and is a role in the REC</a:t>
            </a:r>
          </a:p>
          <a:p>
            <a:pPr lvl="1"/>
            <a:r>
              <a:rPr lang="en-GB" sz="1600" dirty="0"/>
              <a:t>Expected to be a DSC Service –rather than contracted to </a:t>
            </a:r>
            <a:r>
              <a:rPr lang="en-GB" sz="1600" dirty="0" err="1"/>
              <a:t>RECCo</a:t>
            </a:r>
            <a:r>
              <a:rPr lang="en-GB" sz="1600" dirty="0"/>
              <a:t> 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r>
              <a:rPr lang="en-GB" sz="1600" dirty="0"/>
              <a:t>As this is predominantly Registration activities – we are anticipating that this will be assigned to Service Area 1 – Views?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endParaRPr lang="en-GB" sz="3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83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126-B1E9-4282-85DD-F5CE207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GB" dirty="0"/>
              <a:t>Changes to GT-D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A2E2-6CB0-46D3-BF36-9AF66BF3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5600" dirty="0"/>
              <a:t>GES SP and CDSP FS will be provided by CDSP under contract to </a:t>
            </a:r>
            <a:r>
              <a:rPr lang="en-GB" sz="5600" dirty="0" err="1"/>
              <a:t>RECCo</a:t>
            </a:r>
            <a:endParaRPr lang="en-GB" sz="5600" dirty="0"/>
          </a:p>
          <a:p>
            <a:pPr lvl="2"/>
            <a:r>
              <a:rPr lang="en-GB" sz="5600" dirty="0"/>
              <a:t>GES is DES + some APIs* - highlighted that this cannot be provided at a lower priority than current service is provided</a:t>
            </a:r>
          </a:p>
          <a:p>
            <a:pPr lvl="2"/>
            <a:r>
              <a:rPr lang="en-GB" sz="5600" dirty="0"/>
              <a:t>CDSP FS is currently provided to SPAA Ltd at lower priority – this is only reporting at the moment, but is likely to be enhanced in future so probably should be considered now similarly </a:t>
            </a:r>
          </a:p>
          <a:p>
            <a:pPr marL="914400" lvl="2" indent="0">
              <a:buNone/>
            </a:pPr>
            <a:endParaRPr lang="en-GB" sz="5600" dirty="0"/>
          </a:p>
          <a:p>
            <a:pPr lvl="1"/>
            <a:r>
              <a:rPr lang="en-GB" sz="5600" b="1" dirty="0"/>
              <a:t>Solution proposal </a:t>
            </a:r>
            <a:r>
              <a:rPr lang="en-GB" sz="5600" dirty="0"/>
              <a:t>- development of a ‘fourth service’ to allow services to non DSC Customers at the same priority as Direct Services where there is a requirement to do so on the CDSP in any Code</a:t>
            </a:r>
          </a:p>
          <a:p>
            <a:pPr marL="457200" lvl="1" indent="0">
              <a:buNone/>
            </a:pPr>
            <a:endParaRPr lang="en-GB" sz="5600" dirty="0"/>
          </a:p>
          <a:p>
            <a:pPr lvl="1"/>
            <a:r>
              <a:rPr lang="en-GB" sz="5600" dirty="0"/>
              <a:t>Third Party and Additional Services Policy will need to be updated to reflect the additional services – consideration will need to be given to the terms of these arrangements. </a:t>
            </a:r>
          </a:p>
          <a:p>
            <a:pPr lvl="1"/>
            <a:endParaRPr lang="en-GB" sz="5600" dirty="0"/>
          </a:p>
          <a:p>
            <a:pPr lvl="1"/>
            <a:r>
              <a:rPr lang="en-GB" sz="5600" b="1" dirty="0"/>
              <a:t>What are the views of </a:t>
            </a:r>
            <a:r>
              <a:rPr lang="en-GB" sz="5600" b="1" dirty="0" err="1"/>
              <a:t>CoMC</a:t>
            </a:r>
            <a:r>
              <a:rPr lang="en-GB" sz="5600" b="1" dirty="0"/>
              <a:t>?</a:t>
            </a:r>
          </a:p>
          <a:p>
            <a:pPr marL="457200" lvl="1" indent="0">
              <a:buNone/>
            </a:pPr>
            <a:endParaRPr lang="en-GB" sz="5600" dirty="0"/>
          </a:p>
          <a:p>
            <a:pPr marL="457200" lvl="1" indent="0">
              <a:buNone/>
            </a:pPr>
            <a:r>
              <a:rPr lang="en-GB" sz="5600" dirty="0"/>
              <a:t>* - working assumption is that these are those developed under MIS only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126-B1E9-4282-85DD-F5CE207F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A2E2-6CB0-46D3-BF36-9AF66BF3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en-GB" sz="1400" dirty="0"/>
              <a:t>The Data Access Schedule in REC describes a Data Access Matrix which will record the parties that will have access to each data item as approved by the REC processes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 err="1"/>
              <a:t>CoMC</a:t>
            </a:r>
            <a:r>
              <a:rPr lang="en-GB" sz="1400" dirty="0"/>
              <a:t> are currently responsible for release of Protected Information under UNC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What view does CoMC have regarding the future release of data currently classed as UNC data?</a:t>
            </a:r>
          </a:p>
          <a:p>
            <a:pPr lvl="2"/>
            <a:r>
              <a:rPr lang="en-GB" sz="1400" dirty="0"/>
              <a:t>Is this expected to be solely determined by the REC? We understand it is assumed by Ofgem that this is a consultation only process – but it is unclear how this will work. </a:t>
            </a:r>
          </a:p>
          <a:p>
            <a:pPr lvl="2"/>
            <a:r>
              <a:rPr lang="en-GB" sz="1400" dirty="0"/>
              <a:t>We note that this should be assessed against the Open Data Framework – i.e. assumed open – but guidance is sought from </a:t>
            </a:r>
            <a:r>
              <a:rPr lang="en-GB" sz="1400" dirty="0" err="1"/>
              <a:t>CoMC</a:t>
            </a:r>
            <a:r>
              <a:rPr lang="en-GB" sz="1400" dirty="0"/>
              <a:t> on what process they are expecting.</a:t>
            </a:r>
          </a:p>
          <a:p>
            <a:endParaRPr lang="en-GB" sz="1400" i="1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7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293-B559-4A7D-8C99-B36C7F05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Data Flows between REC / UNC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FF2EA7-F2B3-4A2C-B185-46C404C1B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689" y="1058863"/>
            <a:ext cx="6530622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293-B559-4A7D-8C99-B36C7F05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580"/>
          </a:xfrm>
        </p:spPr>
        <p:txBody>
          <a:bodyPr/>
          <a:lstStyle/>
          <a:p>
            <a:r>
              <a:rPr lang="en-GB" dirty="0"/>
              <a:t>Logical Data Flows between REC / UNC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3B19B-FDEC-4FFE-ABA5-1B6076E85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689" y="1058863"/>
            <a:ext cx="6530622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7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293-B559-4A7D-8C99-B36C7F05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0350-5C5C-44BF-8ACC-1F16B782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240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Are the data sources correct / exhaustive?</a:t>
            </a:r>
          </a:p>
          <a:p>
            <a:pPr lvl="1"/>
            <a:r>
              <a:rPr lang="en-GB" dirty="0"/>
              <a:t>Noting that post CSS a source of Registration data will be CSS</a:t>
            </a:r>
          </a:p>
          <a:p>
            <a:r>
              <a:rPr lang="en-GB" dirty="0"/>
              <a:t>Is the Logical treatment correct?</a:t>
            </a:r>
          </a:p>
          <a:p>
            <a:pPr lvl="1"/>
            <a:r>
              <a:rPr lang="en-GB" dirty="0"/>
              <a:t>Suppliers will logically provide direct to the REC (regardless of the physical route)</a:t>
            </a:r>
          </a:p>
          <a:p>
            <a:pPr lvl="2"/>
            <a:r>
              <a:rPr lang="en-GB" dirty="0"/>
              <a:t>Do Shippers expect to apply confidentiality based on physical or logical flows of data?</a:t>
            </a:r>
          </a:p>
          <a:p>
            <a:pPr lvl="1"/>
            <a:r>
              <a:rPr lang="en-GB" dirty="0"/>
              <a:t>Shipper derived data will be mastered under UNC</a:t>
            </a:r>
          </a:p>
          <a:p>
            <a:pPr lvl="2"/>
            <a:r>
              <a:rPr lang="en-GB" dirty="0"/>
              <a:t>Assumed as Shippers will not want data to be released without their ability to influence this</a:t>
            </a:r>
          </a:p>
          <a:p>
            <a:pPr lvl="1"/>
            <a:r>
              <a:rPr lang="en-GB" dirty="0"/>
              <a:t>CDSP derived data is mastered under UNC</a:t>
            </a:r>
          </a:p>
          <a:p>
            <a:pPr lvl="2"/>
            <a:r>
              <a:rPr lang="en-GB" dirty="0"/>
              <a:t>Assumed as this is derived under UNC, it should be controlled by the UNC</a:t>
            </a:r>
          </a:p>
          <a:p>
            <a:pPr lvl="1"/>
            <a:r>
              <a:rPr lang="en-GB" dirty="0"/>
              <a:t>Transporters as party to both can decide WHICH code to master under</a:t>
            </a:r>
          </a:p>
        </p:txBody>
      </p:sp>
    </p:spTree>
    <p:extLst>
      <p:ext uri="{BB962C8B-B14F-4D97-AF65-F5344CB8AC3E}">
        <p14:creationId xmlns:p14="http://schemas.microsoft.com/office/powerpoint/2010/main" val="58406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126-B1E9-4282-85DD-F5CE207F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Access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A2E2-6CB0-46D3-BF36-9AF66BF3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67"/>
            <a:ext cx="8229600" cy="3604823"/>
          </a:xfrm>
        </p:spPr>
        <p:txBody>
          <a:bodyPr>
            <a:normAutofit/>
          </a:bodyPr>
          <a:lstStyle/>
          <a:p>
            <a:r>
              <a:rPr lang="en-GB" sz="1400" dirty="0"/>
              <a:t>In our response to the June 2019 Consultation we suggested that the CDSP should continue to execute the Data Access Agreement for the following reasons:-</a:t>
            </a:r>
          </a:p>
          <a:p>
            <a:pPr lvl="1"/>
            <a:r>
              <a:rPr lang="en-GB" sz="1400" dirty="0"/>
              <a:t>We believe that this is the right thing to do as the CDSP is the party that is providing the service</a:t>
            </a:r>
          </a:p>
          <a:p>
            <a:pPr lvl="1"/>
            <a:r>
              <a:rPr lang="en-GB" sz="1400" dirty="0"/>
              <a:t>The alternative approach is that the Code Manager assesses a party’s eligibility to access data and instructs CDSP to release data to a party the Code Manager determines has met the relevant criteria, thereby granting control to the Code Manager</a:t>
            </a:r>
          </a:p>
          <a:p>
            <a:r>
              <a:rPr lang="en-GB" sz="1400" dirty="0"/>
              <a:t>We understand that Ofgem prefer the model that non REC parties will sign a Short Form Agreement that will bind parties to certain clauses in the REC and the relevant REC schedule for the service requested e.g.:</a:t>
            </a:r>
          </a:p>
          <a:p>
            <a:pPr lvl="1"/>
            <a:r>
              <a:rPr lang="en-GB" sz="1400" dirty="0"/>
              <a:t>MAPS being CSS Users (to receive Registration Updates) and GES Users (to access the Gas Enquiry Service)</a:t>
            </a:r>
          </a:p>
          <a:p>
            <a:pPr lvl="1"/>
            <a:r>
              <a:rPr lang="en-GB" sz="1400" dirty="0"/>
              <a:t>Shippers would also follow this approach</a:t>
            </a:r>
          </a:p>
          <a:p>
            <a:endParaRPr lang="en-GB" sz="1400" dirty="0"/>
          </a:p>
          <a:p>
            <a:r>
              <a:rPr lang="en-GB" sz="1400" b="1" dirty="0"/>
              <a:t>Can CoMC provide guidance on the points above?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314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7FD4F90B5DA4788FF0464472C409F" ma:contentTypeVersion="11" ma:contentTypeDescription="Create a new document." ma:contentTypeScope="" ma:versionID="da65dba817ad8906a4a744e36306c50e">
  <xsd:schema xmlns:xsd="http://www.w3.org/2001/XMLSchema" xmlns:xs="http://www.w3.org/2001/XMLSchema" xmlns:p="http://schemas.microsoft.com/office/2006/metadata/properties" xmlns:ns3="01f7a547-d57a-44ce-a211-81869c79743b" xmlns:ns4="3092569d-7549-4f1f-b838-122d264c6bd8" targetNamespace="http://schemas.microsoft.com/office/2006/metadata/properties" ma:root="true" ma:fieldsID="d3a42e83de8c3bf3350fe2c8c5def860" ns3:_="" ns4:_="">
    <xsd:import namespace="01f7a547-d57a-44ce-a211-81869c79743b"/>
    <xsd:import namespace="3092569d-7549-4f1f-b838-122d264c6b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7a547-d57a-44ce-a211-81869c797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2569d-7549-4f1f-b838-122d264c6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B2E31-4703-4F4D-BB47-74A8364BAC36}">
  <ds:schemaRefs>
    <ds:schemaRef ds:uri="3092569d-7549-4f1f-b838-122d264c6bd8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1f7a547-d57a-44ce-a211-81869c79743b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48C86-3FD5-4C66-ACCB-007773697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7a547-d57a-44ce-a211-81869c79743b"/>
    <ds:schemaRef ds:uri="3092569d-7549-4f1f-b838-122d264c6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755</Words>
  <Application>Microsoft Office PowerPoint</Application>
  <PresentationFormat>On-screen Show (16:9)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UNC / REC Development</vt:lpstr>
      <vt:lpstr>Background</vt:lpstr>
      <vt:lpstr>Changes to GT-D</vt:lpstr>
      <vt:lpstr>Changes to GT-D</vt:lpstr>
      <vt:lpstr>Data Permissions</vt:lpstr>
      <vt:lpstr>Physical Data Flows between REC / UNC</vt:lpstr>
      <vt:lpstr>Logical Data Flows between REC / UNC</vt:lpstr>
      <vt:lpstr>Questions</vt:lpstr>
      <vt:lpstr>Data Access Agreement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Clarke, Angela</cp:lastModifiedBy>
  <cp:revision>96</cp:revision>
  <dcterms:created xsi:type="dcterms:W3CDTF">2018-09-02T17:12:15Z</dcterms:created>
  <dcterms:modified xsi:type="dcterms:W3CDTF">2020-03-10T10:28:25Z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0x01010041A7FD4F90B5DA4788FF0464472C409F</vt:lpwstr>
  </property>
</Properties>
</file>