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91" r:id="rId6"/>
    <p:sldId id="28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5E315D-0365-4622-9CD3-50067781C214}" v="576" dt="2020-03-10T13:50:23.1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281B8-FCFD-40C2-88C9-A75D1C9FA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6CDDAE-C3FC-48D6-9D85-6FE3EE369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0948F-A60B-4C1F-9822-7321709FD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7D985-F3BB-436D-B7AB-0E1696CC7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E0D3B-B4E0-4A3F-A211-BDEEFB198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2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447F5-5C1F-4FA5-AAA8-A682DDE1A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7C7739-7498-40DB-99A8-8DC6A44B2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D0094-C53B-45CC-84A1-BAD0F43A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ABBE1-1C9E-4705-9309-29B7F6B1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4CD97-E2AB-4BEE-A422-ACC5CCA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90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EA112F-7B3C-48EE-8394-7C6E865BB5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8B4FDB-149C-45A2-861F-CCB9AFB8F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A57A8-007D-403F-8B79-2FC677136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62FA3-9728-47E8-971E-DCE073BEF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19CE1-B6EE-4FDE-A483-E6763044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753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60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204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9636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91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659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2943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671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774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F2E5E-FFEB-45EA-AA21-6359B6F83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1BB4E-5DF7-4307-8667-695A1EBC2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EB9C8-D90C-4960-8846-FBB680A2B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18F9F-6BCB-47F6-9389-4EDFEAE73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F2783-F8C5-4C1F-8955-8CDE57A9A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670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508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B79E-BFE9-497D-9BA5-B588D2428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D49CB-D627-4B44-A3E4-A355AC5DD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614B0-E676-4123-BD13-FE42C731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6D4D0-DC50-42E3-B055-2D669DFC6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7DEFF-5695-4B71-A2DD-C66AE8E73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65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AAB4F-F829-4993-B52B-D98BAFD55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83074-8172-488E-9A6F-BE9EF4A4F4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B059EE-7ED8-4363-9459-58113843B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3592F-6074-4AB7-8837-F8DC0D1FA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3EE601-AB59-4AEC-90B8-A5A903B62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8E622-7BB6-450A-8367-ADFBC34B3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15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1BC10-5ADC-432A-B979-D0328C94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E95FC-32EC-499F-8A13-9C2236865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75898-0565-49A9-A50B-221D0615A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98BFA-0FC4-4E54-9C7C-8E16A87B5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E5436-66C1-42BC-9C77-14B2E3701D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412AAD-C29B-4B13-B7F5-7E370DE9E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B0625-CF3E-49DF-A354-1323190A3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824259-5B2D-489F-8545-3AC8484EC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44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F393D-FF5B-486A-8B5A-3FC39E018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F29F34-F278-4F95-BC39-434431516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B97F7D-D6CD-494E-A3CD-48FFC6EA2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F06F15-5D99-4352-97FF-163D4EC80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56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A3A643-4363-40F8-A680-5D2ECFBCE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E2B65C-E063-4093-8EA0-67A323AE6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BAC2C-6C9D-40C8-9C83-BDD9F36A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24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538F3-FE9C-4869-BD5E-DEE773302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3FBAC-F033-43DB-9DC3-55DB0F706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8CF1F7-70A5-4ED9-B6A9-457FE6EF6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62FD9-03A2-44FE-91F6-731DAF5E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C45EA-A78C-4826-B767-54D911597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E7937-21A1-454D-9080-970B50E4D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578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22AD6-22FE-4312-94E5-AAD15EFCE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F6C9BC-B2E1-4AC9-AC37-EBB413752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E857-C305-43AD-A530-C226C9CDF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285D00-5CD2-4935-9497-1C2DFF76E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E7451-D39D-4B5D-88A0-05FBA9097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5EA1F-2A2B-4A39-8CEB-96AAE0E0B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69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D0AE5B-9154-4347-AFCF-639B9E7F4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4222C-DF90-4B9A-AABA-0EE701E86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96097-CED8-463A-A59E-3EBEEC226C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617EE-8DC3-4347-8193-3A9AD41F3EDB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50DF6-6725-421E-B28D-404E3BDDD5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67304-5B9E-470A-8777-21B30687F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44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12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543" y="2028111"/>
            <a:ext cx="10363200" cy="1752600"/>
          </a:xfrm>
        </p:spPr>
        <p:txBody>
          <a:bodyPr>
            <a:normAutofit fontScale="90000"/>
          </a:bodyPr>
          <a:lstStyle/>
          <a:p>
            <a:r>
              <a:rPr lang="en-GB" dirty="0"/>
              <a:t>Citizens Advice Bureau – Additional Account Request 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121920" tIns="60960" rIns="121920" bIns="6096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18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March 2020</a:t>
            </a:r>
          </a:p>
        </p:txBody>
      </p:sp>
      <p:sp>
        <p:nvSpPr>
          <p:cNvPr id="4" name="Rectangle 3"/>
          <p:cNvSpPr/>
          <p:nvPr/>
        </p:nvSpPr>
        <p:spPr>
          <a:xfrm>
            <a:off x="5930143" y="3182780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5930143" y="3182780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5470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B722D-EACE-447E-B61B-903D09439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720" y="1057176"/>
            <a:ext cx="10972800" cy="4896544"/>
          </a:xfrm>
        </p:spPr>
        <p:txBody>
          <a:bodyPr>
            <a:normAutofit/>
          </a:bodyPr>
          <a:lstStyle/>
          <a:p>
            <a:endParaRPr lang="en-GB" sz="2000" dirty="0"/>
          </a:p>
          <a:p>
            <a:r>
              <a:rPr lang="en-GB" sz="2000" dirty="0"/>
              <a:t>Background</a:t>
            </a:r>
            <a:r>
              <a:rPr lang="en-GB" dirty="0"/>
              <a:t> </a:t>
            </a:r>
          </a:p>
          <a:p>
            <a:pPr lvl="1"/>
            <a:r>
              <a:rPr lang="en-GB" sz="1633" dirty="0"/>
              <a:t>CAB has access to DES (approved pre FGO by DNs) to satisfy statutory obligations under CEAR Act 2007 section 19</a:t>
            </a:r>
          </a:p>
          <a:p>
            <a:pPr lvl="1"/>
            <a:r>
              <a:rPr lang="en-GB" sz="1633" dirty="0"/>
              <a:t>CAB has entered into a 3</a:t>
            </a:r>
            <a:r>
              <a:rPr lang="en-GB" sz="1633" baseline="30000" dirty="0"/>
              <a:t>rd</a:t>
            </a:r>
            <a:r>
              <a:rPr lang="en-GB" sz="1633" dirty="0"/>
              <a:t> party agreement for access to DES (no charge)</a:t>
            </a:r>
          </a:p>
          <a:p>
            <a:pPr lvl="1"/>
            <a:r>
              <a:rPr lang="en-GB" sz="1633" dirty="0"/>
              <a:t>CAB has 50 DES accounts that are split between TSA (30) and TNA (20) </a:t>
            </a:r>
          </a:p>
          <a:p>
            <a:pPr lvl="1"/>
            <a:r>
              <a:rPr lang="en-GB" sz="1633" dirty="0"/>
              <a:t>Both TSA and TNA manage the allocation of these accounts through the helpdesk (by an authorised account manager at CAB) </a:t>
            </a:r>
          </a:p>
          <a:p>
            <a:pPr lvl="1"/>
            <a:r>
              <a:rPr lang="en-GB" sz="1633" dirty="0"/>
              <a:t>CAB will be added to the DPM on implementation of Mod0697</a:t>
            </a:r>
          </a:p>
          <a:p>
            <a:pPr marL="609585" lvl="1" indent="0">
              <a:buNone/>
            </a:pPr>
            <a:endParaRPr lang="en-GB" sz="1633" dirty="0"/>
          </a:p>
          <a:p>
            <a:r>
              <a:rPr lang="en-GB" sz="1900" dirty="0"/>
              <a:t>Request</a:t>
            </a:r>
          </a:p>
          <a:p>
            <a:pPr lvl="1"/>
            <a:r>
              <a:rPr lang="en-GB" sz="1633" dirty="0"/>
              <a:t>TNA has requested an additional 15 accounts </a:t>
            </a:r>
          </a:p>
          <a:p>
            <a:pPr lvl="1"/>
            <a:r>
              <a:rPr lang="en-GB" sz="1633" dirty="0"/>
              <a:t>TSA has requested an additional 20 accounts </a:t>
            </a:r>
          </a:p>
          <a:p>
            <a:pPr lvl="1"/>
            <a:r>
              <a:rPr lang="en-GB" sz="1633" dirty="0"/>
              <a:t>All additional accounts would </a:t>
            </a:r>
            <a:r>
              <a:rPr lang="en-GB" sz="1633"/>
              <a:t>be free of charge</a:t>
            </a:r>
            <a:endParaRPr lang="en-GB" sz="1633" dirty="0"/>
          </a:p>
          <a:p>
            <a:pPr lvl="1"/>
            <a:r>
              <a:rPr lang="en-GB" sz="1633" dirty="0"/>
              <a:t>Does CoMC approve this request?</a:t>
            </a:r>
            <a:endParaRPr lang="en-GB" sz="1900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256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607E8C-BC52-42C6-98E4-B324225015D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092569d-7549-4f1f-b838-122d264c6bd8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01f7a547-d57a-44ce-a211-81869c79743b"/>
  </ds:schemaRefs>
</ds:datastoreItem>
</file>

<file path=customXml/itemProps2.xml><?xml version="1.0" encoding="utf-8"?>
<ds:datastoreItem xmlns:ds="http://schemas.openxmlformats.org/officeDocument/2006/customXml" ds:itemID="{C9D33CDF-7E68-426E-AEE4-19F984C7AC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693CFB-ACA4-415C-99FA-09EA04E3B2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129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Citizens Advice Bureau – Additional Account Request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 Review Update CoMC</dc:title>
  <dc:creator>McGlone, Jayne</dc:creator>
  <cp:lastModifiedBy>Clarke, Angela</cp:lastModifiedBy>
  <cp:revision>2</cp:revision>
  <dcterms:created xsi:type="dcterms:W3CDTF">2020-03-03T14:06:31Z</dcterms:created>
  <dcterms:modified xsi:type="dcterms:W3CDTF">2020-03-10T14:14:58Z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0x01010041A7FD4F90B5DA4788FF0464472C409F</vt:lpwstr>
  </property>
</Properties>
</file>