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2222EE-1DE3-4CED-96F1-C12622EA4C63}" v="665" dt="2020-03-06T12:35:43.5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92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ox.xoserve.IXEnquiries@xoserv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/>
              <a:t>Xoserve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18/03/2020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502"/>
            <a:ext cx="6897757" cy="3672408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endParaRPr lang="en-US" sz="3200" kern="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3200" dirty="0"/>
              <a:t>Although the baselined project plan is targeting a 31</a:t>
            </a:r>
            <a:r>
              <a:rPr lang="en-GB" sz="3200" baseline="30000" dirty="0"/>
              <a:t>st</a:t>
            </a:r>
            <a:r>
              <a:rPr lang="en-GB" sz="3200" dirty="0"/>
              <a:t> August completion we have structured our milestones to aim for a completion date of 8</a:t>
            </a:r>
            <a:r>
              <a:rPr lang="en-GB" sz="3200" baseline="30000" dirty="0"/>
              <a:t>th</a:t>
            </a:r>
            <a:r>
              <a:rPr lang="en-GB" sz="3200" dirty="0"/>
              <a:t> July. This allows us to introduce tolerance within the plan and mitigate the risk of moving into September and needing to extend </a:t>
            </a:r>
            <a:r>
              <a:rPr lang="en-GB" sz="3200" dirty="0" err="1"/>
              <a:t>Xoserve’s</a:t>
            </a:r>
            <a:r>
              <a:rPr lang="en-GB" sz="3200" dirty="0"/>
              <a:t> support arrangement with the legacy network provider.</a:t>
            </a:r>
          </a:p>
          <a:p>
            <a:endParaRPr lang="en-GB" sz="3200" dirty="0"/>
          </a:p>
          <a:p>
            <a:pPr marL="0" indent="0">
              <a:buNone/>
            </a:pPr>
            <a:r>
              <a:rPr lang="en-GB" sz="3200" dirty="0"/>
              <a:t>Our roadmap is therefore tracked against an 8</a:t>
            </a:r>
            <a:r>
              <a:rPr lang="en-GB" sz="3200" baseline="30000" dirty="0"/>
              <a:t>th</a:t>
            </a:r>
            <a:r>
              <a:rPr lang="en-GB" sz="3200" dirty="0"/>
              <a:t> July completion. </a:t>
            </a:r>
            <a:r>
              <a:rPr lang="en-GB" sz="3200"/>
              <a:t>Progress: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 </a:t>
            </a:r>
          </a:p>
          <a:p>
            <a:r>
              <a:rPr lang="en-GB" sz="3200" b="1" dirty="0"/>
              <a:t>Milestone 1 – Network Lines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            The first two targets (40% and 60%) completion have been met and we are on track to meet our next target of 80%.</a:t>
            </a:r>
          </a:p>
          <a:p>
            <a:pPr marL="0" indent="0">
              <a:buNone/>
            </a:pPr>
            <a:r>
              <a:rPr lang="en-GB" sz="3200" dirty="0"/>
              <a:t> </a:t>
            </a:r>
          </a:p>
          <a:p>
            <a:r>
              <a:rPr lang="en-GB" sz="3200" b="1" dirty="0"/>
              <a:t>Milestone 2 – Routers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            The installation of routers is ahead of schedule. Our next target is to reach 40% of router installations by 7</a:t>
            </a:r>
            <a:r>
              <a:rPr lang="en-GB" sz="3200" baseline="30000" dirty="0"/>
              <a:t>th</a:t>
            </a:r>
            <a:r>
              <a:rPr lang="en-GB" sz="3200" dirty="0"/>
              <a:t> April. This target is forecasted to  </a:t>
            </a:r>
          </a:p>
          <a:p>
            <a:pPr marL="0" indent="0">
              <a:buNone/>
            </a:pPr>
            <a:r>
              <a:rPr lang="en-GB" sz="3200" dirty="0"/>
              <a:t>            be met by 13</a:t>
            </a:r>
            <a:r>
              <a:rPr lang="en-GB" sz="3200" baseline="30000" dirty="0"/>
              <a:t>th</a:t>
            </a:r>
            <a:r>
              <a:rPr lang="en-GB" sz="3200" dirty="0"/>
              <a:t> March.</a:t>
            </a:r>
          </a:p>
          <a:p>
            <a:pPr marL="0" indent="0">
              <a:buNone/>
            </a:pPr>
            <a:r>
              <a:rPr lang="en-GB" sz="3200" dirty="0"/>
              <a:t> </a:t>
            </a:r>
          </a:p>
          <a:p>
            <a:r>
              <a:rPr lang="en-GB" sz="3200" b="1" dirty="0"/>
              <a:t>Milestone 3 – Servers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            The rollout of the servers was delayed by two weeks due to a dependency on a commercial agreement being in place between of new </a:t>
            </a:r>
          </a:p>
          <a:p>
            <a:pPr marL="0" indent="0">
              <a:buNone/>
            </a:pPr>
            <a:r>
              <a:rPr lang="en-GB" sz="3200" dirty="0"/>
              <a:t>            network provider and their third party server supplier. The commercial agreement has now been finalised. This resulted in the first target </a:t>
            </a:r>
          </a:p>
          <a:p>
            <a:pPr marL="0" indent="0">
              <a:buNone/>
            </a:pPr>
            <a:r>
              <a:rPr lang="en-GB" sz="3200" dirty="0"/>
              <a:t>            (20%) being missed and the next target (40%) being at risk. </a:t>
            </a:r>
          </a:p>
          <a:p>
            <a:pPr marL="0" indent="0">
              <a:buNone/>
            </a:pPr>
            <a:r>
              <a:rPr lang="en-GB" sz="3200" dirty="0"/>
              <a:t> </a:t>
            </a:r>
          </a:p>
          <a:p>
            <a:pPr marL="0" indent="0">
              <a:buNone/>
            </a:pPr>
            <a:r>
              <a:rPr lang="en-GB" sz="3200" dirty="0"/>
              <a:t>            The server supplier have now on-boarded additional staff to support the rollout with an aim to meet the original 5</a:t>
            </a:r>
            <a:r>
              <a:rPr lang="en-GB" sz="3200" baseline="30000" dirty="0"/>
              <a:t>th</a:t>
            </a:r>
            <a:r>
              <a:rPr lang="en-GB" sz="3200" dirty="0"/>
              <a:t> May completion date.</a:t>
            </a:r>
          </a:p>
          <a:p>
            <a:pPr marL="0" indent="0">
              <a:buNone/>
            </a:pPr>
            <a:r>
              <a:rPr lang="en-GB" sz="3200" dirty="0"/>
              <a:t> </a:t>
            </a:r>
          </a:p>
          <a:p>
            <a:r>
              <a:rPr lang="en-GB" sz="3200" b="1" dirty="0"/>
              <a:t>Milestone 4 – Migration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            The migrations have been impacted by the delay in the server installations. To meet an early July completion date, we need to be migrating </a:t>
            </a:r>
          </a:p>
          <a:p>
            <a:pPr marL="0" indent="0">
              <a:buNone/>
            </a:pPr>
            <a:r>
              <a:rPr lang="en-GB" sz="3200" dirty="0"/>
              <a:t>            8 sites per week starting w/c 9</a:t>
            </a:r>
            <a:r>
              <a:rPr lang="en-GB" sz="3200" baseline="30000" dirty="0"/>
              <a:t>th</a:t>
            </a:r>
            <a:r>
              <a:rPr lang="en-GB" sz="3200" dirty="0"/>
              <a:t> March. We are currently tracking at 4 migrations a week.</a:t>
            </a:r>
          </a:p>
          <a:p>
            <a:pPr marL="0" indent="0">
              <a:buNone/>
            </a:pPr>
            <a:r>
              <a:rPr lang="en-GB" sz="3200" dirty="0"/>
              <a:t>            Once the server installations increase, the project have the resources to increase the  number of migrations per week and to bring our </a:t>
            </a:r>
          </a:p>
          <a:p>
            <a:pPr marL="0" indent="0">
              <a:buNone/>
            </a:pPr>
            <a:r>
              <a:rPr lang="en-GB" sz="3200" dirty="0"/>
              <a:t>            original targets back on track.</a:t>
            </a:r>
          </a:p>
          <a:p>
            <a:endParaRPr lang="en-GB" sz="3200" dirty="0"/>
          </a:p>
          <a:p>
            <a:r>
              <a:rPr lang="en-GB" sz="3200" dirty="0"/>
              <a:t>If you have any questions or concerns, please reach out to </a:t>
            </a:r>
            <a:r>
              <a:rPr lang="en-US" sz="3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box.xoserve.IXEnquiries@xoserve.com</a:t>
            </a:r>
            <a:endParaRPr lang="en-GB" sz="3200" dirty="0"/>
          </a:p>
          <a:p>
            <a:endParaRPr lang="en-GB" sz="1100" kern="0" dirty="0">
              <a:latin typeface="Arial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F0C727-7B5A-489C-9BA4-B93967838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2698" y="1142834"/>
            <a:ext cx="764102" cy="343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A9CEF3-E55A-4512-84D1-C6F2FC6BF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907"/>
            <a:ext cx="9144000" cy="430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3092569d-7549-4f1f-b838-122d264c6bd8"/>
    <ds:schemaRef ds:uri="http://www.w3.org/XML/1998/namespace"/>
    <ds:schemaRef ds:uri="01f7a547-d57a-44ce-a211-81869c79743b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1481E36-A876-4243-B7C8-D16FAF9940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329</TotalTime>
  <Words>80</Words>
  <Application>Microsoft Office PowerPoint</Application>
  <PresentationFormat>On-screen Show (16:9)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Clarke, Angela</cp:lastModifiedBy>
  <cp:revision>16</cp:revision>
  <dcterms:created xsi:type="dcterms:W3CDTF">2018-09-02T17:12:15Z</dcterms:created>
  <dcterms:modified xsi:type="dcterms:W3CDTF">2020-03-06T13:26:39Z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