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1458" r:id="rId10"/>
    <p:sldId id="301" r:id="rId11"/>
    <p:sldId id="1457" r:id="rId12"/>
    <p:sldId id="303" r:id="rId13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11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 March 2020 meeting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Requests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917728"/>
              </p:ext>
            </p:extLst>
          </p:nvPr>
        </p:nvGraphicFramePr>
        <p:xfrm>
          <a:off x="179512" y="555527"/>
          <a:ext cx="8784976" cy="43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9257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DSC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56">
                <a:tc>
                  <a:txBody>
                    <a:bodyPr/>
                    <a:lstStyle/>
                    <a:p>
                      <a:r>
                        <a:rPr lang="en-GB" sz="1000" dirty="0"/>
                        <a:t>5116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Domestic Report - Must Read Prenotification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582" marR="66582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for Capture with DSG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18: Provision of user reports and information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Existing service line</a:t>
                      </a:r>
                    </a:p>
                    <a:p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51">
                <a:tc>
                  <a:txBody>
                    <a:bodyPr/>
                    <a:lstStyle/>
                    <a:p>
                      <a:r>
                        <a:rPr lang="en-GB" sz="1000" dirty="0"/>
                        <a:t>5120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MAP to UKL Monthly Comparison Service </a:t>
                      </a:r>
                    </a:p>
                  </a:txBody>
                  <a:tcPr marL="66582" marR="6658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for Capture with DSG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18: Provision of user reports and information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Existing service 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57">
                <a:tc>
                  <a:txBody>
                    <a:bodyPr/>
                    <a:lstStyle/>
                    <a:p>
                      <a:r>
                        <a:rPr lang="en-GB" sz="1000" dirty="0"/>
                        <a:t>5110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November 2020 Release </a:t>
                      </a:r>
                    </a:p>
                  </a:txBody>
                  <a:tcPr marL="66582" marR="6658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For information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1863332"/>
                  </a:ext>
                </a:extLst>
              </a:tr>
              <a:tr h="539109">
                <a:tc>
                  <a:txBody>
                    <a:bodyPr/>
                    <a:lstStyle/>
                    <a:p>
                      <a:r>
                        <a:rPr lang="en-GB" sz="1000" dirty="0"/>
                        <a:t>5121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Supplier Portfolio Service </a:t>
                      </a:r>
                    </a:p>
                  </a:txBody>
                  <a:tcPr marL="66582" marR="6658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for Development</a:t>
                      </a:r>
                    </a:p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6582" marR="66582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None expected to be impacted. New service to Suppliers, suppliers do not form part of DSC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customer base and data transfers to non-DSC customers are</a:t>
                      </a:r>
                    </a:p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covered under existing service lines.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539109">
                <a:tc>
                  <a:txBody>
                    <a:bodyPr/>
                    <a:lstStyle/>
                    <a:p>
                      <a:r>
                        <a:rPr lang="en-GB" sz="1000" dirty="0"/>
                        <a:t>5122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Gemini System Enhancements </a:t>
                      </a:r>
                    </a:p>
                  </a:txBody>
                  <a:tcPr marL="66582" marR="66582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for Capture with Gemini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20: Gemini system services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Existing service 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  <a:tr h="539109">
                <a:tc>
                  <a:txBody>
                    <a:bodyPr/>
                    <a:lstStyle/>
                    <a:p>
                      <a:r>
                        <a:rPr lang="en-GB" sz="1000" dirty="0"/>
                        <a:t>5123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DSC Service Description Table cosmetic change to service line table v10</a:t>
                      </a:r>
                    </a:p>
                  </a:txBody>
                  <a:tcPr marL="66582" marR="6658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Will go to </a:t>
                      </a:r>
                      <a:r>
                        <a:rPr lang="en-GB" sz="1000" dirty="0" err="1"/>
                        <a:t>CoMC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introduction of 3 new service lines to cover BAU activities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4257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268F37-B8D9-446F-A542-5CEC733490C1}"/>
              </a:ext>
            </a:extLst>
          </p:cNvPr>
          <p:cNvSpPr txBox="1">
            <a:spLocks/>
          </p:cNvSpPr>
          <p:nvPr/>
        </p:nvSpPr>
        <p:spPr>
          <a:xfrm>
            <a:off x="1259632" y="126504"/>
            <a:ext cx="604867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000" dirty="0"/>
              <a:t>Change Proposals – Capture complete </a:t>
            </a: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C3D01A4-A63C-458D-8886-6024AF45D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050409"/>
              </p:ext>
            </p:extLst>
          </p:nvPr>
        </p:nvGraphicFramePr>
        <p:xfrm>
          <a:off x="107504" y="558552"/>
          <a:ext cx="8928992" cy="224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8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DSC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/>
                        <a:t>5036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Updates to must read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Pulled from Nov 20 to be included in a Minor Release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Area 2 but change funding split – 100% DNs</a:t>
                      </a:r>
                    </a:p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Lines – SS SA22 05 and SS SA22 06</a:t>
                      </a:r>
                    </a:p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Service Lines will continue.</a:t>
                      </a:r>
                    </a:p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funding split for the changes to the must read process are proposed as 100% DN funded however this is not the funding split of Service Area 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Existing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800687"/>
            <a:ext cx="8928992" cy="504057"/>
          </a:xfrm>
        </p:spPr>
        <p:txBody>
          <a:bodyPr>
            <a:normAutofit/>
          </a:bodyPr>
          <a:lstStyle/>
          <a:p>
            <a:r>
              <a:rPr lang="en-GB" sz="2000" dirty="0"/>
              <a:t>Detailed Design Outcomes – February CSSC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426784"/>
              </p:ext>
            </p:extLst>
          </p:nvPr>
        </p:nvGraphicFramePr>
        <p:xfrm>
          <a:off x="305525" y="3252412"/>
          <a:ext cx="8532949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094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CSSC Shipper BRD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 CSS Consequential Change BRD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- Following Reps the BRD was updated and will be sent out in March Change Pack for information purposes only.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353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 File Formats CSSC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75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58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80831D-8D21-482A-B44A-F6AF5799C29D}"/>
              </a:ext>
            </a:extLst>
          </p:cNvPr>
          <p:cNvSpPr txBox="1">
            <a:spLocks/>
          </p:cNvSpPr>
          <p:nvPr/>
        </p:nvSpPr>
        <p:spPr>
          <a:xfrm>
            <a:off x="250194" y="758859"/>
            <a:ext cx="8643612" cy="40451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dirty="0"/>
              <a:t>EQR  - Approved</a:t>
            </a:r>
          </a:p>
          <a:p>
            <a:pPr lvl="1"/>
            <a:r>
              <a:rPr lang="en-US" sz="1400" dirty="0"/>
              <a:t>XRN5110 UKLink November 2020 Major Release 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GB" sz="1000" dirty="0"/>
          </a:p>
          <a:p>
            <a:r>
              <a:rPr lang="en-GB" sz="1900" dirty="0"/>
              <a:t>CCR  - Approved</a:t>
            </a:r>
          </a:p>
          <a:p>
            <a:pPr lvl="1"/>
            <a:r>
              <a:rPr lang="en-US" sz="1400" dirty="0"/>
              <a:t>XRN4665 End User Categories (EUC) Update</a:t>
            </a:r>
          </a:p>
          <a:p>
            <a:pPr lvl="1"/>
            <a:endParaRPr lang="en-US" sz="1200" dirty="0"/>
          </a:p>
          <a:p>
            <a:pPr lvl="1"/>
            <a:r>
              <a:rPr lang="en-US" sz="1400" dirty="0"/>
              <a:t>XRN4828 November 2019 Release Update </a:t>
            </a:r>
          </a:p>
          <a:p>
            <a:pPr lvl="1"/>
            <a:endParaRPr lang="en-GB" sz="1400" dirty="0"/>
          </a:p>
          <a:p>
            <a:pPr lvl="1"/>
            <a:r>
              <a:rPr lang="en-US" sz="1400" dirty="0"/>
              <a:t>XRN4851 Moving Market Participant Ownership from SPAA to UNC/DSC</a:t>
            </a:r>
          </a:p>
          <a:p>
            <a:pPr lvl="1"/>
            <a:endParaRPr lang="en-GB" sz="1400" dirty="0"/>
          </a:p>
          <a:p>
            <a:pPr lvl="1"/>
            <a:r>
              <a:rPr lang="en-US" sz="1400" dirty="0"/>
              <a:t>XRN4853 Interim process to monitor &amp; manually load rejected reads into UK Link where the read was rejected for reason code MRE00458 only (UIG Recommendation 3.1 option 5) 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XRN4653 </a:t>
            </a:r>
            <a:r>
              <a:rPr lang="en-US" sz="1400" dirty="0" err="1"/>
              <a:t>iConversion</a:t>
            </a:r>
            <a:r>
              <a:rPr lang="en-US" sz="1400" dirty="0"/>
              <a:t> Phase 1</a:t>
            </a:r>
          </a:p>
          <a:p>
            <a:pPr lvl="1"/>
            <a:endParaRPr lang="en-US" sz="1400" dirty="0"/>
          </a:p>
          <a:p>
            <a:pPr lvl="1"/>
            <a:r>
              <a:rPr lang="en-GB" sz="1400" dirty="0"/>
              <a:t>XRN5013 </a:t>
            </a:r>
            <a:r>
              <a:rPr lang="en-US" sz="1400" dirty="0"/>
              <a:t>Performance Assurance Framework Administrator Access to Data Discovery Platform</a:t>
            </a:r>
            <a:endParaRPr lang="en-GB" sz="1400" dirty="0"/>
          </a:p>
          <a:p>
            <a:pPr marL="114300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200" dirty="0"/>
          </a:p>
          <a:p>
            <a:r>
              <a:rPr lang="en-US" sz="1900" dirty="0"/>
              <a:t>Updated BER  - Approved</a:t>
            </a:r>
          </a:p>
          <a:p>
            <a:pPr lvl="1"/>
            <a:r>
              <a:rPr lang="en-US" sz="1400" dirty="0"/>
              <a:t>XRN4653 </a:t>
            </a:r>
            <a:r>
              <a:rPr lang="en-US" sz="1400" dirty="0" err="1"/>
              <a:t>iConversion</a:t>
            </a:r>
            <a:r>
              <a:rPr lang="en-US" sz="1400" dirty="0"/>
              <a:t> Phase 1</a:t>
            </a: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0770D60-414F-4F7B-AD24-38125B78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Change Documents</a:t>
            </a:r>
          </a:p>
        </p:txBody>
      </p:sp>
    </p:spTree>
    <p:extLst>
      <p:ext uri="{BB962C8B-B14F-4D97-AF65-F5344CB8AC3E}">
        <p14:creationId xmlns:p14="http://schemas.microsoft.com/office/powerpoint/2010/main" val="302574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20CD2D-F92A-40FB-8DF8-6FE014B2C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01f7a547-d57a-44ce-a211-81869c79743b"/>
    <ds:schemaRef ds:uri="http://schemas.microsoft.com/office/infopath/2007/PartnerControls"/>
    <ds:schemaRef ds:uri="3092569d-7549-4f1f-b838-122d264c6bd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18200</TotalTime>
  <Words>411</Words>
  <Application>Microsoft Office PowerPoint</Application>
  <PresentationFormat>On-screen Show (16:9)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Change Management Committee Update</vt:lpstr>
      <vt:lpstr>New Change Requests</vt:lpstr>
      <vt:lpstr>Detailed Design Outcomes – February CSSC Change Packs</vt:lpstr>
      <vt:lpstr>Change Documents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595</cp:revision>
  <cp:lastPrinted>2019-05-07T07:36:37Z</cp:lastPrinted>
  <dcterms:created xsi:type="dcterms:W3CDTF">2018-09-02T17:12:15Z</dcterms:created>
  <dcterms:modified xsi:type="dcterms:W3CDTF">2020-03-18T09:01:18Z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