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 id="2147483662" r:id="rId6"/>
    <p:sldMasterId id="2147483666" r:id="rId7"/>
    <p:sldMasterId id="2147483670" r:id="rId8"/>
    <p:sldMasterId id="2147483674" r:id="rId9"/>
  </p:sldMasterIdLst>
  <p:notesMasterIdLst>
    <p:notesMasterId r:id="rId58"/>
  </p:notesMasterIdLst>
  <p:sldIdLst>
    <p:sldId id="906" r:id="rId10"/>
    <p:sldId id="888" r:id="rId11"/>
    <p:sldId id="889" r:id="rId12"/>
    <p:sldId id="907" r:id="rId13"/>
    <p:sldId id="890" r:id="rId14"/>
    <p:sldId id="902" r:id="rId15"/>
    <p:sldId id="879" r:id="rId16"/>
    <p:sldId id="871" r:id="rId17"/>
    <p:sldId id="277" r:id="rId18"/>
    <p:sldId id="346" r:id="rId19"/>
    <p:sldId id="332" r:id="rId20"/>
    <p:sldId id="333" r:id="rId21"/>
    <p:sldId id="877" r:id="rId22"/>
    <p:sldId id="874" r:id="rId23"/>
    <p:sldId id="878" r:id="rId24"/>
    <p:sldId id="908" r:id="rId25"/>
    <p:sldId id="904" r:id="rId26"/>
    <p:sldId id="353" r:id="rId27"/>
    <p:sldId id="354" r:id="rId28"/>
    <p:sldId id="357" r:id="rId29"/>
    <p:sldId id="905" r:id="rId30"/>
    <p:sldId id="892" r:id="rId31"/>
    <p:sldId id="288" r:id="rId32"/>
    <p:sldId id="421" r:id="rId33"/>
    <p:sldId id="289" r:id="rId34"/>
    <p:sldId id="290" r:id="rId35"/>
    <p:sldId id="894" r:id="rId36"/>
    <p:sldId id="339" r:id="rId37"/>
    <p:sldId id="912" r:id="rId38"/>
    <p:sldId id="299" r:id="rId39"/>
    <p:sldId id="356" r:id="rId40"/>
    <p:sldId id="355" r:id="rId41"/>
    <p:sldId id="364" r:id="rId42"/>
    <p:sldId id="352" r:id="rId43"/>
    <p:sldId id="257" r:id="rId44"/>
    <p:sldId id="896" r:id="rId45"/>
    <p:sldId id="897" r:id="rId46"/>
    <p:sldId id="370" r:id="rId47"/>
    <p:sldId id="366" r:id="rId48"/>
    <p:sldId id="367" r:id="rId49"/>
    <p:sldId id="371" r:id="rId50"/>
    <p:sldId id="369" r:id="rId51"/>
    <p:sldId id="293" r:id="rId52"/>
    <p:sldId id="898" r:id="rId53"/>
    <p:sldId id="909" r:id="rId54"/>
    <p:sldId id="532" r:id="rId55"/>
    <p:sldId id="911" r:id="rId56"/>
    <p:sldId id="910" r:id="rId57"/>
  </p:sldIdLst>
  <p:sldSz cx="9144000" cy="5143500" type="screen16x9"/>
  <p:notesSz cx="6724650" cy="97742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e Chambers" initials="L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8DA"/>
    <a:srgbClr val="D8F5FD"/>
    <a:srgbClr val="E8EAF1"/>
    <a:srgbClr val="CED1E1"/>
    <a:srgbClr val="40D1F5"/>
    <a:srgbClr val="FFFFFF"/>
    <a:srgbClr val="B1D6E8"/>
    <a:srgbClr val="9C4877"/>
    <a:srgbClr val="2B80B1"/>
    <a:srgbClr val="9CC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57" autoAdjust="0"/>
    <p:restoredTop sz="94660"/>
  </p:normalViewPr>
  <p:slideViewPr>
    <p:cSldViewPr>
      <p:cViewPr varScale="1">
        <p:scale>
          <a:sx n="119" d="100"/>
          <a:sy n="119" d="100"/>
        </p:scale>
        <p:origin x="258"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015" cy="488712"/>
          </a:xfrm>
          <a:prstGeom prst="rect">
            <a:avLst/>
          </a:prstGeom>
        </p:spPr>
        <p:txBody>
          <a:bodyPr vert="horz" lIns="91861" tIns="45930" rIns="91861" bIns="45930" rtlCol="0"/>
          <a:lstStyle>
            <a:lvl1pPr algn="l">
              <a:defRPr sz="1200"/>
            </a:lvl1pPr>
          </a:lstStyle>
          <a:p>
            <a:endParaRPr lang="en-GB" dirty="0"/>
          </a:p>
        </p:txBody>
      </p:sp>
      <p:sp>
        <p:nvSpPr>
          <p:cNvPr id="3" name="Date Placeholder 2"/>
          <p:cNvSpPr>
            <a:spLocks noGrp="1"/>
          </p:cNvSpPr>
          <p:nvPr>
            <p:ph type="dt" idx="1"/>
          </p:nvPr>
        </p:nvSpPr>
        <p:spPr>
          <a:xfrm>
            <a:off x="3809079" y="0"/>
            <a:ext cx="2914015" cy="488712"/>
          </a:xfrm>
          <a:prstGeom prst="rect">
            <a:avLst/>
          </a:prstGeom>
        </p:spPr>
        <p:txBody>
          <a:bodyPr vert="horz" lIns="91861" tIns="45930" rIns="91861" bIns="45930" rtlCol="0"/>
          <a:lstStyle>
            <a:lvl1pPr algn="r">
              <a:defRPr sz="1200"/>
            </a:lvl1pPr>
          </a:lstStyle>
          <a:p>
            <a:fld id="{30CC7C86-2D66-4C55-8F99-E153512351BA}" type="datetimeFigureOut">
              <a:rPr lang="en-GB" smtClean="0"/>
              <a:t>03/01/2020</a:t>
            </a:fld>
            <a:endParaRPr lang="en-GB" dirty="0"/>
          </a:p>
        </p:txBody>
      </p:sp>
      <p:sp>
        <p:nvSpPr>
          <p:cNvPr id="4" name="Slide Image Placeholder 3"/>
          <p:cNvSpPr>
            <a:spLocks noGrp="1" noRot="1" noChangeAspect="1"/>
          </p:cNvSpPr>
          <p:nvPr>
            <p:ph type="sldImg" idx="2"/>
          </p:nvPr>
        </p:nvSpPr>
        <p:spPr>
          <a:xfrm>
            <a:off x="104775" y="733425"/>
            <a:ext cx="6515100" cy="3665538"/>
          </a:xfrm>
          <a:prstGeom prst="rect">
            <a:avLst/>
          </a:prstGeom>
          <a:noFill/>
          <a:ln w="12700">
            <a:solidFill>
              <a:prstClr val="black"/>
            </a:solidFill>
          </a:ln>
        </p:spPr>
        <p:txBody>
          <a:bodyPr vert="horz" lIns="91861" tIns="45930" rIns="91861" bIns="45930" rtlCol="0" anchor="ctr"/>
          <a:lstStyle/>
          <a:p>
            <a:endParaRPr lang="en-GB" dirty="0"/>
          </a:p>
        </p:txBody>
      </p:sp>
      <p:sp>
        <p:nvSpPr>
          <p:cNvPr id="5" name="Notes Placeholder 4"/>
          <p:cNvSpPr>
            <a:spLocks noGrp="1"/>
          </p:cNvSpPr>
          <p:nvPr>
            <p:ph type="body" sz="quarter" idx="3"/>
          </p:nvPr>
        </p:nvSpPr>
        <p:spPr>
          <a:xfrm>
            <a:off x="672465" y="4642763"/>
            <a:ext cx="5379720" cy="4398407"/>
          </a:xfrm>
          <a:prstGeom prst="rect">
            <a:avLst/>
          </a:prstGeom>
        </p:spPr>
        <p:txBody>
          <a:bodyPr vert="horz" lIns="91861" tIns="45930" rIns="91861" bIns="4593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83829"/>
            <a:ext cx="2914015" cy="488712"/>
          </a:xfrm>
          <a:prstGeom prst="rect">
            <a:avLst/>
          </a:prstGeom>
        </p:spPr>
        <p:txBody>
          <a:bodyPr vert="horz" lIns="91861" tIns="45930" rIns="91861" bIns="4593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09079" y="9283829"/>
            <a:ext cx="2914015" cy="488712"/>
          </a:xfrm>
          <a:prstGeom prst="rect">
            <a:avLst/>
          </a:prstGeom>
        </p:spPr>
        <p:txBody>
          <a:bodyPr vert="horz" lIns="91861" tIns="45930" rIns="91861" bIns="45930" rtlCol="0" anchor="b"/>
          <a:lstStyle>
            <a:lvl1pPr algn="r">
              <a:defRPr sz="1200"/>
            </a:lvl1pPr>
          </a:lstStyle>
          <a:p>
            <a:fld id="{2A2357B9-A31F-4FC7-A38A-70DF36F645F3}" type="slidenum">
              <a:rPr lang="en-GB" smtClean="0"/>
              <a:t>‹#›</a:t>
            </a:fld>
            <a:endParaRPr lang="en-GB" dirty="0"/>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4</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30</a:t>
            </a:fld>
            <a:endParaRPr lang="en-GB"/>
          </a:p>
        </p:txBody>
      </p:sp>
    </p:spTree>
    <p:extLst>
      <p:ext uri="{BB962C8B-B14F-4D97-AF65-F5344CB8AC3E}">
        <p14:creationId xmlns:p14="http://schemas.microsoft.com/office/powerpoint/2010/main" val="24435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31</a:t>
            </a:fld>
            <a:endParaRPr lang="en-GB"/>
          </a:p>
        </p:txBody>
      </p:sp>
    </p:spTree>
    <p:extLst>
      <p:ext uri="{BB962C8B-B14F-4D97-AF65-F5344CB8AC3E}">
        <p14:creationId xmlns:p14="http://schemas.microsoft.com/office/powerpoint/2010/main" val="28692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 y="731838"/>
            <a:ext cx="6503988"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32</a:t>
            </a:fld>
            <a:endParaRPr lang="en-GB"/>
          </a:p>
        </p:txBody>
      </p:sp>
    </p:spTree>
    <p:extLst>
      <p:ext uri="{BB962C8B-B14F-4D97-AF65-F5344CB8AC3E}">
        <p14:creationId xmlns:p14="http://schemas.microsoft.com/office/powerpoint/2010/main" val="155930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51384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BAFCE3B-317D-4AE0-BC7F-8267412B7C4C}" type="slidenum">
              <a:rPr lang="en-GB" smtClean="0"/>
              <a:t>39</a:t>
            </a:fld>
            <a:endParaRPr lang="en-GB"/>
          </a:p>
        </p:txBody>
      </p:sp>
    </p:spTree>
    <p:extLst>
      <p:ext uri="{BB962C8B-B14F-4D97-AF65-F5344CB8AC3E}">
        <p14:creationId xmlns:p14="http://schemas.microsoft.com/office/powerpoint/2010/main" val="176084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45</a:t>
            </a:fld>
            <a:endParaRPr lang="en-GB"/>
          </a:p>
        </p:txBody>
      </p:sp>
    </p:spTree>
    <p:extLst>
      <p:ext uri="{BB962C8B-B14F-4D97-AF65-F5344CB8AC3E}">
        <p14:creationId xmlns:p14="http://schemas.microsoft.com/office/powerpoint/2010/main" val="1110002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47</a:t>
            </a:fld>
            <a:endParaRPr lang="en-GB"/>
          </a:p>
        </p:txBody>
      </p:sp>
    </p:spTree>
    <p:extLst>
      <p:ext uri="{BB962C8B-B14F-4D97-AF65-F5344CB8AC3E}">
        <p14:creationId xmlns:p14="http://schemas.microsoft.com/office/powerpoint/2010/main" val="297163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285746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957734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A2357B9-A31F-4FC7-A38A-70DF36F645F3}" type="slidenum">
              <a:rPr lang="en-GB" smtClean="0"/>
              <a:t>15</a:t>
            </a:fld>
            <a:endParaRPr lang="en-GB" dirty="0"/>
          </a:p>
        </p:txBody>
      </p:sp>
    </p:spTree>
    <p:extLst>
      <p:ext uri="{BB962C8B-B14F-4D97-AF65-F5344CB8AC3E}">
        <p14:creationId xmlns:p14="http://schemas.microsoft.com/office/powerpoint/2010/main" val="3523842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415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555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5DF76F-2569-4657-A107-046DAC4CC716}" type="slidenum">
              <a:rPr lang="en-GB" smtClean="0"/>
              <a:t>21</a:t>
            </a:fld>
            <a:endParaRPr lang="en-GB"/>
          </a:p>
        </p:txBody>
      </p:sp>
    </p:spTree>
    <p:extLst>
      <p:ext uri="{BB962C8B-B14F-4D97-AF65-F5344CB8AC3E}">
        <p14:creationId xmlns:p14="http://schemas.microsoft.com/office/powerpoint/2010/main" val="2768390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8" y="739775"/>
            <a:ext cx="6583362" cy="37036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DE6C698-D02E-4E32-B43B-0820C95FE094}"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30446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7F0C77-334A-4FB0-A6A1-8976F8350912}" type="slidenum">
              <a:rPr lang="en-GB" smtClean="0"/>
              <a:t>28</a:t>
            </a:fld>
            <a:endParaRPr lang="en-GB" dirty="0"/>
          </a:p>
        </p:txBody>
      </p:sp>
    </p:spTree>
    <p:extLst>
      <p:ext uri="{BB962C8B-B14F-4D97-AF65-F5344CB8AC3E}">
        <p14:creationId xmlns:p14="http://schemas.microsoft.com/office/powerpoint/2010/main" val="53526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A2357B9-A31F-4FC7-A38A-70DF36F645F3}" type="slidenum">
              <a:rPr lang="en-GB" smtClean="0"/>
              <a:t>29</a:t>
            </a:fld>
            <a:endParaRPr lang="en-GB"/>
          </a:p>
        </p:txBody>
      </p:sp>
    </p:spTree>
    <p:extLst>
      <p:ext uri="{BB962C8B-B14F-4D97-AF65-F5344CB8AC3E}">
        <p14:creationId xmlns:p14="http://schemas.microsoft.com/office/powerpoint/2010/main" val="2570387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0"/>
            <a:ext cx="7772400" cy="1102519"/>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3166374"/>
            <a:ext cx="9144000" cy="971550"/>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2"/>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759882"/>
            <a:ext cx="9144000" cy="956574"/>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rgbClr val="CCCCFF"/>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12485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805001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sic Slide">
    <p:spTree>
      <p:nvGrpSpPr>
        <p:cNvPr id="1" name=""/>
        <p:cNvGrpSpPr/>
        <p:nvPr/>
      </p:nvGrpSpPr>
      <p:grpSpPr>
        <a:xfrm>
          <a:off x="0" y="0"/>
          <a:ext cx="0" cy="0"/>
          <a:chOff x="0" y="0"/>
          <a:chExt cx="0" cy="0"/>
        </a:xfrm>
      </p:grpSpPr>
      <p:sp>
        <p:nvSpPr>
          <p:cNvPr id="2" name="Title 1"/>
          <p:cNvSpPr>
            <a:spLocks noGrp="1"/>
          </p:cNvSpPr>
          <p:nvPr>
            <p:ph type="title"/>
          </p:nvPr>
        </p:nvSpPr>
        <p:spPr>
          <a:xfrm>
            <a:off x="225425" y="-42360"/>
            <a:ext cx="8688388" cy="723900"/>
          </a:xfrm>
        </p:spPr>
        <p:txBody>
          <a:bodyPr/>
          <a:lstStyle>
            <a:lvl1pPr algn="l">
              <a:defRPr sz="3000">
                <a:solidFill>
                  <a:srgbClr val="1D3E6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228600" y="681540"/>
            <a:ext cx="8686800" cy="34563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5"/>
          <p:cNvSpPr>
            <a:spLocks noGrp="1" noChangeArrowheads="1"/>
          </p:cNvSpPr>
          <p:nvPr>
            <p:ph type="ftr" sz="quarter" idx="10"/>
          </p:nvPr>
        </p:nvSpPr>
        <p:spPr>
          <a:ln/>
        </p:spPr>
        <p:txBody>
          <a:bodyPr/>
          <a:lstStyle>
            <a:lvl1pPr>
              <a:defRPr/>
            </a:lvl1pPr>
          </a:lstStyle>
          <a:p>
            <a:pPr>
              <a:defRPr/>
            </a:pPr>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671621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6"/>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5902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383689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93"/>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546581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5"/>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2792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57076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776609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8" y="195490"/>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1386599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46646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35319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6389" name="Rectangle 5"/>
          <p:cNvSpPr>
            <a:spLocks noGrp="1" noChangeArrowheads="1"/>
          </p:cNvSpPr>
          <p:nvPr>
            <p:ph type="ctrTitle" sz="quarter"/>
          </p:nvPr>
        </p:nvSpPr>
        <p:spPr>
          <a:xfrm>
            <a:off x="0" y="2679762"/>
            <a:ext cx="9144000" cy="648072"/>
          </a:xfrm>
          <a:extLst>
            <a:ext uri="{909E8E84-426E-40DD-AFC4-6F175D3DCCD1}">
              <a14:hiddenFill xmlns:a14="http://schemas.microsoft.com/office/drawing/2010/main">
                <a:solidFill>
                  <a:schemeClr val="accent1"/>
                </a:solidFill>
              </a14:hiddenFill>
            </a:ext>
          </a:extLst>
        </p:spPr>
        <p:txBody>
          <a:bodyPr anchor="t"/>
          <a:lstStyle>
            <a:lvl1pPr algn="ctr">
              <a:defRPr sz="4000">
                <a:solidFill>
                  <a:schemeClr val="accent1"/>
                </a:solidFill>
                <a:effectLst/>
              </a:defRPr>
            </a:lvl1pPr>
          </a:lstStyle>
          <a:p>
            <a:pPr lvl="0"/>
            <a:r>
              <a:rPr lang="en-GB" noProof="0" dirty="0"/>
              <a:t>Click to edit Master title style</a:t>
            </a:r>
          </a:p>
        </p:txBody>
      </p:sp>
      <p:sp>
        <p:nvSpPr>
          <p:cNvPr id="16390" name="Rectangle 6"/>
          <p:cNvSpPr>
            <a:spLocks noGrp="1" noChangeArrowheads="1"/>
          </p:cNvSpPr>
          <p:nvPr>
            <p:ph type="subTitle" sz="quarter" idx="1"/>
          </p:nvPr>
        </p:nvSpPr>
        <p:spPr>
          <a:xfrm>
            <a:off x="0" y="3543858"/>
            <a:ext cx="9144000" cy="540060"/>
          </a:xfrm>
          <a:extLst>
            <a:ext uri="{91240B29-F687-4F45-9708-019B960494DF}">
              <a14:hiddenLine xmlns:a14="http://schemas.microsoft.com/office/drawing/2010/main" w="9525">
                <a:solidFill>
                  <a:schemeClr val="tx1"/>
                </a:solidFill>
                <a:miter lim="800000"/>
                <a:headEnd/>
                <a:tailEnd/>
              </a14:hiddenLine>
            </a:ext>
          </a:extLst>
        </p:spPr>
        <p:txBody>
          <a:bodyPr/>
          <a:lstStyle>
            <a:lvl1pPr marL="0" indent="0" algn="ctr">
              <a:buFont typeface="Wingdings" pitchFamily="2" charset="2"/>
              <a:buNone/>
              <a:defRPr sz="3200">
                <a:solidFill>
                  <a:schemeClr val="accent2"/>
                </a:solidFill>
                <a:effectLst/>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xfrm>
            <a:off x="2565403" y="195487"/>
            <a:ext cx="4200525" cy="130969"/>
          </a:xfrm>
        </p:spPr>
        <p:txBody>
          <a:bodyPr/>
          <a:lstStyle>
            <a:lvl1pPr>
              <a:defRPr/>
            </a:lvl1pPr>
          </a:lstStyle>
          <a:p>
            <a:pPr>
              <a:defRPr/>
            </a:pPr>
            <a:fld id="{E502D9C5-17AE-4038-9F2D-B14BAC7D8A12}" type="slidenum">
              <a:rPr lang="en-GB"/>
              <a:pPr>
                <a:defRPr/>
              </a:pPr>
              <a:t>‹#›</a:t>
            </a:fld>
            <a:endParaRPr lang="en-GB" dirty="0"/>
          </a:p>
        </p:txBody>
      </p:sp>
      <p:sp>
        <p:nvSpPr>
          <p:cNvPr id="5" name="Rectangle 21"/>
          <p:cNvSpPr>
            <a:spLocks noGrp="1" noChangeArrowheads="1"/>
          </p:cNvSpPr>
          <p:nvPr>
            <p:ph type="dt" sz="quarter" idx="11"/>
          </p:nvPr>
        </p:nvSpPr>
        <p:spPr>
          <a:xfrm>
            <a:off x="7884368" y="134765"/>
            <a:ext cx="762000" cy="228600"/>
          </a:xfrm>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2005550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ubtitle Slide">
    <p:spTree>
      <p:nvGrpSpPr>
        <p:cNvPr id="1" name=""/>
        <p:cNvGrpSpPr/>
        <p:nvPr/>
      </p:nvGrpSpPr>
      <p:grpSpPr>
        <a:xfrm>
          <a:off x="0" y="0"/>
          <a:ext cx="0" cy="0"/>
          <a:chOff x="0" y="0"/>
          <a:chExt cx="0" cy="0"/>
        </a:xfrm>
      </p:grpSpPr>
      <p:sp>
        <p:nvSpPr>
          <p:cNvPr id="102406" name="Rectangle 6"/>
          <p:cNvSpPr>
            <a:spLocks noGrp="1" noChangeArrowheads="1"/>
          </p:cNvSpPr>
          <p:nvPr>
            <p:ph type="ctrTitle" sz="quarter"/>
          </p:nvPr>
        </p:nvSpPr>
        <p:spPr>
          <a:xfrm>
            <a:off x="684213" y="1870045"/>
            <a:ext cx="7772400" cy="670322"/>
          </a:xfrm>
        </p:spPr>
        <p:txBody>
          <a:bodyPr/>
          <a:lstStyle>
            <a:lvl1pPr algn="ctr">
              <a:defRPr sz="3600">
                <a:solidFill>
                  <a:srgbClr val="68AEE0"/>
                </a:solidFill>
              </a:defRPr>
            </a:lvl1pPr>
          </a:lstStyle>
          <a:p>
            <a:pPr lvl="0"/>
            <a:r>
              <a:rPr lang="en-GB" noProof="0" dirty="0"/>
              <a:t>Click to edit Master title style</a:t>
            </a:r>
          </a:p>
        </p:txBody>
      </p:sp>
      <p:sp>
        <p:nvSpPr>
          <p:cNvPr id="102407" name="Rectangle 7"/>
          <p:cNvSpPr>
            <a:spLocks noGrp="1" noChangeArrowheads="1"/>
          </p:cNvSpPr>
          <p:nvPr>
            <p:ph type="subTitle" sz="quarter" idx="1"/>
          </p:nvPr>
        </p:nvSpPr>
        <p:spPr>
          <a:xfrm>
            <a:off x="1411560" y="2517745"/>
            <a:ext cx="6400800" cy="594122"/>
          </a:xfrm>
        </p:spPr>
        <p:txBody>
          <a:bodyPr/>
          <a:lstStyle>
            <a:lvl1pPr marL="0" indent="0" algn="ctr">
              <a:buFontTx/>
              <a:buNone/>
              <a:defRPr/>
            </a:lvl1pPr>
          </a:lstStyle>
          <a:p>
            <a:pPr lvl="0"/>
            <a:r>
              <a:rPr lang="en-GB" noProof="0" dirty="0"/>
              <a:t>Click to edit Master subtitle style</a:t>
            </a:r>
          </a:p>
        </p:txBody>
      </p:sp>
      <p:sp>
        <p:nvSpPr>
          <p:cNvPr id="4" name="Rectangle 15"/>
          <p:cNvSpPr>
            <a:spLocks noGrp="1" noChangeArrowheads="1"/>
          </p:cNvSpPr>
          <p:nvPr>
            <p:ph type="ftr" sz="quarter" idx="10"/>
          </p:nvPr>
        </p:nvSpPr>
        <p:spPr>
          <a:ln/>
        </p:spPr>
        <p:txBody>
          <a:bodyPr/>
          <a:lstStyle>
            <a:lvl1pPr>
              <a:defRPr/>
            </a:lvl1pPr>
          </a:lstStyle>
          <a:p>
            <a:pPr>
              <a:defRPr/>
            </a:pPr>
            <a:fld id="{10AA87E4-1071-4181-ADC0-8B22760010CB}"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Tree>
    <p:extLst>
      <p:ext uri="{BB962C8B-B14F-4D97-AF65-F5344CB8AC3E}">
        <p14:creationId xmlns:p14="http://schemas.microsoft.com/office/powerpoint/2010/main" val="3597853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4" name="Rectangle 15"/>
          <p:cNvSpPr>
            <a:spLocks noGrp="1" noChangeArrowheads="1"/>
          </p:cNvSpPr>
          <p:nvPr>
            <p:ph type="ftr" sz="quarter" idx="10"/>
          </p:nvPr>
        </p:nvSpPr>
        <p:spPr>
          <a:ln/>
        </p:spPr>
        <p:txBody>
          <a:bodyPr/>
          <a:lstStyle>
            <a:lvl1pPr>
              <a:defRPr/>
            </a:lvl1pPr>
          </a:lstStyle>
          <a:p>
            <a:pPr>
              <a:defRPr/>
            </a:pPr>
            <a:fld id="{D86480B0-6847-4D27-B3EC-F99462D2DA11}" type="slidenum">
              <a:rPr lang="en-GB"/>
              <a:pPr>
                <a:defRPr/>
              </a:pPr>
              <a:t>‹#›</a:t>
            </a:fld>
            <a:endParaRPr lang="en-GB" dirty="0"/>
          </a:p>
        </p:txBody>
      </p:sp>
      <p:sp>
        <p:nvSpPr>
          <p:cNvPr id="5" name="Rectangle 21"/>
          <p:cNvSpPr>
            <a:spLocks noGrp="1" noChangeArrowheads="1"/>
          </p:cNvSpPr>
          <p:nvPr>
            <p:ph type="dt" sz="quarter" idx="11"/>
          </p:nvPr>
        </p:nvSpPr>
        <p:spPr>
          <a:ln/>
        </p:spPr>
        <p:txBody>
          <a:bodyPr/>
          <a:lstStyle>
            <a:lvl1pPr>
              <a:defRPr/>
            </a:lvl1pPr>
          </a:lstStyle>
          <a:p>
            <a:pPr>
              <a:defRPr/>
            </a:pPr>
            <a:endParaRPr lang="en-GB" dirty="0">
              <a:solidFill>
                <a:srgbClr val="000000"/>
              </a:solidFill>
            </a:endParaRPr>
          </a:p>
        </p:txBody>
      </p:sp>
      <p:sp>
        <p:nvSpPr>
          <p:cNvPr id="6" name="Title 5"/>
          <p:cNvSpPr>
            <a:spLocks noGrp="1" noChangeArrowheads="1"/>
          </p:cNvSpPr>
          <p:nvPr>
            <p:ph type="title"/>
          </p:nvPr>
        </p:nvSpPr>
        <p:spPr bwMode="auto">
          <a:xfrm>
            <a:off x="225425" y="33468"/>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7" name="Rectangle 9"/>
          <p:cNvSpPr>
            <a:spLocks noGrp="1" noChangeArrowheads="1"/>
          </p:cNvSpPr>
          <p:nvPr>
            <p:ph idx="1"/>
          </p:nvPr>
        </p:nvSpPr>
        <p:spPr bwMode="auto">
          <a:xfrm>
            <a:off x="228600" y="842684"/>
            <a:ext cx="8686800" cy="3835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74305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endParaRPr lang="en-GB"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402551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3.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5.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42863"/>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681040"/>
            <a:ext cx="8686800" cy="3402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4139952" y="4817490"/>
            <a:ext cx="864096" cy="346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1331913" y="4675585"/>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
        <p:nvSpPr>
          <p:cNvPr id="2" name="Slide Number Placeholder 1"/>
          <p:cNvSpPr>
            <a:spLocks noGrp="1"/>
          </p:cNvSpPr>
          <p:nvPr>
            <p:ph type="sldNum" sz="quarter" idx="4"/>
          </p:nvPr>
        </p:nvSpPr>
        <p:spPr>
          <a:xfrm>
            <a:off x="7579596" y="141480"/>
            <a:ext cx="1306488"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base">
              <a:spcBef>
                <a:spcPct val="0"/>
              </a:spcBef>
              <a:spcAft>
                <a:spcPct val="0"/>
              </a:spcAft>
            </a:pPr>
            <a:fld id="{FFE9DEA2-EE3A-4EC9-821F-49987E18A19C}" type="slidenum">
              <a:rPr lang="en-GB" smtClean="0">
                <a:solidFill>
                  <a:srgbClr val="000000">
                    <a:tint val="75000"/>
                  </a:srgbClr>
                </a:solidFill>
                <a:ea typeface="ＭＳ Ｐゴシック" pitchFamily="34" charset="-128"/>
              </a:rPr>
              <a:pPr defTabSz="457200" fontAlgn="base">
                <a:spcBef>
                  <a:spcPct val="0"/>
                </a:spcBef>
                <a:spcAft>
                  <a:spcPct val="0"/>
                </a:spcAft>
              </a:pPr>
              <a:t>‹#›</a:t>
            </a:fld>
            <a:endParaRPr lang="en-GB" dirty="0">
              <a:solidFill>
                <a:srgbClr val="000000">
                  <a:tint val="75000"/>
                </a:srgbClr>
              </a:solidFill>
              <a:ea typeface="ＭＳ Ｐゴシック" pitchFamily="34" charset="-128"/>
            </a:endParaRPr>
          </a:p>
        </p:txBody>
      </p:sp>
    </p:spTree>
    <p:extLst>
      <p:ext uri="{BB962C8B-B14F-4D97-AF65-F5344CB8AC3E}">
        <p14:creationId xmlns:p14="http://schemas.microsoft.com/office/powerpoint/2010/main" val="25237533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hdr="0" dt="0"/>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8"/>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5"/>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9803303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7"/>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34"/>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5992363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42"/>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8" y="4962529"/>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a:defRPr/>
            </a:pPr>
            <a:fld id="{AF429D2F-F2C8-4089-BC92-4AD68084899C}" type="slidenum">
              <a:rPr lang="en-GB">
                <a:ea typeface="ＭＳ Ｐゴシック" pitchFamily="34" charset="-128"/>
              </a:rPr>
              <a:pPr>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31549300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1026" name="Rectangle 5"/>
          <p:cNvSpPr>
            <a:spLocks noGrp="1" noChangeArrowheads="1"/>
          </p:cNvSpPr>
          <p:nvPr>
            <p:ph type="title"/>
          </p:nvPr>
        </p:nvSpPr>
        <p:spPr bwMode="auto">
          <a:xfrm>
            <a:off x="225425" y="519522"/>
            <a:ext cx="8688388" cy="723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Master title style</a:t>
            </a:r>
          </a:p>
        </p:txBody>
      </p:sp>
      <p:sp>
        <p:nvSpPr>
          <p:cNvPr id="1027" name="Rectangle 9"/>
          <p:cNvSpPr>
            <a:spLocks noGrp="1" noChangeArrowheads="1"/>
          </p:cNvSpPr>
          <p:nvPr>
            <p:ph type="body" idx="1"/>
          </p:nvPr>
        </p:nvSpPr>
        <p:spPr bwMode="auto">
          <a:xfrm>
            <a:off x="228600" y="1328739"/>
            <a:ext cx="8686800" cy="3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2C8"/>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375" name="Rectangle 15"/>
          <p:cNvSpPr>
            <a:spLocks noGrp="1" noChangeArrowheads="1"/>
          </p:cNvSpPr>
          <p:nvPr>
            <p:ph type="ftr" sz="quarter" idx="3"/>
          </p:nvPr>
        </p:nvSpPr>
        <p:spPr bwMode="auto">
          <a:xfrm>
            <a:off x="2565403" y="4962526"/>
            <a:ext cx="4200525" cy="13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a:defRPr sz="1400">
                <a:solidFill>
                  <a:srgbClr val="1D3E61"/>
                </a:solidFill>
              </a:defRPr>
            </a:lvl1pPr>
          </a:lstStyle>
          <a:p>
            <a:pPr defTabSz="457200" fontAlgn="base">
              <a:spcBef>
                <a:spcPct val="0"/>
              </a:spcBef>
              <a:spcAft>
                <a:spcPct val="0"/>
              </a:spcAft>
              <a:defRPr/>
            </a:pPr>
            <a:fld id="{AF429D2F-F2C8-4089-BC92-4AD68084899C}" type="slidenum">
              <a:rPr lang="en-GB">
                <a:ea typeface="ＭＳ Ｐゴシック" pitchFamily="34" charset="-128"/>
              </a:rPr>
              <a:pPr defTabSz="457200" fontAlgn="base">
                <a:spcBef>
                  <a:spcPct val="0"/>
                </a:spcBef>
                <a:spcAft>
                  <a:spcPct val="0"/>
                </a:spcAft>
                <a:defRPr/>
              </a:pPr>
              <a:t>‹#›</a:t>
            </a:fld>
            <a:endParaRPr lang="en-GB" dirty="0">
              <a:ea typeface="ＭＳ Ｐゴシック" pitchFamily="34" charset="-128"/>
            </a:endParaRPr>
          </a:p>
        </p:txBody>
      </p:sp>
      <p:sp>
        <p:nvSpPr>
          <p:cNvPr id="15381" name="Rectangle 21"/>
          <p:cNvSpPr>
            <a:spLocks noGrp="1" noChangeArrowheads="1"/>
          </p:cNvSpPr>
          <p:nvPr>
            <p:ph type="dt" sz="quarter" idx="2"/>
          </p:nvPr>
        </p:nvSpPr>
        <p:spPr bwMode="auto">
          <a:xfrm>
            <a:off x="7884368" y="4901804"/>
            <a:ext cx="762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a:defRPr sz="800"/>
            </a:lvl1pPr>
          </a:lstStyle>
          <a:p>
            <a:pPr defTabSz="457200" fontAlgn="base">
              <a:spcBef>
                <a:spcPct val="0"/>
              </a:spcBef>
              <a:spcAft>
                <a:spcPct val="0"/>
              </a:spcAft>
              <a:defRPr/>
            </a:pPr>
            <a:endParaRPr lang="en-GB" dirty="0">
              <a:solidFill>
                <a:srgbClr val="000000"/>
              </a:solidFill>
              <a:ea typeface="ＭＳ Ｐゴシック" pitchFamily="34" charset="-128"/>
            </a:endParaRPr>
          </a:p>
        </p:txBody>
      </p:sp>
    </p:spTree>
    <p:extLst>
      <p:ext uri="{BB962C8B-B14F-4D97-AF65-F5344CB8AC3E}">
        <p14:creationId xmlns:p14="http://schemas.microsoft.com/office/powerpoint/2010/main" val="174570255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rtl="0" eaLnBrk="0" fontAlgn="base" hangingPunct="0">
        <a:spcBef>
          <a:spcPct val="0"/>
        </a:spcBef>
        <a:spcAft>
          <a:spcPct val="0"/>
        </a:spcAft>
        <a:defRPr sz="3000" b="1">
          <a:solidFill>
            <a:srgbClr val="1D3E61"/>
          </a:solidFill>
          <a:latin typeface="+mj-lt"/>
          <a:ea typeface="+mj-ea"/>
          <a:cs typeface="+mj-cs"/>
        </a:defRPr>
      </a:lvl1pPr>
      <a:lvl2pPr algn="l" rtl="0" eaLnBrk="0" fontAlgn="base" hangingPunct="0">
        <a:spcBef>
          <a:spcPct val="0"/>
        </a:spcBef>
        <a:spcAft>
          <a:spcPct val="0"/>
        </a:spcAft>
        <a:defRPr sz="3000" b="1">
          <a:solidFill>
            <a:srgbClr val="1D3E61"/>
          </a:solidFill>
          <a:latin typeface="Arial" charset="0"/>
        </a:defRPr>
      </a:lvl2pPr>
      <a:lvl3pPr algn="l" rtl="0" eaLnBrk="0" fontAlgn="base" hangingPunct="0">
        <a:spcBef>
          <a:spcPct val="0"/>
        </a:spcBef>
        <a:spcAft>
          <a:spcPct val="0"/>
        </a:spcAft>
        <a:defRPr sz="3000" b="1">
          <a:solidFill>
            <a:srgbClr val="1D3E61"/>
          </a:solidFill>
          <a:latin typeface="Arial" charset="0"/>
        </a:defRPr>
      </a:lvl3pPr>
      <a:lvl4pPr algn="l" rtl="0" eaLnBrk="0" fontAlgn="base" hangingPunct="0">
        <a:spcBef>
          <a:spcPct val="0"/>
        </a:spcBef>
        <a:spcAft>
          <a:spcPct val="0"/>
        </a:spcAft>
        <a:defRPr sz="3000" b="1">
          <a:solidFill>
            <a:srgbClr val="1D3E61"/>
          </a:solidFill>
          <a:latin typeface="Arial" charset="0"/>
        </a:defRPr>
      </a:lvl4pPr>
      <a:lvl5pPr algn="l" rtl="0" eaLnBrk="0" fontAlgn="base" hangingPunct="0">
        <a:spcBef>
          <a:spcPct val="0"/>
        </a:spcBef>
        <a:spcAft>
          <a:spcPct val="0"/>
        </a:spcAft>
        <a:defRPr sz="3000" b="1">
          <a:solidFill>
            <a:srgbClr val="1D3E61"/>
          </a:solidFill>
          <a:latin typeface="Arial" charset="0"/>
        </a:defRPr>
      </a:lvl5pPr>
      <a:lvl6pPr marL="457200" algn="ctr" rtl="0" fontAlgn="base">
        <a:spcBef>
          <a:spcPct val="0"/>
        </a:spcBef>
        <a:spcAft>
          <a:spcPct val="0"/>
        </a:spcAft>
        <a:defRPr sz="2800" b="1">
          <a:solidFill>
            <a:schemeClr val="tx1"/>
          </a:solidFill>
          <a:latin typeface="Arial" charset="0"/>
        </a:defRPr>
      </a:lvl6pPr>
      <a:lvl7pPr marL="914400" algn="ctr" rtl="0" fontAlgn="base">
        <a:spcBef>
          <a:spcPct val="0"/>
        </a:spcBef>
        <a:spcAft>
          <a:spcPct val="0"/>
        </a:spcAft>
        <a:defRPr sz="2800" b="1">
          <a:solidFill>
            <a:schemeClr val="tx1"/>
          </a:solidFill>
          <a:latin typeface="Arial" charset="0"/>
        </a:defRPr>
      </a:lvl7pPr>
      <a:lvl8pPr marL="1371600" algn="ctr" rtl="0" fontAlgn="base">
        <a:spcBef>
          <a:spcPct val="0"/>
        </a:spcBef>
        <a:spcAft>
          <a:spcPct val="0"/>
        </a:spcAft>
        <a:defRPr sz="2800" b="1">
          <a:solidFill>
            <a:schemeClr val="tx1"/>
          </a:solidFill>
          <a:latin typeface="Arial" charset="0"/>
        </a:defRPr>
      </a:lvl8pPr>
      <a:lvl9pPr marL="1828800" algn="ctr"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rgbClr val="0062C8"/>
        </a:buClr>
        <a:buFont typeface="Wingdings" pitchFamily="2" charset="2"/>
        <a:buChar char="§"/>
        <a:defRPr sz="2400">
          <a:solidFill>
            <a:srgbClr val="3E5AA8"/>
          </a:solidFill>
          <a:latin typeface="+mn-lt"/>
          <a:ea typeface="+mn-ea"/>
          <a:cs typeface="+mn-cs"/>
        </a:defRPr>
      </a:lvl1pPr>
      <a:lvl2pPr marL="742950" indent="-285750" algn="l" rtl="0" eaLnBrk="0" fontAlgn="base" hangingPunct="0">
        <a:spcBef>
          <a:spcPct val="20000"/>
        </a:spcBef>
        <a:spcAft>
          <a:spcPct val="0"/>
        </a:spcAft>
        <a:buClr>
          <a:srgbClr val="0062C8"/>
        </a:buClr>
        <a:buFont typeface="Wingdings" pitchFamily="2" charset="2"/>
        <a:buChar char="§"/>
        <a:defRPr sz="2000">
          <a:solidFill>
            <a:srgbClr val="3E5AA8"/>
          </a:solidFill>
          <a:latin typeface="+mn-lt"/>
        </a:defRPr>
      </a:lvl2pPr>
      <a:lvl3pPr marL="1143000" indent="-228600" algn="l" rtl="0" eaLnBrk="0" fontAlgn="base" hangingPunct="0">
        <a:spcBef>
          <a:spcPct val="20000"/>
        </a:spcBef>
        <a:spcAft>
          <a:spcPct val="0"/>
        </a:spcAft>
        <a:buClr>
          <a:srgbClr val="0062C8"/>
        </a:buClr>
        <a:buFont typeface="Wingdings" pitchFamily="2" charset="2"/>
        <a:buChar char="§"/>
        <a:defRPr>
          <a:solidFill>
            <a:srgbClr val="3E5AA8"/>
          </a:solidFill>
          <a:latin typeface="+mn-lt"/>
        </a:defRPr>
      </a:lvl3pPr>
      <a:lvl4pPr marL="16002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4pPr>
      <a:lvl5pPr marL="2057400" indent="-228600" algn="l" rtl="0" eaLnBrk="0" fontAlgn="base" hangingPunct="0">
        <a:spcBef>
          <a:spcPct val="20000"/>
        </a:spcBef>
        <a:spcAft>
          <a:spcPct val="0"/>
        </a:spcAft>
        <a:buClr>
          <a:srgbClr val="0062C8"/>
        </a:buClr>
        <a:buFont typeface="Wingdings" pitchFamily="2" charset="2"/>
        <a:buChar char="§"/>
        <a:defRPr sz="1600">
          <a:solidFill>
            <a:srgbClr val="3E5AA8"/>
          </a:solidFill>
          <a:latin typeface="+mn-lt"/>
        </a:defRPr>
      </a:lvl5pPr>
      <a:lvl6pPr marL="25146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6pPr>
      <a:lvl7pPr marL="29718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7pPr>
      <a:lvl8pPr marL="34290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8pPr>
      <a:lvl9pPr marL="3886200" indent="-228600" algn="l" rtl="0" fontAlgn="base">
        <a:spcBef>
          <a:spcPct val="20000"/>
        </a:spcBef>
        <a:spcAft>
          <a:spcPct val="0"/>
        </a:spcAft>
        <a:buClr>
          <a:srgbClr val="0062C8"/>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box.xoserve.geminire-platform@xoserve.co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box.gasops.businessc@nationalgrid.com" TargetMode="External"/><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mailto:box.xoserve.geminire-platform@xoserve.co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1.w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mailto:box.xoserve.IXEnquiries@xoserve.co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630E-CE13-4C7E-AC97-7686C5E00471}"/>
              </a:ext>
            </a:extLst>
          </p:cNvPr>
          <p:cNvSpPr>
            <a:spLocks noGrp="1"/>
          </p:cNvSpPr>
          <p:nvPr>
            <p:ph type="title"/>
          </p:nvPr>
        </p:nvSpPr>
        <p:spPr/>
        <p:txBody>
          <a:bodyPr/>
          <a:lstStyle/>
          <a:p>
            <a:r>
              <a:rPr lang="en-GB" dirty="0"/>
              <a:t>7.1 XRN4665 – EUC Release</a:t>
            </a:r>
          </a:p>
        </p:txBody>
      </p:sp>
      <p:graphicFrame>
        <p:nvGraphicFramePr>
          <p:cNvPr id="11" name="Content Placeholder 3">
            <a:extLst>
              <a:ext uri="{FF2B5EF4-FFF2-40B4-BE49-F238E27FC236}">
                <a16:creationId xmlns:a16="http://schemas.microsoft.com/office/drawing/2014/main" id="{35034311-FCBF-4F23-BFE3-BA3FFE4A3E3B}"/>
              </a:ext>
            </a:extLst>
          </p:cNvPr>
          <p:cNvGraphicFramePr>
            <a:graphicFrameLocks/>
          </p:cNvGraphicFramePr>
          <p:nvPr>
            <p:extLst/>
          </p:nvPr>
        </p:nvGraphicFramePr>
        <p:xfrm>
          <a:off x="254442" y="760797"/>
          <a:ext cx="8550950" cy="3908738"/>
        </p:xfrm>
        <a:graphic>
          <a:graphicData uri="http://schemas.openxmlformats.org/drawingml/2006/table">
            <a:tbl>
              <a:tblPr firstRow="1" bandRow="1"/>
              <a:tblGrid>
                <a:gridCol w="1223556">
                  <a:extLst>
                    <a:ext uri="{9D8B030D-6E8A-4147-A177-3AD203B41FA5}">
                      <a16:colId xmlns:a16="http://schemas.microsoft.com/office/drawing/2014/main" val="20000"/>
                    </a:ext>
                  </a:extLst>
                </a:gridCol>
                <a:gridCol w="1901171">
                  <a:extLst>
                    <a:ext uri="{9D8B030D-6E8A-4147-A177-3AD203B41FA5}">
                      <a16:colId xmlns:a16="http://schemas.microsoft.com/office/drawing/2014/main" val="20001"/>
                    </a:ext>
                  </a:extLst>
                </a:gridCol>
                <a:gridCol w="1860295">
                  <a:extLst>
                    <a:ext uri="{9D8B030D-6E8A-4147-A177-3AD203B41FA5}">
                      <a16:colId xmlns:a16="http://schemas.microsoft.com/office/drawing/2014/main" val="20002"/>
                    </a:ext>
                  </a:extLst>
                </a:gridCol>
                <a:gridCol w="1892125">
                  <a:extLst>
                    <a:ext uri="{9D8B030D-6E8A-4147-A177-3AD203B41FA5}">
                      <a16:colId xmlns:a16="http://schemas.microsoft.com/office/drawing/2014/main" val="20003"/>
                    </a:ext>
                  </a:extLst>
                </a:gridCol>
                <a:gridCol w="1673803">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00" kern="1200" baseline="0" dirty="0">
                          <a:solidFill>
                            <a:schemeClr val="bg1"/>
                          </a:solidFill>
                          <a:latin typeface="Arial" panose="020B0604020202020204" pitchFamily="34" charset="0"/>
                          <a:ea typeface="+mn-ea"/>
                          <a:cs typeface="Arial" panose="020B0604020202020204" pitchFamily="34" charset="0"/>
                        </a:rPr>
                        <a:t>08/01/20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00" b="1" i="0" dirty="0">
                          <a:solidFill>
                            <a:schemeClr val="bg1"/>
                          </a:solidFill>
                          <a:latin typeface="Arial" panose="020B0604020202020204" pitchFamily="34" charset="0"/>
                          <a:cs typeface="Arial" panose="020B0604020202020204" pitchFamily="34" charset="0"/>
                        </a:rPr>
                        <a:t>Overall</a:t>
                      </a:r>
                      <a:r>
                        <a:rPr lang="en-GB" sz="1000" b="1" i="0" baseline="0" dirty="0">
                          <a:solidFill>
                            <a:schemeClr val="bg1"/>
                          </a:solidFill>
                          <a:latin typeface="Arial" panose="020B0604020202020204" pitchFamily="34" charset="0"/>
                          <a:cs typeface="Arial" panose="020B0604020202020204" pitchFamily="34" charset="0"/>
                        </a:rPr>
                        <a:t> Project RAG Status: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0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RAG</a:t>
                      </a:r>
                      <a:r>
                        <a:rPr lang="en-GB" sz="1000" b="1" baseline="0" dirty="0">
                          <a:solidFill>
                            <a:schemeClr val="bg1"/>
                          </a:solidFill>
                          <a:latin typeface="Arial" panose="020B0604020202020204" pitchFamily="34" charset="0"/>
                          <a:cs typeface="Arial" panose="020B0604020202020204" pitchFamily="34" charset="0"/>
                        </a:rPr>
                        <a:t> Status</a:t>
                      </a: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10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dirty="0">
                          <a:solidFill>
                            <a:schemeClr val="bg1"/>
                          </a:solidFill>
                          <a:latin typeface="Arial" panose="020B0604020202020204" pitchFamily="34" charset="0"/>
                          <a:cs typeface="Arial" panose="020B0604020202020204" pitchFamily="34" charset="0"/>
                        </a:rPr>
                        <a:t>Status</a:t>
                      </a:r>
                      <a:r>
                        <a:rPr lang="en-GB" sz="100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95621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0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rPr>
                        <a:t>Post Implementation Support (PIS)</a:t>
                      </a:r>
                    </a:p>
                    <a:p>
                      <a:pPr marL="0" lvl="0" indent="0">
                        <a:buFont typeface="Arial" panose="020B0604020202020204" pitchFamily="34" charset="0"/>
                        <a:buNone/>
                      </a:pPr>
                      <a:endParaRPr kumimoji="0" lang="en-GB" sz="1000" b="1"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rPr>
                        <a:t>All PIS activities successfully completed as planned with all EUC changes handed over to Tech Ops</a:t>
                      </a:r>
                    </a:p>
                    <a:p>
                      <a:pPr marL="628650" lvl="1" indent="-171450">
                        <a:buFont typeface="Arial" panose="020B0604020202020204" pitchFamily="34" charset="0"/>
                        <a:buChar char="•"/>
                      </a:pPr>
                      <a:endParaRPr lang="en-GB" sz="1000" kern="1200" dirty="0">
                        <a:solidFill>
                          <a:schemeClr val="tx1"/>
                        </a:solidFill>
                        <a:effectLst/>
                        <a:latin typeface="+mj-lt"/>
                        <a:ea typeface="+mn-ea"/>
                        <a:cs typeface="+mn-cs"/>
                      </a:endParaRPr>
                    </a:p>
                    <a:p>
                      <a:pPr marL="171450" lvl="0" indent="-171450">
                        <a:buFont typeface="Arial" panose="020B0604020202020204" pitchFamily="34" charset="0"/>
                        <a:buChar char="•"/>
                      </a:pPr>
                      <a:r>
                        <a:rPr lang="en-GB" sz="1000" b="1" kern="1200" dirty="0">
                          <a:solidFill>
                            <a:schemeClr val="tx1"/>
                          </a:solidFill>
                          <a:effectLst/>
                          <a:latin typeface="+mj-lt"/>
                          <a:ea typeface="+mn-ea"/>
                          <a:cs typeface="+mn-cs"/>
                        </a:rPr>
                        <a:t>Closedown</a:t>
                      </a:r>
                    </a:p>
                    <a:p>
                      <a:pPr marL="628650" lvl="1" indent="-171450">
                        <a:buFont typeface="Arial" panose="020B0604020202020204" pitchFamily="34" charset="0"/>
                        <a:buChar char="•"/>
                      </a:pPr>
                      <a:r>
                        <a:rPr lang="en-GB" sz="1000" b="0" kern="1200" dirty="0">
                          <a:solidFill>
                            <a:schemeClr val="tx1"/>
                          </a:solidFill>
                          <a:effectLst/>
                          <a:latin typeface="+mj-lt"/>
                          <a:ea typeface="+mn-ea"/>
                          <a:cs typeface="+mn-cs"/>
                        </a:rPr>
                        <a:t>Closedown milestone moved out to incorporate required project fix timescales on the identified issue on the BW ‘Network Throughput Data’ weekly report</a:t>
                      </a:r>
                    </a:p>
                    <a:p>
                      <a:pPr marL="628650" lvl="1" indent="-171450">
                        <a:buFont typeface="Arial" panose="020B0604020202020204" pitchFamily="34" charset="0"/>
                        <a:buChar char="•"/>
                      </a:pPr>
                      <a:r>
                        <a:rPr kumimoji="0" lang="en-GB" sz="1000" b="0" i="0" u="none" strike="noStrike" kern="1200" cap="none" normalizeH="0" baseline="0" dirty="0">
                          <a:ln>
                            <a:noFill/>
                          </a:ln>
                          <a:solidFill>
                            <a:schemeClr val="tx1"/>
                          </a:solidFill>
                          <a:effectLst/>
                          <a:latin typeface="+mj-lt"/>
                          <a:ea typeface="+mn-ea"/>
                          <a:cs typeface="+mn-cs"/>
                        </a:rPr>
                        <a:t>Work commenced on a six week delivery plan to resolve identified aggregation of CWV &amp; Shrinkage values within the BW report ‘Network Throughput Data’ – Build activities commenced and tracking to plan</a:t>
                      </a:r>
                      <a:endParaRPr kumimoji="0" lang="en-GB" sz="1000" b="0" i="0" u="none" strike="noStrike" kern="1200" cap="none" normalizeH="0" baseline="0" dirty="0">
                        <a:ln>
                          <a:noFill/>
                        </a:ln>
                        <a:solidFill>
                          <a:schemeClr val="tx1"/>
                        </a:solidFill>
                        <a:effectLst/>
                        <a:latin typeface="+mj-lt"/>
                        <a:ea typeface="Verdana" pitchFamily="34" charset="0"/>
                        <a:cs typeface="Arial" panose="020B0604020202020204" pitchFamily="34" charset="0"/>
                      </a:endParaRPr>
                    </a:p>
                    <a:p>
                      <a:pPr marL="457200" lvl="1" indent="0">
                        <a:buFont typeface="Arial" panose="020B0604020202020204" pitchFamily="34" charset="0"/>
                        <a:buNone/>
                      </a:pPr>
                      <a:endParaRPr lang="en-GB" sz="1000" b="0" kern="1200" dirty="0">
                        <a:solidFill>
                          <a:schemeClr val="tx1"/>
                        </a:solidFill>
                        <a:effectLst/>
                        <a:latin typeface="+mj-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key open Risks or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0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Project delivery costs are tracking to approved internal budgets (Revised BER to include Financial Risk margin approved at ChMC on 10/07/19)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0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12" name="Oval 11">
            <a:extLst>
              <a:ext uri="{FF2B5EF4-FFF2-40B4-BE49-F238E27FC236}">
                <a16:creationId xmlns:a16="http://schemas.microsoft.com/office/drawing/2014/main" id="{70CAECF2-DEC2-4E29-A1AB-B89CF72EE0CD}"/>
              </a:ext>
            </a:extLst>
          </p:cNvPr>
          <p:cNvSpPr/>
          <p:nvPr/>
        </p:nvSpPr>
        <p:spPr>
          <a:xfrm>
            <a:off x="7817218" y="1520496"/>
            <a:ext cx="215490" cy="23083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3" name="Oval 12">
            <a:extLst>
              <a:ext uri="{FF2B5EF4-FFF2-40B4-BE49-F238E27FC236}">
                <a16:creationId xmlns:a16="http://schemas.microsoft.com/office/drawing/2014/main" id="{9C025B08-F88A-41BC-959F-7975D291319A}"/>
              </a:ext>
            </a:extLst>
          </p:cNvPr>
          <p:cNvSpPr/>
          <p:nvPr/>
        </p:nvSpPr>
        <p:spPr>
          <a:xfrm>
            <a:off x="6143112" y="837576"/>
            <a:ext cx="207777" cy="2061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C000"/>
              </a:solidFill>
            </a:endParaRPr>
          </a:p>
        </p:txBody>
      </p:sp>
      <p:sp>
        <p:nvSpPr>
          <p:cNvPr id="14" name="Oval 13">
            <a:extLst>
              <a:ext uri="{FF2B5EF4-FFF2-40B4-BE49-F238E27FC236}">
                <a16:creationId xmlns:a16="http://schemas.microsoft.com/office/drawing/2014/main" id="{35B7AB43-D412-4796-A79C-387981F74ACE}"/>
              </a:ext>
            </a:extLst>
          </p:cNvPr>
          <p:cNvSpPr/>
          <p:nvPr/>
        </p:nvSpPr>
        <p:spPr>
          <a:xfrm>
            <a:off x="6051595" y="153705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Oval 14">
            <a:extLst>
              <a:ext uri="{FF2B5EF4-FFF2-40B4-BE49-F238E27FC236}">
                <a16:creationId xmlns:a16="http://schemas.microsoft.com/office/drawing/2014/main" id="{F6639B60-ED8E-41FD-A5AA-FE5B67D25923}"/>
              </a:ext>
            </a:extLst>
          </p:cNvPr>
          <p:cNvSpPr/>
          <p:nvPr/>
        </p:nvSpPr>
        <p:spPr>
          <a:xfrm>
            <a:off x="4156412" y="1520270"/>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6" name="Oval 15">
            <a:extLst>
              <a:ext uri="{FF2B5EF4-FFF2-40B4-BE49-F238E27FC236}">
                <a16:creationId xmlns:a16="http://schemas.microsoft.com/office/drawing/2014/main" id="{59C946BC-C73C-430B-B113-E7C848B0314B}"/>
              </a:ext>
            </a:extLst>
          </p:cNvPr>
          <p:cNvSpPr/>
          <p:nvPr/>
        </p:nvSpPr>
        <p:spPr>
          <a:xfrm>
            <a:off x="2306888" y="1519636"/>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9712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45E486A-1B92-4FDD-BFB6-AE7A34A11004}"/>
              </a:ext>
            </a:extLst>
          </p:cNvPr>
          <p:cNvGraphicFramePr>
            <a:graphicFrameLocks noGrp="1"/>
          </p:cNvGraphicFramePr>
          <p:nvPr>
            <p:extLst/>
          </p:nvPr>
        </p:nvGraphicFramePr>
        <p:xfrm>
          <a:off x="34661" y="937662"/>
          <a:ext cx="9073844" cy="3938339"/>
        </p:xfrm>
        <a:graphic>
          <a:graphicData uri="http://schemas.openxmlformats.org/drawingml/2006/table">
            <a:tbl>
              <a:tblPr firstRow="1" bandRow="1">
                <a:tableStyleId>{5C22544A-7EE6-4342-B048-85BDC9FD1C3A}</a:tableStyleId>
              </a:tblPr>
              <a:tblGrid>
                <a:gridCol w="1801035">
                  <a:extLst>
                    <a:ext uri="{9D8B030D-6E8A-4147-A177-3AD203B41FA5}">
                      <a16:colId xmlns:a16="http://schemas.microsoft.com/office/drawing/2014/main" val="1709336766"/>
                    </a:ext>
                  </a:extLst>
                </a:gridCol>
                <a:gridCol w="576064">
                  <a:extLst>
                    <a:ext uri="{9D8B030D-6E8A-4147-A177-3AD203B41FA5}">
                      <a16:colId xmlns:a16="http://schemas.microsoft.com/office/drawing/2014/main" val="1582597940"/>
                    </a:ext>
                  </a:extLst>
                </a:gridCol>
                <a:gridCol w="6696745">
                  <a:extLst>
                    <a:ext uri="{9D8B030D-6E8A-4147-A177-3AD203B41FA5}">
                      <a16:colId xmlns:a16="http://schemas.microsoft.com/office/drawing/2014/main" val="1753193464"/>
                    </a:ext>
                  </a:extLst>
                </a:gridCol>
              </a:tblGrid>
              <a:tr h="264557">
                <a:tc>
                  <a:txBody>
                    <a:bodyPr/>
                    <a:lstStyle/>
                    <a:p>
                      <a:r>
                        <a:rPr lang="en-GB" sz="1000" dirty="0"/>
                        <a:t>Topic</a:t>
                      </a:r>
                    </a:p>
                  </a:txBody>
                  <a:tcPr/>
                </a:tc>
                <a:tc>
                  <a:txBody>
                    <a:bodyPr/>
                    <a:lstStyle/>
                    <a:p>
                      <a:r>
                        <a:rPr lang="en-GB" sz="1000" dirty="0"/>
                        <a:t>RAYG</a:t>
                      </a:r>
                    </a:p>
                  </a:txBody>
                  <a:tcPr/>
                </a:tc>
                <a:tc>
                  <a:txBody>
                    <a:bodyPr/>
                    <a:lstStyle/>
                    <a:p>
                      <a:pPr algn="ctr"/>
                      <a:r>
                        <a:rPr lang="en-GB" sz="1000" dirty="0"/>
                        <a:t>Summary</a:t>
                      </a:r>
                    </a:p>
                  </a:txBody>
                  <a:tcPr/>
                </a:tc>
                <a:extLst>
                  <a:ext uri="{0D108BD9-81ED-4DB2-BD59-A6C34878D82A}">
                    <a16:rowId xmlns:a16="http://schemas.microsoft.com/office/drawing/2014/main" val="2421521186"/>
                  </a:ext>
                </a:extLst>
              </a:tr>
              <a:tr h="264128">
                <a:tc>
                  <a:txBody>
                    <a:bodyPr/>
                    <a:lstStyle/>
                    <a:p>
                      <a:r>
                        <a:rPr lang="en-GB" sz="1050" dirty="0"/>
                        <a:t>Business Case</a:t>
                      </a:r>
                    </a:p>
                  </a:txBody>
                  <a:tcPr/>
                </a:tc>
                <a:tc>
                  <a:txBody>
                    <a:bodyPr/>
                    <a:lstStyle/>
                    <a:p>
                      <a:endParaRPr lang="en-GB" sz="1050" dirty="0"/>
                    </a:p>
                  </a:txBody>
                  <a:tcPr>
                    <a:solidFill>
                      <a:srgbClr val="FFC000"/>
                    </a:solidFill>
                  </a:tcPr>
                </a:tc>
                <a:tc rowSpan="12">
                  <a:txBody>
                    <a:bodyPr/>
                    <a:lstStyle/>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The Change Assurance was performed when the project was mid way through the Design phase when the scope was undergoing changes as the firm costs were delivered to ChMC in the BER</a:t>
                      </a:r>
                    </a:p>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June 20 project started off with 11 changes in scope which was later amended to 7 changes in scope with a possible addition of one more CSS specific change to the scope which is under discussion with the Project Board.</a:t>
                      </a:r>
                    </a:p>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The project has been through various challenges which has resulted in an amber report which indicates </a:t>
                      </a:r>
                      <a:r>
                        <a:rPr lang="en-GB" sz="1050" dirty="0">
                          <a:cs typeface="Arial" panose="020B0604020202020204" pitchFamily="34" charset="0"/>
                        </a:rPr>
                        <a:t>issues that could entail significant risk to the success</a:t>
                      </a:r>
                      <a:r>
                        <a:rPr lang="en-GB" sz="1050" kern="1200" dirty="0">
                          <a:solidFill>
                            <a:schemeClr val="dk1"/>
                          </a:solidFill>
                          <a:effectLst/>
                          <a:latin typeface="+mn-lt"/>
                          <a:ea typeface="+mn-ea"/>
                          <a:cs typeface="+mn-cs"/>
                        </a:rPr>
                        <a:t>:</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 plan is incomplete and not baselined</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It took longer than expected to firm up the scope due to the various complex changes involved in the Release </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There was a significant difference in costing of the changes between HLSO and Design which led to removal of 3 changes from scope in November 2019, by Networks</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SME availability was constrained due to the other priorities</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 project engaged a 3</a:t>
                      </a:r>
                      <a:r>
                        <a:rPr lang="en-GB" sz="1050" kern="1200" baseline="30000" dirty="0">
                          <a:solidFill>
                            <a:schemeClr val="dk1"/>
                          </a:solidFill>
                          <a:effectLst/>
                          <a:latin typeface="+mn-lt"/>
                          <a:ea typeface="+mn-ea"/>
                          <a:cs typeface="+mn-cs"/>
                        </a:rPr>
                        <a:t>rd</a:t>
                      </a:r>
                      <a:r>
                        <a:rPr lang="en-GB" sz="1050" kern="1200" dirty="0">
                          <a:solidFill>
                            <a:schemeClr val="dk1"/>
                          </a:solidFill>
                          <a:effectLst/>
                          <a:latin typeface="+mn-lt"/>
                          <a:ea typeface="+mn-ea"/>
                          <a:cs typeface="+mn-cs"/>
                        </a:rPr>
                        <a:t> party supplier for </a:t>
                      </a:r>
                      <a:r>
                        <a:rPr lang="en-GB" sz="1050" u="none" kern="1200" dirty="0">
                          <a:solidFill>
                            <a:schemeClr val="dk1"/>
                          </a:solidFill>
                          <a:effectLst/>
                          <a:latin typeface="+mn-lt"/>
                          <a:ea typeface="+mn-ea"/>
                          <a:cs typeface="+mn-cs"/>
                        </a:rPr>
                        <a:t>U</a:t>
                      </a:r>
                      <a:r>
                        <a:rPr lang="en-GB" sz="1050" kern="1200" dirty="0">
                          <a:solidFill>
                            <a:schemeClr val="dk1"/>
                          </a:solidFill>
                          <a:effectLst/>
                          <a:latin typeface="+mn-lt"/>
                          <a:ea typeface="+mn-ea"/>
                          <a:cs typeface="+mn-cs"/>
                        </a:rPr>
                        <a:t>AT, which resulted in significant changes to the cost</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There is a change within the scope that requires an integration with a SMS vendor which is yet to be finalised when the Design is approaching an end</a:t>
                      </a:r>
                    </a:p>
                    <a:p>
                      <a:pPr marL="628650" lvl="1" indent="-171450">
                        <a:buFont typeface="Wingdings" panose="05000000000000000000" pitchFamily="2" charset="2"/>
                        <a:buChar char="v"/>
                      </a:pPr>
                      <a:r>
                        <a:rPr lang="en-GB" sz="1050" kern="1200" dirty="0">
                          <a:solidFill>
                            <a:schemeClr val="dk1"/>
                          </a:solidFill>
                          <a:effectLst/>
                          <a:latin typeface="+mn-lt"/>
                          <a:ea typeface="+mn-ea"/>
                          <a:cs typeface="+mn-cs"/>
                        </a:rPr>
                        <a:t>A concern on version control of FS/TS documentation needs to be addressed</a:t>
                      </a:r>
                    </a:p>
                    <a:p>
                      <a:pPr marL="171450" lvl="0" indent="-171450">
                        <a:buFont typeface="Wingdings" panose="05000000000000000000" pitchFamily="2" charset="2"/>
                        <a:buChar char="v"/>
                      </a:pPr>
                      <a:r>
                        <a:rPr lang="en-GB" sz="1050" kern="1200" dirty="0">
                          <a:solidFill>
                            <a:schemeClr val="dk1"/>
                          </a:solidFill>
                          <a:effectLst/>
                          <a:latin typeface="+mn-lt"/>
                          <a:ea typeface="+mn-ea"/>
                          <a:cs typeface="+mn-cs"/>
                        </a:rPr>
                        <a:t>These challenges have resulted in the project having to work through unforeseen changes. The project will need to tighten up the planning, control and risk management to achieve a successful outcome</a:t>
                      </a:r>
                    </a:p>
                  </a:txBody>
                  <a:tcPr/>
                </a:tc>
                <a:extLst>
                  <a:ext uri="{0D108BD9-81ED-4DB2-BD59-A6C34878D82A}">
                    <a16:rowId xmlns:a16="http://schemas.microsoft.com/office/drawing/2014/main" val="950844557"/>
                  </a:ext>
                </a:extLst>
              </a:tr>
              <a:tr h="264128">
                <a:tc>
                  <a:txBody>
                    <a:bodyPr/>
                    <a:lstStyle/>
                    <a:p>
                      <a:r>
                        <a:rPr lang="en-GB" sz="1050" dirty="0"/>
                        <a:t>Sponsorship</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3110429756"/>
                  </a:ext>
                </a:extLst>
              </a:tr>
              <a:tr h="264128">
                <a:tc>
                  <a:txBody>
                    <a:bodyPr/>
                    <a:lstStyle/>
                    <a:p>
                      <a:r>
                        <a:rPr lang="en-GB" sz="1050" dirty="0"/>
                        <a:t>Governance</a:t>
                      </a:r>
                    </a:p>
                  </a:txBody>
                  <a:tcPr/>
                </a:tc>
                <a:tc>
                  <a:txBody>
                    <a:bodyPr/>
                    <a:lstStyle/>
                    <a:p>
                      <a:endParaRPr lang="en-GB" sz="1050" dirty="0">
                        <a:solidFill>
                          <a:srgbClr val="FFC000"/>
                        </a:solidFill>
                      </a:endParaRPr>
                    </a:p>
                  </a:txBody>
                  <a:tcPr>
                    <a:solidFill>
                      <a:srgbClr val="FFC000"/>
                    </a:solidFill>
                  </a:tcPr>
                </a:tc>
                <a:tc vMerge="1">
                  <a:txBody>
                    <a:bodyPr/>
                    <a:lstStyle/>
                    <a:p>
                      <a:endParaRPr lang="en-GB"/>
                    </a:p>
                  </a:txBody>
                  <a:tcPr/>
                </a:tc>
                <a:extLst>
                  <a:ext uri="{0D108BD9-81ED-4DB2-BD59-A6C34878D82A}">
                    <a16:rowId xmlns:a16="http://schemas.microsoft.com/office/drawing/2014/main" val="1983467804"/>
                  </a:ext>
                </a:extLst>
              </a:tr>
              <a:tr h="264128">
                <a:tc>
                  <a:txBody>
                    <a:bodyPr/>
                    <a:lstStyle/>
                    <a:p>
                      <a:r>
                        <a:rPr lang="en-GB" sz="1050" dirty="0"/>
                        <a:t>Scope &amp; Solution</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2703778444"/>
                  </a:ext>
                </a:extLst>
              </a:tr>
              <a:tr h="264128">
                <a:tc>
                  <a:txBody>
                    <a:bodyPr/>
                    <a:lstStyle/>
                    <a:p>
                      <a:r>
                        <a:rPr lang="en-GB" sz="1050" dirty="0"/>
                        <a:t>Team &amp; Skills</a:t>
                      </a:r>
                    </a:p>
                  </a:txBody>
                  <a:tcPr/>
                </a:tc>
                <a:tc>
                  <a:txBody>
                    <a:bodyPr/>
                    <a:lstStyle/>
                    <a:p>
                      <a:endParaRPr lang="en-GB" sz="1050" dirty="0"/>
                    </a:p>
                  </a:txBody>
                  <a:tcPr>
                    <a:solidFill>
                      <a:srgbClr val="FFC000"/>
                    </a:solidFill>
                  </a:tcPr>
                </a:tc>
                <a:tc vMerge="1">
                  <a:txBody>
                    <a:bodyPr/>
                    <a:lstStyle/>
                    <a:p>
                      <a:endParaRPr lang="en-GB"/>
                    </a:p>
                  </a:txBody>
                  <a:tcPr/>
                </a:tc>
                <a:extLst>
                  <a:ext uri="{0D108BD9-81ED-4DB2-BD59-A6C34878D82A}">
                    <a16:rowId xmlns:a16="http://schemas.microsoft.com/office/drawing/2014/main" val="65576475"/>
                  </a:ext>
                </a:extLst>
              </a:tr>
              <a:tr h="264128">
                <a:tc>
                  <a:txBody>
                    <a:bodyPr/>
                    <a:lstStyle/>
                    <a:p>
                      <a:r>
                        <a:rPr lang="en-GB" sz="1050" dirty="0"/>
                        <a:t>Plan</a:t>
                      </a:r>
                    </a:p>
                  </a:txBody>
                  <a:tcPr/>
                </a:tc>
                <a:tc>
                  <a:txBody>
                    <a:bodyPr/>
                    <a:lstStyle/>
                    <a:p>
                      <a:endParaRPr lang="en-GB" sz="1050" dirty="0"/>
                    </a:p>
                  </a:txBody>
                  <a:tcPr>
                    <a:solidFill>
                      <a:srgbClr val="FF0000"/>
                    </a:solidFill>
                  </a:tcPr>
                </a:tc>
                <a:tc vMerge="1">
                  <a:txBody>
                    <a:bodyPr/>
                    <a:lstStyle/>
                    <a:p>
                      <a:endParaRPr lang="en-GB"/>
                    </a:p>
                  </a:txBody>
                  <a:tcPr/>
                </a:tc>
                <a:extLst>
                  <a:ext uri="{0D108BD9-81ED-4DB2-BD59-A6C34878D82A}">
                    <a16:rowId xmlns:a16="http://schemas.microsoft.com/office/drawing/2014/main" val="3351724062"/>
                  </a:ext>
                </a:extLst>
              </a:tr>
              <a:tr h="264128">
                <a:tc>
                  <a:txBody>
                    <a:bodyPr/>
                    <a:lstStyle/>
                    <a:p>
                      <a:r>
                        <a:rPr lang="en-GB" sz="1050" dirty="0"/>
                        <a:t>Customer</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223954266"/>
                  </a:ext>
                </a:extLst>
              </a:tr>
              <a:tr h="432210">
                <a:tc>
                  <a:txBody>
                    <a:bodyPr/>
                    <a:lstStyle/>
                    <a:p>
                      <a:r>
                        <a:rPr lang="en-GB" sz="1050" dirty="0"/>
                        <a:t>Other - Information Security</a:t>
                      </a:r>
                    </a:p>
                  </a:txBody>
                  <a:tcPr/>
                </a:tc>
                <a:tc>
                  <a:txBody>
                    <a:bodyPr/>
                    <a:lstStyle/>
                    <a:p>
                      <a:endParaRPr lang="en-GB" sz="1050" dirty="0"/>
                    </a:p>
                  </a:txBody>
                  <a:tcPr>
                    <a:solidFill>
                      <a:srgbClr val="FFC000"/>
                    </a:solidFill>
                  </a:tcPr>
                </a:tc>
                <a:tc vMerge="1">
                  <a:txBody>
                    <a:bodyPr/>
                    <a:lstStyle/>
                    <a:p>
                      <a:endParaRPr lang="en-GB" dirty="0"/>
                    </a:p>
                  </a:txBody>
                  <a:tcPr/>
                </a:tc>
                <a:extLst>
                  <a:ext uri="{0D108BD9-81ED-4DB2-BD59-A6C34878D82A}">
                    <a16:rowId xmlns:a16="http://schemas.microsoft.com/office/drawing/2014/main" val="3118731268"/>
                  </a:ext>
                </a:extLst>
              </a:tr>
              <a:tr h="264128">
                <a:tc>
                  <a:txBody>
                    <a:bodyPr/>
                    <a:lstStyle/>
                    <a:p>
                      <a:r>
                        <a:rPr lang="en-GB" sz="1050" dirty="0"/>
                        <a:t>Other - Supplier</a:t>
                      </a:r>
                    </a:p>
                  </a:txBody>
                  <a:tcPr/>
                </a:tc>
                <a:tc>
                  <a:txBody>
                    <a:bodyPr/>
                    <a:lstStyle/>
                    <a:p>
                      <a:endParaRPr lang="en-GB" sz="1050" dirty="0"/>
                    </a:p>
                  </a:txBody>
                  <a:tcPr>
                    <a:solidFill>
                      <a:srgbClr val="FFFF00"/>
                    </a:solidFill>
                  </a:tcPr>
                </a:tc>
                <a:tc vMerge="1">
                  <a:txBody>
                    <a:bodyPr/>
                    <a:lstStyle/>
                    <a:p>
                      <a:endParaRPr lang="en-GB" dirty="0"/>
                    </a:p>
                  </a:txBody>
                  <a:tcPr/>
                </a:tc>
                <a:extLst>
                  <a:ext uri="{0D108BD9-81ED-4DB2-BD59-A6C34878D82A}">
                    <a16:rowId xmlns:a16="http://schemas.microsoft.com/office/drawing/2014/main" val="210839020"/>
                  </a:ext>
                </a:extLst>
              </a:tr>
              <a:tr h="432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Other – Service Transition</a:t>
                      </a:r>
                    </a:p>
                  </a:txBody>
                  <a:tcPr/>
                </a:tc>
                <a:tc>
                  <a:txBody>
                    <a:bodyPr/>
                    <a:lstStyle/>
                    <a:p>
                      <a:endParaRPr lang="en-GB" sz="1050" dirty="0"/>
                    </a:p>
                  </a:txBody>
                  <a:tcPr>
                    <a:solidFill>
                      <a:srgbClr val="FFFF00"/>
                    </a:solidFill>
                  </a:tcPr>
                </a:tc>
                <a:tc vMerge="1">
                  <a:txBody>
                    <a:bodyPr/>
                    <a:lstStyle/>
                    <a:p>
                      <a:endParaRPr lang="en-GB" dirty="0"/>
                    </a:p>
                  </a:txBody>
                  <a:tcPr/>
                </a:tc>
                <a:extLst>
                  <a:ext uri="{0D108BD9-81ED-4DB2-BD59-A6C34878D82A}">
                    <a16:rowId xmlns:a16="http://schemas.microsoft.com/office/drawing/2014/main" val="4214031202"/>
                  </a:ext>
                </a:extLst>
              </a:tr>
              <a:tr h="264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Other - Testing</a:t>
                      </a:r>
                    </a:p>
                  </a:txBody>
                  <a:tcPr/>
                </a:tc>
                <a:tc>
                  <a:txBody>
                    <a:bodyPr/>
                    <a:lstStyle/>
                    <a:p>
                      <a:endParaRPr lang="en-GB" sz="1050" dirty="0"/>
                    </a:p>
                  </a:txBody>
                  <a:tcPr>
                    <a:solidFill>
                      <a:srgbClr val="FFC000"/>
                    </a:solidFill>
                  </a:tcPr>
                </a:tc>
                <a:tc vMerge="1">
                  <a:txBody>
                    <a:bodyPr/>
                    <a:lstStyle/>
                    <a:p>
                      <a:pPr marL="171450" indent="-171450">
                        <a:buFont typeface="Wingdings" panose="05000000000000000000" pitchFamily="2" charset="2"/>
                        <a:buChar char="v"/>
                      </a:pPr>
                      <a:endParaRPr lang="en-GB" sz="900" dirty="0"/>
                    </a:p>
                  </a:txBody>
                  <a:tcPr/>
                </a:tc>
                <a:extLst>
                  <a:ext uri="{0D108BD9-81ED-4DB2-BD59-A6C34878D82A}">
                    <a16:rowId xmlns:a16="http://schemas.microsoft.com/office/drawing/2014/main" val="673046491"/>
                  </a:ext>
                </a:extLst>
              </a:tr>
              <a:tr h="4322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Other – Previous Findings</a:t>
                      </a:r>
                    </a:p>
                  </a:txBody>
                  <a:tcPr/>
                </a:tc>
                <a:tc>
                  <a:txBody>
                    <a:bodyPr/>
                    <a:lstStyle/>
                    <a:p>
                      <a:endParaRPr lang="en-GB" sz="1050" dirty="0"/>
                    </a:p>
                  </a:txBody>
                  <a:tcPr>
                    <a:solidFill>
                      <a:srgbClr val="FFFF00"/>
                    </a:solidFill>
                  </a:tcPr>
                </a:tc>
                <a:tc vMerge="1">
                  <a:txBody>
                    <a:bodyPr/>
                    <a:lstStyle/>
                    <a:p>
                      <a:endParaRPr lang="en-GB"/>
                    </a:p>
                  </a:txBody>
                  <a:tcPr/>
                </a:tc>
                <a:extLst>
                  <a:ext uri="{0D108BD9-81ED-4DB2-BD59-A6C34878D82A}">
                    <a16:rowId xmlns:a16="http://schemas.microsoft.com/office/drawing/2014/main" val="107012451"/>
                  </a:ext>
                </a:extLst>
              </a:tr>
            </a:tbl>
          </a:graphicData>
        </a:graphic>
      </p:graphicFrame>
      <p:graphicFrame>
        <p:nvGraphicFramePr>
          <p:cNvPr id="3" name="Table 2">
            <a:extLst>
              <a:ext uri="{FF2B5EF4-FFF2-40B4-BE49-F238E27FC236}">
                <a16:creationId xmlns:a16="http://schemas.microsoft.com/office/drawing/2014/main" id="{7F4FD843-3D84-4CBA-AD0E-74E12EBE8D25}"/>
              </a:ext>
            </a:extLst>
          </p:cNvPr>
          <p:cNvGraphicFramePr>
            <a:graphicFrameLocks noGrp="1"/>
          </p:cNvGraphicFramePr>
          <p:nvPr>
            <p:extLst/>
          </p:nvPr>
        </p:nvGraphicFramePr>
        <p:xfrm>
          <a:off x="34661" y="123478"/>
          <a:ext cx="9073846" cy="548640"/>
        </p:xfrm>
        <a:graphic>
          <a:graphicData uri="http://schemas.openxmlformats.org/drawingml/2006/table">
            <a:tbl>
              <a:tblPr firstRow="1" bandRow="1">
                <a:tableStyleId>{5C22544A-7EE6-4342-B048-85BDC9FD1C3A}</a:tableStyleId>
              </a:tblPr>
              <a:tblGrid>
                <a:gridCol w="2082494">
                  <a:extLst>
                    <a:ext uri="{9D8B030D-6E8A-4147-A177-3AD203B41FA5}">
                      <a16:colId xmlns:a16="http://schemas.microsoft.com/office/drawing/2014/main" val="267671624"/>
                    </a:ext>
                  </a:extLst>
                </a:gridCol>
                <a:gridCol w="1230709">
                  <a:extLst>
                    <a:ext uri="{9D8B030D-6E8A-4147-A177-3AD203B41FA5}">
                      <a16:colId xmlns:a16="http://schemas.microsoft.com/office/drawing/2014/main" val="4253812051"/>
                    </a:ext>
                  </a:extLst>
                </a:gridCol>
                <a:gridCol w="4422019">
                  <a:extLst>
                    <a:ext uri="{9D8B030D-6E8A-4147-A177-3AD203B41FA5}">
                      <a16:colId xmlns:a16="http://schemas.microsoft.com/office/drawing/2014/main" val="1306843610"/>
                    </a:ext>
                  </a:extLst>
                </a:gridCol>
                <a:gridCol w="1338624">
                  <a:extLst>
                    <a:ext uri="{9D8B030D-6E8A-4147-A177-3AD203B41FA5}">
                      <a16:colId xmlns:a16="http://schemas.microsoft.com/office/drawing/2014/main" val="354488356"/>
                    </a:ext>
                  </a:extLst>
                </a:gridCol>
              </a:tblGrid>
              <a:tr h="252028">
                <a:tc>
                  <a:txBody>
                    <a:bodyPr/>
                    <a:lstStyle/>
                    <a:p>
                      <a:pPr algn="ctr"/>
                      <a:r>
                        <a:rPr lang="en-GB" sz="1200" dirty="0"/>
                        <a:t>Project</a:t>
                      </a:r>
                    </a:p>
                  </a:txBody>
                  <a:tcPr/>
                </a:tc>
                <a:tc>
                  <a:txBody>
                    <a:bodyPr/>
                    <a:lstStyle/>
                    <a:p>
                      <a:pPr algn="ctr"/>
                      <a:r>
                        <a:rPr lang="en-GB" sz="1200" dirty="0"/>
                        <a:t>Date</a:t>
                      </a:r>
                    </a:p>
                  </a:txBody>
                  <a:tcPr/>
                </a:tc>
                <a:tc>
                  <a:txBody>
                    <a:bodyPr/>
                    <a:lstStyle/>
                    <a:p>
                      <a:pPr algn="ctr"/>
                      <a:r>
                        <a:rPr lang="en-GB" sz="1200" dirty="0"/>
                        <a:t>Change Assurance Type</a:t>
                      </a:r>
                    </a:p>
                  </a:txBody>
                  <a:tcPr/>
                </a:tc>
                <a:tc>
                  <a:txBody>
                    <a:bodyPr/>
                    <a:lstStyle/>
                    <a:p>
                      <a:pPr algn="ctr"/>
                      <a:r>
                        <a:rPr lang="en-GB" sz="1200" dirty="0"/>
                        <a:t>Overall RAYG</a:t>
                      </a:r>
                    </a:p>
                  </a:txBody>
                  <a:tcPr/>
                </a:tc>
                <a:extLst>
                  <a:ext uri="{0D108BD9-81ED-4DB2-BD59-A6C34878D82A}">
                    <a16:rowId xmlns:a16="http://schemas.microsoft.com/office/drawing/2014/main" val="817326381"/>
                  </a:ext>
                </a:extLst>
              </a:tr>
              <a:tr h="252028">
                <a:tc>
                  <a:txBody>
                    <a:bodyPr/>
                    <a:lstStyle/>
                    <a:p>
                      <a:pPr algn="ctr"/>
                      <a:r>
                        <a:rPr lang="en-GB" sz="1000" dirty="0"/>
                        <a:t>UK Link Release – June 20</a:t>
                      </a:r>
                    </a:p>
                  </a:txBody>
                  <a:tcPr/>
                </a:tc>
                <a:tc>
                  <a:txBody>
                    <a:bodyPr/>
                    <a:lstStyle/>
                    <a:p>
                      <a:pPr algn="ctr"/>
                      <a:r>
                        <a:rPr lang="en-GB" sz="1000" dirty="0"/>
                        <a:t>16/12/2019</a:t>
                      </a:r>
                    </a:p>
                  </a:txBody>
                  <a:tcPr/>
                </a:tc>
                <a:tc>
                  <a:txBody>
                    <a:bodyPr/>
                    <a:lstStyle/>
                    <a:p>
                      <a:pPr algn="ctr"/>
                      <a:r>
                        <a:rPr lang="en-GB" sz="1000" dirty="0"/>
                        <a:t>General Health Check</a:t>
                      </a:r>
                    </a:p>
                  </a:txBody>
                  <a:tcPr/>
                </a:tc>
                <a:tc>
                  <a:txBody>
                    <a:bodyPr/>
                    <a:lstStyle/>
                    <a:p>
                      <a:pPr algn="ctr"/>
                      <a:endParaRPr lang="en-GB" sz="1200" dirty="0">
                        <a:solidFill>
                          <a:srgbClr val="FFC000"/>
                        </a:solidFill>
                      </a:endParaRPr>
                    </a:p>
                  </a:txBody>
                  <a:tcPr>
                    <a:solidFill>
                      <a:srgbClr val="FFC000"/>
                    </a:solidFill>
                  </a:tcPr>
                </a:tc>
                <a:extLst>
                  <a:ext uri="{0D108BD9-81ED-4DB2-BD59-A6C34878D82A}">
                    <a16:rowId xmlns:a16="http://schemas.microsoft.com/office/drawing/2014/main" val="4206255925"/>
                  </a:ext>
                </a:extLst>
              </a:tr>
            </a:tbl>
          </a:graphicData>
        </a:graphic>
      </p:graphicFrame>
      <p:graphicFrame>
        <p:nvGraphicFramePr>
          <p:cNvPr id="4" name="Table 3">
            <a:extLst>
              <a:ext uri="{FF2B5EF4-FFF2-40B4-BE49-F238E27FC236}">
                <a16:creationId xmlns:a16="http://schemas.microsoft.com/office/drawing/2014/main" id="{3145D168-8F98-4CB2-BFFE-650825932727}"/>
              </a:ext>
            </a:extLst>
          </p:cNvPr>
          <p:cNvGraphicFramePr>
            <a:graphicFrameLocks noGrp="1"/>
          </p:cNvGraphicFramePr>
          <p:nvPr>
            <p:extLst/>
          </p:nvPr>
        </p:nvGraphicFramePr>
        <p:xfrm>
          <a:off x="34660" y="693822"/>
          <a:ext cx="9073840" cy="243840"/>
        </p:xfrm>
        <a:graphic>
          <a:graphicData uri="http://schemas.openxmlformats.org/drawingml/2006/table">
            <a:tbl>
              <a:tblPr firstRow="1" bandRow="1">
                <a:tableStyleId>{5C22544A-7EE6-4342-B048-85BDC9FD1C3A}</a:tableStyleId>
              </a:tblPr>
              <a:tblGrid>
                <a:gridCol w="1134230">
                  <a:extLst>
                    <a:ext uri="{9D8B030D-6E8A-4147-A177-3AD203B41FA5}">
                      <a16:colId xmlns:a16="http://schemas.microsoft.com/office/drawing/2014/main" val="1315787130"/>
                    </a:ext>
                  </a:extLst>
                </a:gridCol>
                <a:gridCol w="1134230">
                  <a:extLst>
                    <a:ext uri="{9D8B030D-6E8A-4147-A177-3AD203B41FA5}">
                      <a16:colId xmlns:a16="http://schemas.microsoft.com/office/drawing/2014/main" val="2331105504"/>
                    </a:ext>
                  </a:extLst>
                </a:gridCol>
                <a:gridCol w="1134230">
                  <a:extLst>
                    <a:ext uri="{9D8B030D-6E8A-4147-A177-3AD203B41FA5}">
                      <a16:colId xmlns:a16="http://schemas.microsoft.com/office/drawing/2014/main" val="392348692"/>
                    </a:ext>
                  </a:extLst>
                </a:gridCol>
                <a:gridCol w="1062642">
                  <a:extLst>
                    <a:ext uri="{9D8B030D-6E8A-4147-A177-3AD203B41FA5}">
                      <a16:colId xmlns:a16="http://schemas.microsoft.com/office/drawing/2014/main" val="4064574594"/>
                    </a:ext>
                  </a:extLst>
                </a:gridCol>
                <a:gridCol w="1205818">
                  <a:extLst>
                    <a:ext uri="{9D8B030D-6E8A-4147-A177-3AD203B41FA5}">
                      <a16:colId xmlns:a16="http://schemas.microsoft.com/office/drawing/2014/main" val="4105639339"/>
                    </a:ext>
                  </a:extLst>
                </a:gridCol>
                <a:gridCol w="1134230">
                  <a:extLst>
                    <a:ext uri="{9D8B030D-6E8A-4147-A177-3AD203B41FA5}">
                      <a16:colId xmlns:a16="http://schemas.microsoft.com/office/drawing/2014/main" val="3174191664"/>
                    </a:ext>
                  </a:extLst>
                </a:gridCol>
                <a:gridCol w="1134230">
                  <a:extLst>
                    <a:ext uri="{9D8B030D-6E8A-4147-A177-3AD203B41FA5}">
                      <a16:colId xmlns:a16="http://schemas.microsoft.com/office/drawing/2014/main" val="3068567794"/>
                    </a:ext>
                  </a:extLst>
                </a:gridCol>
                <a:gridCol w="1134230">
                  <a:extLst>
                    <a:ext uri="{9D8B030D-6E8A-4147-A177-3AD203B41FA5}">
                      <a16:colId xmlns:a16="http://schemas.microsoft.com/office/drawing/2014/main" val="1984052903"/>
                    </a:ext>
                  </a:extLst>
                </a:gridCol>
              </a:tblGrid>
              <a:tr h="0">
                <a:tc>
                  <a:txBody>
                    <a:bodyPr/>
                    <a:lstStyle/>
                    <a:p>
                      <a:pPr algn="ctr"/>
                      <a:r>
                        <a:rPr lang="en-GB" sz="1000" dirty="0">
                          <a:solidFill>
                            <a:schemeClr val="tx1"/>
                          </a:solidFill>
                        </a:rPr>
                        <a:t>CA1</a:t>
                      </a:r>
                    </a:p>
                  </a:txBody>
                  <a:tcPr anchor="ctr">
                    <a:solidFill>
                      <a:srgbClr val="0070C0"/>
                    </a:solidFill>
                  </a:tcPr>
                </a:tc>
                <a:tc>
                  <a:txBody>
                    <a:bodyPr/>
                    <a:lstStyle/>
                    <a:p>
                      <a:pPr algn="ctr"/>
                      <a:r>
                        <a:rPr lang="en-GB" sz="1000" dirty="0"/>
                        <a:t>1</a:t>
                      </a:r>
                    </a:p>
                  </a:txBody>
                  <a:tcPr anchor="ctr"/>
                </a:tc>
                <a:tc>
                  <a:txBody>
                    <a:bodyPr/>
                    <a:lstStyle/>
                    <a:p>
                      <a:pPr algn="ctr"/>
                      <a:r>
                        <a:rPr lang="en-GB" sz="1000" dirty="0">
                          <a:solidFill>
                            <a:schemeClr val="tx1"/>
                          </a:solidFill>
                        </a:rPr>
                        <a:t>CA2</a:t>
                      </a:r>
                    </a:p>
                  </a:txBody>
                  <a:tcPr anchor="ctr">
                    <a:solidFill>
                      <a:srgbClr val="0070C0"/>
                    </a:solidFill>
                  </a:tcPr>
                </a:tc>
                <a:tc>
                  <a:txBody>
                    <a:bodyPr/>
                    <a:lstStyle/>
                    <a:p>
                      <a:pPr algn="ctr"/>
                      <a:r>
                        <a:rPr lang="en-GB" sz="1000" dirty="0"/>
                        <a:t>15</a:t>
                      </a:r>
                    </a:p>
                  </a:txBody>
                  <a:tcPr anchor="ctr"/>
                </a:tc>
                <a:tc>
                  <a:txBody>
                    <a:bodyPr/>
                    <a:lstStyle/>
                    <a:p>
                      <a:pPr algn="ctr"/>
                      <a:r>
                        <a:rPr lang="en-GB" sz="1000" dirty="0">
                          <a:solidFill>
                            <a:schemeClr val="tx1"/>
                          </a:solidFill>
                        </a:rPr>
                        <a:t>CA3</a:t>
                      </a:r>
                    </a:p>
                  </a:txBody>
                  <a:tcPr anchor="ctr">
                    <a:solidFill>
                      <a:srgbClr val="0070C0"/>
                    </a:solidFill>
                  </a:tcPr>
                </a:tc>
                <a:tc>
                  <a:txBody>
                    <a:bodyPr/>
                    <a:lstStyle/>
                    <a:p>
                      <a:pPr algn="ctr"/>
                      <a:r>
                        <a:rPr lang="en-GB" sz="1000" dirty="0"/>
                        <a:t>12</a:t>
                      </a:r>
                    </a:p>
                  </a:txBody>
                  <a:tcPr anchor="ctr"/>
                </a:tc>
                <a:tc>
                  <a:txBody>
                    <a:bodyPr/>
                    <a:lstStyle/>
                    <a:p>
                      <a:pPr algn="ctr"/>
                      <a:r>
                        <a:rPr lang="en-GB" sz="1000" dirty="0">
                          <a:solidFill>
                            <a:schemeClr val="tx1"/>
                          </a:solidFill>
                        </a:rPr>
                        <a:t>CA4</a:t>
                      </a:r>
                    </a:p>
                  </a:txBody>
                  <a:tcPr anchor="ctr">
                    <a:solidFill>
                      <a:srgbClr val="0070C0"/>
                    </a:solidFill>
                  </a:tcPr>
                </a:tc>
                <a:tc>
                  <a:txBody>
                    <a:bodyPr/>
                    <a:lstStyle/>
                    <a:p>
                      <a:pPr algn="ctr"/>
                      <a:r>
                        <a:rPr lang="en-GB" sz="1000" dirty="0"/>
                        <a:t>8</a:t>
                      </a:r>
                    </a:p>
                  </a:txBody>
                  <a:tcPr anchor="ctr"/>
                </a:tc>
                <a:extLst>
                  <a:ext uri="{0D108BD9-81ED-4DB2-BD59-A6C34878D82A}">
                    <a16:rowId xmlns:a16="http://schemas.microsoft.com/office/drawing/2014/main" val="2343085083"/>
                  </a:ext>
                </a:extLst>
              </a:tr>
            </a:tbl>
          </a:graphicData>
        </a:graphic>
      </p:graphicFrame>
    </p:spTree>
    <p:extLst>
      <p:ext uri="{BB962C8B-B14F-4D97-AF65-F5344CB8AC3E}">
        <p14:creationId xmlns:p14="http://schemas.microsoft.com/office/powerpoint/2010/main" val="2832400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Change Assurance reporting RAYG definitions</a:t>
            </a:r>
          </a:p>
        </p:txBody>
      </p:sp>
      <p:sp>
        <p:nvSpPr>
          <p:cNvPr id="6147" name="Content Placeholder 2"/>
          <p:cNvSpPr>
            <a:spLocks noGrp="1"/>
          </p:cNvSpPr>
          <p:nvPr>
            <p:ph idx="1"/>
          </p:nvPr>
        </p:nvSpPr>
        <p:spPr/>
        <p:txBody>
          <a:bodyPr/>
          <a:lstStyle/>
          <a:p>
            <a:pPr marL="0" indent="0" defTabSz="801207">
              <a:buNone/>
            </a:pPr>
            <a:r>
              <a:rPr lang="de-DE" sz="1400" dirty="0">
                <a:cs typeface="Arial" pitchFamily="34" charset="0"/>
              </a:rPr>
              <a:t>Categorisation of delivery risk is as follows:</a:t>
            </a:r>
          </a:p>
          <a:p>
            <a:pPr marL="171450" lvl="0" indent="-171450">
              <a:spcBef>
                <a:spcPts val="300"/>
              </a:spcBef>
              <a:buFont typeface="Arial" panose="020B0604020202020204" pitchFamily="34" charset="0"/>
              <a:buChar char="•"/>
            </a:pPr>
            <a:r>
              <a:rPr lang="en-GB" sz="1400" b="1" dirty="0"/>
              <a:t>Red </a:t>
            </a:r>
            <a:r>
              <a:rPr lang="en-GB" sz="1400" dirty="0"/>
              <a:t>: </a:t>
            </a:r>
            <a:r>
              <a:rPr lang="en-GB" sz="1400" dirty="0">
                <a:cs typeface="Arial" panose="020B0604020202020204" pitchFamily="34" charset="0"/>
              </a:rPr>
              <a:t> indicates issues that could entail significant risk to the success of the Programme. </a:t>
            </a:r>
            <a:r>
              <a:rPr lang="en-GB" sz="1400" dirty="0"/>
              <a:t>Remedial action fundamental to successful outcome of programme, should be implemented as soon as possible;</a:t>
            </a:r>
          </a:p>
          <a:p>
            <a:pPr marL="171450" lvl="0" indent="-171450">
              <a:buFont typeface="Arial" panose="020B0604020202020204" pitchFamily="34" charset="0"/>
              <a:buChar char="•"/>
            </a:pPr>
            <a:r>
              <a:rPr lang="en-GB" sz="1400" b="1" dirty="0"/>
              <a:t>Amber </a:t>
            </a:r>
            <a:r>
              <a:rPr lang="en-GB" sz="1400" dirty="0"/>
              <a:t>: </a:t>
            </a:r>
            <a:r>
              <a:rPr lang="en-GB" sz="1400" dirty="0">
                <a:cs typeface="Arial" panose="020B0604020202020204" pitchFamily="34" charset="0"/>
              </a:rPr>
              <a:t>indicates issues that could entail significant risk to the success of the Programme. </a:t>
            </a:r>
            <a:r>
              <a:rPr lang="en-GB" sz="1400" dirty="0"/>
              <a:t>Remedial action important to programme outcomes, should be implemented as soon as practical; </a:t>
            </a:r>
          </a:p>
          <a:p>
            <a:pPr marL="171450" lvl="0" indent="-171450">
              <a:buFont typeface="Arial" panose="020B0604020202020204" pitchFamily="34" charset="0"/>
              <a:buChar char="•"/>
            </a:pPr>
            <a:r>
              <a:rPr lang="en-GB" sz="1400" b="1" dirty="0"/>
              <a:t>Yellow </a:t>
            </a:r>
            <a:r>
              <a:rPr lang="en-GB" sz="1400" dirty="0"/>
              <a:t>: </a:t>
            </a:r>
            <a:r>
              <a:rPr lang="en-GB" sz="1400" dirty="0">
                <a:cs typeface="Arial" panose="020B0604020202020204" pitchFamily="34" charset="0"/>
              </a:rPr>
              <a:t>indicates issues within could entail risk to the success of the Programme, but this risk is low </a:t>
            </a:r>
            <a:r>
              <a:rPr lang="en-GB" sz="1400" dirty="0"/>
              <a:t>Remedial action a good to have for the programme, implementation advised; </a:t>
            </a:r>
          </a:p>
          <a:p>
            <a:pPr marL="171450" lvl="0" indent="-171450">
              <a:buFont typeface="Arial" panose="020B0604020202020204" pitchFamily="34" charset="0"/>
              <a:buChar char="•"/>
            </a:pPr>
            <a:r>
              <a:rPr lang="en-GB" sz="1400" b="1" dirty="0"/>
              <a:t>Green </a:t>
            </a:r>
            <a:r>
              <a:rPr lang="en-GB" sz="1400" dirty="0"/>
              <a:t>: </a:t>
            </a:r>
            <a:r>
              <a:rPr lang="en-GB" sz="1400" dirty="0">
                <a:cs typeface="Arial" panose="020B0604020202020204" pitchFamily="34" charset="0"/>
              </a:rPr>
              <a:t>indicates very minor to no issues, entailing minimal risk to the success of the Programme. </a:t>
            </a:r>
            <a:r>
              <a:rPr lang="en-GB" sz="1400" dirty="0"/>
              <a:t>Improvement would reduce risk, but the weakness is unlikely to undermine the success of the programme </a:t>
            </a:r>
          </a:p>
          <a:p>
            <a:pPr marL="0" indent="0">
              <a:buFont typeface="Wingdings" pitchFamily="2" charset="2"/>
              <a:buNone/>
            </a:pPr>
            <a:endParaRPr lang="en-GB" sz="1800" dirty="0"/>
          </a:p>
        </p:txBody>
      </p:sp>
    </p:spTree>
    <p:extLst>
      <p:ext uri="{BB962C8B-B14F-4D97-AF65-F5344CB8AC3E}">
        <p14:creationId xmlns:p14="http://schemas.microsoft.com/office/powerpoint/2010/main" val="3762480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dirty="0"/>
              <a:t>Change Assurance Findings Severity</a:t>
            </a:r>
          </a:p>
        </p:txBody>
      </p:sp>
      <p:graphicFrame>
        <p:nvGraphicFramePr>
          <p:cNvPr id="5" name="Table 4"/>
          <p:cNvGraphicFramePr>
            <a:graphicFrameLocks noGrp="1"/>
          </p:cNvGraphicFramePr>
          <p:nvPr>
            <p:extLst/>
          </p:nvPr>
        </p:nvGraphicFramePr>
        <p:xfrm>
          <a:off x="1115616" y="845343"/>
          <a:ext cx="6984776" cy="3261842"/>
        </p:xfrm>
        <a:graphic>
          <a:graphicData uri="http://schemas.openxmlformats.org/drawingml/2006/table">
            <a:tbl>
              <a:tblPr firstRow="1" firstCol="1" bandRow="1">
                <a:tableStyleId>{5C22544A-7EE6-4342-B048-85BDC9FD1C3A}</a:tableStyleId>
              </a:tblPr>
              <a:tblGrid>
                <a:gridCol w="1753167">
                  <a:extLst>
                    <a:ext uri="{9D8B030D-6E8A-4147-A177-3AD203B41FA5}">
                      <a16:colId xmlns:a16="http://schemas.microsoft.com/office/drawing/2014/main" val="20000"/>
                    </a:ext>
                  </a:extLst>
                </a:gridCol>
                <a:gridCol w="5231609">
                  <a:extLst>
                    <a:ext uri="{9D8B030D-6E8A-4147-A177-3AD203B41FA5}">
                      <a16:colId xmlns:a16="http://schemas.microsoft.com/office/drawing/2014/main" val="20001"/>
                    </a:ext>
                  </a:extLst>
                </a:gridCol>
              </a:tblGrid>
              <a:tr h="212039">
                <a:tc>
                  <a:txBody>
                    <a:bodyPr/>
                    <a:lstStyle/>
                    <a:p>
                      <a:pPr algn="ctr">
                        <a:lnSpc>
                          <a:spcPct val="107000"/>
                        </a:lnSpc>
                        <a:spcAft>
                          <a:spcPts val="0"/>
                        </a:spcAft>
                      </a:pPr>
                      <a:r>
                        <a:rPr lang="en-GB" sz="1200" dirty="0">
                          <a:effectLst/>
                        </a:rPr>
                        <a:t>Category</a:t>
                      </a:r>
                      <a:endParaRPr lang="en-GB" sz="1200" dirty="0">
                        <a:effectLst/>
                        <a:latin typeface="Calibri"/>
                        <a:ea typeface="Calibri"/>
                        <a:cs typeface="Times New Roman"/>
                      </a:endParaRPr>
                    </a:p>
                  </a:txBody>
                  <a:tcPr marL="68580" marR="68580" marT="0" marB="0"/>
                </a:tc>
                <a:tc>
                  <a:txBody>
                    <a:bodyPr/>
                    <a:lstStyle/>
                    <a:p>
                      <a:pPr algn="ctr">
                        <a:lnSpc>
                          <a:spcPct val="107000"/>
                        </a:lnSpc>
                        <a:spcAft>
                          <a:spcPts val="0"/>
                        </a:spcAft>
                      </a:pPr>
                      <a:r>
                        <a:rPr lang="en-GB" sz="1200">
                          <a:effectLst/>
                        </a:rPr>
                        <a:t>Description</a:t>
                      </a:r>
                      <a:endParaRPr lang="en-GB" sz="12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782765">
                <a:tc>
                  <a:txBody>
                    <a:bodyPr/>
                    <a:lstStyle/>
                    <a:p>
                      <a:pPr algn="ctr">
                        <a:lnSpc>
                          <a:spcPct val="107000"/>
                        </a:lnSpc>
                        <a:spcAft>
                          <a:spcPts val="0"/>
                        </a:spcAft>
                      </a:pPr>
                      <a:r>
                        <a:rPr lang="en-GB" sz="1200" dirty="0">
                          <a:effectLst/>
                        </a:rPr>
                        <a:t>CA1</a:t>
                      </a:r>
                      <a:endParaRPr lang="en-GB" sz="12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High risk of impacting successful delivery and achieving outcomes – finding needs to be addressed in order for project to succeed</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48156">
                <a:tc>
                  <a:txBody>
                    <a:bodyPr/>
                    <a:lstStyle/>
                    <a:p>
                      <a:pPr algn="ctr">
                        <a:lnSpc>
                          <a:spcPct val="107000"/>
                        </a:lnSpc>
                        <a:spcAft>
                          <a:spcPts val="0"/>
                        </a:spcAft>
                      </a:pPr>
                      <a:r>
                        <a:rPr lang="en-GB" sz="1200">
                          <a:effectLst/>
                        </a:rPr>
                        <a:t>CA2</a:t>
                      </a:r>
                      <a:endParaRPr lang="en-GB" sz="120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Moderate risk of impacting successful delivery and achieving of outcomes – finding needs to be addressed in order to protect time, cost and quality</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36117">
                <a:tc>
                  <a:txBody>
                    <a:bodyPr/>
                    <a:lstStyle/>
                    <a:p>
                      <a:pPr algn="ctr">
                        <a:lnSpc>
                          <a:spcPct val="107000"/>
                        </a:lnSpc>
                        <a:spcAft>
                          <a:spcPts val="0"/>
                        </a:spcAft>
                      </a:pPr>
                      <a:r>
                        <a:rPr lang="en-GB" sz="1200">
                          <a:effectLst/>
                        </a:rPr>
                        <a:t>CA3</a:t>
                      </a:r>
                      <a:endParaRPr lang="en-GB" sz="120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Low risk of impacting successful delivery and outcomes – consider fixing in project and apply to future projects </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782765">
                <a:tc>
                  <a:txBody>
                    <a:bodyPr/>
                    <a:lstStyle/>
                    <a:p>
                      <a:pPr algn="ctr">
                        <a:lnSpc>
                          <a:spcPct val="107000"/>
                        </a:lnSpc>
                        <a:spcAft>
                          <a:spcPts val="0"/>
                        </a:spcAft>
                      </a:pPr>
                      <a:r>
                        <a:rPr lang="en-GB" sz="1200" dirty="0">
                          <a:effectLst/>
                        </a:rPr>
                        <a:t>CA4</a:t>
                      </a:r>
                      <a:endParaRPr lang="en-GB" sz="1200" dirty="0">
                        <a:effectLst/>
                        <a:latin typeface="Calibri"/>
                        <a:ea typeface="Calibri"/>
                        <a:cs typeface="Times New Roman"/>
                      </a:endParaRPr>
                    </a:p>
                  </a:txBody>
                  <a:tcPr marL="68580" marR="68580" marT="0" marB="0"/>
                </a:tc>
                <a:tc>
                  <a:txBody>
                    <a:bodyPr/>
                    <a:lstStyle/>
                    <a:p>
                      <a:pPr>
                        <a:lnSpc>
                          <a:spcPct val="107000"/>
                        </a:lnSpc>
                        <a:spcAft>
                          <a:spcPts val="0"/>
                        </a:spcAft>
                      </a:pPr>
                      <a:r>
                        <a:rPr lang="en-GB" sz="1200" dirty="0">
                          <a:effectLst/>
                        </a:rPr>
                        <a:t>Minor impact to achieving delivery or outcomes – build in as a lessons learnt for efficient and effective delivery for future projects</a:t>
                      </a:r>
                    </a:p>
                    <a:p>
                      <a:pPr>
                        <a:lnSpc>
                          <a:spcPct val="107000"/>
                        </a:lnSpc>
                        <a:spcAft>
                          <a:spcPts val="0"/>
                        </a:spcAft>
                      </a:pPr>
                      <a:r>
                        <a:rPr lang="en-GB" sz="1200" dirty="0">
                          <a:effectLst/>
                        </a:rPr>
                        <a:t> </a:t>
                      </a:r>
                      <a:endParaRPr lang="en-GB" sz="12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7499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A9E3D-43FE-4BBA-8DEB-28DB676A2F24}"/>
              </a:ext>
            </a:extLst>
          </p:cNvPr>
          <p:cNvSpPr>
            <a:spLocks noGrp="1"/>
          </p:cNvSpPr>
          <p:nvPr>
            <p:ph type="title"/>
          </p:nvPr>
        </p:nvSpPr>
        <p:spPr>
          <a:xfrm>
            <a:off x="107504" y="123478"/>
            <a:ext cx="9036496" cy="637580"/>
          </a:xfrm>
        </p:spPr>
        <p:txBody>
          <a:bodyPr>
            <a:noAutofit/>
          </a:bodyPr>
          <a:lstStyle/>
          <a:p>
            <a:r>
              <a:rPr lang="en-GB" sz="2400" dirty="0"/>
              <a:t>7.3.3 XRN4996 - June 20 Implementation Date Approval </a:t>
            </a:r>
          </a:p>
        </p:txBody>
      </p:sp>
      <p:sp>
        <p:nvSpPr>
          <p:cNvPr id="5" name="TextBox 4">
            <a:extLst>
              <a:ext uri="{FF2B5EF4-FFF2-40B4-BE49-F238E27FC236}">
                <a16:creationId xmlns:a16="http://schemas.microsoft.com/office/drawing/2014/main" id="{38BBFDCF-11B7-46A6-BE4E-9ED34A60F1D5}"/>
              </a:ext>
            </a:extLst>
          </p:cNvPr>
          <p:cNvSpPr txBox="1"/>
          <p:nvPr/>
        </p:nvSpPr>
        <p:spPr>
          <a:xfrm>
            <a:off x="323528" y="987574"/>
            <a:ext cx="8496944" cy="2292935"/>
          </a:xfrm>
          <a:prstGeom prst="rect">
            <a:avLst/>
          </a:prstGeom>
          <a:noFill/>
        </p:spPr>
        <p:txBody>
          <a:bodyPr wrap="square" rtlCol="0">
            <a:spAutoFit/>
          </a:bodyPr>
          <a:lstStyle/>
          <a:p>
            <a:r>
              <a:rPr lang="en-GB" sz="1400" dirty="0"/>
              <a:t>The proposed implementation date for June 20 is the weekend of 26</a:t>
            </a:r>
            <a:r>
              <a:rPr lang="en-GB" sz="1400" baseline="30000" dirty="0"/>
              <a:t>th</a:t>
            </a:r>
            <a:r>
              <a:rPr lang="en-GB" sz="1400" dirty="0"/>
              <a:t> – 27</a:t>
            </a:r>
            <a:r>
              <a:rPr lang="en-GB" sz="1400" baseline="30000" dirty="0"/>
              <a:t>th</a:t>
            </a:r>
            <a:r>
              <a:rPr lang="en-GB" sz="1400" dirty="0"/>
              <a:t> June 2020 with the changes going live on 27</a:t>
            </a:r>
            <a:r>
              <a:rPr lang="en-GB" sz="1400" baseline="30000" dirty="0"/>
              <a:t>th</a:t>
            </a:r>
            <a:r>
              <a:rPr lang="en-GB" sz="1400" dirty="0"/>
              <a:t> June.</a:t>
            </a:r>
          </a:p>
          <a:p>
            <a:endParaRPr lang="en-GB" sz="1400" dirty="0"/>
          </a:p>
          <a:p>
            <a:r>
              <a:rPr lang="en-GB" sz="1400" dirty="0"/>
              <a:t>A contingency date of 10</a:t>
            </a:r>
            <a:r>
              <a:rPr lang="en-GB" sz="1400" baseline="30000" dirty="0"/>
              <a:t>th</a:t>
            </a:r>
            <a:r>
              <a:rPr lang="en-GB" sz="1400" dirty="0"/>
              <a:t> – 11</a:t>
            </a:r>
            <a:r>
              <a:rPr lang="en-GB" sz="1400" baseline="30000" dirty="0"/>
              <a:t>th</a:t>
            </a:r>
            <a:r>
              <a:rPr lang="en-GB" sz="1400" dirty="0"/>
              <a:t> July is also proposed.</a:t>
            </a:r>
          </a:p>
          <a:p>
            <a:endParaRPr lang="en-GB" sz="1400" dirty="0"/>
          </a:p>
          <a:p>
            <a:r>
              <a:rPr lang="en-GB" sz="1400" dirty="0"/>
              <a:t>Approval of these dates is requested.</a:t>
            </a:r>
          </a:p>
          <a:p>
            <a:endParaRPr lang="en-GB" sz="1400" dirty="0"/>
          </a:p>
          <a:p>
            <a:endParaRPr lang="en-GB" sz="1400" dirty="0"/>
          </a:p>
          <a:p>
            <a:r>
              <a:rPr lang="en-GB" sz="1100" dirty="0"/>
              <a:t>Please note: A high level implementation timeline and the file format transition plan will be shared for your information closer to the implementation date.</a:t>
            </a:r>
          </a:p>
          <a:p>
            <a:endParaRPr lang="en-GB" sz="900" dirty="0"/>
          </a:p>
        </p:txBody>
      </p:sp>
    </p:spTree>
    <p:extLst>
      <p:ext uri="{BB962C8B-B14F-4D97-AF65-F5344CB8AC3E}">
        <p14:creationId xmlns:p14="http://schemas.microsoft.com/office/powerpoint/2010/main" val="929343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27584" y="1923678"/>
            <a:ext cx="7560840" cy="97155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solidFill>
                  <a:schemeClr val="tx2"/>
                </a:solidFill>
              </a:rPr>
              <a:t>7.4 XRN4914 MOD 0651- Retrospective Data Update Provision</a:t>
            </a:r>
            <a:endParaRPr lang="en-GB" kern="1200" dirty="0">
              <a:solidFill>
                <a:schemeClr val="tx2"/>
              </a:solidFill>
            </a:endParaRPr>
          </a:p>
        </p:txBody>
      </p:sp>
      <p:sp>
        <p:nvSpPr>
          <p:cNvPr id="2" name="Rectangle 1"/>
          <p:cNvSpPr/>
          <p:nvPr/>
        </p:nvSpPr>
        <p:spPr>
          <a:xfrm>
            <a:off x="4447607" y="238708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256894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51520" y="987574"/>
          <a:ext cx="8594611" cy="3616840"/>
        </p:xfrm>
        <a:graphic>
          <a:graphicData uri="http://schemas.openxmlformats.org/drawingml/2006/table">
            <a:tbl>
              <a:tblPr firstRow="1" bandRow="1"/>
              <a:tblGrid>
                <a:gridCol w="1210675">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January 2019</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 </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Design, Build and Test of comparison tool for step 1 execution has been completed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Data Cut from UK Link has been completed and shared with Innova</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7 of 8 Shippers participating have provided files for Step 1 and validation has commenced. Remaining shipper looking to provide file in early Jan, impact to plan being assessed</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 to issue all shipper and market level information in January 2020 for Step 1</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Step 2 Business and Validation Rules broadly defined and shared with Innova. Remaining elements being finalised w/c/ 06/01</a:t>
                      </a:r>
                    </a:p>
                    <a:p>
                      <a:pPr marL="0" lvl="0" indent="0">
                        <a:buFont typeface="Arial" panose="020B0604020202020204" pitchFamily="34" charset="0"/>
                        <a:buNone/>
                      </a:pPr>
                      <a:r>
                        <a:rPr kumimoji="0" lang="en-GB" sz="80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Customer Engagement and Communications: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Web page now live and we will be providing fortnightly updates</a:t>
                      </a:r>
                    </a:p>
                    <a:p>
                      <a:pPr marL="171450" lvl="0" indent="-171450">
                        <a:buFont typeface="Arial" panose="020B0604020202020204" pitchFamily="34" charset="0"/>
                        <a:buChar cha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8 Shippers taking part in </a:t>
                      </a:r>
                      <a:r>
                        <a:rPr kumimoji="0" lang="en-GB" sz="80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PoC</a:t>
                      </a: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exercise. Regular direct engagement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800" dirty="0"/>
                        <a:t>There is a risk that there will not be sufficient volume received from Shippers in the proof of concept to be able to quantify the size of the data mis-match activity. This risk is to be closed. We now have 8 shippers signed up to take part in </a:t>
                      </a:r>
                      <a:r>
                        <a:rPr lang="en-GB" sz="800" dirty="0" err="1"/>
                        <a:t>PoC</a:t>
                      </a:r>
                      <a:r>
                        <a:rPr lang="en-GB" sz="800" dirty="0"/>
                        <a:t> with data volume approx. 6.5m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Approval received from DN’s for BER of £270k for proof of concept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dirty="0"/>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Security resource allocated to proof of concept</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80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Working with SME team to agree resource allocation as required</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800" dirty="0"/>
                        <a:t>Concerns raised about availability of Customer Change Team resource to support delivery and specifically Customer Engagement activities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15" name="Title 1">
            <a:extLst>
              <a:ext uri="{FF2B5EF4-FFF2-40B4-BE49-F238E27FC236}">
                <a16:creationId xmlns:a16="http://schemas.microsoft.com/office/drawing/2014/main" id="{B72E654E-14B7-4C97-9AA3-E573BD38A94D}"/>
              </a:ext>
            </a:extLst>
          </p:cNvPr>
          <p:cNvSpPr>
            <a:spLocks noGrp="1"/>
          </p:cNvSpPr>
          <p:nvPr>
            <p:ph type="title"/>
          </p:nvPr>
        </p:nvSpPr>
        <p:spPr>
          <a:xfrm>
            <a:off x="457200" y="123825"/>
            <a:ext cx="8229600" cy="636588"/>
          </a:xfrm>
        </p:spPr>
        <p:txBody>
          <a:bodyPr anchor="t">
            <a:noAutofit/>
          </a:bodyPr>
          <a:lstStyle/>
          <a:p>
            <a:r>
              <a:rPr lang="en-GB" sz="2000" i="1" dirty="0">
                <a:solidFill>
                  <a:schemeClr val="accent1"/>
                </a:solidFill>
              </a:rPr>
              <a:t>XRN4914 MOD 0651- Retrospective Data Update Provision </a:t>
            </a:r>
            <a:r>
              <a:rPr lang="en-GB" sz="2000" dirty="0">
                <a:solidFill>
                  <a:schemeClr val="accent1"/>
                </a:solidFill>
              </a:rPr>
              <a:t>– </a:t>
            </a:r>
            <a:br>
              <a:rPr lang="en-GB" sz="2000" dirty="0">
                <a:solidFill>
                  <a:schemeClr val="accent1"/>
                </a:solidFill>
              </a:rPr>
            </a:br>
            <a:r>
              <a:rPr lang="en-GB" sz="2000" dirty="0">
                <a:solidFill>
                  <a:schemeClr val="accent1"/>
                </a:solidFill>
              </a:rPr>
              <a:t>Proof of Concept Progress update</a:t>
            </a:r>
          </a:p>
        </p:txBody>
      </p:sp>
      <p:sp>
        <p:nvSpPr>
          <p:cNvPr id="18" name="Title 1">
            <a:extLst>
              <a:ext uri="{FF2B5EF4-FFF2-40B4-BE49-F238E27FC236}">
                <a16:creationId xmlns:a16="http://schemas.microsoft.com/office/drawing/2014/main" id="{D3A62672-FD16-43D9-A466-3E2BF93DA02C}"/>
              </a:ext>
            </a:extLst>
          </p:cNvPr>
          <p:cNvSpPr txBox="1">
            <a:spLocks/>
          </p:cNvSpPr>
          <p:nvPr/>
        </p:nvSpPr>
        <p:spPr>
          <a:xfrm>
            <a:off x="107504" y="4731990"/>
            <a:ext cx="8229600" cy="28803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a:t>
            </a:r>
            <a:r>
              <a:rPr lang="en-GB" sz="800" dirty="0">
                <a:solidFill>
                  <a:schemeClr val="accent1"/>
                </a:solidFill>
              </a:rPr>
              <a:t>  - </a:t>
            </a:r>
            <a:r>
              <a:rPr lang="en-GB" sz="800" dirty="0" err="1">
                <a:solidFill>
                  <a:schemeClr val="accent1"/>
                </a:solidFill>
              </a:rPr>
              <a:t>ChMC</a:t>
            </a:r>
            <a:r>
              <a:rPr lang="en-GB" sz="800" dirty="0">
                <a:solidFill>
                  <a:schemeClr val="accent1"/>
                </a:solidFill>
              </a:rPr>
              <a:t> Update 8</a:t>
            </a:r>
            <a:r>
              <a:rPr lang="en-GB" sz="800" baseline="30000" dirty="0">
                <a:solidFill>
                  <a:schemeClr val="accent1"/>
                </a:solidFill>
              </a:rPr>
              <a:t>th</a:t>
            </a:r>
            <a:r>
              <a:rPr lang="en-GB" sz="800" dirty="0">
                <a:solidFill>
                  <a:schemeClr val="accent1"/>
                </a:solidFill>
              </a:rPr>
              <a:t> January </a:t>
            </a:r>
            <a:endParaRPr lang="en-GB" sz="800" b="0" dirty="0">
              <a:solidFill>
                <a:srgbClr val="FFC000"/>
              </a:solidFill>
            </a:endParaRPr>
          </a:p>
        </p:txBody>
      </p:sp>
      <p:sp>
        <p:nvSpPr>
          <p:cNvPr id="20" name="Oval 19">
            <a:extLst>
              <a:ext uri="{FF2B5EF4-FFF2-40B4-BE49-F238E27FC236}">
                <a16:creationId xmlns:a16="http://schemas.microsoft.com/office/drawing/2014/main" id="{42883B80-8148-4EAD-9509-04B572E52FFB}"/>
              </a:ext>
            </a:extLst>
          </p:cNvPr>
          <p:cNvSpPr/>
          <p:nvPr/>
        </p:nvSpPr>
        <p:spPr>
          <a:xfrm>
            <a:off x="6156176" y="105958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
        <p:nvSpPr>
          <p:cNvPr id="21" name="Oval 20">
            <a:extLst>
              <a:ext uri="{FF2B5EF4-FFF2-40B4-BE49-F238E27FC236}">
                <a16:creationId xmlns:a16="http://schemas.microsoft.com/office/drawing/2014/main" id="{55141CA5-B913-460D-8A4E-EF5BA9746DB4}"/>
              </a:ext>
            </a:extLst>
          </p:cNvPr>
          <p:cNvSpPr/>
          <p:nvPr/>
        </p:nvSpPr>
        <p:spPr>
          <a:xfrm>
            <a:off x="7831878" y="1779662"/>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cs typeface="Arial" panose="020B0604020202020204" pitchFamily="34" charset="0"/>
            </a:endParaRPr>
          </a:p>
        </p:txBody>
      </p:sp>
    </p:spTree>
    <p:extLst>
      <p:ext uri="{BB962C8B-B14F-4D97-AF65-F5344CB8AC3E}">
        <p14:creationId xmlns:p14="http://schemas.microsoft.com/office/powerpoint/2010/main" val="260785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545407" y="1358723"/>
            <a:ext cx="8424936" cy="4320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8" name="Rectangle 37"/>
          <p:cNvSpPr/>
          <p:nvPr/>
        </p:nvSpPr>
        <p:spPr>
          <a:xfrm>
            <a:off x="470444" y="3876278"/>
            <a:ext cx="8490214" cy="864096"/>
          </a:xfrm>
          <a:prstGeom prst="rect">
            <a:avLst/>
          </a:prstGeom>
          <a:solidFill>
            <a:schemeClr val="accent5">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6" name="Rectangle 35"/>
          <p:cNvSpPr/>
          <p:nvPr/>
        </p:nvSpPr>
        <p:spPr>
          <a:xfrm>
            <a:off x="492485" y="2808683"/>
            <a:ext cx="8468173" cy="106889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3" name="Rectangle 2"/>
          <p:cNvSpPr/>
          <p:nvPr/>
        </p:nvSpPr>
        <p:spPr>
          <a:xfrm>
            <a:off x="536688" y="1848457"/>
            <a:ext cx="8423970" cy="936104"/>
          </a:xfrm>
          <a:prstGeom prst="rect">
            <a:avLst/>
          </a:prstGeom>
          <a:solidFill>
            <a:srgbClr val="E8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XRN4914 – Retro proof of concept - timeline</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1D3E61"/>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srgbClr val="1D3E61"/>
              </a:solidFill>
              <a:effectLst/>
              <a:uLnTx/>
              <a:uFillTx/>
              <a:latin typeface="Arial"/>
              <a:ea typeface="+mn-ea"/>
              <a:cs typeface="+mn-cs"/>
            </a:endParaRPr>
          </a:p>
        </p:txBody>
      </p:sp>
      <p:sp>
        <p:nvSpPr>
          <p:cNvPr id="45" name="Rectangle 44"/>
          <p:cNvSpPr/>
          <p:nvPr/>
        </p:nvSpPr>
        <p:spPr>
          <a:xfrm>
            <a:off x="539552" y="771550"/>
            <a:ext cx="8424936" cy="2258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a:ea typeface="+mn-ea"/>
                <a:cs typeface="+mn-cs"/>
              </a:rPr>
              <a:t>2019/2020</a:t>
            </a:r>
          </a:p>
        </p:txBody>
      </p:sp>
      <p:graphicFrame>
        <p:nvGraphicFramePr>
          <p:cNvPr id="73" name="Table 72"/>
          <p:cNvGraphicFramePr>
            <a:graphicFrameLocks noGrp="1"/>
          </p:cNvGraphicFramePr>
          <p:nvPr>
            <p:extLst/>
          </p:nvPr>
        </p:nvGraphicFramePr>
        <p:xfrm>
          <a:off x="539552" y="997446"/>
          <a:ext cx="8421106" cy="288032"/>
        </p:xfrm>
        <a:graphic>
          <a:graphicData uri="http://schemas.openxmlformats.org/drawingml/2006/table">
            <a:tbl>
              <a:tblPr firstRow="1" bandRow="1">
                <a:tableStyleId>{5C22544A-7EE6-4342-B048-85BDC9FD1C3A}</a:tableStyleId>
              </a:tblPr>
              <a:tblGrid>
                <a:gridCol w="2231232">
                  <a:extLst>
                    <a:ext uri="{9D8B030D-6E8A-4147-A177-3AD203B41FA5}">
                      <a16:colId xmlns:a16="http://schemas.microsoft.com/office/drawing/2014/main" val="1468609177"/>
                    </a:ext>
                  </a:extLst>
                </a:gridCol>
                <a:gridCol w="2015306">
                  <a:extLst>
                    <a:ext uri="{9D8B030D-6E8A-4147-A177-3AD203B41FA5}">
                      <a16:colId xmlns:a16="http://schemas.microsoft.com/office/drawing/2014/main" val="20001"/>
                    </a:ext>
                  </a:extLst>
                </a:gridCol>
                <a:gridCol w="2087284">
                  <a:extLst>
                    <a:ext uri="{9D8B030D-6E8A-4147-A177-3AD203B41FA5}">
                      <a16:colId xmlns:a16="http://schemas.microsoft.com/office/drawing/2014/main" val="20002"/>
                    </a:ext>
                  </a:extLst>
                </a:gridCol>
                <a:gridCol w="2087284">
                  <a:extLst>
                    <a:ext uri="{9D8B030D-6E8A-4147-A177-3AD203B41FA5}">
                      <a16:colId xmlns:a16="http://schemas.microsoft.com/office/drawing/2014/main" val="922538894"/>
                    </a:ext>
                  </a:extLst>
                </a:gridCol>
              </a:tblGrid>
              <a:tr h="2880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rPr>
                        <a:t>November</a:t>
                      </a:r>
                    </a:p>
                  </a:txBody>
                  <a:tcPr anchor="ctr">
                    <a:solidFill>
                      <a:srgbClr val="B1D6E8"/>
                    </a:solidFill>
                  </a:tcPr>
                </a:tc>
                <a:tc>
                  <a:txBody>
                    <a:bodyPr/>
                    <a:lstStyle/>
                    <a:p>
                      <a:pPr algn="ctr"/>
                      <a:r>
                        <a:rPr lang="en-GB" sz="1000" dirty="0">
                          <a:solidFill>
                            <a:schemeClr val="tx1"/>
                          </a:solidFill>
                        </a:rPr>
                        <a:t>December</a:t>
                      </a:r>
                    </a:p>
                  </a:txBody>
                  <a:tcPr anchor="ctr">
                    <a:solidFill>
                      <a:srgbClr val="B1D6E8"/>
                    </a:solidFill>
                  </a:tcPr>
                </a:tc>
                <a:tc>
                  <a:txBody>
                    <a:bodyPr/>
                    <a:lstStyle/>
                    <a:p>
                      <a:pPr algn="ctr"/>
                      <a:r>
                        <a:rPr lang="en-GB" sz="1000" dirty="0">
                          <a:solidFill>
                            <a:schemeClr val="tx1"/>
                          </a:solidFill>
                        </a:rPr>
                        <a:t>January</a:t>
                      </a:r>
                    </a:p>
                  </a:txBody>
                  <a:tcPr anchor="ctr">
                    <a:solidFill>
                      <a:srgbClr val="B1D6E8"/>
                    </a:solidFill>
                  </a:tcPr>
                </a:tc>
                <a:tc>
                  <a:txBody>
                    <a:bodyPr/>
                    <a:lstStyle/>
                    <a:p>
                      <a:pPr algn="ctr"/>
                      <a:r>
                        <a:rPr lang="en-GB" sz="1000" dirty="0">
                          <a:solidFill>
                            <a:schemeClr val="tx1"/>
                          </a:solidFill>
                        </a:rPr>
                        <a:t>February</a:t>
                      </a:r>
                    </a:p>
                  </a:txBody>
                  <a:tcPr anchor="ctr">
                    <a:solidFill>
                      <a:srgbClr val="B1D6E8"/>
                    </a:solidFill>
                  </a:tcPr>
                </a:tc>
                <a:extLst>
                  <a:ext uri="{0D108BD9-81ED-4DB2-BD59-A6C34878D82A}">
                    <a16:rowId xmlns:a16="http://schemas.microsoft.com/office/drawing/2014/main" val="10000"/>
                  </a:ext>
                </a:extLst>
              </a:tr>
            </a:tbl>
          </a:graphicData>
        </a:graphic>
      </p:graphicFrame>
      <p:sp>
        <p:nvSpPr>
          <p:cNvPr id="74" name="Rectangle 73"/>
          <p:cNvSpPr/>
          <p:nvPr/>
        </p:nvSpPr>
        <p:spPr>
          <a:xfrm>
            <a:off x="197768" y="1856842"/>
            <a:ext cx="341784" cy="936104"/>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Customer Engagement</a:t>
            </a:r>
          </a:p>
        </p:txBody>
      </p:sp>
      <p:sp>
        <p:nvSpPr>
          <p:cNvPr id="19" name="Rectangle 18"/>
          <p:cNvSpPr/>
          <p:nvPr/>
        </p:nvSpPr>
        <p:spPr>
          <a:xfrm>
            <a:off x="3131840" y="4653009"/>
            <a:ext cx="5832651" cy="367013"/>
          </a:xfrm>
          <a:prstGeom prst="rect">
            <a:avLst/>
          </a:prstGeom>
          <a:noFill/>
          <a:ln>
            <a:solidFill>
              <a:srgbClr val="3E5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D3E61"/>
              </a:solidFill>
              <a:effectLst/>
              <a:uLnTx/>
              <a:uFillTx/>
              <a:latin typeface="Arial"/>
              <a:ea typeface="+mn-ea"/>
              <a:cs typeface="+mn-cs"/>
            </a:endParaRPr>
          </a:p>
        </p:txBody>
      </p:sp>
      <p:sp>
        <p:nvSpPr>
          <p:cNvPr id="20" name="TextBox 19"/>
          <p:cNvSpPr txBox="1"/>
          <p:nvPr/>
        </p:nvSpPr>
        <p:spPr>
          <a:xfrm>
            <a:off x="3131841" y="4731990"/>
            <a:ext cx="43633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srgbClr val="1D3E61"/>
                </a:solidFill>
                <a:effectLst/>
                <a:uLnTx/>
                <a:uFillTx/>
                <a:latin typeface="Arial"/>
                <a:ea typeface="+mn-ea"/>
                <a:cs typeface="+mn-cs"/>
              </a:rPr>
              <a:t>Key: </a:t>
            </a:r>
            <a:endParaRPr kumimoji="0" lang="en-GB" sz="800" b="0" i="0" u="none" strike="noStrike" kern="1200" cap="none" spc="0" normalizeH="0" baseline="0" noProof="0" dirty="0">
              <a:ln>
                <a:noFill/>
              </a:ln>
              <a:solidFill>
                <a:srgbClr val="1D3E61"/>
              </a:solidFill>
              <a:effectLst/>
              <a:uLnTx/>
              <a:uFillTx/>
              <a:latin typeface="Arial"/>
              <a:ea typeface="+mn-ea"/>
              <a:cs typeface="+mn-cs"/>
            </a:endParaRPr>
          </a:p>
        </p:txBody>
      </p:sp>
      <p:grpSp>
        <p:nvGrpSpPr>
          <p:cNvPr id="21" name="Group 20"/>
          <p:cNvGrpSpPr/>
          <p:nvPr/>
        </p:nvGrpSpPr>
        <p:grpSpPr>
          <a:xfrm>
            <a:off x="3603553" y="4731990"/>
            <a:ext cx="837761" cy="216024"/>
            <a:chOff x="611560" y="4458544"/>
            <a:chExt cx="837761" cy="216024"/>
          </a:xfrm>
        </p:grpSpPr>
        <p:sp>
          <p:nvSpPr>
            <p:cNvPr id="22" name="Oval 21"/>
            <p:cNvSpPr/>
            <p:nvPr/>
          </p:nvSpPr>
          <p:spPr bwMode="gray">
            <a:xfrm>
              <a:off x="611560" y="4458544"/>
              <a:ext cx="179002" cy="180020"/>
            </a:xfrm>
            <a:prstGeom prst="ellipse">
              <a:avLst/>
            </a:prstGeom>
            <a:solidFill>
              <a:schemeClr val="accent1"/>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3" name="TextBox 22"/>
            <p:cNvSpPr txBox="1"/>
            <p:nvPr/>
          </p:nvSpPr>
          <p:spPr>
            <a:xfrm>
              <a:off x="766121" y="4459124"/>
              <a:ext cx="68320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Completed</a:t>
              </a:r>
            </a:p>
          </p:txBody>
        </p:sp>
      </p:grpSp>
      <p:grpSp>
        <p:nvGrpSpPr>
          <p:cNvPr id="25" name="Group 24"/>
          <p:cNvGrpSpPr/>
          <p:nvPr/>
        </p:nvGrpSpPr>
        <p:grpSpPr>
          <a:xfrm>
            <a:off x="6705622" y="4731990"/>
            <a:ext cx="1275265" cy="216024"/>
            <a:chOff x="611560" y="4458544"/>
            <a:chExt cx="1275265" cy="216024"/>
          </a:xfrm>
        </p:grpSpPr>
        <p:sp>
          <p:nvSpPr>
            <p:cNvPr id="28" name="Oval 27"/>
            <p:cNvSpPr/>
            <p:nvPr/>
          </p:nvSpPr>
          <p:spPr bwMode="gray">
            <a:xfrm>
              <a:off x="611560" y="4458544"/>
              <a:ext cx="179002" cy="180020"/>
            </a:xfrm>
            <a:prstGeom prst="ellipse">
              <a:avLst/>
            </a:prstGeom>
            <a:solidFill>
              <a:srgbClr val="FF0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29" name="TextBox 28"/>
            <p:cNvSpPr txBox="1"/>
            <p:nvPr/>
          </p:nvSpPr>
          <p:spPr>
            <a:xfrm>
              <a:off x="842949" y="4459124"/>
              <a:ext cx="1043876"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Slipped / High risk</a:t>
              </a:r>
            </a:p>
          </p:txBody>
        </p:sp>
      </p:grpSp>
      <p:grpSp>
        <p:nvGrpSpPr>
          <p:cNvPr id="30" name="Group 29"/>
          <p:cNvGrpSpPr/>
          <p:nvPr/>
        </p:nvGrpSpPr>
        <p:grpSpPr>
          <a:xfrm>
            <a:off x="5483256" y="4731990"/>
            <a:ext cx="997946" cy="216024"/>
            <a:chOff x="611560" y="4458544"/>
            <a:chExt cx="997946" cy="216024"/>
          </a:xfrm>
        </p:grpSpPr>
        <p:sp>
          <p:nvSpPr>
            <p:cNvPr id="31" name="Oval 30"/>
            <p:cNvSpPr/>
            <p:nvPr/>
          </p:nvSpPr>
          <p:spPr bwMode="gray">
            <a:xfrm>
              <a:off x="611560" y="4458544"/>
              <a:ext cx="179002" cy="180020"/>
            </a:xfrm>
            <a:prstGeom prst="ellipse">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2" name="TextBox 31"/>
            <p:cNvSpPr txBox="1"/>
            <p:nvPr/>
          </p:nvSpPr>
          <p:spPr>
            <a:xfrm>
              <a:off x="842949" y="4459124"/>
              <a:ext cx="766557"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Medium  risk</a:t>
              </a:r>
            </a:p>
          </p:txBody>
        </p:sp>
      </p:grpSp>
      <p:grpSp>
        <p:nvGrpSpPr>
          <p:cNvPr id="33" name="Group 32"/>
          <p:cNvGrpSpPr/>
          <p:nvPr/>
        </p:nvGrpSpPr>
        <p:grpSpPr>
          <a:xfrm>
            <a:off x="4522545" y="4731990"/>
            <a:ext cx="798081" cy="216024"/>
            <a:chOff x="611560" y="4458544"/>
            <a:chExt cx="798081" cy="216024"/>
          </a:xfrm>
        </p:grpSpPr>
        <p:sp>
          <p:nvSpPr>
            <p:cNvPr id="34" name="Oval 33"/>
            <p:cNvSpPr/>
            <p:nvPr/>
          </p:nvSpPr>
          <p:spPr bwMode="gray">
            <a:xfrm>
              <a:off x="611560" y="4458544"/>
              <a:ext cx="179002" cy="180020"/>
            </a:xfrm>
            <a:prstGeom prst="ellipse">
              <a:avLst/>
            </a:prstGeom>
            <a:solidFill>
              <a:srgbClr val="92D05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35" name="TextBox 34"/>
            <p:cNvSpPr txBox="1"/>
            <p:nvPr/>
          </p:nvSpPr>
          <p:spPr>
            <a:xfrm>
              <a:off x="788958" y="4459124"/>
              <a:ext cx="62068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On-target</a:t>
              </a:r>
            </a:p>
          </p:txBody>
        </p:sp>
      </p:grpSp>
      <p:sp>
        <p:nvSpPr>
          <p:cNvPr id="37" name="Rectangle 36"/>
          <p:cNvSpPr/>
          <p:nvPr/>
        </p:nvSpPr>
        <p:spPr>
          <a:xfrm>
            <a:off x="197767" y="2859781"/>
            <a:ext cx="358473" cy="936103"/>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Support</a:t>
            </a:r>
          </a:p>
        </p:txBody>
      </p:sp>
      <p:sp>
        <p:nvSpPr>
          <p:cNvPr id="39" name="Rectangle 38"/>
          <p:cNvSpPr/>
          <p:nvPr/>
        </p:nvSpPr>
        <p:spPr>
          <a:xfrm>
            <a:off x="197768" y="3867894"/>
            <a:ext cx="341784" cy="864096"/>
          </a:xfrm>
          <a:prstGeom prst="rect">
            <a:avLst/>
          </a:prstGeom>
          <a:solidFill>
            <a:srgbClr val="B1D6E8"/>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a:ea typeface="+mn-ea"/>
                <a:cs typeface="+mn-cs"/>
              </a:rPr>
              <a:t>Analysis</a:t>
            </a:r>
          </a:p>
        </p:txBody>
      </p:sp>
      <p:sp>
        <p:nvSpPr>
          <p:cNvPr id="43" name="Flowchart: Process 42"/>
          <p:cNvSpPr/>
          <p:nvPr/>
        </p:nvSpPr>
        <p:spPr>
          <a:xfrm>
            <a:off x="1203541" y="2120818"/>
            <a:ext cx="2554561" cy="232367"/>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Customer / Advocates encouraging participation</a:t>
            </a:r>
          </a:p>
        </p:txBody>
      </p:sp>
      <p:grpSp>
        <p:nvGrpSpPr>
          <p:cNvPr id="47" name="Group 46"/>
          <p:cNvGrpSpPr/>
          <p:nvPr/>
        </p:nvGrpSpPr>
        <p:grpSpPr>
          <a:xfrm>
            <a:off x="6012160" y="1437222"/>
            <a:ext cx="703257" cy="336014"/>
            <a:chOff x="3936451" y="2400657"/>
            <a:chExt cx="703257" cy="336014"/>
          </a:xfrm>
          <a:solidFill>
            <a:srgbClr val="92D050"/>
          </a:solidFill>
        </p:grpSpPr>
        <p:sp>
          <p:nvSpPr>
            <p:cNvPr id="48" name="Oval 116"/>
            <p:cNvSpPr>
              <a:spLocks noChangeArrowheads="1"/>
            </p:cNvSpPr>
            <p:nvPr/>
          </p:nvSpPr>
          <p:spPr bwMode="auto">
            <a:xfrm>
              <a:off x="4266793"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49" name="Rectangle 114"/>
            <p:cNvSpPr>
              <a:spLocks noChangeArrowheads="1"/>
            </p:cNvSpPr>
            <p:nvPr/>
          </p:nvSpPr>
          <p:spPr bwMode="auto">
            <a:xfrm>
              <a:off x="3936451"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Checkpoint 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24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Jan</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grpSp>
        <p:nvGrpSpPr>
          <p:cNvPr id="51" name="Group 50"/>
          <p:cNvGrpSpPr/>
          <p:nvPr/>
        </p:nvGrpSpPr>
        <p:grpSpPr>
          <a:xfrm>
            <a:off x="2195736" y="1419622"/>
            <a:ext cx="703257" cy="330680"/>
            <a:chOff x="2677368" y="2400657"/>
            <a:chExt cx="703257" cy="330680"/>
          </a:xfrm>
          <a:solidFill>
            <a:schemeClr val="accent1"/>
          </a:solidFill>
        </p:grpSpPr>
        <p:sp>
          <p:nvSpPr>
            <p:cNvPr id="52" name="Rectangle 114"/>
            <p:cNvSpPr>
              <a:spLocks noChangeArrowheads="1"/>
            </p:cNvSpPr>
            <p:nvPr/>
          </p:nvSpPr>
          <p:spPr bwMode="auto">
            <a:xfrm>
              <a:off x="2677368" y="2546671"/>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Checkpoint 1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29</a:t>
              </a:r>
              <a:r>
                <a:rPr kumimoji="0" lang="en-US" altLang="en-US" sz="600" b="0" i="0" u="none" strike="noStrike" kern="1200" cap="none" spc="0" normalizeH="0" baseline="30000" noProof="0" dirty="0">
                  <a:ln>
                    <a:noFill/>
                  </a:ln>
                  <a:solidFill>
                    <a:schemeClr val="bg1"/>
                  </a:solidFill>
                  <a:effectLst/>
                  <a:uLnTx/>
                  <a:uFillTx/>
                  <a:latin typeface="Arial" pitchFamily="34" charset="0"/>
                  <a:ea typeface="+mn-ea"/>
                  <a:cs typeface="Arial" pitchFamily="34" charset="0"/>
                </a:rPr>
                <a:t>th</a:t>
              </a:r>
              <a:r>
                <a:rPr kumimoji="0" lang="en-US" altLang="en-US" sz="600" b="0" i="0" u="none" strike="noStrike" kern="1200" cap="none" spc="0" normalizeH="0" baseline="0" noProof="0" dirty="0">
                  <a:ln>
                    <a:noFill/>
                  </a:ln>
                  <a:solidFill>
                    <a:schemeClr val="bg1"/>
                  </a:solidFill>
                  <a:effectLst/>
                  <a:uLnTx/>
                  <a:uFillTx/>
                  <a:latin typeface="Arial" pitchFamily="34" charset="0"/>
                  <a:ea typeface="+mn-ea"/>
                  <a:cs typeface="Arial" pitchFamily="34" charset="0"/>
                </a:rPr>
                <a:t> Nov </a:t>
              </a:r>
              <a:endParaRPr kumimoji="0" lang="en-US" altLang="en-US" sz="14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3" name="Oval 116"/>
            <p:cNvSpPr>
              <a:spLocks noChangeArrowheads="1"/>
            </p:cNvSpPr>
            <p:nvPr/>
          </p:nvSpPr>
          <p:spPr bwMode="auto">
            <a:xfrm>
              <a:off x="2965691"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chemeClr val="bg1"/>
                </a:solidFill>
                <a:effectLst/>
                <a:uLnTx/>
                <a:uFillTx/>
                <a:latin typeface="Arial"/>
                <a:ea typeface="+mn-ea"/>
                <a:cs typeface="+mn-cs"/>
              </a:endParaRPr>
            </a:p>
          </p:txBody>
        </p:sp>
      </p:grpSp>
      <p:sp>
        <p:nvSpPr>
          <p:cNvPr id="55" name="Flowchart: Process 54"/>
          <p:cNvSpPr/>
          <p:nvPr/>
        </p:nvSpPr>
        <p:spPr>
          <a:xfrm>
            <a:off x="755576" y="2819015"/>
            <a:ext cx="1152122" cy="233237"/>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1"/>
                </a:solidFill>
                <a:effectLst/>
                <a:uLnTx/>
                <a:uFillTx/>
                <a:latin typeface="Arial"/>
                <a:ea typeface="+mn-ea"/>
                <a:cs typeface="+mn-cs"/>
              </a:rPr>
              <a:t>Design</a:t>
            </a:r>
          </a:p>
        </p:txBody>
      </p:sp>
      <p:sp>
        <p:nvSpPr>
          <p:cNvPr id="57" name="Flowchart: Process 56"/>
          <p:cNvSpPr/>
          <p:nvPr/>
        </p:nvSpPr>
        <p:spPr>
          <a:xfrm>
            <a:off x="2051720" y="2404002"/>
            <a:ext cx="1008112" cy="207374"/>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Test files can be accepted</a:t>
            </a:r>
          </a:p>
        </p:txBody>
      </p:sp>
      <p:sp>
        <p:nvSpPr>
          <p:cNvPr id="62" name="Rectangle 114"/>
          <p:cNvSpPr>
            <a:spLocks noChangeArrowheads="1"/>
          </p:cNvSpPr>
          <p:nvPr/>
        </p:nvSpPr>
        <p:spPr bwMode="auto">
          <a:xfrm>
            <a:off x="729737" y="1856907"/>
            <a:ext cx="117796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Initial Customer engagement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kick-off 4</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th</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Nov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cxnSp>
        <p:nvCxnSpPr>
          <p:cNvPr id="71" name="Straight Connector 70"/>
          <p:cNvCxnSpPr/>
          <p:nvPr/>
        </p:nvCxnSpPr>
        <p:spPr>
          <a:xfrm flipV="1">
            <a:off x="3203848" y="1401282"/>
            <a:ext cx="0" cy="3258700"/>
          </a:xfrm>
          <a:prstGeom prst="line">
            <a:avLst/>
          </a:prstGeom>
          <a:noFill/>
          <a:ln w="28575" cap="flat" cmpd="sng" algn="ctr">
            <a:solidFill>
              <a:schemeClr val="accent1"/>
            </a:solidFill>
            <a:prstDash val="sysDash"/>
            <a:tailEnd type="none"/>
          </a:ln>
          <a:effectLst/>
        </p:spPr>
      </p:cxnSp>
      <p:sp>
        <p:nvSpPr>
          <p:cNvPr id="72" name="TextBox 71"/>
          <p:cNvSpPr txBox="1"/>
          <p:nvPr/>
        </p:nvSpPr>
        <p:spPr>
          <a:xfrm>
            <a:off x="581750" y="4655485"/>
            <a:ext cx="3898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dirty="0">
                <a:ln>
                  <a:noFill/>
                </a:ln>
                <a:solidFill>
                  <a:srgbClr val="1D3E61"/>
                </a:solidFill>
                <a:effectLst/>
                <a:uLnTx/>
                <a:uFillTx/>
                <a:latin typeface="Arial"/>
                <a:ea typeface="+mn-ea"/>
                <a:cs typeface="+mn-cs"/>
              </a:rPr>
              <a:t>today</a:t>
            </a:r>
            <a:endParaRPr kumimoji="0" lang="en-GB" sz="900" b="1" i="0" u="none" strike="noStrike" kern="1200" cap="none" spc="0" normalizeH="0" baseline="0" noProof="0" dirty="0">
              <a:ln>
                <a:noFill/>
              </a:ln>
              <a:solidFill>
                <a:srgbClr val="1D3E61"/>
              </a:solidFill>
              <a:effectLst/>
              <a:uLnTx/>
              <a:uFillTx/>
              <a:latin typeface="Arial"/>
              <a:ea typeface="+mn-ea"/>
              <a:cs typeface="+mn-cs"/>
            </a:endParaRPr>
          </a:p>
        </p:txBody>
      </p:sp>
      <p:sp>
        <p:nvSpPr>
          <p:cNvPr id="76" name="Oval 75"/>
          <p:cNvSpPr/>
          <p:nvPr/>
        </p:nvSpPr>
        <p:spPr bwMode="gray">
          <a:xfrm>
            <a:off x="7977255" y="4731990"/>
            <a:ext cx="179002" cy="180020"/>
          </a:xfrm>
          <a:prstGeom prst="ellipse">
            <a:avLst/>
          </a:prstGeom>
          <a:solidFill>
            <a:schemeClr val="bg1">
              <a:lumMod val="65000"/>
            </a:schemeClr>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t" anchorCtr="0" forceAA="0" compatLnSpc="1">
            <a:prstTxWarp prst="textNoShape">
              <a:avLst/>
            </a:prstTxWarp>
            <a:noAutofit/>
          </a:bodyPr>
          <a:lstStyle/>
          <a:p>
            <a:pPr marL="180000" marR="0" lvl="0" indent="-180000" algn="ctr"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TextBox 76"/>
          <p:cNvSpPr txBox="1"/>
          <p:nvPr/>
        </p:nvSpPr>
        <p:spPr>
          <a:xfrm>
            <a:off x="8208644" y="4732570"/>
            <a:ext cx="58702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1D3E61"/>
                </a:solidFill>
                <a:effectLst/>
                <a:uLnTx/>
                <a:uFillTx/>
                <a:latin typeface="Arial"/>
                <a:ea typeface="+mn-ea"/>
                <a:cs typeface="+mn-cs"/>
              </a:rPr>
              <a:t>Planning</a:t>
            </a:r>
          </a:p>
        </p:txBody>
      </p:sp>
      <p:sp>
        <p:nvSpPr>
          <p:cNvPr id="58" name="Flowchart: Process 57">
            <a:extLst>
              <a:ext uri="{FF2B5EF4-FFF2-40B4-BE49-F238E27FC236}">
                <a16:creationId xmlns:a16="http://schemas.microsoft.com/office/drawing/2014/main" id="{AC7827E3-700E-4FCE-9430-582D869C325E}"/>
              </a:ext>
            </a:extLst>
          </p:cNvPr>
          <p:cNvSpPr/>
          <p:nvPr/>
        </p:nvSpPr>
        <p:spPr>
          <a:xfrm>
            <a:off x="1115616" y="3058593"/>
            <a:ext cx="1462873" cy="252199"/>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Develop</a:t>
            </a:r>
          </a:p>
        </p:txBody>
      </p:sp>
      <p:sp>
        <p:nvSpPr>
          <p:cNvPr id="64" name="Flowchart: Process 63">
            <a:extLst>
              <a:ext uri="{FF2B5EF4-FFF2-40B4-BE49-F238E27FC236}">
                <a16:creationId xmlns:a16="http://schemas.microsoft.com/office/drawing/2014/main" id="{480A9C9D-05A0-46F6-9418-44FD8939BD84}"/>
              </a:ext>
            </a:extLst>
          </p:cNvPr>
          <p:cNvSpPr/>
          <p:nvPr/>
        </p:nvSpPr>
        <p:spPr>
          <a:xfrm>
            <a:off x="1905060" y="3348721"/>
            <a:ext cx="1586820" cy="231141"/>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Testing</a:t>
            </a:r>
          </a:p>
        </p:txBody>
      </p:sp>
      <p:sp>
        <p:nvSpPr>
          <p:cNvPr id="67" name="Flowchart: Process 66">
            <a:extLst>
              <a:ext uri="{FF2B5EF4-FFF2-40B4-BE49-F238E27FC236}">
                <a16:creationId xmlns:a16="http://schemas.microsoft.com/office/drawing/2014/main" id="{4D22B2E3-583F-4D95-BD00-A0C1FC3A8BDD}"/>
              </a:ext>
            </a:extLst>
          </p:cNvPr>
          <p:cNvSpPr/>
          <p:nvPr/>
        </p:nvSpPr>
        <p:spPr>
          <a:xfrm>
            <a:off x="574205" y="2374688"/>
            <a:ext cx="541411" cy="243109"/>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Kick-off prep</a:t>
            </a:r>
          </a:p>
        </p:txBody>
      </p:sp>
      <p:sp>
        <p:nvSpPr>
          <p:cNvPr id="94" name="Flowchart: Process 93">
            <a:extLst>
              <a:ext uri="{FF2B5EF4-FFF2-40B4-BE49-F238E27FC236}">
                <a16:creationId xmlns:a16="http://schemas.microsoft.com/office/drawing/2014/main" id="{825E2D18-07AD-436D-8782-B427AB3D47BC}"/>
              </a:ext>
            </a:extLst>
          </p:cNvPr>
          <p:cNvSpPr/>
          <p:nvPr/>
        </p:nvSpPr>
        <p:spPr>
          <a:xfrm>
            <a:off x="3131840" y="3922350"/>
            <a:ext cx="1512168" cy="251646"/>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Actual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files in</a:t>
            </a:r>
          </a:p>
        </p:txBody>
      </p:sp>
      <p:sp>
        <p:nvSpPr>
          <p:cNvPr id="95" name="Flowchart: Process 94">
            <a:extLst>
              <a:ext uri="{FF2B5EF4-FFF2-40B4-BE49-F238E27FC236}">
                <a16:creationId xmlns:a16="http://schemas.microsoft.com/office/drawing/2014/main" id="{F5FB37E5-119F-4CD5-974D-FD03786BD77A}"/>
              </a:ext>
            </a:extLst>
          </p:cNvPr>
          <p:cNvSpPr/>
          <p:nvPr/>
        </p:nvSpPr>
        <p:spPr>
          <a:xfrm>
            <a:off x="4788024" y="3918006"/>
            <a:ext cx="1704210" cy="255990"/>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1 Compare / Outcome / Aggregate</a:t>
            </a:r>
          </a:p>
        </p:txBody>
      </p:sp>
      <p:sp>
        <p:nvSpPr>
          <p:cNvPr id="61" name="5-Point Star 60"/>
          <p:cNvSpPr/>
          <p:nvPr/>
        </p:nvSpPr>
        <p:spPr>
          <a:xfrm>
            <a:off x="1043608" y="2428058"/>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grpSp>
        <p:nvGrpSpPr>
          <p:cNvPr id="88" name="Group 87">
            <a:extLst>
              <a:ext uri="{FF2B5EF4-FFF2-40B4-BE49-F238E27FC236}">
                <a16:creationId xmlns:a16="http://schemas.microsoft.com/office/drawing/2014/main" id="{0B692370-3C7D-4C19-B8C0-4EFB134D20FB}"/>
              </a:ext>
            </a:extLst>
          </p:cNvPr>
          <p:cNvGrpSpPr/>
          <p:nvPr/>
        </p:nvGrpSpPr>
        <p:grpSpPr>
          <a:xfrm>
            <a:off x="1115616" y="2065696"/>
            <a:ext cx="3888432" cy="236907"/>
            <a:chOff x="2825130" y="1923678"/>
            <a:chExt cx="2034902" cy="234909"/>
          </a:xfrm>
        </p:grpSpPr>
        <p:cxnSp>
          <p:nvCxnSpPr>
            <p:cNvPr id="26" name="Straight Arrow Connector 25">
              <a:extLst>
                <a:ext uri="{FF2B5EF4-FFF2-40B4-BE49-F238E27FC236}">
                  <a16:creationId xmlns:a16="http://schemas.microsoft.com/office/drawing/2014/main" id="{5D69CA13-708D-4BA4-8AB0-27868F1F6C19}"/>
                </a:ext>
              </a:extLst>
            </p:cNvPr>
            <p:cNvCxnSpPr/>
            <p:nvPr/>
          </p:nvCxnSpPr>
          <p:spPr>
            <a:xfrm>
              <a:off x="2825130"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CCEBF02-0893-459C-8810-45ED26C91BB0}"/>
                </a:ext>
              </a:extLst>
            </p:cNvPr>
            <p:cNvCxnSpPr>
              <a:cxnSpLocks/>
            </p:cNvCxnSpPr>
            <p:nvPr/>
          </p:nvCxnSpPr>
          <p:spPr>
            <a:xfrm>
              <a:off x="2825130" y="1923678"/>
              <a:ext cx="20349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61E50EA-3545-459A-9FEA-D566BB1B18F8}"/>
                </a:ext>
              </a:extLst>
            </p:cNvPr>
            <p:cNvCxnSpPr/>
            <p:nvPr/>
          </p:nvCxnSpPr>
          <p:spPr>
            <a:xfrm>
              <a:off x="4860032" y="1923678"/>
              <a:ext cx="0" cy="234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93" name="Rectangle 114">
            <a:extLst>
              <a:ext uri="{FF2B5EF4-FFF2-40B4-BE49-F238E27FC236}">
                <a16:creationId xmlns:a16="http://schemas.microsoft.com/office/drawing/2014/main" id="{1804B28E-4F6F-4D4D-ADEF-6953643EF2CE}"/>
              </a:ext>
            </a:extLst>
          </p:cNvPr>
          <p:cNvSpPr>
            <a:spLocks noChangeArrowheads="1"/>
          </p:cNvSpPr>
          <p:nvPr/>
        </p:nvSpPr>
        <p:spPr bwMode="auto">
          <a:xfrm>
            <a:off x="4211960" y="1856908"/>
            <a:ext cx="14600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Initial Customer engagement of File receipt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ends 3</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rd</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Jan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01" name="Flowchart: Process 100">
            <a:extLst>
              <a:ext uri="{FF2B5EF4-FFF2-40B4-BE49-F238E27FC236}">
                <a16:creationId xmlns:a16="http://schemas.microsoft.com/office/drawing/2014/main" id="{C8778343-507B-4A3C-A7FE-265B3989C01D}"/>
              </a:ext>
            </a:extLst>
          </p:cNvPr>
          <p:cNvSpPr/>
          <p:nvPr/>
        </p:nvSpPr>
        <p:spPr>
          <a:xfrm>
            <a:off x="3059832" y="2404002"/>
            <a:ext cx="1584176" cy="200552"/>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Actual data files can be accepted</a:t>
            </a:r>
          </a:p>
        </p:txBody>
      </p:sp>
      <p:sp>
        <p:nvSpPr>
          <p:cNvPr id="75" name="Flowchart: Process 74">
            <a:extLst>
              <a:ext uri="{FF2B5EF4-FFF2-40B4-BE49-F238E27FC236}">
                <a16:creationId xmlns:a16="http://schemas.microsoft.com/office/drawing/2014/main" id="{9827AE92-2A80-4E76-9B9B-B8FCE92B3D98}"/>
              </a:ext>
            </a:extLst>
          </p:cNvPr>
          <p:cNvSpPr/>
          <p:nvPr/>
        </p:nvSpPr>
        <p:spPr>
          <a:xfrm>
            <a:off x="2987824" y="3579862"/>
            <a:ext cx="5958391" cy="231141"/>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Support</a:t>
            </a:r>
          </a:p>
        </p:txBody>
      </p:sp>
      <p:sp>
        <p:nvSpPr>
          <p:cNvPr id="90" name="Flowchart: Process 89">
            <a:extLst>
              <a:ext uri="{FF2B5EF4-FFF2-40B4-BE49-F238E27FC236}">
                <a16:creationId xmlns:a16="http://schemas.microsoft.com/office/drawing/2014/main" id="{D5A8C339-C254-48BF-B0A4-3B9DB2695F6C}"/>
              </a:ext>
            </a:extLst>
          </p:cNvPr>
          <p:cNvSpPr/>
          <p:nvPr/>
        </p:nvSpPr>
        <p:spPr>
          <a:xfrm>
            <a:off x="6588224" y="3922350"/>
            <a:ext cx="2357991" cy="242976"/>
          </a:xfrm>
          <a:prstGeom prst="flowChartProcess">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Step 2 – deep dive / Outcome / Aggregate</a:t>
            </a:r>
          </a:p>
        </p:txBody>
      </p:sp>
      <p:sp>
        <p:nvSpPr>
          <p:cNvPr id="97" name="Flowchart: Process 96">
            <a:extLst>
              <a:ext uri="{FF2B5EF4-FFF2-40B4-BE49-F238E27FC236}">
                <a16:creationId xmlns:a16="http://schemas.microsoft.com/office/drawing/2014/main" id="{8FBD88CE-1BD6-4D17-B469-715998CB6B92}"/>
              </a:ext>
            </a:extLst>
          </p:cNvPr>
          <p:cNvSpPr/>
          <p:nvPr/>
        </p:nvSpPr>
        <p:spPr>
          <a:xfrm>
            <a:off x="4757874" y="2389888"/>
            <a:ext cx="4188343" cy="221488"/>
          </a:xfrm>
          <a:prstGeom prst="flowChartProcess">
            <a:avLst/>
          </a:prstGeom>
          <a:solidFill>
            <a:schemeClr val="bg1">
              <a:lumMod val="6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Weekly project update via external communication methods </a:t>
            </a:r>
          </a:p>
        </p:txBody>
      </p:sp>
      <p:sp>
        <p:nvSpPr>
          <p:cNvPr id="99" name="Flowchart: Process 98">
            <a:extLst>
              <a:ext uri="{FF2B5EF4-FFF2-40B4-BE49-F238E27FC236}">
                <a16:creationId xmlns:a16="http://schemas.microsoft.com/office/drawing/2014/main" id="{9A654EB1-9E82-4FF7-87FF-58CCE9EEDA3D}"/>
              </a:ext>
            </a:extLst>
          </p:cNvPr>
          <p:cNvSpPr/>
          <p:nvPr/>
        </p:nvSpPr>
        <p:spPr>
          <a:xfrm>
            <a:off x="1979712" y="3922350"/>
            <a:ext cx="1152128" cy="251646"/>
          </a:xfrm>
          <a:prstGeom prst="flowChartProcess">
            <a:avLst/>
          </a:prstGeom>
          <a:solidFill>
            <a:schemeClr val="accent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Arial"/>
                <a:ea typeface="+mn-ea"/>
                <a:cs typeface="+mn-cs"/>
              </a:rPr>
              <a:t>Test</a:t>
            </a:r>
            <a:r>
              <a:rPr kumimoji="0" lang="en-GB" sz="700" b="0" i="0" u="none" strike="noStrike" kern="1200" cap="none" spc="0" normalizeH="0" baseline="0" noProof="0" dirty="0">
                <a:ln>
                  <a:noFill/>
                </a:ln>
                <a:solidFill>
                  <a:prstClr val="white"/>
                </a:solidFill>
                <a:effectLst/>
                <a:uLnTx/>
                <a:uFillTx/>
                <a:latin typeface="Arial"/>
                <a:ea typeface="+mn-ea"/>
                <a:cs typeface="+mn-cs"/>
              </a:rPr>
              <a:t> data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white"/>
                </a:solidFill>
                <a:effectLst/>
                <a:uLnTx/>
                <a:uFillTx/>
                <a:latin typeface="Arial"/>
                <a:ea typeface="+mn-ea"/>
                <a:cs typeface="+mn-cs"/>
              </a:rPr>
              <a:t>files in</a:t>
            </a:r>
          </a:p>
        </p:txBody>
      </p:sp>
      <p:grpSp>
        <p:nvGrpSpPr>
          <p:cNvPr id="102" name="Group 101">
            <a:extLst>
              <a:ext uri="{FF2B5EF4-FFF2-40B4-BE49-F238E27FC236}">
                <a16:creationId xmlns:a16="http://schemas.microsoft.com/office/drawing/2014/main" id="{258C1410-5F54-45A2-89B3-31197FA33446}"/>
              </a:ext>
            </a:extLst>
          </p:cNvPr>
          <p:cNvGrpSpPr/>
          <p:nvPr/>
        </p:nvGrpSpPr>
        <p:grpSpPr>
          <a:xfrm>
            <a:off x="6732240" y="1430766"/>
            <a:ext cx="703257" cy="336014"/>
            <a:chOff x="3441920" y="2400657"/>
            <a:chExt cx="703257" cy="336014"/>
          </a:xfrm>
          <a:solidFill>
            <a:srgbClr val="92D050"/>
          </a:solidFill>
        </p:grpSpPr>
        <p:sp>
          <p:nvSpPr>
            <p:cNvPr id="103" name="Oval 116">
              <a:extLst>
                <a:ext uri="{FF2B5EF4-FFF2-40B4-BE49-F238E27FC236}">
                  <a16:creationId xmlns:a16="http://schemas.microsoft.com/office/drawing/2014/main" id="{F2512BFF-ACA1-4C4F-BCB3-A0C1A8324433}"/>
                </a:ext>
              </a:extLst>
            </p:cNvPr>
            <p:cNvSpPr>
              <a:spLocks noChangeArrowheads="1"/>
            </p:cNvSpPr>
            <p:nvPr/>
          </p:nvSpPr>
          <p:spPr bwMode="auto">
            <a:xfrm>
              <a:off x="3729952" y="2400657"/>
              <a:ext cx="126610" cy="109537"/>
            </a:xfrm>
            <a:prstGeom prst="ellipse">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Arial"/>
                <a:ea typeface="+mn-ea"/>
                <a:cs typeface="+mn-cs"/>
              </a:endParaRPr>
            </a:p>
          </p:txBody>
        </p:sp>
        <p:sp>
          <p:nvSpPr>
            <p:cNvPr id="104" name="Rectangle 114">
              <a:extLst>
                <a:ext uri="{FF2B5EF4-FFF2-40B4-BE49-F238E27FC236}">
                  <a16:creationId xmlns:a16="http://schemas.microsoft.com/office/drawing/2014/main" id="{435FDB84-6BED-4D1C-8393-B287584D5314}"/>
                </a:ext>
              </a:extLst>
            </p:cNvPr>
            <p:cNvSpPr>
              <a:spLocks noChangeArrowheads="1"/>
            </p:cNvSpPr>
            <p:nvPr/>
          </p:nvSpPr>
          <p:spPr bwMode="auto">
            <a:xfrm>
              <a:off x="3441920" y="2552005"/>
              <a:ext cx="703257" cy="18466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Checkpoint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3</a:t>
              </a:r>
              <a:r>
                <a:rPr kumimoji="0" lang="en-US" altLang="en-US" sz="600" b="0" i="0" u="none" strike="noStrike" kern="1200" cap="none" spc="0" normalizeH="0" baseline="30000" noProof="0" dirty="0">
                  <a:ln>
                    <a:noFill/>
                  </a:ln>
                  <a:solidFill>
                    <a:srgbClr val="000000"/>
                  </a:solidFill>
                  <a:effectLst/>
                  <a:uLnTx/>
                  <a:uFillTx/>
                  <a:latin typeface="Arial" pitchFamily="34" charset="0"/>
                  <a:ea typeface="+mn-ea"/>
                  <a:cs typeface="Arial" pitchFamily="34" charset="0"/>
                </a:rPr>
                <a:t>rd</a:t>
              </a: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Feb</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grpSp>
      <p:sp>
        <p:nvSpPr>
          <p:cNvPr id="108" name="5-Point Star 60">
            <a:extLst>
              <a:ext uri="{FF2B5EF4-FFF2-40B4-BE49-F238E27FC236}">
                <a16:creationId xmlns:a16="http://schemas.microsoft.com/office/drawing/2014/main" id="{38D3CBFB-EA75-4C13-ACA2-FD71246C2627}"/>
              </a:ext>
            </a:extLst>
          </p:cNvPr>
          <p:cNvSpPr/>
          <p:nvPr/>
        </p:nvSpPr>
        <p:spPr>
          <a:xfrm>
            <a:off x="2987824" y="1563962"/>
            <a:ext cx="144016" cy="143692"/>
          </a:xfrm>
          <a:prstGeom prst="star5">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14">
            <a:extLst>
              <a:ext uri="{FF2B5EF4-FFF2-40B4-BE49-F238E27FC236}">
                <a16:creationId xmlns:a16="http://schemas.microsoft.com/office/drawing/2014/main" id="{B55414A9-E016-4434-B2FE-26EF74E32D0F}"/>
              </a:ext>
            </a:extLst>
          </p:cNvPr>
          <p:cNvSpPr>
            <a:spLocks noChangeArrowheads="1"/>
          </p:cNvSpPr>
          <p:nvPr/>
        </p:nvSpPr>
        <p:spPr bwMode="auto">
          <a:xfrm>
            <a:off x="2699792" y="1347614"/>
            <a:ext cx="11779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Date for slicing data</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800" dirty="0">
                <a:solidFill>
                  <a:srgbClr val="000000"/>
                </a:solidFill>
                <a:ea typeface="+mn-ea"/>
              </a:rPr>
              <a:t>8</a:t>
            </a:r>
            <a:r>
              <a:rPr kumimoji="0" lang="en-US" altLang="en-US" sz="800" b="0" i="0" u="none" strike="noStrike" kern="1200" cap="none" spc="0" normalizeH="0" baseline="30000" noProof="0" dirty="0" err="1">
                <a:ln>
                  <a:noFill/>
                </a:ln>
                <a:solidFill>
                  <a:srgbClr val="000000"/>
                </a:solidFill>
                <a:effectLst/>
                <a:uLnTx/>
                <a:uFillTx/>
                <a:latin typeface="Arial" pitchFamily="34" charset="0"/>
                <a:ea typeface="+mn-ea"/>
                <a:cs typeface="Arial" pitchFamily="34" charset="0"/>
              </a:rPr>
              <a:t>th</a:t>
            </a:r>
            <a:r>
              <a:rPr kumimoji="0" lang="en-US" altLang="en-US" sz="8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Dec</a:t>
            </a:r>
            <a:endParaRPr kumimoji="0" lang="en-US" altLang="en-US" sz="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9" name="Flowchart: Process 88">
            <a:extLst>
              <a:ext uri="{FF2B5EF4-FFF2-40B4-BE49-F238E27FC236}">
                <a16:creationId xmlns:a16="http://schemas.microsoft.com/office/drawing/2014/main" id="{E2A5C4AD-9024-470B-B2CB-28DD99126B65}"/>
              </a:ext>
            </a:extLst>
          </p:cNvPr>
          <p:cNvSpPr/>
          <p:nvPr/>
        </p:nvSpPr>
        <p:spPr>
          <a:xfrm>
            <a:off x="6489630" y="4310588"/>
            <a:ext cx="602650" cy="255990"/>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1</a:t>
            </a:r>
          </a:p>
        </p:txBody>
      </p:sp>
      <p:sp>
        <p:nvSpPr>
          <p:cNvPr id="91" name="Flowchart: Process 90">
            <a:extLst>
              <a:ext uri="{FF2B5EF4-FFF2-40B4-BE49-F238E27FC236}">
                <a16:creationId xmlns:a16="http://schemas.microsoft.com/office/drawing/2014/main" id="{38A6F32D-6DE4-42B4-9B34-3DC7FA1AEAA8}"/>
              </a:ext>
            </a:extLst>
          </p:cNvPr>
          <p:cNvSpPr/>
          <p:nvPr/>
        </p:nvSpPr>
        <p:spPr>
          <a:xfrm>
            <a:off x="8172400" y="4300958"/>
            <a:ext cx="602650" cy="255990"/>
          </a:xfrm>
          <a:prstGeom prst="flowChartProcess">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dirty="0">
                <a:ln>
                  <a:noFill/>
                </a:ln>
                <a:solidFill>
                  <a:prstClr val="white"/>
                </a:solidFill>
                <a:effectLst/>
                <a:uLnTx/>
                <a:uFillTx/>
                <a:latin typeface="Arial"/>
                <a:ea typeface="+mn-ea"/>
                <a:cs typeface="+mn-cs"/>
              </a:rPr>
              <a:t>Output from Step 2</a:t>
            </a:r>
          </a:p>
        </p:txBody>
      </p:sp>
      <p:sp>
        <p:nvSpPr>
          <p:cNvPr id="98" name="5-Point Star 60">
            <a:extLst>
              <a:ext uri="{FF2B5EF4-FFF2-40B4-BE49-F238E27FC236}">
                <a16:creationId xmlns:a16="http://schemas.microsoft.com/office/drawing/2014/main" id="{8FC7AB51-2F39-4D97-82EA-F2F4FCE82DF7}"/>
              </a:ext>
            </a:extLst>
          </p:cNvPr>
          <p:cNvSpPr/>
          <p:nvPr/>
        </p:nvSpPr>
        <p:spPr>
          <a:xfrm>
            <a:off x="8892480" y="2060816"/>
            <a:ext cx="144016" cy="14369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14">
            <a:extLst>
              <a:ext uri="{FF2B5EF4-FFF2-40B4-BE49-F238E27FC236}">
                <a16:creationId xmlns:a16="http://schemas.microsoft.com/office/drawing/2014/main" id="{A7F86275-BE82-422E-BB56-17866CB31106}"/>
              </a:ext>
            </a:extLst>
          </p:cNvPr>
          <p:cNvSpPr>
            <a:spLocks noChangeArrowheads="1"/>
          </p:cNvSpPr>
          <p:nvPr/>
        </p:nvSpPr>
        <p:spPr bwMode="auto">
          <a:xfrm>
            <a:off x="8103113" y="1896151"/>
            <a:ext cx="117796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6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Recommendations </a:t>
            </a:r>
            <a:endParaRPr kumimoji="0" lang="en-US" altLang="en-US" sz="1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66" name="Title 1">
            <a:extLst>
              <a:ext uri="{FF2B5EF4-FFF2-40B4-BE49-F238E27FC236}">
                <a16:creationId xmlns:a16="http://schemas.microsoft.com/office/drawing/2014/main" id="{40683EDB-BDE0-482D-B2D5-D144D91A2F04}"/>
              </a:ext>
            </a:extLst>
          </p:cNvPr>
          <p:cNvSpPr txBox="1">
            <a:spLocks/>
          </p:cNvSpPr>
          <p:nvPr/>
        </p:nvSpPr>
        <p:spPr>
          <a:xfrm>
            <a:off x="-36512" y="4876006"/>
            <a:ext cx="2952328" cy="288032"/>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algn="l"/>
            <a:r>
              <a:rPr lang="en-GB" sz="800" i="1" dirty="0">
                <a:solidFill>
                  <a:schemeClr val="accent1"/>
                </a:solidFill>
              </a:rPr>
              <a:t>XRN4914 MOD 0651 - Retrospective Data Update Provision – 16</a:t>
            </a:r>
            <a:r>
              <a:rPr lang="en-GB" sz="800" i="1" baseline="30000" dirty="0">
                <a:solidFill>
                  <a:schemeClr val="accent1"/>
                </a:solidFill>
              </a:rPr>
              <a:t>th</a:t>
            </a:r>
            <a:r>
              <a:rPr lang="en-GB" sz="800" i="1" dirty="0">
                <a:solidFill>
                  <a:schemeClr val="accent1"/>
                </a:solidFill>
              </a:rPr>
              <a:t>  December 2019</a:t>
            </a:r>
            <a:endParaRPr lang="en-GB" sz="800" b="0" dirty="0">
              <a:solidFill>
                <a:srgbClr val="FFC000"/>
              </a:solidFill>
            </a:endParaRPr>
          </a:p>
        </p:txBody>
      </p:sp>
    </p:spTree>
    <p:extLst>
      <p:ext uri="{BB962C8B-B14F-4D97-AF65-F5344CB8AC3E}">
        <p14:creationId xmlns:p14="http://schemas.microsoft.com/office/powerpoint/2010/main" val="2786359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A8451-9F37-4D97-9D3C-C942FE70DEE9}"/>
              </a:ext>
            </a:extLst>
          </p:cNvPr>
          <p:cNvSpPr>
            <a:spLocks noGrp="1"/>
          </p:cNvSpPr>
          <p:nvPr>
            <p:ph type="title"/>
          </p:nvPr>
        </p:nvSpPr>
        <p:spPr/>
        <p:txBody>
          <a:bodyPr>
            <a:normAutofit fontScale="90000"/>
          </a:bodyPr>
          <a:lstStyle/>
          <a:p>
            <a:r>
              <a:rPr lang="en-GB" dirty="0"/>
              <a:t>7.5 &amp; 7.6 UK Link Releases Update</a:t>
            </a:r>
          </a:p>
        </p:txBody>
      </p:sp>
      <p:sp>
        <p:nvSpPr>
          <p:cNvPr id="3" name="Text Placeholder 2">
            <a:extLst>
              <a:ext uri="{FF2B5EF4-FFF2-40B4-BE49-F238E27FC236}">
                <a16:creationId xmlns:a16="http://schemas.microsoft.com/office/drawing/2014/main" id="{A00B9BC5-3AE7-4BBA-ACBA-948CC599E8D4}"/>
              </a:ext>
            </a:extLst>
          </p:cNvPr>
          <p:cNvSpPr>
            <a:spLocks noGrp="1"/>
          </p:cNvSpPr>
          <p:nvPr>
            <p:ph type="body" idx="1"/>
          </p:nvPr>
        </p:nvSpPr>
        <p:spPr/>
        <p:txBody>
          <a:bodyPr/>
          <a:lstStyle/>
          <a:p>
            <a:r>
              <a:rPr lang="en-GB" dirty="0"/>
              <a:t>January 2020 CHMC</a:t>
            </a:r>
          </a:p>
        </p:txBody>
      </p:sp>
    </p:spTree>
    <p:extLst>
      <p:ext uri="{BB962C8B-B14F-4D97-AF65-F5344CB8AC3E}">
        <p14:creationId xmlns:p14="http://schemas.microsoft.com/office/powerpoint/2010/main" val="2546170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1484021"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85800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9573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52265"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843808"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214193"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563888"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923928"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249545"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572000"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32040" y="132545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3004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652120" y="1299490"/>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01216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6372200"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660232"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202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416316"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774035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810039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846043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8820472" y="1347615"/>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115942" y="156993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9767" y="1339348"/>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7544" y="1330333"/>
            <a:ext cx="0" cy="352839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8EA3F08-64D0-41F2-864D-9FD93219A379}"/>
              </a:ext>
            </a:extLst>
          </p:cNvPr>
          <p:cNvSpPr>
            <a:spLocks noGrp="1"/>
          </p:cNvSpPr>
          <p:nvPr>
            <p:ph type="title"/>
          </p:nvPr>
        </p:nvSpPr>
        <p:spPr/>
        <p:txBody>
          <a:bodyPr/>
          <a:lstStyle/>
          <a:p>
            <a:r>
              <a:rPr lang="en-GB" dirty="0"/>
              <a:t>2020/2021 UK Link Governance Timeline</a:t>
            </a:r>
          </a:p>
        </p:txBody>
      </p:sp>
      <p:graphicFrame>
        <p:nvGraphicFramePr>
          <p:cNvPr id="17" name="Table 16"/>
          <p:cNvGraphicFramePr>
            <a:graphicFrameLocks noGrp="1"/>
          </p:cNvGraphicFramePr>
          <p:nvPr>
            <p:extLst/>
          </p:nvPr>
        </p:nvGraphicFramePr>
        <p:xfrm>
          <a:off x="467544" y="1163782"/>
          <a:ext cx="9000992" cy="182880"/>
        </p:xfrm>
        <a:graphic>
          <a:graphicData uri="http://schemas.openxmlformats.org/drawingml/2006/table">
            <a:tbl>
              <a:tblPr firstRow="1" bandRow="1">
                <a:tableStyleId>{5C22544A-7EE6-4342-B048-85BDC9FD1C3A}</a:tableStyleId>
              </a:tblPr>
              <a:tblGrid>
                <a:gridCol w="346192">
                  <a:extLst>
                    <a:ext uri="{9D8B030D-6E8A-4147-A177-3AD203B41FA5}">
                      <a16:colId xmlns:a16="http://schemas.microsoft.com/office/drawing/2014/main" val="20000"/>
                    </a:ext>
                  </a:extLst>
                </a:gridCol>
                <a:gridCol w="346192">
                  <a:extLst>
                    <a:ext uri="{9D8B030D-6E8A-4147-A177-3AD203B41FA5}">
                      <a16:colId xmlns:a16="http://schemas.microsoft.com/office/drawing/2014/main" val="20001"/>
                    </a:ext>
                  </a:extLst>
                </a:gridCol>
                <a:gridCol w="346192">
                  <a:extLst>
                    <a:ext uri="{9D8B030D-6E8A-4147-A177-3AD203B41FA5}">
                      <a16:colId xmlns:a16="http://schemas.microsoft.com/office/drawing/2014/main" val="20002"/>
                    </a:ext>
                  </a:extLst>
                </a:gridCol>
                <a:gridCol w="346192">
                  <a:extLst>
                    <a:ext uri="{9D8B030D-6E8A-4147-A177-3AD203B41FA5}">
                      <a16:colId xmlns:a16="http://schemas.microsoft.com/office/drawing/2014/main" val="20003"/>
                    </a:ext>
                  </a:extLst>
                </a:gridCol>
                <a:gridCol w="346192">
                  <a:extLst>
                    <a:ext uri="{9D8B030D-6E8A-4147-A177-3AD203B41FA5}">
                      <a16:colId xmlns:a16="http://schemas.microsoft.com/office/drawing/2014/main" val="20004"/>
                    </a:ext>
                  </a:extLst>
                </a:gridCol>
                <a:gridCol w="346192">
                  <a:extLst>
                    <a:ext uri="{9D8B030D-6E8A-4147-A177-3AD203B41FA5}">
                      <a16:colId xmlns:a16="http://schemas.microsoft.com/office/drawing/2014/main" val="20005"/>
                    </a:ext>
                  </a:extLst>
                </a:gridCol>
                <a:gridCol w="346192">
                  <a:extLst>
                    <a:ext uri="{9D8B030D-6E8A-4147-A177-3AD203B41FA5}">
                      <a16:colId xmlns:a16="http://schemas.microsoft.com/office/drawing/2014/main" val="20006"/>
                    </a:ext>
                  </a:extLst>
                </a:gridCol>
                <a:gridCol w="346192">
                  <a:extLst>
                    <a:ext uri="{9D8B030D-6E8A-4147-A177-3AD203B41FA5}">
                      <a16:colId xmlns:a16="http://schemas.microsoft.com/office/drawing/2014/main" val="20007"/>
                    </a:ext>
                  </a:extLst>
                </a:gridCol>
                <a:gridCol w="346192">
                  <a:extLst>
                    <a:ext uri="{9D8B030D-6E8A-4147-A177-3AD203B41FA5}">
                      <a16:colId xmlns:a16="http://schemas.microsoft.com/office/drawing/2014/main" val="20008"/>
                    </a:ext>
                  </a:extLst>
                </a:gridCol>
                <a:gridCol w="346192">
                  <a:extLst>
                    <a:ext uri="{9D8B030D-6E8A-4147-A177-3AD203B41FA5}">
                      <a16:colId xmlns:a16="http://schemas.microsoft.com/office/drawing/2014/main" val="20009"/>
                    </a:ext>
                  </a:extLst>
                </a:gridCol>
                <a:gridCol w="346192">
                  <a:extLst>
                    <a:ext uri="{9D8B030D-6E8A-4147-A177-3AD203B41FA5}">
                      <a16:colId xmlns:a16="http://schemas.microsoft.com/office/drawing/2014/main" val="20010"/>
                    </a:ext>
                  </a:extLst>
                </a:gridCol>
                <a:gridCol w="346192">
                  <a:extLst>
                    <a:ext uri="{9D8B030D-6E8A-4147-A177-3AD203B41FA5}">
                      <a16:colId xmlns:a16="http://schemas.microsoft.com/office/drawing/2014/main" val="20011"/>
                    </a:ext>
                  </a:extLst>
                </a:gridCol>
                <a:gridCol w="346192">
                  <a:extLst>
                    <a:ext uri="{9D8B030D-6E8A-4147-A177-3AD203B41FA5}">
                      <a16:colId xmlns:a16="http://schemas.microsoft.com/office/drawing/2014/main" val="20012"/>
                    </a:ext>
                  </a:extLst>
                </a:gridCol>
                <a:gridCol w="346192">
                  <a:extLst>
                    <a:ext uri="{9D8B030D-6E8A-4147-A177-3AD203B41FA5}">
                      <a16:colId xmlns:a16="http://schemas.microsoft.com/office/drawing/2014/main" val="20013"/>
                    </a:ext>
                  </a:extLst>
                </a:gridCol>
                <a:gridCol w="346192">
                  <a:extLst>
                    <a:ext uri="{9D8B030D-6E8A-4147-A177-3AD203B41FA5}">
                      <a16:colId xmlns:a16="http://schemas.microsoft.com/office/drawing/2014/main" val="20014"/>
                    </a:ext>
                  </a:extLst>
                </a:gridCol>
                <a:gridCol w="346192">
                  <a:extLst>
                    <a:ext uri="{9D8B030D-6E8A-4147-A177-3AD203B41FA5}">
                      <a16:colId xmlns:a16="http://schemas.microsoft.com/office/drawing/2014/main" val="20015"/>
                    </a:ext>
                  </a:extLst>
                </a:gridCol>
                <a:gridCol w="346192">
                  <a:extLst>
                    <a:ext uri="{9D8B030D-6E8A-4147-A177-3AD203B41FA5}">
                      <a16:colId xmlns:a16="http://schemas.microsoft.com/office/drawing/2014/main" val="20016"/>
                    </a:ext>
                  </a:extLst>
                </a:gridCol>
                <a:gridCol w="346192">
                  <a:extLst>
                    <a:ext uri="{9D8B030D-6E8A-4147-A177-3AD203B41FA5}">
                      <a16:colId xmlns:a16="http://schemas.microsoft.com/office/drawing/2014/main" val="20017"/>
                    </a:ext>
                  </a:extLst>
                </a:gridCol>
                <a:gridCol w="346192">
                  <a:extLst>
                    <a:ext uri="{9D8B030D-6E8A-4147-A177-3AD203B41FA5}">
                      <a16:colId xmlns:a16="http://schemas.microsoft.com/office/drawing/2014/main" val="20018"/>
                    </a:ext>
                  </a:extLst>
                </a:gridCol>
                <a:gridCol w="346192">
                  <a:extLst>
                    <a:ext uri="{9D8B030D-6E8A-4147-A177-3AD203B41FA5}">
                      <a16:colId xmlns:a16="http://schemas.microsoft.com/office/drawing/2014/main" val="20019"/>
                    </a:ext>
                  </a:extLst>
                </a:gridCol>
                <a:gridCol w="346192">
                  <a:extLst>
                    <a:ext uri="{9D8B030D-6E8A-4147-A177-3AD203B41FA5}">
                      <a16:colId xmlns:a16="http://schemas.microsoft.com/office/drawing/2014/main" val="20020"/>
                    </a:ext>
                  </a:extLst>
                </a:gridCol>
                <a:gridCol w="346192">
                  <a:extLst>
                    <a:ext uri="{9D8B030D-6E8A-4147-A177-3AD203B41FA5}">
                      <a16:colId xmlns:a16="http://schemas.microsoft.com/office/drawing/2014/main" val="20021"/>
                    </a:ext>
                  </a:extLst>
                </a:gridCol>
                <a:gridCol w="346192">
                  <a:extLst>
                    <a:ext uri="{9D8B030D-6E8A-4147-A177-3AD203B41FA5}">
                      <a16:colId xmlns:a16="http://schemas.microsoft.com/office/drawing/2014/main" val="20022"/>
                    </a:ext>
                  </a:extLst>
                </a:gridCol>
                <a:gridCol w="346192">
                  <a:extLst>
                    <a:ext uri="{9D8B030D-6E8A-4147-A177-3AD203B41FA5}">
                      <a16:colId xmlns:a16="http://schemas.microsoft.com/office/drawing/2014/main" val="20023"/>
                    </a:ext>
                  </a:extLst>
                </a:gridCol>
                <a:gridCol w="346192">
                  <a:extLst>
                    <a:ext uri="{9D8B030D-6E8A-4147-A177-3AD203B41FA5}">
                      <a16:colId xmlns:a16="http://schemas.microsoft.com/office/drawing/2014/main" val="20024"/>
                    </a:ext>
                  </a:extLst>
                </a:gridCol>
                <a:gridCol w="346192">
                  <a:extLst>
                    <a:ext uri="{9D8B030D-6E8A-4147-A177-3AD203B41FA5}">
                      <a16:colId xmlns:a16="http://schemas.microsoft.com/office/drawing/2014/main" val="20025"/>
                    </a:ext>
                  </a:extLst>
                </a:gridCol>
              </a:tblGrid>
              <a:tr h="182880">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r>
                        <a:rPr lang="en-GB" sz="600" dirty="0"/>
                        <a:t>Jan</a:t>
                      </a:r>
                    </a:p>
                  </a:txBody>
                  <a:tcPr anchor="ctr">
                    <a:solidFill>
                      <a:schemeClr val="bg1">
                        <a:lumMod val="65000"/>
                      </a:schemeClr>
                    </a:solidFill>
                  </a:tcPr>
                </a:tc>
                <a:tc>
                  <a:txBody>
                    <a:bodyPr/>
                    <a:lstStyle/>
                    <a:p>
                      <a:pPr algn="ctr"/>
                      <a:r>
                        <a:rPr lang="en-GB" sz="600" dirty="0"/>
                        <a:t>Feb</a:t>
                      </a:r>
                    </a:p>
                  </a:txBody>
                  <a:tcPr anchor="ctr">
                    <a:solidFill>
                      <a:schemeClr val="bg1">
                        <a:lumMod val="65000"/>
                      </a:schemeClr>
                    </a:solidFill>
                  </a:tcPr>
                </a:tc>
                <a:tc>
                  <a:txBody>
                    <a:bodyPr/>
                    <a:lstStyle/>
                    <a:p>
                      <a:pPr algn="ctr"/>
                      <a:r>
                        <a:rPr lang="en-GB" sz="600" dirty="0"/>
                        <a:t>Mar</a:t>
                      </a:r>
                    </a:p>
                  </a:txBody>
                  <a:tcPr anchor="ctr">
                    <a:solidFill>
                      <a:schemeClr val="bg1">
                        <a:lumMod val="65000"/>
                      </a:schemeClr>
                    </a:solidFill>
                  </a:tcPr>
                </a:tc>
                <a:tc>
                  <a:txBody>
                    <a:bodyPr/>
                    <a:lstStyle/>
                    <a:p>
                      <a:pPr algn="ctr"/>
                      <a:r>
                        <a:rPr lang="en-GB" sz="600" dirty="0"/>
                        <a:t>Apr</a:t>
                      </a:r>
                    </a:p>
                  </a:txBody>
                  <a:tcPr anchor="ctr">
                    <a:solidFill>
                      <a:schemeClr val="bg1">
                        <a:lumMod val="65000"/>
                      </a:schemeClr>
                    </a:solidFill>
                  </a:tcPr>
                </a:tc>
                <a:tc>
                  <a:txBody>
                    <a:bodyPr/>
                    <a:lstStyle/>
                    <a:p>
                      <a:pPr algn="ctr"/>
                      <a:r>
                        <a:rPr lang="en-GB" sz="600" dirty="0"/>
                        <a:t>May</a:t>
                      </a:r>
                    </a:p>
                  </a:txBody>
                  <a:tcPr anchor="ctr">
                    <a:solidFill>
                      <a:schemeClr val="bg1">
                        <a:lumMod val="65000"/>
                      </a:schemeClr>
                    </a:solidFill>
                  </a:tcPr>
                </a:tc>
                <a:tc>
                  <a:txBody>
                    <a:bodyPr/>
                    <a:lstStyle/>
                    <a:p>
                      <a:pPr algn="ctr"/>
                      <a:r>
                        <a:rPr lang="en-GB" sz="600" dirty="0"/>
                        <a:t>Jun</a:t>
                      </a:r>
                    </a:p>
                  </a:txBody>
                  <a:tcPr anchor="ctr">
                    <a:solidFill>
                      <a:schemeClr val="bg1">
                        <a:lumMod val="65000"/>
                      </a:schemeClr>
                    </a:solidFill>
                  </a:tcPr>
                </a:tc>
                <a:tc>
                  <a:txBody>
                    <a:bodyPr/>
                    <a:lstStyle/>
                    <a:p>
                      <a:pPr algn="ctr"/>
                      <a:r>
                        <a:rPr lang="en-GB" sz="600" dirty="0"/>
                        <a:t>Jul</a:t>
                      </a:r>
                    </a:p>
                  </a:txBody>
                  <a:tcPr anchor="ctr">
                    <a:solidFill>
                      <a:schemeClr val="bg1">
                        <a:lumMod val="65000"/>
                      </a:schemeClr>
                    </a:solidFill>
                  </a:tcPr>
                </a:tc>
                <a:tc>
                  <a:txBody>
                    <a:bodyPr/>
                    <a:lstStyle/>
                    <a:p>
                      <a:pPr algn="ctr"/>
                      <a:r>
                        <a:rPr lang="en-GB" sz="600" dirty="0"/>
                        <a:t>Aug</a:t>
                      </a:r>
                    </a:p>
                  </a:txBody>
                  <a:tcPr anchor="ctr">
                    <a:solidFill>
                      <a:schemeClr val="bg1">
                        <a:lumMod val="65000"/>
                      </a:schemeClr>
                    </a:solidFill>
                  </a:tcPr>
                </a:tc>
                <a:tc>
                  <a:txBody>
                    <a:bodyPr/>
                    <a:lstStyle/>
                    <a:p>
                      <a:pPr algn="ctr"/>
                      <a:r>
                        <a:rPr lang="en-GB" sz="600" dirty="0"/>
                        <a:t>Sep</a:t>
                      </a:r>
                    </a:p>
                  </a:txBody>
                  <a:tcPr anchor="ctr">
                    <a:solidFill>
                      <a:schemeClr val="bg1">
                        <a:lumMod val="65000"/>
                      </a:schemeClr>
                    </a:solidFill>
                  </a:tcPr>
                </a:tc>
                <a:tc>
                  <a:txBody>
                    <a:bodyPr/>
                    <a:lstStyle/>
                    <a:p>
                      <a:pPr algn="ctr"/>
                      <a:r>
                        <a:rPr lang="en-GB" sz="600" dirty="0"/>
                        <a:t>Oct</a:t>
                      </a:r>
                    </a:p>
                  </a:txBody>
                  <a:tcPr anchor="ctr">
                    <a:solidFill>
                      <a:schemeClr val="bg1">
                        <a:lumMod val="65000"/>
                      </a:schemeClr>
                    </a:solidFill>
                  </a:tcPr>
                </a:tc>
                <a:tc>
                  <a:txBody>
                    <a:bodyPr/>
                    <a:lstStyle/>
                    <a:p>
                      <a:pPr algn="ctr"/>
                      <a:r>
                        <a:rPr lang="en-GB" sz="600" dirty="0"/>
                        <a:t>Nov</a:t>
                      </a:r>
                    </a:p>
                  </a:txBody>
                  <a:tcPr anchor="ctr">
                    <a:solidFill>
                      <a:schemeClr val="bg1">
                        <a:lumMod val="65000"/>
                      </a:schemeClr>
                    </a:solidFill>
                  </a:tcPr>
                </a:tc>
                <a:tc>
                  <a:txBody>
                    <a:bodyPr/>
                    <a:lstStyle/>
                    <a:p>
                      <a:pPr algn="ctr"/>
                      <a:r>
                        <a:rPr lang="en-GB" sz="600" dirty="0"/>
                        <a:t>Dec</a:t>
                      </a:r>
                    </a:p>
                  </a:txBody>
                  <a:tcPr anchor="ctr">
                    <a:solidFill>
                      <a:schemeClr val="bg1">
                        <a:lumMod val="65000"/>
                      </a:schemeClr>
                    </a:solidFill>
                  </a:tcPr>
                </a:tc>
                <a:tc>
                  <a:txBody>
                    <a:bodyPr/>
                    <a:lstStyle/>
                    <a:p>
                      <a:pPr algn="ctr"/>
                      <a:endParaRPr lang="en-GB" sz="600" dirty="0"/>
                    </a:p>
                  </a:txBody>
                  <a:tcPr anchor="ctr">
                    <a:noFill/>
                  </a:tcPr>
                </a:tc>
                <a:tc>
                  <a:txBody>
                    <a:bodyPr/>
                    <a:lstStyle/>
                    <a:p>
                      <a:pPr algn="ctr"/>
                      <a:endParaRPr lang="en-GB" sz="600" dirty="0"/>
                    </a:p>
                  </a:txBody>
                  <a:tcPr anchor="ctr">
                    <a:no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nvPr>
        </p:nvGraphicFramePr>
        <p:xfrm>
          <a:off x="395535" y="682260"/>
          <a:ext cx="8424934" cy="305314"/>
        </p:xfrm>
        <a:graphic>
          <a:graphicData uri="http://schemas.openxmlformats.org/drawingml/2006/table">
            <a:tbl>
              <a:tblPr firstRow="1" bandRow="1">
                <a:tableStyleId>{5C22544A-7EE6-4342-B048-85BDC9FD1C3A}</a:tableStyleId>
              </a:tblPr>
              <a:tblGrid>
                <a:gridCol w="4322357">
                  <a:extLst>
                    <a:ext uri="{9D8B030D-6E8A-4147-A177-3AD203B41FA5}">
                      <a16:colId xmlns:a16="http://schemas.microsoft.com/office/drawing/2014/main" val="20000"/>
                    </a:ext>
                  </a:extLst>
                </a:gridCol>
                <a:gridCol w="4102577">
                  <a:extLst>
                    <a:ext uri="{9D8B030D-6E8A-4147-A177-3AD203B41FA5}">
                      <a16:colId xmlns:a16="http://schemas.microsoft.com/office/drawing/2014/main" val="20001"/>
                    </a:ext>
                  </a:extLst>
                </a:gridCol>
              </a:tblGrid>
              <a:tr h="305314">
                <a:tc>
                  <a:txBody>
                    <a:bodyPr/>
                    <a:lstStyle/>
                    <a:p>
                      <a:pPr algn="ctr"/>
                      <a:r>
                        <a:rPr lang="en-GB" sz="1200" dirty="0"/>
                        <a:t>2020</a:t>
                      </a:r>
                    </a:p>
                  </a:txBody>
                  <a:tcPr anchor="ctr">
                    <a:solidFill>
                      <a:schemeClr val="bg1">
                        <a:lumMod val="85000"/>
                      </a:schemeClr>
                    </a:solidFill>
                  </a:tcPr>
                </a:tc>
                <a:tc>
                  <a:txBody>
                    <a:bodyPr/>
                    <a:lstStyle/>
                    <a:p>
                      <a:pPr algn="ctr"/>
                      <a:r>
                        <a:rPr lang="en-GB" sz="1200" dirty="0"/>
                        <a:t>2021</a:t>
                      </a: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81" name="TextBox 80"/>
          <p:cNvSpPr txBox="1"/>
          <p:nvPr/>
        </p:nvSpPr>
        <p:spPr>
          <a:xfrm>
            <a:off x="35496" y="4468134"/>
            <a:ext cx="8640960" cy="461665"/>
          </a:xfrm>
          <a:prstGeom prst="rect">
            <a:avLst/>
          </a:prstGeom>
          <a:noFill/>
        </p:spPr>
        <p:txBody>
          <a:bodyPr wrap="square" rtlCol="0">
            <a:spAutoFit/>
          </a:bodyPr>
          <a:lstStyle/>
          <a:p>
            <a:pPr marL="171446" indent="-171446" defTabSz="914378">
              <a:buFont typeface="Arial" panose="020B0604020202020204" pitchFamily="34" charset="0"/>
              <a:buChar char="•"/>
            </a:pPr>
            <a:r>
              <a:rPr lang="en-GB" sz="800" b="1" dirty="0">
                <a:solidFill>
                  <a:prstClr val="black"/>
                </a:solidFill>
                <a:latin typeface="Arial"/>
              </a:rPr>
              <a:t>Assumes that there will be a Major Release in Nov 2020</a:t>
            </a:r>
          </a:p>
          <a:p>
            <a:pPr marL="171446" indent="-171446" defTabSz="914378">
              <a:buFont typeface="Arial" panose="020B0604020202020204" pitchFamily="34" charset="0"/>
              <a:buChar char="•"/>
            </a:pPr>
            <a:r>
              <a:rPr lang="en-GB" sz="800" b="1" dirty="0">
                <a:solidFill>
                  <a:prstClr val="black"/>
                </a:solidFill>
                <a:latin typeface="Arial"/>
              </a:rPr>
              <a:t>Please note that this includes potential activity within UK Link over the next 24 months</a:t>
            </a:r>
          </a:p>
          <a:p>
            <a:pPr marL="171446" indent="-171446" defTabSz="914378">
              <a:buFont typeface="Arial" panose="020B0604020202020204" pitchFamily="34" charset="0"/>
              <a:buChar char="•"/>
            </a:pPr>
            <a:endParaRPr lang="en-GB" sz="800" b="1" dirty="0">
              <a:solidFill>
                <a:prstClr val="black"/>
              </a:solidFill>
              <a:latin typeface="Arial"/>
            </a:endParaRPr>
          </a:p>
        </p:txBody>
      </p:sp>
      <p:sp>
        <p:nvSpPr>
          <p:cNvPr id="101" name="TextBox 100"/>
          <p:cNvSpPr txBox="1"/>
          <p:nvPr/>
        </p:nvSpPr>
        <p:spPr>
          <a:xfrm>
            <a:off x="1162322" y="1739595"/>
            <a:ext cx="1129841" cy="307777"/>
          </a:xfrm>
          <a:prstGeom prst="rect">
            <a:avLst/>
          </a:prstGeom>
          <a:noFill/>
        </p:spPr>
        <p:txBody>
          <a:bodyPr wrap="square" rtlCol="0">
            <a:spAutoFit/>
          </a:bodyPr>
          <a:lstStyle/>
          <a:p>
            <a:pPr algn="ctr" defTabSz="914378"/>
            <a:r>
              <a:rPr lang="en-GB" sz="700" dirty="0">
                <a:solidFill>
                  <a:prstClr val="white">
                    <a:lumMod val="95000"/>
                  </a:prstClr>
                </a:solidFill>
                <a:latin typeface="Arial"/>
              </a:rPr>
              <a:t>BER Approval</a:t>
            </a:r>
          </a:p>
          <a:p>
            <a:pPr algn="ctr" defTabSz="914378"/>
            <a:r>
              <a:rPr lang="en-GB" sz="700" dirty="0">
                <a:solidFill>
                  <a:prstClr val="white">
                    <a:lumMod val="95000"/>
                  </a:prstClr>
                </a:solidFill>
                <a:latin typeface="Arial"/>
              </a:rPr>
              <a:t>10/04/18 </a:t>
            </a:r>
          </a:p>
        </p:txBody>
      </p:sp>
      <p:sp>
        <p:nvSpPr>
          <p:cNvPr id="118" name="Rectangle 117"/>
          <p:cNvSpPr/>
          <p:nvPr/>
        </p:nvSpPr>
        <p:spPr>
          <a:xfrm>
            <a:off x="50666" y="3508810"/>
            <a:ext cx="38906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450" b="1" dirty="0">
                <a:solidFill>
                  <a:prstClr val="white"/>
                </a:solidFill>
                <a:latin typeface="Arial"/>
              </a:rPr>
              <a:t>RETRO</a:t>
            </a:r>
          </a:p>
        </p:txBody>
      </p:sp>
      <p:sp>
        <p:nvSpPr>
          <p:cNvPr id="119" name="Rectangle 118"/>
          <p:cNvSpPr/>
          <p:nvPr/>
        </p:nvSpPr>
        <p:spPr>
          <a:xfrm>
            <a:off x="507745" y="3516256"/>
            <a:ext cx="6512525" cy="231994"/>
          </a:xfrm>
          <a:prstGeom prst="rect">
            <a:avLst/>
          </a:prstGeom>
          <a:solidFill>
            <a:schemeClr val="accent4">
              <a:lumMod val="75000"/>
            </a:schemeClr>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Potential Activity</a:t>
            </a:r>
          </a:p>
        </p:txBody>
      </p:sp>
      <p:sp>
        <p:nvSpPr>
          <p:cNvPr id="120" name="TextBox 119"/>
          <p:cNvSpPr txBox="1"/>
          <p:nvPr/>
        </p:nvSpPr>
        <p:spPr>
          <a:xfrm>
            <a:off x="4373137" y="3550347"/>
            <a:ext cx="1492300" cy="307777"/>
          </a:xfrm>
          <a:prstGeom prst="rect">
            <a:avLst/>
          </a:prstGeom>
          <a:noFill/>
        </p:spPr>
        <p:txBody>
          <a:bodyPr wrap="square" rtlCol="0">
            <a:spAutoFit/>
          </a:bodyPr>
          <a:lstStyle/>
          <a:p>
            <a:pPr algn="ctr" defTabSz="914378"/>
            <a:r>
              <a:rPr lang="en-GB" sz="700" dirty="0">
                <a:solidFill>
                  <a:schemeClr val="bg1"/>
                </a:solidFill>
                <a:latin typeface="Arial"/>
              </a:rPr>
              <a:t>Governance Approval dates tbc…</a:t>
            </a:r>
          </a:p>
        </p:txBody>
      </p:sp>
      <p:sp>
        <p:nvSpPr>
          <p:cNvPr id="121" name="5-Point Star 120"/>
          <p:cNvSpPr/>
          <p:nvPr/>
        </p:nvSpPr>
        <p:spPr>
          <a:xfrm>
            <a:off x="7544541" y="1650108"/>
            <a:ext cx="288032" cy="201563"/>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22" name="5-Point Star 121"/>
          <p:cNvSpPr/>
          <p:nvPr/>
        </p:nvSpPr>
        <p:spPr>
          <a:xfrm>
            <a:off x="7551215" y="2342512"/>
            <a:ext cx="288032" cy="201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srgbClr val="FFC000"/>
              </a:solidFill>
              <a:latin typeface="Arial"/>
            </a:endParaRPr>
          </a:p>
        </p:txBody>
      </p:sp>
      <p:sp>
        <p:nvSpPr>
          <p:cNvPr id="123" name="5-Point Star 122"/>
          <p:cNvSpPr/>
          <p:nvPr/>
        </p:nvSpPr>
        <p:spPr>
          <a:xfrm>
            <a:off x="7544541" y="2010469"/>
            <a:ext cx="288032" cy="201563"/>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24" name="TextBox 123"/>
          <p:cNvSpPr txBox="1"/>
          <p:nvPr/>
        </p:nvSpPr>
        <p:spPr>
          <a:xfrm>
            <a:off x="7959084" y="1708234"/>
            <a:ext cx="648072" cy="215444"/>
          </a:xfrm>
          <a:prstGeom prst="rect">
            <a:avLst/>
          </a:prstGeom>
          <a:noFill/>
        </p:spPr>
        <p:txBody>
          <a:bodyPr wrap="square" rtlCol="0">
            <a:spAutoFit/>
          </a:bodyPr>
          <a:lstStyle/>
          <a:p>
            <a:pPr defTabSz="914378"/>
            <a:r>
              <a:rPr lang="en-GB" sz="800" dirty="0">
                <a:solidFill>
                  <a:prstClr val="black"/>
                </a:solidFill>
                <a:latin typeface="Arial"/>
              </a:rPr>
              <a:t>On track</a:t>
            </a:r>
          </a:p>
        </p:txBody>
      </p:sp>
      <p:sp>
        <p:nvSpPr>
          <p:cNvPr id="125" name="TextBox 124"/>
          <p:cNvSpPr txBox="1"/>
          <p:nvPr/>
        </p:nvSpPr>
        <p:spPr>
          <a:xfrm>
            <a:off x="7967334" y="2367704"/>
            <a:ext cx="558316" cy="215444"/>
          </a:xfrm>
          <a:prstGeom prst="rect">
            <a:avLst/>
          </a:prstGeom>
          <a:noFill/>
        </p:spPr>
        <p:txBody>
          <a:bodyPr wrap="square" rtlCol="0">
            <a:spAutoFit/>
          </a:bodyPr>
          <a:lstStyle/>
          <a:p>
            <a:pPr defTabSz="914378"/>
            <a:r>
              <a:rPr lang="en-GB" sz="800" dirty="0">
                <a:solidFill>
                  <a:prstClr val="black"/>
                </a:solidFill>
                <a:latin typeface="Arial"/>
              </a:rPr>
              <a:t>At risk</a:t>
            </a:r>
          </a:p>
        </p:txBody>
      </p:sp>
      <p:sp>
        <p:nvSpPr>
          <p:cNvPr id="126" name="TextBox 125"/>
          <p:cNvSpPr txBox="1"/>
          <p:nvPr/>
        </p:nvSpPr>
        <p:spPr>
          <a:xfrm>
            <a:off x="7308305" y="1461434"/>
            <a:ext cx="792088" cy="246221"/>
          </a:xfrm>
          <a:prstGeom prst="rect">
            <a:avLst/>
          </a:prstGeom>
          <a:noFill/>
        </p:spPr>
        <p:txBody>
          <a:bodyPr wrap="square" rtlCol="0">
            <a:spAutoFit/>
          </a:bodyPr>
          <a:lstStyle/>
          <a:p>
            <a:pPr defTabSz="914378"/>
            <a:r>
              <a:rPr lang="en-GB" sz="1000" b="1" dirty="0">
                <a:solidFill>
                  <a:prstClr val="black"/>
                </a:solidFill>
                <a:latin typeface="Arial"/>
              </a:rPr>
              <a:t>Key:</a:t>
            </a:r>
          </a:p>
        </p:txBody>
      </p:sp>
      <p:sp>
        <p:nvSpPr>
          <p:cNvPr id="127" name="TextBox 126"/>
          <p:cNvSpPr txBox="1"/>
          <p:nvPr/>
        </p:nvSpPr>
        <p:spPr>
          <a:xfrm>
            <a:off x="7943641" y="2020901"/>
            <a:ext cx="1080120" cy="215444"/>
          </a:xfrm>
          <a:prstGeom prst="rect">
            <a:avLst/>
          </a:prstGeom>
          <a:noFill/>
        </p:spPr>
        <p:txBody>
          <a:bodyPr wrap="square" rtlCol="0">
            <a:spAutoFit/>
          </a:bodyPr>
          <a:lstStyle/>
          <a:p>
            <a:pPr defTabSz="914378"/>
            <a:r>
              <a:rPr lang="en-GB" sz="800" dirty="0">
                <a:solidFill>
                  <a:prstClr val="black"/>
                </a:solidFill>
                <a:latin typeface="Arial"/>
              </a:rPr>
              <a:t>Complete</a:t>
            </a:r>
          </a:p>
        </p:txBody>
      </p:sp>
      <p:sp>
        <p:nvSpPr>
          <p:cNvPr id="129" name="Rectangle 128"/>
          <p:cNvSpPr/>
          <p:nvPr/>
        </p:nvSpPr>
        <p:spPr>
          <a:xfrm>
            <a:off x="40783" y="1823110"/>
            <a:ext cx="369923" cy="227203"/>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Feb-20</a:t>
            </a:r>
          </a:p>
        </p:txBody>
      </p:sp>
      <p:sp>
        <p:nvSpPr>
          <p:cNvPr id="91" name="Rectangle 90"/>
          <p:cNvSpPr/>
          <p:nvPr/>
        </p:nvSpPr>
        <p:spPr>
          <a:xfrm>
            <a:off x="50667" y="2598314"/>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Jun - 20</a:t>
            </a:r>
          </a:p>
        </p:txBody>
      </p:sp>
      <p:sp>
        <p:nvSpPr>
          <p:cNvPr id="100" name="Rectangle 99"/>
          <p:cNvSpPr/>
          <p:nvPr/>
        </p:nvSpPr>
        <p:spPr>
          <a:xfrm>
            <a:off x="463357" y="2588588"/>
            <a:ext cx="2362568"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92" name="Rectangle 91"/>
          <p:cNvSpPr/>
          <p:nvPr/>
        </p:nvSpPr>
        <p:spPr>
          <a:xfrm>
            <a:off x="49433" y="3080092"/>
            <a:ext cx="392586" cy="23462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Nov 20</a:t>
            </a:r>
          </a:p>
        </p:txBody>
      </p:sp>
      <p:sp>
        <p:nvSpPr>
          <p:cNvPr id="89" name="Rectangle 88"/>
          <p:cNvSpPr/>
          <p:nvPr/>
        </p:nvSpPr>
        <p:spPr>
          <a:xfrm>
            <a:off x="57254" y="1445339"/>
            <a:ext cx="342120" cy="262895"/>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600" b="1" dirty="0">
                <a:solidFill>
                  <a:prstClr val="white"/>
                </a:solidFill>
                <a:latin typeface="Arial"/>
              </a:rPr>
              <a:t>4779</a:t>
            </a:r>
          </a:p>
        </p:txBody>
      </p:sp>
      <p:sp>
        <p:nvSpPr>
          <p:cNvPr id="111" name="Rectangle 110"/>
          <p:cNvSpPr/>
          <p:nvPr/>
        </p:nvSpPr>
        <p:spPr>
          <a:xfrm>
            <a:off x="493071" y="3079960"/>
            <a:ext cx="4135637" cy="212834"/>
          </a:xfrm>
          <a:prstGeom prst="rect">
            <a:avLst/>
          </a:prstGeom>
          <a:solidFill>
            <a:schemeClr val="accent1"/>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13" name="5-Point Star 112"/>
          <p:cNvSpPr/>
          <p:nvPr/>
        </p:nvSpPr>
        <p:spPr>
          <a:xfrm>
            <a:off x="1892404" y="3103107"/>
            <a:ext cx="166303" cy="149229"/>
          </a:xfrm>
          <a:prstGeom prst="star5">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114" name="Rectangle 113"/>
          <p:cNvSpPr/>
          <p:nvPr/>
        </p:nvSpPr>
        <p:spPr>
          <a:xfrm>
            <a:off x="48168" y="2207936"/>
            <a:ext cx="360040" cy="216024"/>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MiR 6</a:t>
            </a:r>
          </a:p>
        </p:txBody>
      </p:sp>
      <p:sp>
        <p:nvSpPr>
          <p:cNvPr id="136" name="TextBox 135"/>
          <p:cNvSpPr txBox="1"/>
          <p:nvPr/>
        </p:nvSpPr>
        <p:spPr>
          <a:xfrm>
            <a:off x="1872804" y="3066637"/>
            <a:ext cx="856327" cy="276999"/>
          </a:xfrm>
          <a:prstGeom prst="rect">
            <a:avLst/>
          </a:prstGeom>
          <a:noFill/>
        </p:spPr>
        <p:txBody>
          <a:bodyPr wrap="square" rtlCol="0">
            <a:spAutoFit/>
          </a:bodyPr>
          <a:lstStyle/>
          <a:p>
            <a:pPr algn="ctr" defTabSz="914378"/>
            <a:r>
              <a:rPr lang="en-GB" sz="600" dirty="0">
                <a:solidFill>
                  <a:prstClr val="white"/>
                </a:solidFill>
                <a:latin typeface="Arial"/>
              </a:rPr>
              <a:t>BER Approval</a:t>
            </a:r>
          </a:p>
          <a:p>
            <a:pPr algn="ctr" defTabSz="914378"/>
            <a:r>
              <a:rPr lang="en-GB" sz="600" dirty="0">
                <a:solidFill>
                  <a:prstClr val="white"/>
                </a:solidFill>
                <a:latin typeface="Arial"/>
              </a:rPr>
              <a:t>May-20</a:t>
            </a:r>
          </a:p>
        </p:txBody>
      </p:sp>
      <p:sp>
        <p:nvSpPr>
          <p:cNvPr id="108" name="Rectangle 107">
            <a:extLst>
              <a:ext uri="{FF2B5EF4-FFF2-40B4-BE49-F238E27FC236}">
                <a16:creationId xmlns:a16="http://schemas.microsoft.com/office/drawing/2014/main" id="{E575E5C2-E349-46EB-8DF7-EACD4F0CF971}"/>
              </a:ext>
            </a:extLst>
          </p:cNvPr>
          <p:cNvSpPr/>
          <p:nvPr/>
        </p:nvSpPr>
        <p:spPr>
          <a:xfrm>
            <a:off x="501239" y="4031724"/>
            <a:ext cx="8264143" cy="23107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r>
              <a:rPr lang="en-GB" sz="800" b="1" dirty="0">
                <a:solidFill>
                  <a:prstClr val="white"/>
                </a:solidFill>
                <a:latin typeface="Arial"/>
              </a:rPr>
              <a:t>CSSC activity</a:t>
            </a:r>
          </a:p>
        </p:txBody>
      </p:sp>
      <p:sp>
        <p:nvSpPr>
          <p:cNvPr id="109" name="Rectangle 108">
            <a:extLst>
              <a:ext uri="{FF2B5EF4-FFF2-40B4-BE49-F238E27FC236}">
                <a16:creationId xmlns:a16="http://schemas.microsoft.com/office/drawing/2014/main" id="{8853335F-133D-400A-BAF7-720FFE1C4BCB}"/>
              </a:ext>
            </a:extLst>
          </p:cNvPr>
          <p:cNvSpPr/>
          <p:nvPr/>
        </p:nvSpPr>
        <p:spPr>
          <a:xfrm>
            <a:off x="41298" y="4010375"/>
            <a:ext cx="400721" cy="263669"/>
          </a:xfrm>
          <a:prstGeom prst="rect">
            <a:avLst/>
          </a:prstGeom>
          <a:solidFill>
            <a:schemeClr val="tx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914378"/>
            <a:r>
              <a:rPr lang="en-GB" sz="600" b="1" dirty="0">
                <a:solidFill>
                  <a:prstClr val="white"/>
                </a:solidFill>
                <a:latin typeface="Arial"/>
              </a:rPr>
              <a:t>CSSC</a:t>
            </a:r>
          </a:p>
        </p:txBody>
      </p:sp>
      <p:sp>
        <p:nvSpPr>
          <p:cNvPr id="135" name="5-Point Star 120">
            <a:extLst>
              <a:ext uri="{FF2B5EF4-FFF2-40B4-BE49-F238E27FC236}">
                <a16:creationId xmlns:a16="http://schemas.microsoft.com/office/drawing/2014/main" id="{A2184E67-6614-4C1F-A78C-AC0EF4A0AE42}"/>
              </a:ext>
            </a:extLst>
          </p:cNvPr>
          <p:cNvSpPr/>
          <p:nvPr/>
        </p:nvSpPr>
        <p:spPr>
          <a:xfrm>
            <a:off x="1200804" y="3079960"/>
            <a:ext cx="203707" cy="17894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a:solidFill>
                <a:prstClr val="white"/>
              </a:solidFill>
              <a:latin typeface="Arial"/>
            </a:endParaRPr>
          </a:p>
        </p:txBody>
      </p:sp>
      <p:sp>
        <p:nvSpPr>
          <p:cNvPr id="110" name="Rectangle 109">
            <a:extLst>
              <a:ext uri="{FF2B5EF4-FFF2-40B4-BE49-F238E27FC236}">
                <a16:creationId xmlns:a16="http://schemas.microsoft.com/office/drawing/2014/main" id="{F08DBAE3-06F6-4CF9-9F38-CBE884642892}"/>
              </a:ext>
            </a:extLst>
          </p:cNvPr>
          <p:cNvSpPr/>
          <p:nvPr/>
        </p:nvSpPr>
        <p:spPr>
          <a:xfrm>
            <a:off x="463995" y="2216078"/>
            <a:ext cx="885751" cy="20788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38" name="Rectangle 137">
            <a:extLst>
              <a:ext uri="{FF2B5EF4-FFF2-40B4-BE49-F238E27FC236}">
                <a16:creationId xmlns:a16="http://schemas.microsoft.com/office/drawing/2014/main" id="{6CE89A58-48A9-44D8-BF3C-51F46602D0BF}"/>
              </a:ext>
            </a:extLst>
          </p:cNvPr>
          <p:cNvSpPr/>
          <p:nvPr/>
        </p:nvSpPr>
        <p:spPr>
          <a:xfrm>
            <a:off x="471731" y="1824581"/>
            <a:ext cx="662596"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0" name="Rectangle 139">
            <a:extLst>
              <a:ext uri="{FF2B5EF4-FFF2-40B4-BE49-F238E27FC236}">
                <a16:creationId xmlns:a16="http://schemas.microsoft.com/office/drawing/2014/main" id="{556A2F4B-B16C-44E0-B6C7-06A1657A3740}"/>
              </a:ext>
            </a:extLst>
          </p:cNvPr>
          <p:cNvSpPr/>
          <p:nvPr/>
        </p:nvSpPr>
        <p:spPr>
          <a:xfrm>
            <a:off x="457200" y="1476731"/>
            <a:ext cx="364894" cy="22132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800" b="1" dirty="0">
              <a:solidFill>
                <a:prstClr val="white"/>
              </a:solidFill>
              <a:latin typeface="Arial"/>
            </a:endParaRPr>
          </a:p>
        </p:txBody>
      </p:sp>
      <p:sp>
        <p:nvSpPr>
          <p:cNvPr id="145" name="5-Point Star 144"/>
          <p:cNvSpPr/>
          <p:nvPr/>
        </p:nvSpPr>
        <p:spPr>
          <a:xfrm>
            <a:off x="859687" y="3088184"/>
            <a:ext cx="248240" cy="16356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en-GB" sz="900" dirty="0">
              <a:solidFill>
                <a:prstClr val="white"/>
              </a:solidFill>
              <a:latin typeface="Arial"/>
            </a:endParaRPr>
          </a:p>
        </p:txBody>
      </p:sp>
      <p:sp>
        <p:nvSpPr>
          <p:cNvPr id="6" name="TextBox 5">
            <a:extLst>
              <a:ext uri="{FF2B5EF4-FFF2-40B4-BE49-F238E27FC236}">
                <a16:creationId xmlns:a16="http://schemas.microsoft.com/office/drawing/2014/main" id="{ED44F9FB-80E7-48EA-9EAD-B168C08E09F2}"/>
              </a:ext>
            </a:extLst>
          </p:cNvPr>
          <p:cNvSpPr txBox="1"/>
          <p:nvPr/>
        </p:nvSpPr>
        <p:spPr>
          <a:xfrm>
            <a:off x="663356" y="2811185"/>
            <a:ext cx="822943" cy="300082"/>
          </a:xfrm>
          <a:prstGeom prst="rect">
            <a:avLst/>
          </a:prstGeom>
          <a:noFill/>
        </p:spPr>
        <p:txBody>
          <a:bodyPr wrap="square" rtlCol="0">
            <a:spAutoFit/>
          </a:bodyPr>
          <a:lstStyle/>
          <a:p>
            <a:r>
              <a:rPr lang="en-GB" sz="675" dirty="0"/>
              <a:t>Scope approval – Feb </a:t>
            </a:r>
            <a:r>
              <a:rPr lang="en-GB" sz="675" dirty="0" err="1"/>
              <a:t>ChMC</a:t>
            </a:r>
            <a:endParaRPr lang="en-GB" sz="675" dirty="0"/>
          </a:p>
        </p:txBody>
      </p:sp>
      <p:sp>
        <p:nvSpPr>
          <p:cNvPr id="7" name="TextBox 6">
            <a:extLst>
              <a:ext uri="{FF2B5EF4-FFF2-40B4-BE49-F238E27FC236}">
                <a16:creationId xmlns:a16="http://schemas.microsoft.com/office/drawing/2014/main" id="{7E75F3A1-C71B-40AA-AF49-A649BE790EC2}"/>
              </a:ext>
            </a:extLst>
          </p:cNvPr>
          <p:cNvSpPr txBox="1"/>
          <p:nvPr/>
        </p:nvSpPr>
        <p:spPr>
          <a:xfrm>
            <a:off x="1011539" y="3264803"/>
            <a:ext cx="784862" cy="300082"/>
          </a:xfrm>
          <a:prstGeom prst="rect">
            <a:avLst/>
          </a:prstGeom>
          <a:noFill/>
        </p:spPr>
        <p:txBody>
          <a:bodyPr wrap="square" rtlCol="0">
            <a:spAutoFit/>
          </a:bodyPr>
          <a:lstStyle/>
          <a:p>
            <a:r>
              <a:rPr lang="en-GB" sz="675" dirty="0"/>
              <a:t>EQR Approval – March </a:t>
            </a:r>
            <a:r>
              <a:rPr lang="en-GB" sz="675" dirty="0" err="1"/>
              <a:t>ChMC</a:t>
            </a:r>
            <a:endParaRPr lang="en-GB" sz="675" dirty="0"/>
          </a:p>
        </p:txBody>
      </p:sp>
    </p:spTree>
    <p:extLst>
      <p:ext uri="{BB962C8B-B14F-4D97-AF65-F5344CB8AC3E}">
        <p14:creationId xmlns:p14="http://schemas.microsoft.com/office/powerpoint/2010/main" val="1940046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C73B39C-CBC9-4A5E-8E2F-8A8C75D4532D}"/>
              </a:ext>
            </a:extLst>
          </p:cNvPr>
          <p:cNvGraphicFramePr>
            <a:graphicFrameLocks noGrp="1"/>
          </p:cNvGraphicFramePr>
          <p:nvPr>
            <p:extLst/>
          </p:nvPr>
        </p:nvGraphicFramePr>
        <p:xfrm>
          <a:off x="107504" y="669215"/>
          <a:ext cx="8928992" cy="3870203"/>
        </p:xfrm>
        <a:graphic>
          <a:graphicData uri="http://schemas.openxmlformats.org/drawingml/2006/table">
            <a:tbl>
              <a:tblPr/>
              <a:tblGrid>
                <a:gridCol w="593153">
                  <a:extLst>
                    <a:ext uri="{9D8B030D-6E8A-4147-A177-3AD203B41FA5}">
                      <a16:colId xmlns:a16="http://schemas.microsoft.com/office/drawing/2014/main" val="594677324"/>
                    </a:ext>
                  </a:extLst>
                </a:gridCol>
                <a:gridCol w="371475">
                  <a:extLst>
                    <a:ext uri="{9D8B030D-6E8A-4147-A177-3AD203B41FA5}">
                      <a16:colId xmlns:a16="http://schemas.microsoft.com/office/drawing/2014/main" val="1212485833"/>
                    </a:ext>
                  </a:extLst>
                </a:gridCol>
                <a:gridCol w="4075931">
                  <a:extLst>
                    <a:ext uri="{9D8B030D-6E8A-4147-A177-3AD203B41FA5}">
                      <a16:colId xmlns:a16="http://schemas.microsoft.com/office/drawing/2014/main" val="2588561940"/>
                    </a:ext>
                  </a:extLst>
                </a:gridCol>
                <a:gridCol w="1307205">
                  <a:extLst>
                    <a:ext uri="{9D8B030D-6E8A-4147-A177-3AD203B41FA5}">
                      <a16:colId xmlns:a16="http://schemas.microsoft.com/office/drawing/2014/main" val="20003"/>
                    </a:ext>
                  </a:extLst>
                </a:gridCol>
                <a:gridCol w="782742">
                  <a:extLst>
                    <a:ext uri="{9D8B030D-6E8A-4147-A177-3AD203B41FA5}">
                      <a16:colId xmlns:a16="http://schemas.microsoft.com/office/drawing/2014/main" val="198435945"/>
                    </a:ext>
                  </a:extLst>
                </a:gridCol>
                <a:gridCol w="939289">
                  <a:extLst>
                    <a:ext uri="{9D8B030D-6E8A-4147-A177-3AD203B41FA5}">
                      <a16:colId xmlns:a16="http://schemas.microsoft.com/office/drawing/2014/main" val="2619778090"/>
                    </a:ext>
                  </a:extLst>
                </a:gridCol>
                <a:gridCol w="859197">
                  <a:extLst>
                    <a:ext uri="{9D8B030D-6E8A-4147-A177-3AD203B41FA5}">
                      <a16:colId xmlns:a16="http://schemas.microsoft.com/office/drawing/2014/main" val="1022559495"/>
                    </a:ext>
                  </a:extLst>
                </a:gridCol>
              </a:tblGrid>
              <a:tr h="294715">
                <a:tc>
                  <a:txBody>
                    <a:bodyPr/>
                    <a:lstStyle/>
                    <a:p>
                      <a:pPr algn="ctr" fontAlgn="ctr"/>
                      <a:r>
                        <a:rPr lang="en-GB" sz="800" b="1" i="0" u="none" strike="noStrike" dirty="0">
                          <a:solidFill>
                            <a:srgbClr val="FFFFFF"/>
                          </a:solidFill>
                          <a:effectLst/>
                          <a:latin typeface="+mn-lt"/>
                        </a:rPr>
                        <a:t>Proposed 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XRN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Change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Current Status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UK Link Release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Complexity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ctr"/>
                      <a:r>
                        <a:rPr lang="en-GB" sz="800" b="1" i="0" u="none" strike="noStrike" dirty="0">
                          <a:solidFill>
                            <a:srgbClr val="FFFFFF"/>
                          </a:solidFill>
                          <a:effectLst/>
                          <a:latin typeface="+mn-lt"/>
                        </a:rPr>
                        <a:t>Finance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915720419"/>
                  </a:ext>
                </a:extLst>
              </a:tr>
              <a:tr h="208772">
                <a:tc rowSpan="4">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Nov-19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Requiring a Meter Reading following a change of Local Distribution Zone or Exit Zone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New read reason</a:t>
                      </a:r>
                      <a:r>
                        <a:rPr lang="en-US" sz="700" b="0" i="0" u="none" strike="noStrike" baseline="0" dirty="0">
                          <a:solidFill>
                            <a:schemeClr val="tx1"/>
                          </a:solidFill>
                          <a:effectLst/>
                          <a:latin typeface="+mn-lt"/>
                        </a:rPr>
                        <a:t> type for LIS estimate readings</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err="1">
                          <a:solidFill>
                            <a:schemeClr val="tx1"/>
                          </a:solidFill>
                          <a:effectLst/>
                          <a:latin typeface="+mn-lt"/>
                        </a:rPr>
                        <a:t>Xoserve</a:t>
                      </a:r>
                      <a:endParaRPr lang="en-GB" sz="700" b="0" i="1"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4621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700" b="0" i="0" u="none" strike="noStrike" dirty="0">
                          <a:solidFill>
                            <a:schemeClr val="tx1"/>
                          </a:solidFill>
                          <a:effectLst/>
                          <a:latin typeface="+mn-lt"/>
                        </a:rPr>
                        <a:t>Suspension of the validation between  meter index and  unconverted index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dirty="0">
                          <a:solidFill>
                            <a:schemeClr val="tx1"/>
                          </a:solidFill>
                          <a:effectLst/>
                          <a:latin typeface="+mn-lt"/>
                        </a:rPr>
                        <a:t>November 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High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4866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UIG Recommendation – removal of validation</a:t>
                      </a:r>
                      <a:r>
                        <a:rPr lang="en-US" sz="700" b="0" i="0" u="none" strike="noStrike" kern="1200" baseline="0" dirty="0">
                          <a:solidFill>
                            <a:schemeClr val="tx1"/>
                          </a:solidFill>
                          <a:effectLst/>
                          <a:latin typeface="+mn-lt"/>
                          <a:ea typeface="+mn-ea"/>
                          <a:cs typeface="+mn-cs"/>
                        </a:rPr>
                        <a:t> on uncorrected read </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a:solidFill>
                            <a:schemeClr val="tx1"/>
                          </a:solidFill>
                          <a:effectLst/>
                          <a:latin typeface="+mn-lt"/>
                        </a:rPr>
                        <a:t>November</a:t>
                      </a:r>
                      <a:r>
                        <a:rPr lang="en-GB" sz="700" b="0" i="0" u="none" strike="noStrike" baseline="0" dirty="0">
                          <a:solidFill>
                            <a:schemeClr val="tx1"/>
                          </a:solidFill>
                          <a:effectLst/>
                          <a:latin typeface="+mn-lt"/>
                        </a:rPr>
                        <a:t> 2019</a:t>
                      </a:r>
                      <a:endParaRPr lang="en-GB"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0" u="none" strike="noStrike" dirty="0">
                          <a:solidFill>
                            <a:schemeClr val="tx1"/>
                          </a:solidFill>
                          <a:effectLst/>
                          <a:latin typeface="+mn-lt"/>
                        </a:rPr>
                        <a:t>Low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GB" sz="700" b="0" i="1" u="none" strike="noStrike" dirty="0">
                          <a:solidFill>
                            <a:schemeClr val="tx1"/>
                          </a:solidFill>
                          <a:effectLst/>
                          <a:latin typeface="+mn-lt"/>
                        </a:rPr>
                        <a:t>Shipper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208772">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4779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4779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into PARR reports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Standalone BW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PAC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756709"/>
                  </a:ext>
                </a:extLst>
              </a:tr>
              <a:tr h="208772">
                <a:tc rowSpan="2">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MiR D6 Feb-20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GB" sz="700" b="0" i="0" u="none" strike="noStrike" dirty="0">
                          <a:solidFill>
                            <a:schemeClr val="tx1"/>
                          </a:solidFill>
                          <a:effectLst/>
                          <a:latin typeface="+mn-lt"/>
                          <a:cs typeface="Calibri" panose="020F0502020204030204" pitchFamily="34" charset="0"/>
                        </a:rPr>
                        <a:t>4955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Amendments of MDD PSR needs code descriptions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February - 2020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0" u="none" strike="noStrike" dirty="0">
                          <a:solidFill>
                            <a:schemeClr val="tx1"/>
                          </a:solidFill>
                          <a:effectLst/>
                          <a:latin typeface="+mn-lt"/>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GT/IGTs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208772">
                <a:tc vMerge="1">
                  <a:txBody>
                    <a:bodyPr/>
                    <a:lstStyle/>
                    <a:p>
                      <a:pPr marL="0" algn="ctr" defTabSz="914400" rtl="0" eaLnBrk="1" fontAlgn="ctr" latinLnBrk="0" hangingPunct="1"/>
                      <a:endParaRPr lang="en-GB" sz="11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Introducing new charge codes for pro-active payment of GSOP 3 and GSOP 13</a:t>
                      </a:r>
                    </a:p>
                    <a:p>
                      <a:pPr algn="ctr"/>
                      <a:endParaRPr lang="en-GB" sz="700" dirty="0"/>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Awaiting </a:t>
                      </a:r>
                      <a:r>
                        <a:rPr lang="en-GB" sz="700" dirty="0" err="1"/>
                        <a:t>ChMC</a:t>
                      </a:r>
                      <a:r>
                        <a:rPr lang="en-GB" sz="700" dirty="0"/>
                        <a:t>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MiR D6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r h="208772">
                <a:tc rowSpan="8">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FFFFFF"/>
                          </a:solidFill>
                          <a:effectLst/>
                          <a:latin typeface="+mn-lt"/>
                          <a:ea typeface="+mn-ea"/>
                          <a:cs typeface="+mn-cs"/>
                        </a:rPr>
                        <a:t>Jun-20</a:t>
                      </a:r>
                    </a:p>
                    <a:p>
                      <a:pPr marL="0" algn="ctr" defTabSz="914400" rtl="0" eaLnBrk="1" fontAlgn="ctr" latinLnBrk="0" hangingPunct="1"/>
                      <a:endParaRPr lang="en-GB" sz="5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Amendment to Treatment and Reporting of CYCL Reads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dirty="0">
                          <a:solidFill>
                            <a:schemeClr val="tx1"/>
                          </a:solidFill>
                          <a:effectLst/>
                          <a:latin typeface="+mn-lt"/>
                        </a:rPr>
                        <a:t>In Delivery</a:t>
                      </a:r>
                      <a:r>
                        <a:rPr lang="en-US" sz="700" b="0" i="0" u="none" strike="noStrike" baseline="0" dirty="0">
                          <a:solidFill>
                            <a:schemeClr val="tx1"/>
                          </a:solidFill>
                          <a:effectLst/>
                          <a:latin typeface="+mn-lt"/>
                        </a:rPr>
                        <a:t> </a:t>
                      </a:r>
                      <a:endParaRPr lang="en-US" sz="7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208772">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4772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Composite Weather Variable (CWV) Improvements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42603">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chemeClr val="tx1"/>
                          </a:solidFill>
                          <a:effectLst/>
                          <a:latin typeface="+mn-lt"/>
                          <a:ea typeface="+mn-ea"/>
                          <a:cs typeface="+mn-cs"/>
                        </a:rPr>
                        <a:t>Requirement to Inform Shipper of Meter Link Code 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Small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2"/>
                  </a:ext>
                </a:extLst>
              </a:tr>
              <a:tr h="21336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Improvements to the quality of the Conversion Factor values held on the Supply Point Register (MOD0681S)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GB" sz="700" b="0" i="1" u="none" strike="noStrike" dirty="0">
                          <a:solidFill>
                            <a:schemeClr val="tx1"/>
                          </a:solidFill>
                          <a:effectLst/>
                          <a:latin typeface="+mn-lt"/>
                        </a:rPr>
                        <a:t>Shippers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2269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Notification of Customer Contact Details to Transporters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X-Large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 / 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4"/>
                  </a:ext>
                </a:extLst>
              </a:tr>
              <a:tr h="205740">
                <a:tc vMerge="1">
                  <a:txBody>
                    <a:bodyPr/>
                    <a:lstStyle/>
                    <a:p>
                      <a:pPr marL="0" algn="ctr" defTabSz="914400" rtl="0" eaLnBrk="1" fontAlgn="ctr" latinLnBrk="0" hangingPunct="1"/>
                      <a:endParaRPr lang="en-GB" sz="7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Removing</a:t>
                      </a:r>
                      <a:r>
                        <a:rPr lang="en-US" sz="700" b="0" i="0" u="none" strike="noStrike" kern="1200" baseline="0" dirty="0">
                          <a:solidFill>
                            <a:schemeClr val="tx1"/>
                          </a:solidFill>
                          <a:effectLst/>
                          <a:latin typeface="+mn-lt"/>
                          <a:ea typeface="+mn-ea"/>
                          <a:cs typeface="+mn-cs"/>
                        </a:rPr>
                        <a:t> Duplicate Address Update Validation for IGT Supply Meter Points via Contact Management Service (CMS)</a:t>
                      </a:r>
                      <a:endParaRPr lang="en-US" sz="700" b="0" i="0" u="none" strike="noStrike" kern="1200" dirty="0">
                        <a:solidFill>
                          <a:schemeClr val="tx1"/>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Medium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IGTs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5"/>
                  </a:ext>
                </a:extLst>
              </a:tr>
              <a:tr h="131717">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4941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US" sz="700" b="0" i="0" u="none" strike="noStrike" kern="1200" dirty="0">
                          <a:solidFill>
                            <a:schemeClr val="tx1"/>
                          </a:solidFill>
                          <a:effectLst/>
                          <a:latin typeface="+mn-lt"/>
                          <a:ea typeface="+mn-ea"/>
                          <a:cs typeface="+mn-cs"/>
                        </a:rPr>
                        <a:t>Auto updates to meter read frequency (MOD0692)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June-2020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chemeClr val="tx1"/>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700" b="0" i="1" u="none" strike="noStrike" dirty="0">
                          <a:solidFill>
                            <a:schemeClr val="tx1"/>
                          </a:solidFill>
                          <a:effectLst/>
                          <a:latin typeface="+mn-lt"/>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6"/>
                  </a:ext>
                </a:extLst>
              </a:tr>
              <a:tr h="203018">
                <a:tc vMerge="1">
                  <a:txBody>
                    <a:bodyPr/>
                    <a:lstStyle/>
                    <a:p>
                      <a:pPr marL="0" algn="ctr" defTabSz="914400" rtl="0" eaLnBrk="1" fontAlgn="ctr" latinLnBrk="0" hangingPunct="1"/>
                      <a:endParaRPr lang="en-GB" sz="800" b="1" i="0" u="none" strike="noStrike" kern="1200" dirty="0">
                        <a:solidFill>
                          <a:srgbClr val="FFFFFF"/>
                        </a:solidFill>
                        <a:effectLst/>
                        <a:latin typeface="+mn-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4780b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MAP ID Part 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Awaiting Solution Approval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Large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7"/>
                  </a:ext>
                </a:extLst>
              </a:tr>
              <a:tr h="213360">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CSSC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4627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GB" sz="700" b="0" i="0" u="none" strike="noStrike" kern="1200" dirty="0">
                          <a:solidFill>
                            <a:srgbClr val="000000"/>
                          </a:solidFill>
                          <a:effectLst/>
                          <a:latin typeface="+mn-lt"/>
                          <a:ea typeface="+mn-ea"/>
                          <a:cs typeface="+mn-cs"/>
                        </a:rPr>
                        <a:t>Consequential Central Switching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rgbClr val="000000"/>
                          </a:solidFill>
                          <a:effectLst/>
                          <a:latin typeface="+mn-lt"/>
                          <a:ea typeface="+mn-ea"/>
                          <a:cs typeface="+mn-cs"/>
                        </a:rPr>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0" u="none" strike="noStrike" kern="1200" dirty="0">
                          <a:solidFill>
                            <a:srgbClr val="000000"/>
                          </a:solidFill>
                          <a:effectLst/>
                          <a:latin typeface="+mn-lt"/>
                          <a:ea typeface="+mn-ea"/>
                          <a:cs typeface="+mn-cs"/>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GB" sz="700" b="0" i="1" kern="1200" dirty="0">
                          <a:solidFill>
                            <a:schemeClr val="tx1"/>
                          </a:solidFill>
                          <a:latin typeface="+mn-lt"/>
                          <a:ea typeface="+mn-ea"/>
                          <a:cs typeface="Calibri" panose="020F0502020204030204" pitchFamily="34" charset="0"/>
                        </a:rPr>
                        <a:t>Shippers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r h="351844">
                <a:tc>
                  <a:txBody>
                    <a:bodyPr/>
                    <a:lstStyle/>
                    <a:p>
                      <a:pPr marL="0" algn="ctr" defTabSz="914400" rtl="0" eaLnBrk="1" fontAlgn="ctr" latinLnBrk="0" hangingPunct="1"/>
                      <a:r>
                        <a:rPr lang="en-GB" sz="800" b="1" i="0" u="none" strike="noStrike" kern="1200" dirty="0">
                          <a:solidFill>
                            <a:srgbClr val="FFFFFF"/>
                          </a:solidFill>
                          <a:effectLst/>
                          <a:latin typeface="+mn-lt"/>
                          <a:ea typeface="+mn-ea"/>
                          <a:cs typeface="+mn-cs"/>
                        </a:rPr>
                        <a:t>Retro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a:r>
                        <a:rPr lang="en-GB" sz="700" dirty="0"/>
                        <a:t>4914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GB" sz="700" dirty="0"/>
                        <a:t>Retro Proof of Concept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In Delivery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November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a:r>
                        <a:rPr lang="en-GB" sz="700" dirty="0"/>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GB" sz="700" dirty="0"/>
                        <a:t>DNO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
        <p:nvSpPr>
          <p:cNvPr id="6" name="Title 1">
            <a:extLst>
              <a:ext uri="{FF2B5EF4-FFF2-40B4-BE49-F238E27FC236}">
                <a16:creationId xmlns:a16="http://schemas.microsoft.com/office/drawing/2014/main" id="{AAB7F775-B62D-4B10-B2D6-35D8917FF020}"/>
              </a:ext>
            </a:extLst>
          </p:cNvPr>
          <p:cNvSpPr>
            <a:spLocks noGrp="1"/>
          </p:cNvSpPr>
          <p:nvPr>
            <p:ph type="title"/>
          </p:nvPr>
        </p:nvSpPr>
        <p:spPr>
          <a:xfrm>
            <a:off x="28329" y="-20538"/>
            <a:ext cx="8688388" cy="525878"/>
          </a:xfrm>
        </p:spPr>
        <p:txBody>
          <a:bodyPr>
            <a:normAutofit/>
          </a:bodyPr>
          <a:lstStyle/>
          <a:p>
            <a:pPr algn="l"/>
            <a:r>
              <a:rPr lang="en-GB" sz="2400" dirty="0"/>
              <a:t>Change Index – UK Link Allocated Change</a:t>
            </a:r>
          </a:p>
        </p:txBody>
      </p:sp>
    </p:spTree>
    <p:extLst>
      <p:ext uri="{BB962C8B-B14F-4D97-AF65-F5344CB8AC3E}">
        <p14:creationId xmlns:p14="http://schemas.microsoft.com/office/powerpoint/2010/main" val="346815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 4665 - EUC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61058"/>
            <a:ext cx="9036496" cy="954107"/>
          </a:xfrm>
          <a:prstGeom prst="rect">
            <a:avLst/>
          </a:prstGeom>
          <a:noFill/>
        </p:spPr>
        <p:txBody>
          <a:bodyPr wrap="square" rtlCol="0">
            <a:spAutoFit/>
          </a:bodyPr>
          <a:lstStyle/>
          <a:p>
            <a:r>
              <a:rPr lang="en-GB" sz="1000" b="1" dirty="0">
                <a:solidFill>
                  <a:srgbClr val="1D3E61"/>
                </a:solidFill>
                <a:cs typeface="Arial" panose="020B0604020202020204" pitchFamily="34" charset="0"/>
              </a:rPr>
              <a:t>Key Milestone Dates:</a:t>
            </a:r>
          </a:p>
          <a:p>
            <a:endParaRPr lang="en-GB" sz="1000" b="1" dirty="0">
              <a:solidFill>
                <a:srgbClr val="1D3E61"/>
              </a:solidFill>
              <a:cs typeface="Arial" panose="020B0604020202020204" pitchFamily="34" charset="0"/>
            </a:endParaRP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PIS &amp; First Usage completed as planned</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Application Handover internally approved by Tech Ops</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Project now in Closedown</a:t>
            </a:r>
          </a:p>
          <a:p>
            <a:pPr marL="285750" indent="-285750">
              <a:buFont typeface="Arial" panose="020B0604020202020204" pitchFamily="34" charset="0"/>
              <a:buChar char="•"/>
            </a:pPr>
            <a:r>
              <a:rPr lang="en-GB" sz="900" dirty="0">
                <a:solidFill>
                  <a:schemeClr val="tx2"/>
                </a:solidFill>
                <a:latin typeface="Arial" panose="020B0604020202020204" pitchFamily="34" charset="0"/>
                <a:cs typeface="Arial" panose="020B0604020202020204" pitchFamily="34" charset="0"/>
              </a:rPr>
              <a:t>6 week delivery plan commenced to resolve </a:t>
            </a:r>
            <a:r>
              <a:rPr lang="en-GB" sz="900">
                <a:solidFill>
                  <a:schemeClr val="tx2"/>
                </a:solidFill>
                <a:latin typeface="Arial" panose="020B0604020202020204" pitchFamily="34" charset="0"/>
                <a:cs typeface="Arial" panose="020B0604020202020204" pitchFamily="34" charset="0"/>
              </a:rPr>
              <a:t>identified aggregation of CWV &amp; </a:t>
            </a:r>
            <a:r>
              <a:rPr lang="en-GB" sz="900" dirty="0">
                <a:solidFill>
                  <a:schemeClr val="tx2"/>
                </a:solidFill>
                <a:latin typeface="Arial" panose="020B0604020202020204" pitchFamily="34" charset="0"/>
                <a:cs typeface="Arial" panose="020B0604020202020204" pitchFamily="34" charset="0"/>
              </a:rPr>
              <a:t>S</a:t>
            </a:r>
            <a:r>
              <a:rPr lang="en-GB" sz="900">
                <a:solidFill>
                  <a:schemeClr val="tx2"/>
                </a:solidFill>
                <a:latin typeface="Arial" panose="020B0604020202020204" pitchFamily="34" charset="0"/>
                <a:cs typeface="Arial" panose="020B0604020202020204" pitchFamily="34" charset="0"/>
              </a:rPr>
              <a:t>hrinkage </a:t>
            </a:r>
            <a:r>
              <a:rPr lang="en-GB" sz="900" dirty="0">
                <a:solidFill>
                  <a:schemeClr val="tx2"/>
                </a:solidFill>
                <a:latin typeface="Arial" panose="020B0604020202020204" pitchFamily="34" charset="0"/>
                <a:cs typeface="Arial" panose="020B0604020202020204" pitchFamily="34" charset="0"/>
              </a:rPr>
              <a:t>values error within the BW Report ‘Network Throughput Data’</a:t>
            </a:r>
          </a:p>
        </p:txBody>
      </p:sp>
      <p:sp>
        <p:nvSpPr>
          <p:cNvPr id="6" name="TextBox 1">
            <a:extLst>
              <a:ext uri="{FF2B5EF4-FFF2-40B4-BE49-F238E27FC236}">
                <a16:creationId xmlns:a16="http://schemas.microsoft.com/office/drawing/2014/main" id="{00000000-0008-0000-0700-000006000000}"/>
              </a:ext>
            </a:extLst>
          </p:cNvPr>
          <p:cNvSpPr txBox="1"/>
          <p:nvPr/>
        </p:nvSpPr>
        <p:spPr>
          <a:xfrm>
            <a:off x="12258675" y="6480175"/>
            <a:ext cx="895350" cy="2762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NRL Issued</a:t>
            </a:r>
          </a:p>
        </p:txBody>
      </p:sp>
      <p:sp>
        <p:nvSpPr>
          <p:cNvPr id="7" name="Oval 6">
            <a:extLst>
              <a:ext uri="{FF2B5EF4-FFF2-40B4-BE49-F238E27FC236}">
                <a16:creationId xmlns:a16="http://schemas.microsoft.com/office/drawing/2014/main" id="{00000000-0008-0000-0700-000003000000}"/>
              </a:ext>
            </a:extLst>
          </p:cNvPr>
          <p:cNvSpPr/>
          <p:nvPr/>
        </p:nvSpPr>
        <p:spPr>
          <a:xfrm>
            <a:off x="12425363" y="6305550"/>
            <a:ext cx="17145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8" name="TextBox 3">
            <a:extLst>
              <a:ext uri="{FF2B5EF4-FFF2-40B4-BE49-F238E27FC236}">
                <a16:creationId xmlns:a16="http://schemas.microsoft.com/office/drawing/2014/main" id="{00000000-0008-0000-0700-000005000000}"/>
              </a:ext>
            </a:extLst>
          </p:cNvPr>
          <p:cNvSpPr txBox="1"/>
          <p:nvPr/>
        </p:nvSpPr>
        <p:spPr>
          <a:xfrm>
            <a:off x="10963275" y="6480175"/>
            <a:ext cx="819150" cy="34290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100" dirty="0"/>
              <a:t>T67 Issued</a:t>
            </a:r>
          </a:p>
        </p:txBody>
      </p:sp>
      <p:sp>
        <p:nvSpPr>
          <p:cNvPr id="9" name="Oval 8">
            <a:extLst>
              <a:ext uri="{FF2B5EF4-FFF2-40B4-BE49-F238E27FC236}">
                <a16:creationId xmlns:a16="http://schemas.microsoft.com/office/drawing/2014/main" id="{00000000-0008-0000-0700-000004000000}"/>
              </a:ext>
            </a:extLst>
          </p:cNvPr>
          <p:cNvSpPr/>
          <p:nvPr/>
        </p:nvSpPr>
        <p:spPr>
          <a:xfrm>
            <a:off x="11268075" y="6278563"/>
            <a:ext cx="190500" cy="200025"/>
          </a:xfrm>
          <a:prstGeom prst="ellipse">
            <a:avLst/>
          </a:prstGeom>
          <a:noFill/>
          <a:ln>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pic>
        <p:nvPicPr>
          <p:cNvPr id="3" name="Picture 2">
            <a:extLst>
              <a:ext uri="{FF2B5EF4-FFF2-40B4-BE49-F238E27FC236}">
                <a16:creationId xmlns:a16="http://schemas.microsoft.com/office/drawing/2014/main" id="{6EA4017B-8D9B-4ABD-9848-1E8B8F2C666F}"/>
              </a:ext>
            </a:extLst>
          </p:cNvPr>
          <p:cNvPicPr>
            <a:picLocks noChangeAspect="1"/>
          </p:cNvPicPr>
          <p:nvPr/>
        </p:nvPicPr>
        <p:blipFill>
          <a:blip r:embed="rId2"/>
          <a:stretch>
            <a:fillRect/>
          </a:stretch>
        </p:blipFill>
        <p:spPr>
          <a:xfrm>
            <a:off x="107504" y="1779662"/>
            <a:ext cx="8928992" cy="3079800"/>
          </a:xfrm>
          <a:prstGeom prst="rect">
            <a:avLst/>
          </a:prstGeom>
        </p:spPr>
      </p:pic>
    </p:spTree>
    <p:extLst>
      <p:ext uri="{BB962C8B-B14F-4D97-AF65-F5344CB8AC3E}">
        <p14:creationId xmlns:p14="http://schemas.microsoft.com/office/powerpoint/2010/main" val="3704202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192B4-ED51-44A9-9CA8-FCF819FC0328}"/>
              </a:ext>
            </a:extLst>
          </p:cNvPr>
          <p:cNvSpPr>
            <a:spLocks noGrp="1"/>
          </p:cNvSpPr>
          <p:nvPr>
            <p:ph type="title"/>
          </p:nvPr>
        </p:nvSpPr>
        <p:spPr/>
        <p:txBody>
          <a:bodyPr/>
          <a:lstStyle/>
          <a:p>
            <a:r>
              <a:rPr lang="en-GB" dirty="0"/>
              <a:t>November 20 Major Release</a:t>
            </a:r>
          </a:p>
        </p:txBody>
      </p:sp>
      <p:graphicFrame>
        <p:nvGraphicFramePr>
          <p:cNvPr id="31" name="Table 30">
            <a:extLst>
              <a:ext uri="{FF2B5EF4-FFF2-40B4-BE49-F238E27FC236}">
                <a16:creationId xmlns:a16="http://schemas.microsoft.com/office/drawing/2014/main" id="{4C767AC6-CA61-4107-837F-AE2AF83339DF}"/>
              </a:ext>
            </a:extLst>
          </p:cNvPr>
          <p:cNvGraphicFramePr>
            <a:graphicFrameLocks noGrp="1"/>
          </p:cNvGraphicFramePr>
          <p:nvPr>
            <p:extLst/>
          </p:nvPr>
        </p:nvGraphicFramePr>
        <p:xfrm>
          <a:off x="521493" y="1089818"/>
          <a:ext cx="8229606" cy="2533650"/>
        </p:xfrm>
        <a:graphic>
          <a:graphicData uri="http://schemas.openxmlformats.org/drawingml/2006/table">
            <a:tbl>
              <a:tblPr firstRow="1" bandRow="1">
                <a:tableStyleId>{5C22544A-7EE6-4342-B048-85BDC9FD1C3A}</a:tableStyleId>
              </a:tblPr>
              <a:tblGrid>
                <a:gridCol w="587829">
                  <a:extLst>
                    <a:ext uri="{9D8B030D-6E8A-4147-A177-3AD203B41FA5}">
                      <a16:colId xmlns:a16="http://schemas.microsoft.com/office/drawing/2014/main" val="1230548839"/>
                    </a:ext>
                  </a:extLst>
                </a:gridCol>
                <a:gridCol w="587829">
                  <a:extLst>
                    <a:ext uri="{9D8B030D-6E8A-4147-A177-3AD203B41FA5}">
                      <a16:colId xmlns:a16="http://schemas.microsoft.com/office/drawing/2014/main" val="3478140728"/>
                    </a:ext>
                  </a:extLst>
                </a:gridCol>
                <a:gridCol w="587829">
                  <a:extLst>
                    <a:ext uri="{9D8B030D-6E8A-4147-A177-3AD203B41FA5}">
                      <a16:colId xmlns:a16="http://schemas.microsoft.com/office/drawing/2014/main" val="2740431854"/>
                    </a:ext>
                  </a:extLst>
                </a:gridCol>
                <a:gridCol w="587829">
                  <a:extLst>
                    <a:ext uri="{9D8B030D-6E8A-4147-A177-3AD203B41FA5}">
                      <a16:colId xmlns:a16="http://schemas.microsoft.com/office/drawing/2014/main" val="4038347982"/>
                    </a:ext>
                  </a:extLst>
                </a:gridCol>
                <a:gridCol w="587829">
                  <a:extLst>
                    <a:ext uri="{9D8B030D-6E8A-4147-A177-3AD203B41FA5}">
                      <a16:colId xmlns:a16="http://schemas.microsoft.com/office/drawing/2014/main" val="3879198053"/>
                    </a:ext>
                  </a:extLst>
                </a:gridCol>
                <a:gridCol w="587829">
                  <a:extLst>
                    <a:ext uri="{9D8B030D-6E8A-4147-A177-3AD203B41FA5}">
                      <a16:colId xmlns:a16="http://schemas.microsoft.com/office/drawing/2014/main" val="4236035085"/>
                    </a:ext>
                  </a:extLst>
                </a:gridCol>
                <a:gridCol w="587829">
                  <a:extLst>
                    <a:ext uri="{9D8B030D-6E8A-4147-A177-3AD203B41FA5}">
                      <a16:colId xmlns:a16="http://schemas.microsoft.com/office/drawing/2014/main" val="830986546"/>
                    </a:ext>
                  </a:extLst>
                </a:gridCol>
                <a:gridCol w="587829">
                  <a:extLst>
                    <a:ext uri="{9D8B030D-6E8A-4147-A177-3AD203B41FA5}">
                      <a16:colId xmlns:a16="http://schemas.microsoft.com/office/drawing/2014/main" val="2208772449"/>
                    </a:ext>
                  </a:extLst>
                </a:gridCol>
                <a:gridCol w="587829">
                  <a:extLst>
                    <a:ext uri="{9D8B030D-6E8A-4147-A177-3AD203B41FA5}">
                      <a16:colId xmlns:a16="http://schemas.microsoft.com/office/drawing/2014/main" val="1034309633"/>
                    </a:ext>
                  </a:extLst>
                </a:gridCol>
                <a:gridCol w="587829">
                  <a:extLst>
                    <a:ext uri="{9D8B030D-6E8A-4147-A177-3AD203B41FA5}">
                      <a16:colId xmlns:a16="http://schemas.microsoft.com/office/drawing/2014/main" val="2890917023"/>
                    </a:ext>
                  </a:extLst>
                </a:gridCol>
                <a:gridCol w="587829">
                  <a:extLst>
                    <a:ext uri="{9D8B030D-6E8A-4147-A177-3AD203B41FA5}">
                      <a16:colId xmlns:a16="http://schemas.microsoft.com/office/drawing/2014/main" val="4038873915"/>
                    </a:ext>
                  </a:extLst>
                </a:gridCol>
                <a:gridCol w="587829">
                  <a:extLst>
                    <a:ext uri="{9D8B030D-6E8A-4147-A177-3AD203B41FA5}">
                      <a16:colId xmlns:a16="http://schemas.microsoft.com/office/drawing/2014/main" val="657983843"/>
                    </a:ext>
                  </a:extLst>
                </a:gridCol>
                <a:gridCol w="587829">
                  <a:extLst>
                    <a:ext uri="{9D8B030D-6E8A-4147-A177-3AD203B41FA5}">
                      <a16:colId xmlns:a16="http://schemas.microsoft.com/office/drawing/2014/main" val="1970153650"/>
                    </a:ext>
                  </a:extLst>
                </a:gridCol>
                <a:gridCol w="587829">
                  <a:extLst>
                    <a:ext uri="{9D8B030D-6E8A-4147-A177-3AD203B41FA5}">
                      <a16:colId xmlns:a16="http://schemas.microsoft.com/office/drawing/2014/main" val="2926181771"/>
                    </a:ext>
                  </a:extLst>
                </a:gridCol>
              </a:tblGrid>
              <a:tr h="278130">
                <a:tc>
                  <a:txBody>
                    <a:bodyPr/>
                    <a:lstStyle/>
                    <a:p>
                      <a:pPr algn="ctr"/>
                      <a:r>
                        <a:rPr lang="en-GB" sz="1100" dirty="0"/>
                        <a:t>Year</a:t>
                      </a:r>
                    </a:p>
                  </a:txBody>
                  <a:tcPr marL="68580" marR="68580" marT="34290" marB="34290"/>
                </a:tc>
                <a:tc gridSpan="2">
                  <a:txBody>
                    <a:bodyPr/>
                    <a:lstStyle/>
                    <a:p>
                      <a:pPr algn="ctr"/>
                      <a:r>
                        <a:rPr lang="en-GB" sz="1400" dirty="0"/>
                        <a:t>2019</a:t>
                      </a:r>
                    </a:p>
                  </a:txBody>
                  <a:tcPr marL="68580" marR="68580" marT="34290" marB="34290"/>
                </a:tc>
                <a:tc hMerge="1">
                  <a:txBody>
                    <a:bodyPr/>
                    <a:lstStyle/>
                    <a:p>
                      <a:endParaRPr lang="en-GB" dirty="0"/>
                    </a:p>
                  </a:txBody>
                  <a:tcPr/>
                </a:tc>
                <a:tc gridSpan="11">
                  <a:txBody>
                    <a:bodyPr/>
                    <a:lstStyle/>
                    <a:p>
                      <a:pPr algn="ctr"/>
                      <a:r>
                        <a:rPr lang="en-GB" sz="1400" dirty="0"/>
                        <a:t>2020</a:t>
                      </a:r>
                    </a:p>
                  </a:txBody>
                  <a:tcPr marL="68580" marR="68580" marT="34290" marB="34290"/>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2126201105"/>
                  </a:ext>
                </a:extLst>
              </a:tr>
              <a:tr h="278130">
                <a:tc>
                  <a:txBody>
                    <a:bodyPr/>
                    <a:lstStyle/>
                    <a:p>
                      <a:pPr algn="ctr"/>
                      <a:r>
                        <a:rPr lang="en-GB" sz="1200" dirty="0"/>
                        <a:t>Month</a:t>
                      </a:r>
                    </a:p>
                  </a:txBody>
                  <a:tcPr marL="68580" marR="68580" marT="34290" marB="34290">
                    <a:solidFill>
                      <a:schemeClr val="tx2">
                        <a:lumMod val="40000"/>
                        <a:lumOff val="60000"/>
                      </a:schemeClr>
                    </a:solidFill>
                  </a:tcPr>
                </a:tc>
                <a:tc>
                  <a:txBody>
                    <a:bodyPr/>
                    <a:lstStyle/>
                    <a:p>
                      <a:r>
                        <a:rPr lang="en-GB" sz="1200" u="sng" dirty="0"/>
                        <a:t>Nov</a:t>
                      </a:r>
                    </a:p>
                  </a:txBody>
                  <a:tcPr marL="68580" marR="68580" marT="34290" marB="34290">
                    <a:solidFill>
                      <a:schemeClr val="tx2">
                        <a:lumMod val="40000"/>
                        <a:lumOff val="60000"/>
                      </a:schemeClr>
                    </a:solidFill>
                  </a:tcPr>
                </a:tc>
                <a:tc>
                  <a:txBody>
                    <a:bodyPr/>
                    <a:lstStyle/>
                    <a:p>
                      <a:r>
                        <a:rPr lang="en-GB" sz="1200" dirty="0"/>
                        <a:t>Dec</a:t>
                      </a:r>
                    </a:p>
                  </a:txBody>
                  <a:tcPr marL="68580" marR="68580" marT="34290" marB="34290">
                    <a:solidFill>
                      <a:schemeClr val="tx2">
                        <a:lumMod val="40000"/>
                        <a:lumOff val="60000"/>
                      </a:schemeClr>
                    </a:solidFill>
                  </a:tcPr>
                </a:tc>
                <a:tc>
                  <a:txBody>
                    <a:bodyPr/>
                    <a:lstStyle/>
                    <a:p>
                      <a:r>
                        <a:rPr lang="en-GB" sz="1200" dirty="0"/>
                        <a:t>Jan</a:t>
                      </a:r>
                    </a:p>
                  </a:txBody>
                  <a:tcPr marL="68580" marR="68580" marT="34290" marB="34290">
                    <a:solidFill>
                      <a:schemeClr val="tx2">
                        <a:lumMod val="40000"/>
                        <a:lumOff val="60000"/>
                      </a:schemeClr>
                    </a:solidFill>
                  </a:tcPr>
                </a:tc>
                <a:tc>
                  <a:txBody>
                    <a:bodyPr/>
                    <a:lstStyle/>
                    <a:p>
                      <a:r>
                        <a:rPr lang="en-GB" sz="1200" dirty="0"/>
                        <a:t>Feb</a:t>
                      </a:r>
                    </a:p>
                  </a:txBody>
                  <a:tcPr marL="68580" marR="68580" marT="34290" marB="34290">
                    <a:solidFill>
                      <a:schemeClr val="tx2">
                        <a:lumMod val="40000"/>
                        <a:lumOff val="60000"/>
                      </a:schemeClr>
                    </a:solidFill>
                  </a:tcPr>
                </a:tc>
                <a:tc>
                  <a:txBody>
                    <a:bodyPr/>
                    <a:lstStyle/>
                    <a:p>
                      <a:r>
                        <a:rPr lang="en-GB" sz="1200" dirty="0"/>
                        <a:t>Mar</a:t>
                      </a:r>
                    </a:p>
                  </a:txBody>
                  <a:tcPr marL="68580" marR="68580" marT="34290" marB="34290">
                    <a:solidFill>
                      <a:schemeClr val="tx2">
                        <a:lumMod val="40000"/>
                        <a:lumOff val="60000"/>
                      </a:schemeClr>
                    </a:solidFill>
                  </a:tcPr>
                </a:tc>
                <a:tc>
                  <a:txBody>
                    <a:bodyPr/>
                    <a:lstStyle/>
                    <a:p>
                      <a:r>
                        <a:rPr lang="en-GB" sz="1200" dirty="0"/>
                        <a:t>Apr</a:t>
                      </a:r>
                    </a:p>
                  </a:txBody>
                  <a:tcPr marL="68580" marR="68580" marT="34290" marB="34290">
                    <a:solidFill>
                      <a:schemeClr val="tx2">
                        <a:lumMod val="40000"/>
                        <a:lumOff val="60000"/>
                      </a:schemeClr>
                    </a:solidFill>
                  </a:tcPr>
                </a:tc>
                <a:tc>
                  <a:txBody>
                    <a:bodyPr/>
                    <a:lstStyle/>
                    <a:p>
                      <a:r>
                        <a:rPr lang="en-GB" sz="1200" dirty="0"/>
                        <a:t>May</a:t>
                      </a:r>
                    </a:p>
                  </a:txBody>
                  <a:tcPr marL="68580" marR="68580" marT="34290" marB="34290">
                    <a:solidFill>
                      <a:schemeClr val="tx2">
                        <a:lumMod val="40000"/>
                        <a:lumOff val="60000"/>
                      </a:schemeClr>
                    </a:solidFill>
                  </a:tcPr>
                </a:tc>
                <a:tc>
                  <a:txBody>
                    <a:bodyPr/>
                    <a:lstStyle/>
                    <a:p>
                      <a:r>
                        <a:rPr lang="en-GB" sz="1200" dirty="0"/>
                        <a:t>Jun</a:t>
                      </a:r>
                    </a:p>
                  </a:txBody>
                  <a:tcPr marL="68580" marR="68580" marT="34290" marB="34290">
                    <a:solidFill>
                      <a:schemeClr val="tx2">
                        <a:lumMod val="40000"/>
                        <a:lumOff val="60000"/>
                      </a:schemeClr>
                    </a:solidFill>
                  </a:tcPr>
                </a:tc>
                <a:tc>
                  <a:txBody>
                    <a:bodyPr/>
                    <a:lstStyle/>
                    <a:p>
                      <a:r>
                        <a:rPr lang="en-GB" sz="1200" dirty="0"/>
                        <a:t>Jul</a:t>
                      </a:r>
                    </a:p>
                  </a:txBody>
                  <a:tcPr marL="68580" marR="68580" marT="34290" marB="34290">
                    <a:solidFill>
                      <a:schemeClr val="tx2">
                        <a:lumMod val="40000"/>
                        <a:lumOff val="60000"/>
                      </a:schemeClr>
                    </a:solidFill>
                  </a:tcPr>
                </a:tc>
                <a:tc>
                  <a:txBody>
                    <a:bodyPr/>
                    <a:lstStyle/>
                    <a:p>
                      <a:r>
                        <a:rPr lang="en-GB" sz="1200" dirty="0"/>
                        <a:t>Aug</a:t>
                      </a:r>
                    </a:p>
                  </a:txBody>
                  <a:tcPr marL="68580" marR="68580" marT="34290" marB="34290">
                    <a:solidFill>
                      <a:schemeClr val="tx2">
                        <a:lumMod val="40000"/>
                        <a:lumOff val="60000"/>
                      </a:schemeClr>
                    </a:solidFill>
                  </a:tcPr>
                </a:tc>
                <a:tc>
                  <a:txBody>
                    <a:bodyPr/>
                    <a:lstStyle/>
                    <a:p>
                      <a:r>
                        <a:rPr lang="en-GB" sz="1200" dirty="0"/>
                        <a:t>Sep</a:t>
                      </a:r>
                    </a:p>
                  </a:txBody>
                  <a:tcPr marL="68580" marR="68580" marT="34290" marB="34290">
                    <a:solidFill>
                      <a:schemeClr val="tx2">
                        <a:lumMod val="40000"/>
                        <a:lumOff val="60000"/>
                      </a:schemeClr>
                    </a:solidFill>
                  </a:tcPr>
                </a:tc>
                <a:tc>
                  <a:txBody>
                    <a:bodyPr/>
                    <a:lstStyle/>
                    <a:p>
                      <a:r>
                        <a:rPr lang="en-GB" sz="1200" dirty="0"/>
                        <a:t>Oct</a:t>
                      </a:r>
                    </a:p>
                  </a:txBody>
                  <a:tcPr marL="68580" marR="68580" marT="34290" marB="34290">
                    <a:solidFill>
                      <a:schemeClr val="tx2">
                        <a:lumMod val="40000"/>
                        <a:lumOff val="60000"/>
                      </a:schemeClr>
                    </a:solidFill>
                  </a:tcPr>
                </a:tc>
                <a:tc>
                  <a:txBody>
                    <a:bodyPr/>
                    <a:lstStyle/>
                    <a:p>
                      <a:r>
                        <a:rPr lang="en-GB" sz="1200" dirty="0"/>
                        <a:t>Nov</a:t>
                      </a:r>
                    </a:p>
                  </a:txBody>
                  <a:tcPr marL="68580" marR="68580" marT="34290" marB="34290">
                    <a:solidFill>
                      <a:schemeClr val="tx2">
                        <a:lumMod val="40000"/>
                        <a:lumOff val="60000"/>
                      </a:schemeClr>
                    </a:solidFill>
                  </a:tcPr>
                </a:tc>
                <a:extLst>
                  <a:ext uri="{0D108BD9-81ED-4DB2-BD59-A6C34878D82A}">
                    <a16:rowId xmlns:a16="http://schemas.microsoft.com/office/drawing/2014/main" val="2085068326"/>
                  </a:ext>
                </a:extLst>
              </a:tr>
              <a:tr h="278130">
                <a:tc>
                  <a:txBody>
                    <a:bodyPr/>
                    <a:lstStyle/>
                    <a:p>
                      <a:pPr algn="ctr"/>
                      <a:r>
                        <a:rPr lang="en-GB" sz="1100" dirty="0"/>
                        <a:t>Phase</a:t>
                      </a:r>
                    </a:p>
                  </a:txBody>
                  <a:tcPr marL="68580" marR="68580" marT="34290" marB="34290">
                    <a:solidFill>
                      <a:srgbClr val="92D050"/>
                    </a:solidFill>
                  </a:tcPr>
                </a:tc>
                <a:tc gridSpan="2">
                  <a:txBody>
                    <a:bodyPr/>
                    <a:lstStyle/>
                    <a:p>
                      <a:pPr algn="ctr"/>
                      <a:r>
                        <a:rPr lang="en-GB" sz="1400" b="1" dirty="0"/>
                        <a:t>Start-Up</a:t>
                      </a:r>
                    </a:p>
                  </a:txBody>
                  <a:tcPr marL="68580" marR="68580" marT="34290" marB="34290">
                    <a:solidFill>
                      <a:srgbClr val="92D050"/>
                    </a:solidFill>
                  </a:tcPr>
                </a:tc>
                <a:tc hMerge="1">
                  <a:txBody>
                    <a:bodyPr/>
                    <a:lstStyle/>
                    <a:p>
                      <a:endParaRPr lang="en-GB" dirty="0"/>
                    </a:p>
                  </a:txBody>
                  <a:tcPr>
                    <a:solidFill>
                      <a:schemeClr val="accent2">
                        <a:lumMod val="60000"/>
                        <a:lumOff val="40000"/>
                      </a:schemeClr>
                    </a:solidFill>
                  </a:tcPr>
                </a:tc>
                <a:tc>
                  <a:txBody>
                    <a:bodyPr/>
                    <a:lstStyle/>
                    <a:p>
                      <a:pPr algn="ctr"/>
                      <a:r>
                        <a:rPr lang="en-GB" sz="1400" b="1" dirty="0"/>
                        <a:t>Init</a:t>
                      </a:r>
                    </a:p>
                  </a:txBody>
                  <a:tcPr marL="68580" marR="68580" marT="34290" marB="34290">
                    <a:solidFill>
                      <a:srgbClr val="92D050"/>
                    </a:solidFill>
                  </a:tcPr>
                </a:tc>
                <a:tc gridSpan="3">
                  <a:txBody>
                    <a:bodyPr/>
                    <a:lstStyle/>
                    <a:p>
                      <a:pPr algn="ctr"/>
                      <a:r>
                        <a:rPr lang="en-GB" sz="1400" b="1" dirty="0"/>
                        <a:t>Design</a:t>
                      </a:r>
                    </a:p>
                  </a:txBody>
                  <a:tcPr marL="68580" marR="68580" marT="34290" marB="34290">
                    <a:solidFill>
                      <a:srgbClr val="FFC000"/>
                    </a:solidFill>
                  </a:tcPr>
                </a:tc>
                <a:tc hMerge="1">
                  <a:txBody>
                    <a:bodyPr/>
                    <a:lstStyle/>
                    <a:p>
                      <a:endParaRPr lang="en-GB" dirty="0"/>
                    </a:p>
                  </a:txBody>
                  <a:tcPr>
                    <a:solidFill>
                      <a:schemeClr val="accent2">
                        <a:lumMod val="60000"/>
                        <a:lumOff val="40000"/>
                      </a:schemeClr>
                    </a:solidFill>
                  </a:tcPr>
                </a:tc>
                <a:tc hMerge="1">
                  <a:txBody>
                    <a:bodyPr/>
                    <a:lstStyle/>
                    <a:p>
                      <a:endParaRPr lang="en-GB" dirty="0"/>
                    </a:p>
                  </a:txBody>
                  <a:tcPr>
                    <a:solidFill>
                      <a:schemeClr val="accent2">
                        <a:lumMod val="60000"/>
                        <a:lumOff val="40000"/>
                      </a:schemeClr>
                    </a:solidFill>
                  </a:tcPr>
                </a:tc>
                <a:tc gridSpan="7">
                  <a:txBody>
                    <a:bodyPr/>
                    <a:lstStyle/>
                    <a:p>
                      <a:pPr algn="ctr"/>
                      <a:r>
                        <a:rPr lang="en-GB" sz="1400" b="1" dirty="0"/>
                        <a:t>Build / Test / Implement</a:t>
                      </a:r>
                    </a:p>
                  </a:txBody>
                  <a:tcPr marL="68580" marR="68580" marT="34290" marB="34290">
                    <a:solidFill>
                      <a:srgbClr val="FF0000"/>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tc hMerge="1">
                  <a:txBody>
                    <a:bodyPr/>
                    <a:lstStyle/>
                    <a:p>
                      <a:endParaRPr lang="en-GB" dirty="0"/>
                    </a:p>
                  </a:txBody>
                  <a:tcPr>
                    <a:solidFill>
                      <a:schemeClr val="bg1">
                        <a:lumMod val="65000"/>
                      </a:schemeClr>
                    </a:solidFill>
                  </a:tcPr>
                </a:tc>
                <a:extLst>
                  <a:ext uri="{0D108BD9-81ED-4DB2-BD59-A6C34878D82A}">
                    <a16:rowId xmlns:a16="http://schemas.microsoft.com/office/drawing/2014/main" val="850071622"/>
                  </a:ext>
                </a:extLst>
              </a:tr>
              <a:tr h="278130">
                <a:tc rowSpan="6">
                  <a:txBody>
                    <a:bodyPr/>
                    <a:lstStyle/>
                    <a:p>
                      <a:pPr algn="ctr"/>
                      <a:r>
                        <a:rPr lang="en-GB" sz="1500" dirty="0"/>
                        <a:t>Points Available</a:t>
                      </a:r>
                    </a:p>
                  </a:txBody>
                  <a:tcPr marL="68580" marR="68580" marT="34290" marB="34290" vert="vert270">
                    <a:solidFill>
                      <a:schemeClr val="bg1">
                        <a:lumMod val="85000"/>
                      </a:schemeClr>
                    </a:solidFill>
                  </a:tcPr>
                </a:tc>
                <a:tc>
                  <a:txBody>
                    <a:bodyPr/>
                    <a:lstStyle/>
                    <a:p>
                      <a:r>
                        <a:rPr lang="en-GB" sz="1400" strike="sngStrike" dirty="0"/>
                        <a:t>120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055419913"/>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r>
                        <a:rPr lang="en-GB" sz="1400" strike="sngStrike" dirty="0"/>
                        <a:t>100</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7277406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strike="sngStrike" dirty="0"/>
                        <a:t>75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3518472585"/>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solidFill>
                            <a:schemeClr val="tx1"/>
                          </a:solidFill>
                        </a:rPr>
                        <a:t>34</a:t>
                      </a:r>
                    </a:p>
                  </a:txBody>
                  <a:tcPr marL="68580" marR="68580" marT="34290" marB="34290">
                    <a:solidFill>
                      <a:srgbClr val="FF0000"/>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970373807"/>
                  </a:ext>
                </a:extLst>
              </a:tr>
              <a:tr h="27813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21</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442849934"/>
                  </a:ext>
                </a:extLst>
              </a:tr>
              <a:tr h="274320">
                <a:tc vMerge="1">
                  <a:txBody>
                    <a:bodyPr/>
                    <a:lstStyle/>
                    <a:p>
                      <a:endParaRPr lang="en-GB" dirty="0"/>
                    </a:p>
                  </a:txBody>
                  <a:tcPr/>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endParaRPr lang="en-GB" sz="1400" dirty="0"/>
                    </a:p>
                  </a:txBody>
                  <a:tcPr marL="68580" marR="68580" marT="34290" marB="34290"/>
                </a:tc>
                <a:tc>
                  <a:txBody>
                    <a:bodyPr/>
                    <a:lstStyle/>
                    <a:p>
                      <a:r>
                        <a:rPr lang="en-GB" sz="1400" dirty="0"/>
                        <a:t>5</a:t>
                      </a:r>
                    </a:p>
                  </a:txBody>
                  <a:tcPr marL="68580" marR="68580" marT="34290" marB="34290">
                    <a:solidFill>
                      <a:schemeClr val="accent2">
                        <a:lumMod val="60000"/>
                        <a:lumOff val="40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tc>
                  <a:txBody>
                    <a:bodyPr/>
                    <a:lstStyle/>
                    <a:p>
                      <a:endParaRPr lang="en-GB" sz="1400" dirty="0"/>
                    </a:p>
                  </a:txBody>
                  <a:tcPr marL="68580" marR="68580" marT="34290" marB="34290">
                    <a:solidFill>
                      <a:schemeClr val="bg1">
                        <a:lumMod val="85000"/>
                      </a:schemeClr>
                    </a:solidFill>
                  </a:tcPr>
                </a:tc>
                <a:extLst>
                  <a:ext uri="{0D108BD9-81ED-4DB2-BD59-A6C34878D82A}">
                    <a16:rowId xmlns:a16="http://schemas.microsoft.com/office/drawing/2014/main" val="2292186391"/>
                  </a:ext>
                </a:extLst>
              </a:tr>
            </a:tbl>
          </a:graphicData>
        </a:graphic>
      </p:graphicFrame>
      <p:sp>
        <p:nvSpPr>
          <p:cNvPr id="32" name="Arrow: Right 31">
            <a:extLst>
              <a:ext uri="{FF2B5EF4-FFF2-40B4-BE49-F238E27FC236}">
                <a16:creationId xmlns:a16="http://schemas.microsoft.com/office/drawing/2014/main" id="{A9A7E563-5C48-425D-BDA9-A56C32532587}"/>
              </a:ext>
            </a:extLst>
          </p:cNvPr>
          <p:cNvSpPr/>
          <p:nvPr/>
        </p:nvSpPr>
        <p:spPr>
          <a:xfrm rot="16200000">
            <a:off x="4700588" y="4051051"/>
            <a:ext cx="485775" cy="42148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3" name="Arrow: Right 32">
            <a:extLst>
              <a:ext uri="{FF2B5EF4-FFF2-40B4-BE49-F238E27FC236}">
                <a16:creationId xmlns:a16="http://schemas.microsoft.com/office/drawing/2014/main" id="{C8C96ED1-8E09-4927-B455-EA66656AD217}"/>
              </a:ext>
            </a:extLst>
          </p:cNvPr>
          <p:cNvSpPr/>
          <p:nvPr/>
        </p:nvSpPr>
        <p:spPr>
          <a:xfrm rot="16200000">
            <a:off x="4118372" y="4051051"/>
            <a:ext cx="485775" cy="421481"/>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Arrow: Right 33">
            <a:extLst>
              <a:ext uri="{FF2B5EF4-FFF2-40B4-BE49-F238E27FC236}">
                <a16:creationId xmlns:a16="http://schemas.microsoft.com/office/drawing/2014/main" id="{7F889C54-5B11-44BF-BD2B-233BDB6A44AF}"/>
              </a:ext>
            </a:extLst>
          </p:cNvPr>
          <p:cNvSpPr/>
          <p:nvPr/>
        </p:nvSpPr>
        <p:spPr>
          <a:xfrm rot="16200000">
            <a:off x="8168880" y="4055167"/>
            <a:ext cx="485775" cy="42148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5" name="Arrow: Right 34">
            <a:extLst>
              <a:ext uri="{FF2B5EF4-FFF2-40B4-BE49-F238E27FC236}">
                <a16:creationId xmlns:a16="http://schemas.microsoft.com/office/drawing/2014/main" id="{2A9754E7-9785-480E-9C4F-18CA704BA6DF}"/>
              </a:ext>
            </a:extLst>
          </p:cNvPr>
          <p:cNvSpPr/>
          <p:nvPr/>
        </p:nvSpPr>
        <p:spPr>
          <a:xfrm rot="16200000">
            <a:off x="1753702" y="4055168"/>
            <a:ext cx="485775" cy="421481"/>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6" name="TextBox 35">
            <a:extLst>
              <a:ext uri="{FF2B5EF4-FFF2-40B4-BE49-F238E27FC236}">
                <a16:creationId xmlns:a16="http://schemas.microsoft.com/office/drawing/2014/main" id="{DD3A6DC7-1004-4E2A-ADE0-5BC439CFF091}"/>
              </a:ext>
            </a:extLst>
          </p:cNvPr>
          <p:cNvSpPr txBox="1"/>
          <p:nvPr/>
        </p:nvSpPr>
        <p:spPr>
          <a:xfrm>
            <a:off x="1586004" y="4561557"/>
            <a:ext cx="942975" cy="369332"/>
          </a:xfrm>
          <a:prstGeom prst="rect">
            <a:avLst/>
          </a:prstGeom>
          <a:noFill/>
        </p:spPr>
        <p:txBody>
          <a:bodyPr wrap="square" rtlCol="0">
            <a:spAutoFit/>
          </a:bodyPr>
          <a:lstStyle/>
          <a:p>
            <a:r>
              <a:rPr lang="en-GB" sz="900" dirty="0"/>
              <a:t>Scope Approval</a:t>
            </a:r>
          </a:p>
        </p:txBody>
      </p:sp>
      <p:sp>
        <p:nvSpPr>
          <p:cNvPr id="37" name="TextBox 36">
            <a:extLst>
              <a:ext uri="{FF2B5EF4-FFF2-40B4-BE49-F238E27FC236}">
                <a16:creationId xmlns:a16="http://schemas.microsoft.com/office/drawing/2014/main" id="{1BC469B5-4AA5-4C1F-96F9-86359A0ADBE4}"/>
              </a:ext>
            </a:extLst>
          </p:cNvPr>
          <p:cNvSpPr txBox="1"/>
          <p:nvPr/>
        </p:nvSpPr>
        <p:spPr>
          <a:xfrm>
            <a:off x="3556517" y="4544069"/>
            <a:ext cx="1086564" cy="369332"/>
          </a:xfrm>
          <a:prstGeom prst="rect">
            <a:avLst/>
          </a:prstGeom>
          <a:noFill/>
        </p:spPr>
        <p:txBody>
          <a:bodyPr wrap="square" rtlCol="0">
            <a:spAutoFit/>
          </a:bodyPr>
          <a:lstStyle/>
          <a:p>
            <a:r>
              <a:rPr lang="en-GB" sz="900" dirty="0"/>
              <a:t>Change Packs issued for review</a:t>
            </a:r>
          </a:p>
        </p:txBody>
      </p:sp>
      <p:sp>
        <p:nvSpPr>
          <p:cNvPr id="38" name="TextBox 37">
            <a:extLst>
              <a:ext uri="{FF2B5EF4-FFF2-40B4-BE49-F238E27FC236}">
                <a16:creationId xmlns:a16="http://schemas.microsoft.com/office/drawing/2014/main" id="{371F2C5E-9C8E-49C7-9A73-FCCE8FD59122}"/>
              </a:ext>
            </a:extLst>
          </p:cNvPr>
          <p:cNvSpPr txBox="1"/>
          <p:nvPr/>
        </p:nvSpPr>
        <p:spPr>
          <a:xfrm>
            <a:off x="4636296" y="4561557"/>
            <a:ext cx="875822" cy="369332"/>
          </a:xfrm>
          <a:prstGeom prst="rect">
            <a:avLst/>
          </a:prstGeom>
          <a:noFill/>
        </p:spPr>
        <p:txBody>
          <a:bodyPr wrap="square" rtlCol="0">
            <a:spAutoFit/>
          </a:bodyPr>
          <a:lstStyle/>
          <a:p>
            <a:r>
              <a:rPr lang="en-GB" sz="900" dirty="0"/>
              <a:t>Change Packs issued</a:t>
            </a:r>
          </a:p>
        </p:txBody>
      </p:sp>
      <p:sp>
        <p:nvSpPr>
          <p:cNvPr id="39" name="TextBox 38">
            <a:extLst>
              <a:ext uri="{FF2B5EF4-FFF2-40B4-BE49-F238E27FC236}">
                <a16:creationId xmlns:a16="http://schemas.microsoft.com/office/drawing/2014/main" id="{282EFE65-CB86-4189-BF36-10262AE614C9}"/>
              </a:ext>
            </a:extLst>
          </p:cNvPr>
          <p:cNvSpPr txBox="1"/>
          <p:nvPr/>
        </p:nvSpPr>
        <p:spPr>
          <a:xfrm>
            <a:off x="7911169" y="4502230"/>
            <a:ext cx="1001198" cy="230832"/>
          </a:xfrm>
          <a:prstGeom prst="rect">
            <a:avLst/>
          </a:prstGeom>
          <a:noFill/>
        </p:spPr>
        <p:txBody>
          <a:bodyPr wrap="square" rtlCol="0">
            <a:spAutoFit/>
          </a:bodyPr>
          <a:lstStyle/>
          <a:p>
            <a:r>
              <a:rPr lang="en-GB" sz="900" dirty="0"/>
              <a:t>Implementation</a:t>
            </a:r>
          </a:p>
        </p:txBody>
      </p:sp>
    </p:spTree>
    <p:extLst>
      <p:ext uri="{BB962C8B-B14F-4D97-AF65-F5344CB8AC3E}">
        <p14:creationId xmlns:p14="http://schemas.microsoft.com/office/powerpoint/2010/main" val="3831692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DCB2E-BA8A-49BB-AE66-07E5783B0418}"/>
              </a:ext>
            </a:extLst>
          </p:cNvPr>
          <p:cNvSpPr>
            <a:spLocks noGrp="1"/>
          </p:cNvSpPr>
          <p:nvPr>
            <p:ph type="title"/>
          </p:nvPr>
        </p:nvSpPr>
        <p:spPr>
          <a:xfrm>
            <a:off x="457200" y="64178"/>
            <a:ext cx="8229600" cy="637580"/>
          </a:xfrm>
        </p:spPr>
        <p:txBody>
          <a:bodyPr/>
          <a:lstStyle/>
          <a:p>
            <a:r>
              <a:rPr lang="en-GB" dirty="0"/>
              <a:t>UK Link – Unallocated Changes</a:t>
            </a:r>
          </a:p>
        </p:txBody>
      </p:sp>
      <p:graphicFrame>
        <p:nvGraphicFramePr>
          <p:cNvPr id="4" name="Table 3">
            <a:extLst>
              <a:ext uri="{FF2B5EF4-FFF2-40B4-BE49-F238E27FC236}">
                <a16:creationId xmlns:a16="http://schemas.microsoft.com/office/drawing/2014/main" id="{1E965BA3-B958-4356-B1DF-F1623B49E764}"/>
              </a:ext>
            </a:extLst>
          </p:cNvPr>
          <p:cNvGraphicFramePr>
            <a:graphicFrameLocks noGrp="1"/>
          </p:cNvGraphicFramePr>
          <p:nvPr>
            <p:extLst/>
          </p:nvPr>
        </p:nvGraphicFramePr>
        <p:xfrm>
          <a:off x="326288" y="635442"/>
          <a:ext cx="8491426" cy="4520080"/>
        </p:xfrm>
        <a:graphic>
          <a:graphicData uri="http://schemas.openxmlformats.org/drawingml/2006/table">
            <a:tbl>
              <a:tblPr firstRow="1" bandRow="1">
                <a:tableStyleId>{5C22544A-7EE6-4342-B048-85BDC9FD1C3A}</a:tableStyleId>
              </a:tblPr>
              <a:tblGrid>
                <a:gridCol w="415334">
                  <a:extLst>
                    <a:ext uri="{9D8B030D-6E8A-4147-A177-3AD203B41FA5}">
                      <a16:colId xmlns:a16="http://schemas.microsoft.com/office/drawing/2014/main" val="3430897111"/>
                    </a:ext>
                  </a:extLst>
                </a:gridCol>
                <a:gridCol w="4585291">
                  <a:extLst>
                    <a:ext uri="{9D8B030D-6E8A-4147-A177-3AD203B41FA5}">
                      <a16:colId xmlns:a16="http://schemas.microsoft.com/office/drawing/2014/main" val="1145240420"/>
                    </a:ext>
                  </a:extLst>
                </a:gridCol>
                <a:gridCol w="933007">
                  <a:extLst>
                    <a:ext uri="{9D8B030D-6E8A-4147-A177-3AD203B41FA5}">
                      <a16:colId xmlns:a16="http://schemas.microsoft.com/office/drawing/2014/main" val="100782550"/>
                    </a:ext>
                  </a:extLst>
                </a:gridCol>
                <a:gridCol w="622005">
                  <a:extLst>
                    <a:ext uri="{9D8B030D-6E8A-4147-A177-3AD203B41FA5}">
                      <a16:colId xmlns:a16="http://schemas.microsoft.com/office/drawing/2014/main" val="813750442"/>
                    </a:ext>
                  </a:extLst>
                </a:gridCol>
                <a:gridCol w="677825">
                  <a:extLst>
                    <a:ext uri="{9D8B030D-6E8A-4147-A177-3AD203B41FA5}">
                      <a16:colId xmlns:a16="http://schemas.microsoft.com/office/drawing/2014/main" val="2975099272"/>
                    </a:ext>
                  </a:extLst>
                </a:gridCol>
                <a:gridCol w="707732">
                  <a:extLst>
                    <a:ext uri="{9D8B030D-6E8A-4147-A177-3AD203B41FA5}">
                      <a16:colId xmlns:a16="http://schemas.microsoft.com/office/drawing/2014/main" val="2249414475"/>
                    </a:ext>
                  </a:extLst>
                </a:gridCol>
                <a:gridCol w="550232">
                  <a:extLst>
                    <a:ext uri="{9D8B030D-6E8A-4147-A177-3AD203B41FA5}">
                      <a16:colId xmlns:a16="http://schemas.microsoft.com/office/drawing/2014/main" val="1636783530"/>
                    </a:ext>
                  </a:extLst>
                </a:gridCol>
              </a:tblGrid>
              <a:tr h="320040">
                <a:tc>
                  <a:txBody>
                    <a:bodyPr/>
                    <a:lstStyle/>
                    <a:p>
                      <a:r>
                        <a:rPr lang="en-GB" sz="800" dirty="0"/>
                        <a:t>XRN#</a:t>
                      </a:r>
                    </a:p>
                  </a:txBody>
                  <a:tcPr marL="68580" marR="68580" marT="34290" marB="34290"/>
                </a:tc>
                <a:tc>
                  <a:txBody>
                    <a:bodyPr/>
                    <a:lstStyle/>
                    <a:p>
                      <a:r>
                        <a:rPr lang="en-GB" sz="800" dirty="0"/>
                        <a:t>Description</a:t>
                      </a:r>
                    </a:p>
                  </a:txBody>
                  <a:tcPr marL="68580" marR="68580" marT="34290" marB="34290"/>
                </a:tc>
                <a:tc>
                  <a:txBody>
                    <a:bodyPr/>
                    <a:lstStyle/>
                    <a:p>
                      <a:r>
                        <a:rPr lang="en-GB" sz="800" dirty="0"/>
                        <a:t>Capture Status</a:t>
                      </a:r>
                    </a:p>
                  </a:txBody>
                  <a:tcPr marL="68580" marR="68580" marT="34290" marB="34290"/>
                </a:tc>
                <a:tc>
                  <a:txBody>
                    <a:bodyPr/>
                    <a:lstStyle/>
                    <a:p>
                      <a:r>
                        <a:rPr lang="en-GB" sz="800" dirty="0"/>
                        <a:t>Release Type</a:t>
                      </a:r>
                    </a:p>
                  </a:txBody>
                  <a:tcPr marL="68580" marR="68580" marT="34290" marB="34290"/>
                </a:tc>
                <a:tc>
                  <a:txBody>
                    <a:bodyPr/>
                    <a:lstStyle/>
                    <a:p>
                      <a:r>
                        <a:rPr lang="en-GB" sz="800" dirty="0"/>
                        <a:t>Indicative Release</a:t>
                      </a:r>
                    </a:p>
                  </a:txBody>
                  <a:tcPr marL="68580" marR="68580" marT="34290" marB="34290"/>
                </a:tc>
                <a:tc>
                  <a:txBody>
                    <a:bodyPr/>
                    <a:lstStyle/>
                    <a:p>
                      <a:r>
                        <a:rPr lang="en-GB" sz="800" dirty="0"/>
                        <a:t>Complexity</a:t>
                      </a:r>
                    </a:p>
                  </a:txBody>
                  <a:tcPr marL="68580" marR="68580" marT="34290" marB="34290"/>
                </a:tc>
                <a:tc>
                  <a:txBody>
                    <a:bodyPr/>
                    <a:lstStyle/>
                    <a:p>
                      <a:r>
                        <a:rPr lang="en-GB" sz="800" dirty="0"/>
                        <a:t>Points</a:t>
                      </a:r>
                    </a:p>
                  </a:txBody>
                  <a:tcPr marL="68580" marR="68580" marT="34290" marB="34290"/>
                </a:tc>
                <a:extLst>
                  <a:ext uri="{0D108BD9-81ED-4DB2-BD59-A6C34878D82A}">
                    <a16:rowId xmlns:a16="http://schemas.microsoft.com/office/drawing/2014/main" val="1484989055"/>
                  </a:ext>
                </a:extLst>
              </a:tr>
              <a:tr h="278130">
                <a:tc>
                  <a:txBody>
                    <a:bodyPr/>
                    <a:lstStyle/>
                    <a:p>
                      <a:r>
                        <a:rPr lang="en-GB" sz="700" dirty="0"/>
                        <a:t>4645</a:t>
                      </a:r>
                    </a:p>
                  </a:txBody>
                  <a:tcPr marL="68580" marR="68580" marT="34290" marB="34290"/>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The rejection of incrementing reads submitted for an Isolated Supply Meter Point (RGMA flows)</a:t>
                      </a:r>
                      <a:endParaRPr lang="en-GB"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Major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3602977267"/>
                  </a:ext>
                </a:extLst>
              </a:tr>
              <a:tr h="216669">
                <a:tc>
                  <a:txBody>
                    <a:bodyPr/>
                    <a:lstStyle/>
                    <a:p>
                      <a:r>
                        <a:rPr lang="en-GB" sz="700" dirty="0"/>
                        <a:t>4691</a:t>
                      </a:r>
                    </a:p>
                  </a:txBody>
                  <a:tcPr marL="68580" marR="68580" marT="34290" marB="34290">
                    <a:solidFill>
                      <a:srgbClr val="92D05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IGT and GT File Formats (CGI Files)</a:t>
                      </a:r>
                    </a:p>
                  </a:txBody>
                  <a:tcPr marL="68580" marR="68580" marT="34290" marB="34290">
                    <a:solidFill>
                      <a:srgbClr val="92D050"/>
                    </a:solidFill>
                  </a:tcPr>
                </a:tc>
                <a:tc>
                  <a:txBody>
                    <a:bodyPr/>
                    <a:lstStyle/>
                    <a:p>
                      <a:r>
                        <a:rPr lang="en-GB" sz="700" dirty="0"/>
                        <a:t>Ready</a:t>
                      </a:r>
                    </a:p>
                  </a:txBody>
                  <a:tcPr marL="68580" marR="68580" marT="34290" marB="34290">
                    <a:solidFill>
                      <a:srgbClr val="92D050"/>
                    </a:solidFill>
                  </a:tcPr>
                </a:tc>
                <a:tc>
                  <a:txBody>
                    <a:bodyPr/>
                    <a:lstStyle/>
                    <a:p>
                      <a:r>
                        <a:rPr lang="en-GB" sz="700" dirty="0"/>
                        <a:t>Major</a:t>
                      </a:r>
                    </a:p>
                  </a:txBody>
                  <a:tcPr marL="68580" marR="68580" marT="34290" marB="34290">
                    <a:solidFill>
                      <a:srgbClr val="92D050"/>
                    </a:solidFill>
                  </a:tcPr>
                </a:tc>
                <a:tc>
                  <a:txBody>
                    <a:bodyPr/>
                    <a:lstStyle/>
                    <a:p>
                      <a:r>
                        <a:rPr lang="en-GB" sz="700" dirty="0"/>
                        <a:t>Nov 20</a:t>
                      </a:r>
                    </a:p>
                  </a:txBody>
                  <a:tcPr marL="68580" marR="68580" marT="34290" marB="34290">
                    <a:solidFill>
                      <a:srgbClr val="92D050"/>
                    </a:solidFill>
                  </a:tcPr>
                </a:tc>
                <a:tc>
                  <a:txBody>
                    <a:bodyPr/>
                    <a:lstStyle/>
                    <a:p>
                      <a:r>
                        <a:rPr lang="en-GB" sz="700" dirty="0"/>
                        <a:t>Medium</a:t>
                      </a:r>
                    </a:p>
                  </a:txBody>
                  <a:tcPr marL="68580" marR="68580" marT="34290" marB="34290">
                    <a:solidFill>
                      <a:srgbClr val="92D050"/>
                    </a:solidFill>
                  </a:tcPr>
                </a:tc>
                <a:tc>
                  <a:txBody>
                    <a:bodyPr/>
                    <a:lstStyle/>
                    <a:p>
                      <a:r>
                        <a:rPr lang="en-GB" sz="700" dirty="0"/>
                        <a:t>8</a:t>
                      </a:r>
                    </a:p>
                  </a:txBody>
                  <a:tcPr marL="68580" marR="68580" marT="34290" marB="34290">
                    <a:solidFill>
                      <a:srgbClr val="92D050"/>
                    </a:solidFill>
                  </a:tcPr>
                </a:tc>
                <a:extLst>
                  <a:ext uri="{0D108BD9-81ED-4DB2-BD59-A6C34878D82A}">
                    <a16:rowId xmlns:a16="http://schemas.microsoft.com/office/drawing/2014/main" val="3124145338"/>
                  </a:ext>
                </a:extLst>
              </a:tr>
              <a:tr h="217643">
                <a:tc>
                  <a:txBody>
                    <a:bodyPr/>
                    <a:lstStyle/>
                    <a:p>
                      <a:r>
                        <a:rPr lang="en-GB" sz="700" dirty="0"/>
                        <a:t>4692</a:t>
                      </a:r>
                    </a:p>
                  </a:txBody>
                  <a:tcPr marL="68580" marR="68580" marT="34290" marB="34290">
                    <a:solidFill>
                      <a:srgbClr val="92D050"/>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CSEPs: IGT and GT File Formats (CIN Files)</a:t>
                      </a:r>
                    </a:p>
                  </a:txBody>
                  <a:tcPr marL="68580" marR="68580" marT="34290" marB="34290">
                    <a:solidFill>
                      <a:srgbClr val="92D050"/>
                    </a:solidFill>
                  </a:tcPr>
                </a:tc>
                <a:tc>
                  <a:txBody>
                    <a:bodyPr/>
                    <a:lstStyle/>
                    <a:p>
                      <a:r>
                        <a:rPr lang="en-GB" sz="700" dirty="0"/>
                        <a:t>Ready</a:t>
                      </a:r>
                    </a:p>
                  </a:txBody>
                  <a:tcPr marL="68580" marR="68580" marT="34290" marB="34290">
                    <a:solidFill>
                      <a:srgbClr val="92D050"/>
                    </a:solidFill>
                  </a:tcPr>
                </a:tc>
                <a:tc>
                  <a:txBody>
                    <a:bodyPr/>
                    <a:lstStyle/>
                    <a:p>
                      <a:r>
                        <a:rPr lang="en-GB" sz="700" dirty="0"/>
                        <a:t>Major</a:t>
                      </a:r>
                    </a:p>
                  </a:txBody>
                  <a:tcPr marL="68580" marR="68580" marT="34290" marB="34290">
                    <a:solidFill>
                      <a:srgbClr val="92D050"/>
                    </a:solidFill>
                  </a:tcPr>
                </a:tc>
                <a:tc>
                  <a:txBody>
                    <a:bodyPr/>
                    <a:lstStyle/>
                    <a:p>
                      <a:r>
                        <a:rPr lang="en-GB" sz="700" dirty="0"/>
                        <a:t>Nov 20</a:t>
                      </a:r>
                    </a:p>
                  </a:txBody>
                  <a:tcPr marL="68580" marR="68580" marT="34290" marB="34290">
                    <a:solidFill>
                      <a:srgbClr val="92D050"/>
                    </a:solidFill>
                  </a:tcPr>
                </a:tc>
                <a:tc>
                  <a:txBody>
                    <a:bodyPr/>
                    <a:lstStyle/>
                    <a:p>
                      <a:r>
                        <a:rPr lang="en-GB" sz="700" dirty="0"/>
                        <a:t>Medium</a:t>
                      </a:r>
                    </a:p>
                  </a:txBody>
                  <a:tcPr marL="68580" marR="68580" marT="34290" marB="34290">
                    <a:solidFill>
                      <a:srgbClr val="92D050"/>
                    </a:solidFill>
                  </a:tcPr>
                </a:tc>
                <a:tc>
                  <a:txBody>
                    <a:bodyPr/>
                    <a:lstStyle/>
                    <a:p>
                      <a:r>
                        <a:rPr lang="en-GB" sz="700" dirty="0"/>
                        <a:t>8</a:t>
                      </a:r>
                    </a:p>
                  </a:txBody>
                  <a:tcPr marL="68580" marR="68580" marT="34290" marB="34290">
                    <a:solidFill>
                      <a:srgbClr val="92D050"/>
                    </a:solidFill>
                  </a:tcPr>
                </a:tc>
                <a:extLst>
                  <a:ext uri="{0D108BD9-81ED-4DB2-BD59-A6C34878D82A}">
                    <a16:rowId xmlns:a16="http://schemas.microsoft.com/office/drawing/2014/main" val="539228033"/>
                  </a:ext>
                </a:extLst>
              </a:tr>
              <a:tr h="218618">
                <a:tc>
                  <a:txBody>
                    <a:bodyPr/>
                    <a:lstStyle/>
                    <a:p>
                      <a:r>
                        <a:rPr lang="en-GB" sz="700" dirty="0"/>
                        <a:t>4716</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Increased Field Length – ‘Updated by’ data item</a:t>
                      </a:r>
                    </a:p>
                  </a:txBody>
                  <a:tcPr marL="68580" marR="68580" marT="34290" marB="34290"/>
                </a:tc>
                <a:tc>
                  <a:txBody>
                    <a:bodyPr/>
                    <a:lstStyle/>
                    <a:p>
                      <a:r>
                        <a:rPr lang="en-GB" sz="700" dirty="0"/>
                        <a:t>Closed</a:t>
                      </a:r>
                    </a:p>
                  </a:txBody>
                  <a:tcPr marL="68580" marR="68580" marT="34290" marB="34290"/>
                </a:tc>
                <a:tc>
                  <a:txBody>
                    <a:bodyPr/>
                    <a:lstStyle/>
                    <a:p>
                      <a:r>
                        <a:rPr lang="en-GB" sz="700" dirty="0"/>
                        <a:t>N/A</a:t>
                      </a:r>
                    </a:p>
                  </a:txBody>
                  <a:tcPr marL="68580" marR="68580" marT="34290" marB="34290"/>
                </a:tc>
                <a:tc>
                  <a:txBody>
                    <a:bodyPr/>
                    <a:lstStyle/>
                    <a:p>
                      <a:r>
                        <a:rPr lang="en-GB" sz="700" dirty="0"/>
                        <a:t>N/A</a:t>
                      </a:r>
                    </a:p>
                  </a:txBody>
                  <a:tcPr marL="68580" marR="68580" marT="34290" marB="34290"/>
                </a:tc>
                <a:tc>
                  <a:txBody>
                    <a:bodyPr/>
                    <a:lstStyle/>
                    <a:p>
                      <a:r>
                        <a:rPr lang="en-GB" sz="700" dirty="0"/>
                        <a:t>N/A</a:t>
                      </a:r>
                    </a:p>
                  </a:txBody>
                  <a:tcPr marL="68580" marR="68580" marT="34290" marB="34290"/>
                </a:tc>
                <a:tc>
                  <a:txBody>
                    <a:bodyPr/>
                    <a:lstStyle/>
                    <a:p>
                      <a:r>
                        <a:rPr lang="en-GB" sz="700" dirty="0"/>
                        <a:t>N/A</a:t>
                      </a:r>
                    </a:p>
                  </a:txBody>
                  <a:tcPr marL="68580" marR="68580" marT="34290" marB="34290"/>
                </a:tc>
                <a:extLst>
                  <a:ext uri="{0D108BD9-81ED-4DB2-BD59-A6C34878D82A}">
                    <a16:rowId xmlns:a16="http://schemas.microsoft.com/office/drawing/2014/main" val="1456450092"/>
                  </a:ext>
                </a:extLst>
              </a:tr>
              <a:tr h="278130">
                <a:tc>
                  <a:txBody>
                    <a:bodyPr/>
                    <a:lstStyle/>
                    <a:p>
                      <a:r>
                        <a:rPr lang="en-GB" sz="700" dirty="0"/>
                        <a:t>4780c</a:t>
                      </a:r>
                    </a:p>
                  </a:txBody>
                  <a:tcPr marL="68580" marR="68580" marT="34290" marB="34290">
                    <a:solidFill>
                      <a:schemeClr val="accent2"/>
                    </a:solidFill>
                  </a:tcPr>
                </a:tc>
                <a:tc>
                  <a:txBody>
                    <a:bodyPr/>
                    <a:lstStyle/>
                    <a:p>
                      <a:r>
                        <a:rPr lang="en-GB" sz="700" dirty="0"/>
                        <a:t>MAP ID (Part C) </a:t>
                      </a:r>
                      <a:r>
                        <a:rPr lang="en-US" sz="700" b="0" i="0" u="none" strike="noStrike" kern="1200" dirty="0">
                          <a:solidFill>
                            <a:schemeClr val="tx1"/>
                          </a:solidFill>
                          <a:effectLst/>
                          <a:latin typeface="+mn-lt"/>
                          <a:ea typeface="+mn-ea"/>
                          <a:cs typeface="+mn-cs"/>
                        </a:rPr>
                        <a:t>Inclusion of Meter Asset Provider Identity in the UK Link system (CSSC)</a:t>
                      </a:r>
                      <a:endParaRPr lang="en-GB" sz="700" dirty="0"/>
                    </a:p>
                  </a:txBody>
                  <a:tcPr marL="68580" marR="68580" marT="34290" marB="34290">
                    <a:solidFill>
                      <a:schemeClr val="accent2"/>
                    </a:solidFill>
                  </a:tcPr>
                </a:tc>
                <a:tc>
                  <a:txBody>
                    <a:bodyPr/>
                    <a:lstStyle/>
                    <a:p>
                      <a:r>
                        <a:rPr lang="en-GB" sz="700" dirty="0"/>
                        <a:t>Requirements gathering</a:t>
                      </a:r>
                    </a:p>
                  </a:txBody>
                  <a:tcPr marL="68580" marR="68580" marT="34290" marB="34290">
                    <a:solidFill>
                      <a:schemeClr val="accent2"/>
                    </a:solidFill>
                  </a:tcPr>
                </a:tc>
                <a:tc>
                  <a:txBody>
                    <a:bodyPr/>
                    <a:lstStyle/>
                    <a:p>
                      <a:r>
                        <a:rPr lang="en-GB" sz="700" dirty="0"/>
                        <a:t>Major</a:t>
                      </a:r>
                    </a:p>
                  </a:txBody>
                  <a:tcPr marL="68580" marR="68580" marT="34290" marB="34290">
                    <a:solidFill>
                      <a:schemeClr val="accent2"/>
                    </a:solidFill>
                  </a:tcPr>
                </a:tc>
                <a:tc>
                  <a:txBody>
                    <a:bodyPr/>
                    <a:lstStyle/>
                    <a:p>
                      <a:r>
                        <a:rPr lang="en-GB" sz="700" dirty="0"/>
                        <a:t>Nov 20</a:t>
                      </a:r>
                    </a:p>
                  </a:txBody>
                  <a:tcPr marL="68580" marR="68580" marT="34290" marB="34290">
                    <a:solidFill>
                      <a:schemeClr val="accent2"/>
                    </a:solidFill>
                  </a:tcPr>
                </a:tc>
                <a:tc>
                  <a:txBody>
                    <a:bodyPr/>
                    <a:lstStyle/>
                    <a:p>
                      <a:r>
                        <a:rPr lang="en-GB" sz="700" dirty="0"/>
                        <a:t>Large</a:t>
                      </a:r>
                    </a:p>
                  </a:txBody>
                  <a:tcPr marL="68580" marR="68580" marT="34290" marB="34290">
                    <a:solidFill>
                      <a:schemeClr val="accent2"/>
                    </a:solidFill>
                  </a:tcPr>
                </a:tc>
                <a:tc>
                  <a:txBody>
                    <a:bodyPr/>
                    <a:lstStyle/>
                    <a:p>
                      <a:r>
                        <a:rPr lang="en-GB" sz="700" dirty="0"/>
                        <a:t>13</a:t>
                      </a:r>
                    </a:p>
                  </a:txBody>
                  <a:tcPr marL="68580" marR="68580" marT="34290" marB="34290">
                    <a:solidFill>
                      <a:schemeClr val="accent2"/>
                    </a:solidFill>
                  </a:tcPr>
                </a:tc>
                <a:extLst>
                  <a:ext uri="{0D108BD9-81ED-4DB2-BD59-A6C34878D82A}">
                    <a16:rowId xmlns:a16="http://schemas.microsoft.com/office/drawing/2014/main" val="3997573775"/>
                  </a:ext>
                </a:extLst>
              </a:tr>
              <a:tr h="171450">
                <a:tc>
                  <a:txBody>
                    <a:bodyPr/>
                    <a:lstStyle/>
                    <a:p>
                      <a:r>
                        <a:rPr lang="en-GB" sz="700" dirty="0"/>
                        <a:t>4801</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Additional information to be made viewable on DES</a:t>
                      </a:r>
                    </a:p>
                  </a:txBody>
                  <a:tcPr marL="68580" marR="68580" marT="34290" marB="34290">
                    <a:solidFill>
                      <a:srgbClr val="FFC000"/>
                    </a:solidFill>
                  </a:tcPr>
                </a:tc>
                <a:tc>
                  <a:txBody>
                    <a:bodyPr/>
                    <a:lstStyle/>
                    <a:p>
                      <a:r>
                        <a:rPr lang="en-GB" sz="700" dirty="0"/>
                        <a:t>HLSOs in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Large</a:t>
                      </a:r>
                    </a:p>
                  </a:txBody>
                  <a:tcPr marL="68580" marR="68580" marT="34290" marB="34290">
                    <a:solidFill>
                      <a:srgbClr val="FFC000"/>
                    </a:solidFill>
                  </a:tcPr>
                </a:tc>
                <a:tc>
                  <a:txBody>
                    <a:bodyPr/>
                    <a:lstStyle/>
                    <a:p>
                      <a:r>
                        <a:rPr lang="en-GB" sz="700" dirty="0"/>
                        <a:t>13</a:t>
                      </a:r>
                    </a:p>
                  </a:txBody>
                  <a:tcPr marL="68580" marR="68580" marT="34290" marB="34290">
                    <a:solidFill>
                      <a:srgbClr val="FFC000"/>
                    </a:solidFill>
                  </a:tcPr>
                </a:tc>
                <a:extLst>
                  <a:ext uri="{0D108BD9-81ED-4DB2-BD59-A6C34878D82A}">
                    <a16:rowId xmlns:a16="http://schemas.microsoft.com/office/drawing/2014/main" val="2968976936"/>
                  </a:ext>
                </a:extLst>
              </a:tr>
              <a:tr h="274320">
                <a:tc>
                  <a:txBody>
                    <a:bodyPr/>
                    <a:lstStyle/>
                    <a:p>
                      <a:r>
                        <a:rPr lang="en-GB" sz="700" dirty="0"/>
                        <a:t>4851</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Moving Market Participant Ownership from SPAA to UNC/DSC</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3388750141"/>
                  </a:ext>
                </a:extLst>
              </a:tr>
              <a:tr h="171450">
                <a:tc>
                  <a:txBody>
                    <a:bodyPr/>
                    <a:lstStyle/>
                    <a:p>
                      <a:r>
                        <a:rPr lang="en-GB" sz="700" dirty="0"/>
                        <a:t>4854</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NDM sampling obligations from Distribution Network Operators</a:t>
                      </a:r>
                      <a:r>
                        <a:rPr lang="en-US" sz="700" b="0" i="0" u="none" strike="noStrike" kern="1200" baseline="0" dirty="0">
                          <a:solidFill>
                            <a:schemeClr val="tx1"/>
                          </a:solidFill>
                          <a:effectLst/>
                          <a:latin typeface="+mn-lt"/>
                          <a:ea typeface="+mn-ea"/>
                          <a:cs typeface="+mn-cs"/>
                        </a:rPr>
                        <a:t> to the CDSP</a:t>
                      </a:r>
                      <a:endParaRPr lang="en-US"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112442392"/>
                  </a:ext>
                </a:extLst>
              </a:tr>
              <a:tr h="171450">
                <a:tc>
                  <a:txBody>
                    <a:bodyPr/>
                    <a:lstStyle/>
                    <a:p>
                      <a:r>
                        <a:rPr lang="en-GB" sz="700" dirty="0"/>
                        <a:t>4871b</a:t>
                      </a:r>
                    </a:p>
                  </a:txBody>
                  <a:tcPr marL="68580" marR="68580" marT="34290" marB="34290">
                    <a:solidFill>
                      <a:srgbClr val="92D05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Modification 0665 – Changes to Ratchet</a:t>
                      </a:r>
                      <a:r>
                        <a:rPr lang="en-US" sz="700" b="0" i="0" u="none" strike="noStrike" kern="1200" baseline="0" dirty="0">
                          <a:solidFill>
                            <a:schemeClr val="tx1"/>
                          </a:solidFill>
                          <a:effectLst/>
                          <a:latin typeface="+mn-lt"/>
                          <a:ea typeface="+mn-ea"/>
                          <a:cs typeface="+mn-cs"/>
                        </a:rPr>
                        <a:t> Regime (Part B)</a:t>
                      </a:r>
                      <a:endParaRPr lang="en-GB" sz="700" dirty="0"/>
                    </a:p>
                  </a:txBody>
                  <a:tcPr marL="68580" marR="68580" marT="34290" marB="34290">
                    <a:solidFill>
                      <a:srgbClr val="92D050"/>
                    </a:solidFill>
                  </a:tcPr>
                </a:tc>
                <a:tc>
                  <a:txBody>
                    <a:bodyPr/>
                    <a:lstStyle/>
                    <a:p>
                      <a:r>
                        <a:rPr lang="en-GB" sz="700" dirty="0"/>
                        <a:t>Ready</a:t>
                      </a:r>
                    </a:p>
                  </a:txBody>
                  <a:tcPr marL="68580" marR="68580" marT="34290" marB="34290">
                    <a:solidFill>
                      <a:srgbClr val="92D050"/>
                    </a:solidFill>
                  </a:tcPr>
                </a:tc>
                <a:tc>
                  <a:txBody>
                    <a:bodyPr/>
                    <a:lstStyle/>
                    <a:p>
                      <a:r>
                        <a:rPr lang="en-GB" sz="700" dirty="0"/>
                        <a:t>Major</a:t>
                      </a:r>
                    </a:p>
                  </a:txBody>
                  <a:tcPr marL="68580" marR="68580" marT="34290" marB="34290">
                    <a:solidFill>
                      <a:srgbClr val="92D050"/>
                    </a:solidFill>
                  </a:tcPr>
                </a:tc>
                <a:tc>
                  <a:txBody>
                    <a:bodyPr/>
                    <a:lstStyle/>
                    <a:p>
                      <a:r>
                        <a:rPr lang="en-GB" sz="700" dirty="0"/>
                        <a:t>Nov 20</a:t>
                      </a:r>
                    </a:p>
                  </a:txBody>
                  <a:tcPr marL="68580" marR="68580" marT="34290" marB="34290">
                    <a:solidFill>
                      <a:srgbClr val="92D050"/>
                    </a:solidFill>
                  </a:tcPr>
                </a:tc>
                <a:tc>
                  <a:txBody>
                    <a:bodyPr/>
                    <a:lstStyle/>
                    <a:p>
                      <a:r>
                        <a:rPr lang="en-GB" sz="700" dirty="0"/>
                        <a:t>X-Large</a:t>
                      </a:r>
                    </a:p>
                  </a:txBody>
                  <a:tcPr marL="68580" marR="68580" marT="34290" marB="34290">
                    <a:solidFill>
                      <a:srgbClr val="92D050"/>
                    </a:solidFill>
                  </a:tcPr>
                </a:tc>
                <a:tc>
                  <a:txBody>
                    <a:bodyPr/>
                    <a:lstStyle/>
                    <a:p>
                      <a:r>
                        <a:rPr lang="en-GB" sz="700" dirty="0"/>
                        <a:t>21</a:t>
                      </a:r>
                    </a:p>
                  </a:txBody>
                  <a:tcPr marL="68580" marR="68580" marT="34290" marB="34290">
                    <a:solidFill>
                      <a:srgbClr val="92D050"/>
                    </a:solidFill>
                  </a:tcPr>
                </a:tc>
                <a:extLst>
                  <a:ext uri="{0D108BD9-81ED-4DB2-BD59-A6C34878D82A}">
                    <a16:rowId xmlns:a16="http://schemas.microsoft.com/office/drawing/2014/main" val="87806112"/>
                  </a:ext>
                </a:extLst>
              </a:tr>
              <a:tr h="274320">
                <a:tc>
                  <a:txBody>
                    <a:bodyPr/>
                    <a:lstStyle/>
                    <a:p>
                      <a:r>
                        <a:rPr lang="en-GB" sz="700" dirty="0"/>
                        <a:t>4896</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Failure to Supply Gas System and Template Amendment</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Minor</a:t>
                      </a:r>
                    </a:p>
                  </a:txBody>
                  <a:tcPr marL="68580" marR="68580" marT="34290" marB="34290"/>
                </a:tc>
                <a:tc>
                  <a:txBody>
                    <a:bodyPr/>
                    <a:lstStyle/>
                    <a:p>
                      <a:r>
                        <a:rPr lang="en-GB" sz="700" dirty="0"/>
                        <a:t>tbc</a:t>
                      </a:r>
                    </a:p>
                  </a:txBody>
                  <a:tcPr marL="68580" marR="68580" marT="34290" marB="34290"/>
                </a:tc>
                <a:tc>
                  <a:txBody>
                    <a:bodyPr/>
                    <a:lstStyle/>
                    <a:p>
                      <a:r>
                        <a:rPr lang="en-GB" sz="700" dirty="0"/>
                        <a:t>Small</a:t>
                      </a:r>
                    </a:p>
                  </a:txBody>
                  <a:tcPr marL="68580" marR="68580" marT="34290" marB="34290"/>
                </a:tc>
                <a:tc>
                  <a:txBody>
                    <a:bodyPr/>
                    <a:lstStyle/>
                    <a:p>
                      <a:r>
                        <a:rPr lang="en-GB" sz="700" dirty="0"/>
                        <a:t>5</a:t>
                      </a:r>
                    </a:p>
                  </a:txBody>
                  <a:tcPr marL="68580" marR="68580" marT="34290" marB="34290"/>
                </a:tc>
                <a:extLst>
                  <a:ext uri="{0D108BD9-81ED-4DB2-BD59-A6C34878D82A}">
                    <a16:rowId xmlns:a16="http://schemas.microsoft.com/office/drawing/2014/main" val="3551497181"/>
                  </a:ext>
                </a:extLst>
              </a:tr>
              <a:tr h="171450">
                <a:tc>
                  <a:txBody>
                    <a:bodyPr/>
                    <a:lstStyle/>
                    <a:p>
                      <a:r>
                        <a:rPr lang="en-GB" sz="700" dirty="0"/>
                        <a:t>4897</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solidFill>
                            <a:schemeClr val="tx1"/>
                          </a:solidFill>
                        </a:rPr>
                        <a:t>Resolution of deleted Contact Details at a Change of Supplier event </a:t>
                      </a:r>
                      <a:endParaRPr lang="en-GB" sz="700" dirty="0"/>
                    </a:p>
                  </a:txBody>
                  <a:tcPr marL="68580" marR="68580" marT="34290" marB="34290">
                    <a:solidFill>
                      <a:srgbClr val="FFC000"/>
                    </a:solidFill>
                  </a:tcPr>
                </a:tc>
                <a:tc>
                  <a:txBody>
                    <a:bodyPr/>
                    <a:lstStyle/>
                    <a:p>
                      <a:r>
                        <a:rPr lang="en-GB" sz="700" dirty="0"/>
                        <a:t>HLSOs in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Small</a:t>
                      </a:r>
                    </a:p>
                  </a:txBody>
                  <a:tcPr marL="68580" marR="68580" marT="34290" marB="34290">
                    <a:solidFill>
                      <a:srgbClr val="FFC000"/>
                    </a:solidFill>
                  </a:tcPr>
                </a:tc>
                <a:tc>
                  <a:txBody>
                    <a:bodyPr/>
                    <a:lstStyle/>
                    <a:p>
                      <a:r>
                        <a:rPr lang="en-GB" sz="700" dirty="0"/>
                        <a:t>5</a:t>
                      </a:r>
                    </a:p>
                  </a:txBody>
                  <a:tcPr marL="68580" marR="68580" marT="34290" marB="34290">
                    <a:solidFill>
                      <a:srgbClr val="FFC000"/>
                    </a:solidFill>
                  </a:tcPr>
                </a:tc>
                <a:extLst>
                  <a:ext uri="{0D108BD9-81ED-4DB2-BD59-A6C34878D82A}">
                    <a16:rowId xmlns:a16="http://schemas.microsoft.com/office/drawing/2014/main" val="2131821408"/>
                  </a:ext>
                </a:extLst>
              </a:tr>
              <a:tr h="171450">
                <a:tc>
                  <a:txBody>
                    <a:bodyPr/>
                    <a:lstStyle/>
                    <a:p>
                      <a:r>
                        <a:rPr lang="en-GB" sz="700" dirty="0"/>
                        <a:t>4899</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dirty="0">
                          <a:solidFill>
                            <a:schemeClr val="tx1"/>
                          </a:solidFill>
                        </a:rPr>
                        <a:t>Treatment of PSR data and contact details on a change of supplier event</a:t>
                      </a:r>
                    </a:p>
                  </a:txBody>
                  <a:tcPr marL="68580" marR="68580" marT="34290" marB="34290">
                    <a:solidFill>
                      <a:srgbClr val="FFC000"/>
                    </a:solidFill>
                  </a:tcPr>
                </a:tc>
                <a:tc>
                  <a:txBody>
                    <a:bodyPr/>
                    <a:lstStyle/>
                    <a:p>
                      <a:r>
                        <a:rPr lang="en-GB" sz="700" dirty="0"/>
                        <a:t>HLSOs in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Small</a:t>
                      </a:r>
                    </a:p>
                  </a:txBody>
                  <a:tcPr marL="68580" marR="68580" marT="34290" marB="34290">
                    <a:solidFill>
                      <a:srgbClr val="FFC000"/>
                    </a:solidFill>
                  </a:tcPr>
                </a:tc>
                <a:tc>
                  <a:txBody>
                    <a:bodyPr/>
                    <a:lstStyle/>
                    <a:p>
                      <a:r>
                        <a:rPr lang="en-GB" sz="700" dirty="0"/>
                        <a:t>5</a:t>
                      </a:r>
                    </a:p>
                  </a:txBody>
                  <a:tcPr marL="68580" marR="68580" marT="34290" marB="34290">
                    <a:solidFill>
                      <a:srgbClr val="FFC000"/>
                    </a:solidFill>
                  </a:tcPr>
                </a:tc>
                <a:extLst>
                  <a:ext uri="{0D108BD9-81ED-4DB2-BD59-A6C34878D82A}">
                    <a16:rowId xmlns:a16="http://schemas.microsoft.com/office/drawing/2014/main" val="2217176422"/>
                  </a:ext>
                </a:extLst>
              </a:tr>
              <a:tr h="171450">
                <a:tc>
                  <a:txBody>
                    <a:bodyPr/>
                    <a:lstStyle/>
                    <a:p>
                      <a:r>
                        <a:rPr lang="en-GB" sz="700" dirty="0"/>
                        <a:t>4914</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Retro (MOD 651)</a:t>
                      </a:r>
                    </a:p>
                  </a:txBody>
                  <a:tcPr marL="68580" marR="68580" marT="34290" marB="34290"/>
                </a:tc>
                <a:tc>
                  <a:txBody>
                    <a:bodyPr/>
                    <a:lstStyle/>
                    <a:p>
                      <a:r>
                        <a:rPr lang="en-GB" sz="700" dirty="0"/>
                        <a:t>On hold for POC</a:t>
                      </a:r>
                    </a:p>
                  </a:txBody>
                  <a:tcPr marL="68580" marR="68580" marT="34290" marB="34290"/>
                </a:tc>
                <a:tc>
                  <a:txBody>
                    <a:bodyPr/>
                    <a:lstStyle/>
                    <a:p>
                      <a:r>
                        <a:rPr lang="en-GB" sz="700" dirty="0"/>
                        <a:t>Standalone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626861942"/>
                  </a:ext>
                </a:extLst>
              </a:tr>
              <a:tr h="274320">
                <a:tc>
                  <a:txBody>
                    <a:bodyPr/>
                    <a:lstStyle/>
                    <a:p>
                      <a:r>
                        <a:rPr lang="en-GB" sz="700" dirty="0"/>
                        <a:t>4923</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AQ Calculation for RGMA (ONUPD) Estimate Reads</a:t>
                      </a:r>
                    </a:p>
                  </a:txBody>
                  <a:tcPr marL="68580" marR="68580" marT="34290" marB="34290"/>
                </a:tc>
                <a:tc>
                  <a:txBody>
                    <a:bodyPr/>
                    <a:lstStyle/>
                    <a:p>
                      <a:r>
                        <a:rPr lang="en-GB" sz="700" dirty="0"/>
                        <a:t>Requirements in review</a:t>
                      </a:r>
                    </a:p>
                  </a:txBody>
                  <a:tcPr marL="68580" marR="68580" marT="34290" marB="34290"/>
                </a:tc>
                <a:tc>
                  <a:txBody>
                    <a:bodyPr/>
                    <a:lstStyle/>
                    <a:p>
                      <a:r>
                        <a:rPr lang="en-GB" sz="700" dirty="0"/>
                        <a:t>Minor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1520530080"/>
                  </a:ext>
                </a:extLst>
              </a:tr>
              <a:tr h="274320">
                <a:tc>
                  <a:txBody>
                    <a:bodyPr/>
                    <a:lstStyle/>
                    <a:p>
                      <a:r>
                        <a:rPr lang="en-GB" sz="700" dirty="0"/>
                        <a:t>4931</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700" b="0" i="0" u="none" strike="noStrike" kern="1200" dirty="0">
                          <a:solidFill>
                            <a:schemeClr val="tx1"/>
                          </a:solidFill>
                          <a:effectLst/>
                          <a:latin typeface="+mn-lt"/>
                          <a:ea typeface="+mn-ea"/>
                          <a:cs typeface="+mn-cs"/>
                        </a:rPr>
                        <a:t>Submission of Space in Mandatory Data on Multiple SPA Files</a:t>
                      </a:r>
                    </a:p>
                  </a:txBody>
                  <a:tcPr marL="68580" marR="68580" marT="34290" marB="34290">
                    <a:solidFill>
                      <a:srgbClr val="FFC000"/>
                    </a:solidFill>
                  </a:tcPr>
                </a:tc>
                <a:tc>
                  <a:txBody>
                    <a:bodyPr/>
                    <a:lstStyle/>
                    <a:p>
                      <a:r>
                        <a:rPr lang="en-GB" sz="700" dirty="0"/>
                        <a:t>DSG review</a:t>
                      </a:r>
                    </a:p>
                  </a:txBody>
                  <a:tcPr marL="68580" marR="68580" marT="34290" marB="34290">
                    <a:solidFill>
                      <a:srgbClr val="FFC000"/>
                    </a:solidFill>
                  </a:tcPr>
                </a:tc>
                <a:tc>
                  <a:txBody>
                    <a:bodyPr/>
                    <a:lstStyle/>
                    <a:p>
                      <a:r>
                        <a:rPr lang="en-GB" sz="700" dirty="0"/>
                        <a:t>Minor</a:t>
                      </a:r>
                    </a:p>
                  </a:txBody>
                  <a:tcPr marL="68580" marR="68580" marT="34290" marB="34290">
                    <a:solidFill>
                      <a:srgbClr val="FFC000"/>
                    </a:solidFill>
                  </a:tcPr>
                </a:tc>
                <a:tc>
                  <a:txBody>
                    <a:bodyPr/>
                    <a:lstStyle/>
                    <a:p>
                      <a:r>
                        <a:rPr lang="en-GB" sz="700" dirty="0"/>
                        <a:t>Nov 20 / Minor</a:t>
                      </a:r>
                    </a:p>
                  </a:txBody>
                  <a:tcPr marL="68580" marR="68580" marT="34290" marB="34290">
                    <a:solidFill>
                      <a:srgbClr val="FFC000"/>
                    </a:solidFill>
                  </a:tcPr>
                </a:tc>
                <a:tc>
                  <a:txBody>
                    <a:bodyPr/>
                    <a:lstStyle/>
                    <a:p>
                      <a:r>
                        <a:rPr lang="en-GB" sz="700" dirty="0"/>
                        <a:t>Small</a:t>
                      </a:r>
                    </a:p>
                  </a:txBody>
                  <a:tcPr marL="68580" marR="68580" marT="34290" marB="34290">
                    <a:solidFill>
                      <a:srgbClr val="FFC000"/>
                    </a:solidFill>
                  </a:tcPr>
                </a:tc>
                <a:tc>
                  <a:txBody>
                    <a:bodyPr/>
                    <a:lstStyle/>
                    <a:p>
                      <a:r>
                        <a:rPr lang="en-GB" sz="700" dirty="0"/>
                        <a:t>5</a:t>
                      </a:r>
                    </a:p>
                  </a:txBody>
                  <a:tcPr marL="68580" marR="68580" marT="34290" marB="34290">
                    <a:solidFill>
                      <a:srgbClr val="FFC000"/>
                    </a:solidFill>
                  </a:tcPr>
                </a:tc>
                <a:extLst>
                  <a:ext uri="{0D108BD9-81ED-4DB2-BD59-A6C34878D82A}">
                    <a16:rowId xmlns:a16="http://schemas.microsoft.com/office/drawing/2014/main" val="79272179"/>
                  </a:ext>
                </a:extLst>
              </a:tr>
              <a:tr h="171450">
                <a:tc>
                  <a:txBody>
                    <a:bodyPr/>
                    <a:lstStyle/>
                    <a:p>
                      <a:r>
                        <a:rPr lang="en-GB" sz="700" dirty="0"/>
                        <a:t>4978</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Notification</a:t>
                      </a:r>
                      <a:r>
                        <a:rPr lang="en-US" sz="700" b="0" i="0" u="none" strike="noStrike" kern="1200" baseline="0" dirty="0">
                          <a:solidFill>
                            <a:schemeClr val="tx1"/>
                          </a:solidFill>
                          <a:effectLst/>
                          <a:latin typeface="+mn-lt"/>
                          <a:ea typeface="+mn-ea"/>
                          <a:cs typeface="+mn-cs"/>
                        </a:rPr>
                        <a:t> of Rolling AQ value (following transfer of ownership between M5 and M)</a:t>
                      </a:r>
                      <a:endParaRPr lang="en-US" sz="700" b="0" i="0" u="none" strike="noStrike" kern="1200" dirty="0">
                        <a:solidFill>
                          <a:schemeClr val="tx1"/>
                        </a:solidFill>
                        <a:effectLst/>
                        <a:latin typeface="+mn-lt"/>
                        <a:ea typeface="+mn-ea"/>
                        <a:cs typeface="+mn-cs"/>
                      </a:endParaRP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940653096"/>
                  </a:ext>
                </a:extLst>
              </a:tr>
              <a:tr h="274320">
                <a:tc>
                  <a:txBody>
                    <a:bodyPr/>
                    <a:lstStyle/>
                    <a:p>
                      <a:r>
                        <a:rPr lang="en-GB" sz="700" dirty="0"/>
                        <a:t>4990</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Transfer of sites with Low Read Submission Performance from Class 2 and 3 into Class 4 (Mod 664)</a:t>
                      </a:r>
                    </a:p>
                  </a:txBody>
                  <a:tcPr marL="68580" marR="68580" marT="34290" marB="34290"/>
                </a:tc>
                <a:tc>
                  <a:txBody>
                    <a:bodyPr/>
                    <a:lstStyle/>
                    <a:p>
                      <a:r>
                        <a:rPr lang="en-GB" sz="700" dirty="0"/>
                        <a:t>Ready for assignment</a:t>
                      </a:r>
                    </a:p>
                  </a:txBody>
                  <a:tcPr marL="68580" marR="68580" marT="34290" marB="34290"/>
                </a:tc>
                <a:tc>
                  <a:txBody>
                    <a:bodyPr/>
                    <a:lstStyle/>
                    <a:p>
                      <a:r>
                        <a:rPr lang="en-GB" sz="700" dirty="0"/>
                        <a:t>Major</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282385503"/>
                  </a:ext>
                </a:extLst>
              </a:tr>
              <a:tr h="171450">
                <a:tc>
                  <a:txBody>
                    <a:bodyPr/>
                    <a:lstStyle/>
                    <a:p>
                      <a:r>
                        <a:rPr lang="en-GB" sz="700" dirty="0"/>
                        <a:t>4992</a:t>
                      </a:r>
                    </a:p>
                  </a:txBody>
                  <a:tcPr marL="68580" marR="68580" marT="34290" marB="34290">
                    <a:solidFill>
                      <a:srgbClr val="FFC000"/>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Creation of new change type to recover last resort supply payment (Mod 0687)</a:t>
                      </a:r>
                    </a:p>
                  </a:txBody>
                  <a:tcPr marL="68580" marR="68580" marT="34290" marB="34290">
                    <a:solidFill>
                      <a:srgbClr val="FFC000"/>
                    </a:solidFill>
                  </a:tcPr>
                </a:tc>
                <a:tc>
                  <a:txBody>
                    <a:bodyPr/>
                    <a:lstStyle/>
                    <a:p>
                      <a:r>
                        <a:rPr lang="en-GB" sz="700" dirty="0"/>
                        <a:t>DSG review</a:t>
                      </a:r>
                    </a:p>
                  </a:txBody>
                  <a:tcPr marL="68580" marR="68580" marT="34290" marB="34290">
                    <a:solidFill>
                      <a:srgbClr val="FFC000"/>
                    </a:solidFill>
                  </a:tcPr>
                </a:tc>
                <a:tc>
                  <a:txBody>
                    <a:bodyPr/>
                    <a:lstStyle/>
                    <a:p>
                      <a:r>
                        <a:rPr lang="en-GB" sz="700" dirty="0"/>
                        <a:t>Major</a:t>
                      </a:r>
                    </a:p>
                  </a:txBody>
                  <a:tcPr marL="68580" marR="68580" marT="34290" marB="34290">
                    <a:solidFill>
                      <a:srgbClr val="FFC000"/>
                    </a:solidFill>
                  </a:tcPr>
                </a:tc>
                <a:tc>
                  <a:txBody>
                    <a:bodyPr/>
                    <a:lstStyle/>
                    <a:p>
                      <a:r>
                        <a:rPr lang="en-GB" sz="700" dirty="0"/>
                        <a:t>Nov 20</a:t>
                      </a:r>
                    </a:p>
                  </a:txBody>
                  <a:tcPr marL="68580" marR="68580" marT="34290" marB="34290">
                    <a:solidFill>
                      <a:srgbClr val="FFC000"/>
                    </a:solidFill>
                  </a:tcPr>
                </a:tc>
                <a:tc>
                  <a:txBody>
                    <a:bodyPr/>
                    <a:lstStyle/>
                    <a:p>
                      <a:r>
                        <a:rPr lang="en-GB" sz="700" dirty="0"/>
                        <a:t>Medium</a:t>
                      </a:r>
                    </a:p>
                  </a:txBody>
                  <a:tcPr marL="68580" marR="68580" marT="34290" marB="34290">
                    <a:solidFill>
                      <a:srgbClr val="FFC000"/>
                    </a:solidFill>
                  </a:tcPr>
                </a:tc>
                <a:tc>
                  <a:txBody>
                    <a:bodyPr/>
                    <a:lstStyle/>
                    <a:p>
                      <a:r>
                        <a:rPr lang="en-GB" sz="700" dirty="0"/>
                        <a:t>8</a:t>
                      </a:r>
                    </a:p>
                  </a:txBody>
                  <a:tcPr marL="68580" marR="68580" marT="34290" marB="34290">
                    <a:solidFill>
                      <a:srgbClr val="FFC000"/>
                    </a:solidFill>
                  </a:tcPr>
                </a:tc>
                <a:extLst>
                  <a:ext uri="{0D108BD9-81ED-4DB2-BD59-A6C34878D82A}">
                    <a16:rowId xmlns:a16="http://schemas.microsoft.com/office/drawing/2014/main" val="367031653"/>
                  </a:ext>
                </a:extLst>
              </a:tr>
              <a:tr h="171450">
                <a:tc>
                  <a:txBody>
                    <a:bodyPr/>
                    <a:lstStyle/>
                    <a:p>
                      <a:r>
                        <a:rPr lang="en-GB" sz="700" dirty="0"/>
                        <a:t>5027</a:t>
                      </a:r>
                    </a:p>
                  </a:txBody>
                  <a:tcPr marL="68580" marR="68580" marT="34290" marB="3429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700" b="0" i="0" u="none" strike="noStrike" kern="1200" dirty="0">
                          <a:solidFill>
                            <a:schemeClr val="tx1"/>
                          </a:solidFill>
                          <a:effectLst/>
                          <a:latin typeface="+mn-lt"/>
                          <a:ea typeface="+mn-ea"/>
                          <a:cs typeface="+mn-cs"/>
                        </a:rPr>
                        <a:t>UK Link data cleanse of conversion factor in line with MOD681s</a:t>
                      </a:r>
                    </a:p>
                  </a:txBody>
                  <a:tcPr marL="68580" marR="68580" marT="34290" marB="34290"/>
                </a:tc>
                <a:tc>
                  <a:txBody>
                    <a:bodyPr/>
                    <a:lstStyle/>
                    <a:p>
                      <a:r>
                        <a:rPr lang="en-GB" sz="700" dirty="0"/>
                        <a:t>In capture</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tc>
                  <a:txBody>
                    <a:bodyPr/>
                    <a:lstStyle/>
                    <a:p>
                      <a:r>
                        <a:rPr lang="en-GB" sz="700" dirty="0"/>
                        <a:t>tbc</a:t>
                      </a:r>
                    </a:p>
                  </a:txBody>
                  <a:tcPr marL="68580" marR="68580" marT="34290" marB="34290"/>
                </a:tc>
                <a:extLst>
                  <a:ext uri="{0D108BD9-81ED-4DB2-BD59-A6C34878D82A}">
                    <a16:rowId xmlns:a16="http://schemas.microsoft.com/office/drawing/2014/main" val="4028403406"/>
                  </a:ext>
                </a:extLst>
              </a:tr>
            </a:tbl>
          </a:graphicData>
        </a:graphic>
      </p:graphicFrame>
    </p:spTree>
    <p:extLst>
      <p:ext uri="{BB962C8B-B14F-4D97-AF65-F5344CB8AC3E}">
        <p14:creationId xmlns:p14="http://schemas.microsoft.com/office/powerpoint/2010/main" val="2689495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7.7 UK Link POAP</a:t>
            </a:r>
          </a:p>
        </p:txBody>
      </p:sp>
      <p:graphicFrame>
        <p:nvGraphicFramePr>
          <p:cNvPr id="3" name="Object 2">
            <a:extLst>
              <a:ext uri="{FF2B5EF4-FFF2-40B4-BE49-F238E27FC236}">
                <a16:creationId xmlns:a16="http://schemas.microsoft.com/office/drawing/2014/main" id="{60BA5FA6-AACF-4D6C-B726-3CD3A244865F}"/>
              </a:ext>
            </a:extLst>
          </p:cNvPr>
          <p:cNvGraphicFramePr>
            <a:graphicFrameLocks noChangeAspect="1"/>
          </p:cNvGraphicFramePr>
          <p:nvPr>
            <p:extLst>
              <p:ext uri="{D42A27DB-BD31-4B8C-83A1-F6EECF244321}">
                <p14:modId xmlns:p14="http://schemas.microsoft.com/office/powerpoint/2010/main" val="1752325281"/>
              </p:ext>
            </p:extLst>
          </p:nvPr>
        </p:nvGraphicFramePr>
        <p:xfrm>
          <a:off x="3851920" y="1795284"/>
          <a:ext cx="914400" cy="806450"/>
        </p:xfrm>
        <a:graphic>
          <a:graphicData uri="http://schemas.openxmlformats.org/presentationml/2006/ole">
            <mc:AlternateContent xmlns:mc="http://schemas.openxmlformats.org/markup-compatibility/2006">
              <mc:Choice xmlns:v="urn:schemas-microsoft-com:vml" Requires="v">
                <p:oleObj spid="_x0000_s209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3851920" y="179528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97933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7.8 Change Assurance</a:t>
            </a:r>
          </a:p>
        </p:txBody>
      </p:sp>
    </p:spTree>
    <p:extLst>
      <p:ext uri="{BB962C8B-B14F-4D97-AF65-F5344CB8AC3E}">
        <p14:creationId xmlns:p14="http://schemas.microsoft.com/office/powerpoint/2010/main" val="3653749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D777C-990C-4706-832A-1EEA53A34E0F}"/>
              </a:ext>
            </a:extLst>
          </p:cNvPr>
          <p:cNvSpPr>
            <a:spLocks noGrp="1"/>
          </p:cNvSpPr>
          <p:nvPr>
            <p:ph type="title"/>
          </p:nvPr>
        </p:nvSpPr>
        <p:spPr/>
        <p:txBody>
          <a:bodyPr/>
          <a:lstStyle/>
          <a:p>
            <a:r>
              <a:rPr lang="en-GB" dirty="0"/>
              <a:t>Xoserve Change Assurance: Principles</a:t>
            </a:r>
          </a:p>
        </p:txBody>
      </p:sp>
      <p:pic>
        <p:nvPicPr>
          <p:cNvPr id="5" name="Content Placeholder 4">
            <a:extLst>
              <a:ext uri="{FF2B5EF4-FFF2-40B4-BE49-F238E27FC236}">
                <a16:creationId xmlns:a16="http://schemas.microsoft.com/office/drawing/2014/main" id="{7731B39A-F32B-4063-B891-18EB3DAFB40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131590"/>
            <a:ext cx="6530622" cy="3673475"/>
          </a:xfrm>
        </p:spPr>
      </p:pic>
      <p:sp>
        <p:nvSpPr>
          <p:cNvPr id="6" name="TextBox 5">
            <a:extLst>
              <a:ext uri="{FF2B5EF4-FFF2-40B4-BE49-F238E27FC236}">
                <a16:creationId xmlns:a16="http://schemas.microsoft.com/office/drawing/2014/main" id="{BC219F0F-D575-4612-84E4-B22697289B1D}"/>
              </a:ext>
            </a:extLst>
          </p:cNvPr>
          <p:cNvSpPr txBox="1"/>
          <p:nvPr/>
        </p:nvSpPr>
        <p:spPr>
          <a:xfrm>
            <a:off x="162170" y="759372"/>
            <a:ext cx="2825653" cy="3970318"/>
          </a:xfrm>
          <a:prstGeom prst="rect">
            <a:avLst/>
          </a:prstGeom>
          <a:noFill/>
        </p:spPr>
        <p:txBody>
          <a:bodyPr wrap="square" rtlCol="0">
            <a:spAutoFit/>
          </a:bodyPr>
          <a:lstStyle/>
          <a:p>
            <a:pPr marL="171450" indent="-171450">
              <a:buFont typeface="Arial" panose="020B0604020202020204" pitchFamily="34" charset="0"/>
              <a:buChar char="•"/>
            </a:pPr>
            <a:r>
              <a:rPr lang="en-GB" sz="1200" dirty="0"/>
              <a:t>Established in 2018 under Jane Rocky as an independent function, aligned with Xoserve’s Internal Audit, to address delivery concern</a:t>
            </a:r>
          </a:p>
          <a:p>
            <a:pPr marL="171450" indent="-171450">
              <a:buFont typeface="Arial" panose="020B0604020202020204" pitchFamily="34" charset="0"/>
              <a:buChar char="•"/>
            </a:pPr>
            <a:r>
              <a:rPr lang="en-GB" sz="1200" dirty="0"/>
              <a:t>Thin layer assurance capability was extended to Trevor Howfield plus 2 C.A. Specialists in July, 2019. All experienced in change delivery and assurance in the energy industry and more widely</a:t>
            </a:r>
          </a:p>
          <a:p>
            <a:pPr marL="171450" indent="-171450">
              <a:buFont typeface="Arial" panose="020B0604020202020204" pitchFamily="34" charset="0"/>
              <a:buChar char="•"/>
            </a:pPr>
            <a:r>
              <a:rPr lang="en-GB" sz="1200" dirty="0"/>
              <a:t>We adhere to a bench-marked Assurance Framework built on business-enabling principles</a:t>
            </a:r>
          </a:p>
          <a:p>
            <a:pPr marL="171450" indent="-171450">
              <a:buFont typeface="Arial" panose="020B0604020202020204" pitchFamily="34" charset="0"/>
              <a:buChar char="•"/>
            </a:pPr>
            <a:r>
              <a:rPr lang="en-GB" sz="1200" dirty="0"/>
              <a:t>Change Assurance informs specific project &amp; programme outcome delivery health, as well as capability development at Xoserve.</a:t>
            </a:r>
          </a:p>
          <a:p>
            <a:pPr marL="171450" indent="-171450">
              <a:buFont typeface="Arial" panose="020B0604020202020204" pitchFamily="34" charset="0"/>
              <a:buChar char="•"/>
            </a:pPr>
            <a:r>
              <a:rPr lang="en-GB" sz="1200" dirty="0">
                <a:solidFill>
                  <a:schemeClr val="accent1"/>
                </a:solidFill>
              </a:rPr>
              <a:t>To continue to support our Strategy, Xoserve’s Change Assurance needs to address our customers’ key concerns</a:t>
            </a:r>
          </a:p>
        </p:txBody>
      </p:sp>
    </p:spTree>
    <p:extLst>
      <p:ext uri="{BB962C8B-B14F-4D97-AF65-F5344CB8AC3E}">
        <p14:creationId xmlns:p14="http://schemas.microsoft.com/office/powerpoint/2010/main" val="4265227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08E1109-B3CB-4DA9-8772-F60E7769E291}"/>
              </a:ext>
            </a:extLst>
          </p:cNvPr>
          <p:cNvSpPr>
            <a:spLocks noGrp="1"/>
          </p:cNvSpPr>
          <p:nvPr>
            <p:ph type="title"/>
          </p:nvPr>
        </p:nvSpPr>
        <p:spPr>
          <a:xfrm>
            <a:off x="457200" y="123478"/>
            <a:ext cx="8229600" cy="637580"/>
          </a:xfrm>
        </p:spPr>
        <p:txBody>
          <a:bodyPr>
            <a:normAutofit/>
          </a:bodyPr>
          <a:lstStyle/>
          <a:p>
            <a:r>
              <a:rPr lang="en-GB" dirty="0"/>
              <a:t>Change Categorisation for Assurance</a:t>
            </a:r>
          </a:p>
        </p:txBody>
      </p:sp>
      <p:pic>
        <p:nvPicPr>
          <p:cNvPr id="10" name="Content Placeholder 9">
            <a:extLst>
              <a:ext uri="{FF2B5EF4-FFF2-40B4-BE49-F238E27FC236}">
                <a16:creationId xmlns:a16="http://schemas.microsoft.com/office/drawing/2014/main" id="{99AA0D6B-4F05-43C1-9D50-D6BB2DA04C1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292"/>
          <a:stretch/>
        </p:blipFill>
        <p:spPr>
          <a:xfrm>
            <a:off x="2483768" y="880094"/>
            <a:ext cx="6408712" cy="3888433"/>
          </a:xfrm>
        </p:spPr>
      </p:pic>
      <p:sp>
        <p:nvSpPr>
          <p:cNvPr id="13" name="TextBox 12">
            <a:extLst>
              <a:ext uri="{FF2B5EF4-FFF2-40B4-BE49-F238E27FC236}">
                <a16:creationId xmlns:a16="http://schemas.microsoft.com/office/drawing/2014/main" id="{F6EF3B2B-B236-460A-A9E0-97FD9DCFAD7B}"/>
              </a:ext>
            </a:extLst>
          </p:cNvPr>
          <p:cNvSpPr txBox="1"/>
          <p:nvPr/>
        </p:nvSpPr>
        <p:spPr>
          <a:xfrm>
            <a:off x="251520" y="880094"/>
            <a:ext cx="2592288" cy="3970318"/>
          </a:xfrm>
          <a:prstGeom prst="rect">
            <a:avLst/>
          </a:prstGeom>
          <a:noFill/>
        </p:spPr>
        <p:txBody>
          <a:bodyPr wrap="square" rtlCol="0">
            <a:spAutoFit/>
          </a:bodyPr>
          <a:lstStyle/>
          <a:p>
            <a:pPr marL="171450" indent="-171450">
              <a:buFont typeface="Arial" panose="020B0604020202020204" pitchFamily="34" charset="0"/>
              <a:buChar char="•"/>
            </a:pPr>
            <a:r>
              <a:rPr lang="en-GB" sz="1200" dirty="0"/>
              <a:t>Change Assurance has focused to date on selected projects chosen against qualifying criteria </a:t>
            </a:r>
          </a:p>
          <a:p>
            <a:pPr marL="171450" indent="-171450">
              <a:buFont typeface="Arial" panose="020B0604020202020204" pitchFamily="34" charset="0"/>
              <a:buChar char="•"/>
            </a:pPr>
            <a:r>
              <a:rPr lang="en-GB" sz="1200" dirty="0"/>
              <a:t>Assurance services range from quick Pulse Checks to advise on set up for success, to embedded assurance for long-term, complex Programmes</a:t>
            </a:r>
          </a:p>
          <a:p>
            <a:pPr marL="171450" indent="-171450">
              <a:buFont typeface="Arial" panose="020B0604020202020204" pitchFamily="34" charset="0"/>
              <a:buChar char="•"/>
            </a:pPr>
            <a:r>
              <a:rPr lang="en-GB" sz="1200" dirty="0"/>
              <a:t>Assurance scope typically looks at full project outcome delivery health, but may be tailored to a specific topic or deep dive</a:t>
            </a:r>
          </a:p>
          <a:p>
            <a:pPr marL="171450" indent="-171450">
              <a:buFont typeface="Arial" panose="020B0604020202020204" pitchFamily="34" charset="0"/>
              <a:buChar char="•"/>
            </a:pPr>
            <a:r>
              <a:rPr lang="en-GB" sz="1200" dirty="0"/>
              <a:t>To enable consistency across delivery teams, Change Assurance includes internal teams, partners and Xoserve customer representatives</a:t>
            </a:r>
          </a:p>
          <a:p>
            <a:pPr marL="171450" indent="-171450">
              <a:buFont typeface="Arial" panose="020B0604020202020204" pitchFamily="34" charset="0"/>
              <a:buChar char="•"/>
            </a:pPr>
            <a:r>
              <a:rPr lang="en-GB" sz="1200" dirty="0"/>
              <a:t>Assurance is point in time in a project lifecycle – we may revisit a project if we find significant outcome delivery health risk</a:t>
            </a:r>
          </a:p>
        </p:txBody>
      </p:sp>
    </p:spTree>
    <p:extLst>
      <p:ext uri="{BB962C8B-B14F-4D97-AF65-F5344CB8AC3E}">
        <p14:creationId xmlns:p14="http://schemas.microsoft.com/office/powerpoint/2010/main" val="3778067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47E0-5F1B-4B8E-8BA8-C1665E79874D}"/>
              </a:ext>
            </a:extLst>
          </p:cNvPr>
          <p:cNvSpPr>
            <a:spLocks noGrp="1"/>
          </p:cNvSpPr>
          <p:nvPr>
            <p:ph type="title"/>
          </p:nvPr>
        </p:nvSpPr>
        <p:spPr/>
        <p:txBody>
          <a:bodyPr/>
          <a:lstStyle/>
          <a:p>
            <a:r>
              <a:rPr lang="en-GB" dirty="0"/>
              <a:t>What can we offer the Committee?</a:t>
            </a:r>
          </a:p>
        </p:txBody>
      </p:sp>
      <p:graphicFrame>
        <p:nvGraphicFramePr>
          <p:cNvPr id="4" name="Content Placeholder 3">
            <a:extLst>
              <a:ext uri="{FF2B5EF4-FFF2-40B4-BE49-F238E27FC236}">
                <a16:creationId xmlns:a16="http://schemas.microsoft.com/office/drawing/2014/main" id="{FD1B1097-0264-46F9-AA3B-AD5FB8F0BC09}"/>
              </a:ext>
            </a:extLst>
          </p:cNvPr>
          <p:cNvGraphicFramePr>
            <a:graphicFrameLocks noGrp="1"/>
          </p:cNvGraphicFramePr>
          <p:nvPr>
            <p:ph idx="1"/>
            <p:extLst/>
          </p:nvPr>
        </p:nvGraphicFramePr>
        <p:xfrm>
          <a:off x="457200" y="1131590"/>
          <a:ext cx="8229600" cy="2473960"/>
        </p:xfrm>
        <a:graphic>
          <a:graphicData uri="http://schemas.openxmlformats.org/drawingml/2006/table">
            <a:tbl>
              <a:tblPr firstRow="1" bandRow="1">
                <a:tableStyleId>{5C22544A-7EE6-4342-B048-85BDC9FD1C3A}</a:tableStyleId>
              </a:tblPr>
              <a:tblGrid>
                <a:gridCol w="3826768">
                  <a:extLst>
                    <a:ext uri="{9D8B030D-6E8A-4147-A177-3AD203B41FA5}">
                      <a16:colId xmlns:a16="http://schemas.microsoft.com/office/drawing/2014/main" val="1103754240"/>
                    </a:ext>
                  </a:extLst>
                </a:gridCol>
                <a:gridCol w="4402832">
                  <a:extLst>
                    <a:ext uri="{9D8B030D-6E8A-4147-A177-3AD203B41FA5}">
                      <a16:colId xmlns:a16="http://schemas.microsoft.com/office/drawing/2014/main" val="2343707918"/>
                    </a:ext>
                  </a:extLst>
                </a:gridCol>
              </a:tblGrid>
              <a:tr h="370840">
                <a:tc>
                  <a:txBody>
                    <a:bodyPr/>
                    <a:lstStyle/>
                    <a:p>
                      <a:r>
                        <a:rPr lang="en-GB" sz="1600" dirty="0"/>
                        <a:t>Current Offering</a:t>
                      </a:r>
                    </a:p>
                  </a:txBody>
                  <a:tcPr/>
                </a:tc>
                <a:tc>
                  <a:txBody>
                    <a:bodyPr/>
                    <a:lstStyle/>
                    <a:p>
                      <a:r>
                        <a:rPr lang="en-GB" sz="1600" dirty="0"/>
                        <a:t>Additional Options</a:t>
                      </a:r>
                    </a:p>
                  </a:txBody>
                  <a:tcPr/>
                </a:tc>
                <a:extLst>
                  <a:ext uri="{0D108BD9-81ED-4DB2-BD59-A6C34878D82A}">
                    <a16:rowId xmlns:a16="http://schemas.microsoft.com/office/drawing/2014/main" val="831218747"/>
                  </a:ext>
                </a:extLst>
              </a:tr>
              <a:tr h="370840">
                <a:tc rowSpan="3">
                  <a:txBody>
                    <a:bodyPr/>
                    <a:lstStyle/>
                    <a:p>
                      <a:pPr marL="171450" indent="-171450">
                        <a:buFont typeface="Arial" panose="020B0604020202020204" pitchFamily="34" charset="0"/>
                        <a:buChar char="•"/>
                      </a:pPr>
                      <a:r>
                        <a:rPr lang="en-GB" sz="1200" dirty="0"/>
                        <a:t>Projects receiving an overall Assurance outcome delivery medium to high risk rating bring their back to green approach to the Committee. </a:t>
                      </a:r>
                    </a:p>
                    <a:p>
                      <a:pPr marL="171450" indent="-171450">
                        <a:buFont typeface="Arial" panose="020B0604020202020204" pitchFamily="34" charset="0"/>
                        <a:buChar char="•"/>
                      </a:pPr>
                      <a:r>
                        <a:rPr lang="en-GB" sz="1200" dirty="0"/>
                        <a:t>Change Assurance can attend to provide an independent view of the suitability of the approach.</a:t>
                      </a:r>
                    </a:p>
                  </a:txBody>
                  <a:tcPr/>
                </a:tc>
                <a:tc>
                  <a:txBody>
                    <a:bodyPr/>
                    <a:lstStyle/>
                    <a:p>
                      <a:r>
                        <a:rPr lang="en-GB" sz="1200" dirty="0"/>
                        <a:t>Understand Committee priorities and key change delivery concerns and:</a:t>
                      </a:r>
                    </a:p>
                    <a:p>
                      <a:r>
                        <a:rPr lang="en-GB" sz="1200" dirty="0"/>
                        <a:t>1. Ensure all Change Assurance activity focuses on these as part of our wide view</a:t>
                      </a:r>
                    </a:p>
                    <a:p>
                      <a:r>
                        <a:rPr lang="en-GB" sz="1200" dirty="0"/>
                        <a:t>2. Undertake deep dive Assurance activity on specific focus topics commissioned by the Committee and report our finding</a:t>
                      </a:r>
                    </a:p>
                  </a:txBody>
                  <a:tcPr/>
                </a:tc>
                <a:extLst>
                  <a:ext uri="{0D108BD9-81ED-4DB2-BD59-A6C34878D82A}">
                    <a16:rowId xmlns:a16="http://schemas.microsoft.com/office/drawing/2014/main" val="4284595084"/>
                  </a:ext>
                </a:extLst>
              </a:tr>
              <a:tr h="370840">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Provide change delivery trend analysis, tailored to Committee requirements to identify improvement performance</a:t>
                      </a:r>
                    </a:p>
                  </a:txBody>
                  <a:tcPr/>
                </a:tc>
                <a:extLst>
                  <a:ext uri="{0D108BD9-81ED-4DB2-BD59-A6C34878D82A}">
                    <a16:rowId xmlns:a16="http://schemas.microsoft.com/office/drawing/2014/main" val="2714624939"/>
                  </a:ext>
                </a:extLst>
              </a:tr>
              <a:tr h="370840">
                <a:tc vMerge="1">
                  <a:txBody>
                    <a:bodyPr/>
                    <a:lstStyle/>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Engage with customers’ own change governance or assurance teams to align our service to find synergies.</a:t>
                      </a:r>
                    </a:p>
                  </a:txBody>
                  <a:tcPr/>
                </a:tc>
                <a:extLst>
                  <a:ext uri="{0D108BD9-81ED-4DB2-BD59-A6C34878D82A}">
                    <a16:rowId xmlns:a16="http://schemas.microsoft.com/office/drawing/2014/main" val="761888523"/>
                  </a:ext>
                </a:extLst>
              </a:tr>
            </a:tbl>
          </a:graphicData>
        </a:graphic>
      </p:graphicFrame>
    </p:spTree>
    <p:extLst>
      <p:ext uri="{BB962C8B-B14F-4D97-AF65-F5344CB8AC3E}">
        <p14:creationId xmlns:p14="http://schemas.microsoft.com/office/powerpoint/2010/main" val="369111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sz="quarter"/>
          </p:nvPr>
        </p:nvSpPr>
        <p:spPr>
          <a:xfrm>
            <a:off x="827584" y="1923678"/>
            <a:ext cx="7560840" cy="971550"/>
          </a:xfr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r>
              <a:rPr lang="en-GB" dirty="0">
                <a:solidFill>
                  <a:schemeClr val="tx2"/>
                </a:solidFill>
              </a:rPr>
              <a:t>7.9 Data Office Changes</a:t>
            </a:r>
            <a:endParaRPr lang="en-GB" kern="1200" dirty="0">
              <a:solidFill>
                <a:schemeClr val="tx2"/>
              </a:solidFill>
            </a:endParaRPr>
          </a:p>
        </p:txBody>
      </p:sp>
      <p:sp>
        <p:nvSpPr>
          <p:cNvPr id="2" name="Rectangle 1"/>
          <p:cNvSpPr/>
          <p:nvPr/>
        </p:nvSpPr>
        <p:spPr>
          <a:xfrm>
            <a:off x="4447607" y="238708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208604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Rectangle 145"/>
          <p:cNvSpPr/>
          <p:nvPr/>
        </p:nvSpPr>
        <p:spPr bwMode="auto">
          <a:xfrm>
            <a:off x="-1266" y="142934"/>
            <a:ext cx="9144000" cy="442588"/>
          </a:xfrm>
          <a:prstGeom prst="rect">
            <a:avLst/>
          </a:prstGeom>
          <a:solidFill>
            <a:srgbClr val="E7BB20"/>
          </a:solidFill>
          <a:ln w="9525" cap="flat" cmpd="sng" algn="ctr">
            <a:noFill/>
            <a:prstDash val="solid"/>
            <a:round/>
            <a:headEnd type="none" w="med" len="med"/>
            <a:tailEnd type="none" w="med" len="med"/>
          </a:ln>
          <a:effectLst/>
        </p:spPr>
        <p:txBody>
          <a:bodyPr vert="horz" wrap="square" lIns="92073" tIns="46037" rIns="92073" bIns="46037" numCol="1" rtlCol="0" anchor="ctr" anchorCtr="0" compatLnSpc="1">
            <a:prstTxWarp prst="textNoShape">
              <a:avLst/>
            </a:prstTxWarp>
          </a:bodyPr>
          <a:lstStyle/>
          <a:p>
            <a:pPr algn="ctr" fontAlgn="base">
              <a:spcBef>
                <a:spcPct val="0"/>
              </a:spcBef>
              <a:spcAft>
                <a:spcPct val="0"/>
              </a:spcAft>
            </a:pPr>
            <a:r>
              <a:rPr lang="en-GB" sz="2000" b="1" dirty="0">
                <a:solidFill>
                  <a:schemeClr val="bg1"/>
                </a:solidFill>
                <a:latin typeface="Arial" charset="0"/>
              </a:rPr>
              <a:t>Customer Impacting Data Changes: XRNs</a:t>
            </a:r>
          </a:p>
        </p:txBody>
      </p:sp>
      <p:graphicFrame>
        <p:nvGraphicFramePr>
          <p:cNvPr id="2" name="Table 1"/>
          <p:cNvGraphicFramePr>
            <a:graphicFrameLocks noGrp="1"/>
          </p:cNvGraphicFramePr>
          <p:nvPr>
            <p:extLst>
              <p:ext uri="{D42A27DB-BD31-4B8C-83A1-F6EECF244321}">
                <p14:modId xmlns:p14="http://schemas.microsoft.com/office/powerpoint/2010/main" val="361624519"/>
              </p:ext>
            </p:extLst>
          </p:nvPr>
        </p:nvGraphicFramePr>
        <p:xfrm>
          <a:off x="151968" y="1258969"/>
          <a:ext cx="8740510" cy="3820587"/>
        </p:xfrm>
        <a:graphic>
          <a:graphicData uri="http://schemas.openxmlformats.org/drawingml/2006/table">
            <a:tbl>
              <a:tblPr firstRow="1" firstCol="1" bandRow="1">
                <a:tableStyleId>{69012ECD-51FC-41F1-AA8D-1B2483CD663E}</a:tableStyleId>
              </a:tblPr>
              <a:tblGrid>
                <a:gridCol w="2683990">
                  <a:extLst>
                    <a:ext uri="{9D8B030D-6E8A-4147-A177-3AD203B41FA5}">
                      <a16:colId xmlns:a16="http://schemas.microsoft.com/office/drawing/2014/main" val="20000"/>
                    </a:ext>
                  </a:extLst>
                </a:gridCol>
                <a:gridCol w="896288">
                  <a:extLst>
                    <a:ext uri="{9D8B030D-6E8A-4147-A177-3AD203B41FA5}">
                      <a16:colId xmlns:a16="http://schemas.microsoft.com/office/drawing/2014/main" val="20007"/>
                    </a:ext>
                  </a:extLst>
                </a:gridCol>
                <a:gridCol w="896288">
                  <a:extLst>
                    <a:ext uri="{9D8B030D-6E8A-4147-A177-3AD203B41FA5}">
                      <a16:colId xmlns:a16="http://schemas.microsoft.com/office/drawing/2014/main" val="20008"/>
                    </a:ext>
                  </a:extLst>
                </a:gridCol>
                <a:gridCol w="896288">
                  <a:extLst>
                    <a:ext uri="{9D8B030D-6E8A-4147-A177-3AD203B41FA5}">
                      <a16:colId xmlns:a16="http://schemas.microsoft.com/office/drawing/2014/main" val="20009"/>
                    </a:ext>
                  </a:extLst>
                </a:gridCol>
                <a:gridCol w="896288">
                  <a:extLst>
                    <a:ext uri="{9D8B030D-6E8A-4147-A177-3AD203B41FA5}">
                      <a16:colId xmlns:a16="http://schemas.microsoft.com/office/drawing/2014/main" val="20010"/>
                    </a:ext>
                  </a:extLst>
                </a:gridCol>
                <a:gridCol w="892553">
                  <a:extLst>
                    <a:ext uri="{9D8B030D-6E8A-4147-A177-3AD203B41FA5}">
                      <a16:colId xmlns:a16="http://schemas.microsoft.com/office/drawing/2014/main" val="20011"/>
                    </a:ext>
                  </a:extLst>
                </a:gridCol>
                <a:gridCol w="1578815">
                  <a:extLst>
                    <a:ext uri="{9D8B030D-6E8A-4147-A177-3AD203B41FA5}">
                      <a16:colId xmlns:a16="http://schemas.microsoft.com/office/drawing/2014/main" val="20012"/>
                    </a:ext>
                  </a:extLst>
                </a:gridCol>
              </a:tblGrid>
              <a:tr h="236659">
                <a:tc>
                  <a:txBody>
                    <a:bodyPr/>
                    <a:lstStyle/>
                    <a:p>
                      <a:pPr algn="ctr"/>
                      <a:r>
                        <a:rPr lang="en-GB" sz="1000" dirty="0">
                          <a:solidFill>
                            <a:schemeClr val="bg1"/>
                          </a:solidFill>
                        </a:rPr>
                        <a:t>Change Proposals</a:t>
                      </a:r>
                      <a:endParaRPr lang="en-GB" sz="1000" b="1" dirty="0">
                        <a:solidFill>
                          <a:schemeClr val="bg1"/>
                        </a:solidFill>
                      </a:endParaRPr>
                    </a:p>
                  </a:txBody>
                  <a:tcPr anchor="ctr"/>
                </a:tc>
                <a:tc>
                  <a:txBody>
                    <a:bodyPr/>
                    <a:lstStyle/>
                    <a:p>
                      <a:pPr algn="ctr"/>
                      <a:r>
                        <a:rPr lang="en-GB" sz="1000" b="1" dirty="0">
                          <a:solidFill>
                            <a:schemeClr val="bg1"/>
                          </a:solidFill>
                        </a:rPr>
                        <a:t>Sept 19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Oct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Nov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Dec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Jan 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1000" b="1" dirty="0">
                          <a:solidFill>
                            <a:schemeClr val="bg1"/>
                          </a:solidFill>
                        </a:rPr>
                        <a:t>Comments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9449">
                <a:tc>
                  <a:txBody>
                    <a:bodyPr/>
                    <a:lstStyle/>
                    <a:p>
                      <a:pPr marL="0" algn="l" defTabSz="914378" rtl="0" eaLnBrk="1" fontAlgn="b" latinLnBrk="0" hangingPunct="1"/>
                      <a:r>
                        <a:rPr lang="en-US" sz="800" b="1" kern="1200" dirty="0">
                          <a:solidFill>
                            <a:schemeClr val="tx1"/>
                          </a:solidFill>
                          <a:latin typeface="+mn-lt"/>
                          <a:ea typeface="+mn-ea"/>
                          <a:cs typeface="+mn-cs"/>
                        </a:rPr>
                        <a:t>4738: Shipper portfolio update of proposed Formula Year AQ/SOQ</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498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u="none" strike="noStrike" dirty="0">
                          <a:solidFill>
                            <a:schemeClr val="tx1"/>
                          </a:solidFill>
                          <a:effectLst/>
                        </a:rPr>
                        <a:t>4859: </a:t>
                      </a:r>
                      <a:r>
                        <a:rPr lang="en-GB" sz="800" b="1" kern="1200" dirty="0">
                          <a:solidFill>
                            <a:schemeClr val="tx1"/>
                          </a:solidFill>
                          <a:effectLst/>
                          <a:latin typeface="+mn-lt"/>
                          <a:ea typeface="+mn-ea"/>
                          <a:cs typeface="+mn-cs"/>
                        </a:rPr>
                        <a:t>Increasing MAM Access to CDSP Data to Mitigate Reduced MAM Appointment Timescales</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3248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US" sz="800" u="none" strike="noStrike" dirty="0">
                          <a:solidFill>
                            <a:schemeClr val="tx1"/>
                          </a:solidFill>
                          <a:effectLst/>
                        </a:rPr>
                        <a:t>4860: National ‘Temporary’ UIG Monitoring</a:t>
                      </a:r>
                      <a:endParaRPr lang="en-US" sz="800" b="0" i="0" u="none" strike="noStrike" dirty="0">
                        <a:solidFill>
                          <a:schemeClr val="tx1"/>
                        </a:solidFill>
                        <a:effectLst/>
                        <a:latin typeface="Calibri"/>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Data Strategy to confirm start up for </a:t>
                      </a:r>
                      <a:r>
                        <a:rPr lang="en-GB" sz="1000"/>
                        <a:t>product user case</a:t>
                      </a:r>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9449">
                <a:tc>
                  <a:txBody>
                    <a:bodyPr/>
                    <a:lstStyle/>
                    <a:p>
                      <a:pPr algn="l"/>
                      <a:r>
                        <a:rPr lang="en-GB" sz="800" b="1" dirty="0">
                          <a:solidFill>
                            <a:schemeClr val="tx1"/>
                          </a:solidFill>
                        </a:rPr>
                        <a:t>XRN4928: BG Request for </a:t>
                      </a:r>
                      <a:r>
                        <a:rPr lang="en-GB" sz="800" b="1" dirty="0" err="1">
                          <a:solidFill>
                            <a:schemeClr val="tx1"/>
                          </a:solidFill>
                        </a:rPr>
                        <a:t>iGT</a:t>
                      </a:r>
                      <a:r>
                        <a:rPr lang="en-GB" sz="800" b="1" dirty="0">
                          <a:solidFill>
                            <a:schemeClr val="tx1"/>
                          </a:solidFill>
                        </a:rPr>
                        <a:t> Elected sites</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2483">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4779:</a:t>
                      </a:r>
                      <a:r>
                        <a:rPr lang="en-GB" sz="800" b="1" kern="1200" dirty="0">
                          <a:solidFill>
                            <a:schemeClr val="tx1"/>
                          </a:solidFill>
                          <a:effectLst/>
                          <a:latin typeface="+mn-lt"/>
                          <a:ea typeface="+mn-ea"/>
                          <a:cs typeface="+mn-cs"/>
                        </a:rPr>
                        <a:t> </a:t>
                      </a:r>
                      <a:r>
                        <a:rPr lang="en-US" sz="800" b="1" kern="1200" dirty="0">
                          <a:solidFill>
                            <a:schemeClr val="tx1"/>
                          </a:solidFill>
                          <a:effectLst/>
                          <a:latin typeface="+mn-lt"/>
                          <a:ea typeface="+mn-ea"/>
                          <a:cs typeface="+mn-cs"/>
                        </a:rPr>
                        <a:t>UNC Modification 0657S - Adding AQ reporting to the PARR</a:t>
                      </a:r>
                      <a:endParaRPr lang="en-GB" sz="8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dirty="0"/>
                        <a:t>Change due for delivery for January PARR Report run</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331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4980: </a:t>
                      </a:r>
                      <a:r>
                        <a:rPr lang="en-US" sz="800" b="1" dirty="0">
                          <a:solidFill>
                            <a:schemeClr val="tx1"/>
                          </a:solidFill>
                        </a:rPr>
                        <a:t>Change Supply Point Enquiry API to add in extra field and make certain other fields visible.</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1943706"/>
                  </a:ext>
                </a:extLst>
              </a:tr>
              <a:tr h="473318">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800" dirty="0">
                          <a:solidFill>
                            <a:schemeClr val="tx1"/>
                          </a:solidFill>
                        </a:rPr>
                        <a:t>4713: Actual read following estimated transfer read calculating AQ of 1 </a:t>
                      </a:r>
                      <a:endParaRPr lang="en-GB" sz="800" b="1" dirty="0">
                        <a:solidFill>
                          <a:schemeClr val="tx1"/>
                        </a:solidFill>
                      </a:endParaRPr>
                    </a:p>
                    <a:p>
                      <a:pPr marL="0" marR="0" indent="0" algn="l" defTabSz="914378" rtl="0" eaLnBrk="1" fontAlgn="auto" latinLnBrk="0" hangingPunct="1">
                        <a:lnSpc>
                          <a:spcPct val="100000"/>
                        </a:lnSpc>
                        <a:spcBef>
                          <a:spcPts val="0"/>
                        </a:spcBef>
                        <a:spcAft>
                          <a:spcPts val="0"/>
                        </a:spcAft>
                        <a:buClrTx/>
                        <a:buSzTx/>
                        <a:buFontTx/>
                        <a:buNone/>
                        <a:tabLst/>
                        <a:defRPr/>
                      </a:pPr>
                      <a:endParaRPr lang="en-GB" sz="1000" b="1" dirty="0">
                        <a:solidFill>
                          <a:schemeClr val="tx1"/>
                        </a:solidFill>
                      </a:endParaRP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886812"/>
                  </a:ext>
                </a:extLst>
              </a:tr>
              <a:tr h="379449">
                <a:tc>
                  <a:txBody>
                    <a:bodyPr/>
                    <a:lstStyle/>
                    <a:p>
                      <a:pPr marL="0" marR="0" indent="0" algn="l" defTabSz="914378" rtl="0" eaLnBrk="1" fontAlgn="auto" latinLnBrk="0" hangingPunct="1">
                        <a:lnSpc>
                          <a:spcPct val="100000"/>
                        </a:lnSpc>
                        <a:spcBef>
                          <a:spcPts val="0"/>
                        </a:spcBef>
                        <a:spcAft>
                          <a:spcPts val="0"/>
                        </a:spcAft>
                        <a:buClrTx/>
                        <a:buSzTx/>
                        <a:buFontTx/>
                        <a:buNone/>
                        <a:tabLst/>
                        <a:defRPr/>
                      </a:pPr>
                      <a:r>
                        <a:rPr lang="en-GB" sz="800" b="1" dirty="0">
                          <a:solidFill>
                            <a:schemeClr val="tx1"/>
                          </a:solidFill>
                        </a:rPr>
                        <a:t>5004 – Golden Bullet Report</a:t>
                      </a:r>
                    </a:p>
                  </a:txBody>
                  <a:tcPr anchor="ctr">
                    <a:solidFill>
                      <a:schemeClr val="accent1">
                        <a:lumMod val="40000"/>
                        <a:lumOff val="60000"/>
                      </a:schemeClr>
                    </a:solidFill>
                  </a:tcPr>
                </a:tc>
                <a:tc>
                  <a:txBody>
                    <a:bodyPr/>
                    <a:lstStyle/>
                    <a:p>
                      <a:pPr algn="ctr"/>
                      <a:endParaRPr lang="en-GB" sz="1800" dirty="0"/>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GB"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GB" sz="1000" dirty="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4955436"/>
                  </a:ext>
                </a:extLst>
              </a:tr>
            </a:tbl>
          </a:graphicData>
        </a:graphic>
      </p:graphicFrame>
      <p:sp>
        <p:nvSpPr>
          <p:cNvPr id="197" name="Pentagon 196"/>
          <p:cNvSpPr/>
          <p:nvPr/>
        </p:nvSpPr>
        <p:spPr>
          <a:xfrm>
            <a:off x="171455" y="614704"/>
            <a:ext cx="1728192" cy="167537"/>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Capture</a:t>
            </a:r>
          </a:p>
        </p:txBody>
      </p:sp>
      <p:pic>
        <p:nvPicPr>
          <p:cNvPr id="16" name="Picture 15">
            <a:extLst>
              <a:ext uri="{FF2B5EF4-FFF2-40B4-BE49-F238E27FC236}">
                <a16:creationId xmlns:a16="http://schemas.microsoft.com/office/drawing/2014/main" id="{5FB77E06-41B8-44C0-8E7F-80DFB44FC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947" y="430327"/>
            <a:ext cx="548634" cy="548634"/>
          </a:xfrm>
          <a:prstGeom prst="rect">
            <a:avLst/>
          </a:prstGeom>
        </p:spPr>
      </p:pic>
      <p:sp>
        <p:nvSpPr>
          <p:cNvPr id="17" name="Oval 16">
            <a:extLst>
              <a:ext uri="{FF2B5EF4-FFF2-40B4-BE49-F238E27FC236}">
                <a16:creationId xmlns:a16="http://schemas.microsoft.com/office/drawing/2014/main" id="{862E908E-415A-4E45-891A-80EE81C5B2AB}"/>
              </a:ext>
            </a:extLst>
          </p:cNvPr>
          <p:cNvSpPr/>
          <p:nvPr/>
        </p:nvSpPr>
        <p:spPr>
          <a:xfrm>
            <a:off x="8244409" y="434159"/>
            <a:ext cx="485089" cy="509679"/>
          </a:xfrm>
          <a:prstGeom prst="ellipse">
            <a:avLst/>
          </a:prstGeom>
          <a:noFill/>
          <a:ln w="57150">
            <a:solidFill>
              <a:srgbClr val="E7BB2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GB" dirty="0"/>
          </a:p>
        </p:txBody>
      </p:sp>
      <p:sp>
        <p:nvSpPr>
          <p:cNvPr id="18" name="Pentagon 17"/>
          <p:cNvSpPr/>
          <p:nvPr/>
        </p:nvSpPr>
        <p:spPr>
          <a:xfrm>
            <a:off x="179512" y="844372"/>
            <a:ext cx="1728192" cy="144016"/>
          </a:xfrm>
          <a:prstGeom prst="homePlate">
            <a:avLst/>
          </a:prstGeom>
          <a:solidFill>
            <a:schemeClr val="accent3">
              <a:lumMod val="60000"/>
              <a:lumOff val="40000"/>
            </a:schemeClr>
          </a:solidFill>
          <a:ln w="28575">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**Estimated Delivery</a:t>
            </a:r>
          </a:p>
        </p:txBody>
      </p:sp>
      <p:sp>
        <p:nvSpPr>
          <p:cNvPr id="23" name="Pentagon 22"/>
          <p:cNvSpPr/>
          <p:nvPr/>
        </p:nvSpPr>
        <p:spPr>
          <a:xfrm>
            <a:off x="171455" y="1043746"/>
            <a:ext cx="1728192" cy="144016"/>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tx1"/>
                </a:solidFill>
              </a:rPr>
              <a:t>Delivery</a:t>
            </a:r>
          </a:p>
        </p:txBody>
      </p:sp>
      <p:sp>
        <p:nvSpPr>
          <p:cNvPr id="26" name="Pentagon 25"/>
          <p:cNvSpPr/>
          <p:nvPr/>
        </p:nvSpPr>
        <p:spPr>
          <a:xfrm>
            <a:off x="4067944" y="2914583"/>
            <a:ext cx="2016224" cy="144016"/>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27" name="Pentagon 26"/>
          <p:cNvSpPr/>
          <p:nvPr/>
        </p:nvSpPr>
        <p:spPr>
          <a:xfrm>
            <a:off x="3706638" y="1606567"/>
            <a:ext cx="1728192" cy="146298"/>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9" name="TextBox 8"/>
          <p:cNvSpPr txBox="1"/>
          <p:nvPr/>
        </p:nvSpPr>
        <p:spPr>
          <a:xfrm>
            <a:off x="4447704" y="600009"/>
            <a:ext cx="3648213" cy="400110"/>
          </a:xfrm>
          <a:prstGeom prst="rect">
            <a:avLst/>
          </a:prstGeom>
          <a:noFill/>
        </p:spPr>
        <p:txBody>
          <a:bodyPr wrap="square" rtlCol="0">
            <a:spAutoFit/>
          </a:bodyPr>
          <a:lstStyle/>
          <a:p>
            <a:r>
              <a:rPr lang="en-GB" sz="1000" dirty="0"/>
              <a:t>**Estimated delivery dates will be confirmed on completion of Capture and align to the chosen solution.</a:t>
            </a:r>
          </a:p>
        </p:txBody>
      </p:sp>
      <p:sp>
        <p:nvSpPr>
          <p:cNvPr id="39" name="Pentagon 38"/>
          <p:cNvSpPr/>
          <p:nvPr/>
        </p:nvSpPr>
        <p:spPr>
          <a:xfrm>
            <a:off x="5311533" y="3864808"/>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34" name="Pentagon 22">
            <a:extLst>
              <a:ext uri="{FF2B5EF4-FFF2-40B4-BE49-F238E27FC236}">
                <a16:creationId xmlns:a16="http://schemas.microsoft.com/office/drawing/2014/main" id="{36E21F53-ADC5-4773-81D2-B5B9022E696B}"/>
              </a:ext>
            </a:extLst>
          </p:cNvPr>
          <p:cNvSpPr/>
          <p:nvPr/>
        </p:nvSpPr>
        <p:spPr>
          <a:xfrm>
            <a:off x="6501920" y="1598580"/>
            <a:ext cx="720076" cy="154285"/>
          </a:xfrm>
          <a:prstGeom prst="homePlate">
            <a:avLst/>
          </a:prstGeom>
          <a:solidFill>
            <a:schemeClr val="accent3">
              <a:lumMod val="60000"/>
              <a:lumOff val="40000"/>
            </a:schemeClr>
          </a:solidFill>
          <a:ln>
            <a:solidFill>
              <a:schemeClr val="accent3">
                <a:lumMod val="60000"/>
                <a:lumOff val="40000"/>
              </a:schemeClr>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2" name="Pentagon 23">
            <a:extLst>
              <a:ext uri="{FF2B5EF4-FFF2-40B4-BE49-F238E27FC236}">
                <a16:creationId xmlns:a16="http://schemas.microsoft.com/office/drawing/2014/main" id="{859A9D01-9268-47A9-8F18-C27EFF1D8E56}"/>
              </a:ext>
            </a:extLst>
          </p:cNvPr>
          <p:cNvSpPr/>
          <p:nvPr/>
        </p:nvSpPr>
        <p:spPr>
          <a:xfrm>
            <a:off x="3074760" y="4820621"/>
            <a:ext cx="1706468"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25" name="Pentagon 11">
            <a:extLst>
              <a:ext uri="{FF2B5EF4-FFF2-40B4-BE49-F238E27FC236}">
                <a16:creationId xmlns:a16="http://schemas.microsoft.com/office/drawing/2014/main" id="{37BF4919-71F1-4214-AC15-8E5860B911D4}"/>
              </a:ext>
            </a:extLst>
          </p:cNvPr>
          <p:cNvSpPr/>
          <p:nvPr/>
        </p:nvSpPr>
        <p:spPr>
          <a:xfrm>
            <a:off x="4948538" y="4818395"/>
            <a:ext cx="972583" cy="146242"/>
          </a:xfrm>
          <a:prstGeom prst="homePlate">
            <a:avLst/>
          </a:prstGeom>
          <a:solidFill>
            <a:schemeClr val="accent3">
              <a:lumMod val="60000"/>
              <a:lumOff val="40000"/>
            </a:schemeClr>
          </a:solidFill>
          <a:ln w="9525">
            <a:solidFill>
              <a:schemeClr val="bg2"/>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bg1"/>
                </a:solidFill>
              </a:rPr>
              <a:t>PART A</a:t>
            </a:r>
          </a:p>
        </p:txBody>
      </p:sp>
      <p:sp>
        <p:nvSpPr>
          <p:cNvPr id="37" name="Pentagon 14">
            <a:extLst>
              <a:ext uri="{FF2B5EF4-FFF2-40B4-BE49-F238E27FC236}">
                <a16:creationId xmlns:a16="http://schemas.microsoft.com/office/drawing/2014/main" id="{EB9BA0D0-87BA-4DA2-9BBF-09E5EAFEC5ED}"/>
              </a:ext>
            </a:extLst>
          </p:cNvPr>
          <p:cNvSpPr/>
          <p:nvPr/>
        </p:nvSpPr>
        <p:spPr>
          <a:xfrm>
            <a:off x="6246272" y="4818395"/>
            <a:ext cx="908537" cy="146242"/>
          </a:xfrm>
          <a:prstGeom prst="homePlate">
            <a:avLst/>
          </a:prstGeom>
          <a:solidFill>
            <a:schemeClr val="accent3">
              <a:lumMod val="60000"/>
              <a:lumOff val="40000"/>
            </a:schemeClr>
          </a:solidFill>
          <a:ln w="19050">
            <a:solidFill>
              <a:schemeClr val="accent4">
                <a:lumMod val="75000"/>
              </a:schemeClr>
            </a:solidFill>
            <a:prstDash val="dash"/>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000" b="1" dirty="0">
                <a:solidFill>
                  <a:schemeClr val="bg1"/>
                </a:solidFill>
              </a:rPr>
              <a:t>PART B</a:t>
            </a:r>
          </a:p>
        </p:txBody>
      </p:sp>
      <p:sp>
        <p:nvSpPr>
          <p:cNvPr id="38" name="Pentagon 14">
            <a:extLst>
              <a:ext uri="{FF2B5EF4-FFF2-40B4-BE49-F238E27FC236}">
                <a16:creationId xmlns:a16="http://schemas.microsoft.com/office/drawing/2014/main" id="{44A938AE-A20C-4CB2-AF80-74ADC57BFB77}"/>
              </a:ext>
            </a:extLst>
          </p:cNvPr>
          <p:cNvSpPr/>
          <p:nvPr/>
        </p:nvSpPr>
        <p:spPr>
          <a:xfrm>
            <a:off x="6271810" y="4342344"/>
            <a:ext cx="857463" cy="144016"/>
          </a:xfrm>
          <a:prstGeom prst="homePlate">
            <a:avLst/>
          </a:prstGeom>
          <a:solidFill>
            <a:schemeClr val="accent3">
              <a:lumMod val="60000"/>
              <a:lumOff val="40000"/>
            </a:schemeClr>
          </a:solidFill>
          <a:ln w="9525">
            <a:solidFill>
              <a:schemeClr val="bg2"/>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highlight>
                <a:srgbClr val="000000"/>
              </a:highlight>
            </a:endParaRPr>
          </a:p>
        </p:txBody>
      </p:sp>
      <p:sp>
        <p:nvSpPr>
          <p:cNvPr id="40" name="Pentagon 26">
            <a:extLst>
              <a:ext uri="{FF2B5EF4-FFF2-40B4-BE49-F238E27FC236}">
                <a16:creationId xmlns:a16="http://schemas.microsoft.com/office/drawing/2014/main" id="{CB4C2CA9-A6E9-4718-8C47-6E9C18BD1530}"/>
              </a:ext>
            </a:extLst>
          </p:cNvPr>
          <p:cNvSpPr/>
          <p:nvPr/>
        </p:nvSpPr>
        <p:spPr>
          <a:xfrm>
            <a:off x="2843808" y="3864808"/>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
        <p:nvSpPr>
          <p:cNvPr id="41" name="Pentagon 38">
            <a:extLst>
              <a:ext uri="{FF2B5EF4-FFF2-40B4-BE49-F238E27FC236}">
                <a16:creationId xmlns:a16="http://schemas.microsoft.com/office/drawing/2014/main" id="{7C53217F-E836-432D-A283-EFD06654E075}"/>
              </a:ext>
            </a:extLst>
          </p:cNvPr>
          <p:cNvSpPr/>
          <p:nvPr/>
        </p:nvSpPr>
        <p:spPr>
          <a:xfrm>
            <a:off x="6440594" y="3502851"/>
            <a:ext cx="772635" cy="144016"/>
          </a:xfrm>
          <a:prstGeom prst="homePlate">
            <a:avLst/>
          </a:prstGeom>
          <a:solidFill>
            <a:schemeClr val="accent3">
              <a:lumMod val="60000"/>
              <a:lumOff val="40000"/>
            </a:schemeClr>
          </a:solidFill>
          <a:ln w="12700">
            <a:solidFill>
              <a:schemeClr val="accent3">
                <a:lumMod val="60000"/>
                <a:lumOff val="40000"/>
              </a:schemeClr>
            </a:solidFill>
            <a:prstDash val="soli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bg1"/>
              </a:solidFill>
            </a:endParaRPr>
          </a:p>
        </p:txBody>
      </p:sp>
      <p:sp>
        <p:nvSpPr>
          <p:cNvPr id="42" name="Pentagon 26">
            <a:extLst>
              <a:ext uri="{FF2B5EF4-FFF2-40B4-BE49-F238E27FC236}">
                <a16:creationId xmlns:a16="http://schemas.microsoft.com/office/drawing/2014/main" id="{D73FE93A-6B92-48EF-922A-8E477F4FE9A8}"/>
              </a:ext>
            </a:extLst>
          </p:cNvPr>
          <p:cNvSpPr/>
          <p:nvPr/>
        </p:nvSpPr>
        <p:spPr>
          <a:xfrm>
            <a:off x="6475641" y="2430718"/>
            <a:ext cx="772635" cy="144016"/>
          </a:xfrm>
          <a:prstGeom prst="homePlate">
            <a:avLst/>
          </a:prstGeom>
          <a:solidFill>
            <a:srgbClr val="FFC000"/>
          </a:solidFill>
          <a:ln>
            <a:solidFill>
              <a:srgbClr val="FFC000"/>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000" b="1" dirty="0">
              <a:solidFill>
                <a:schemeClr val="tx1"/>
              </a:solidFill>
            </a:endParaRPr>
          </a:p>
        </p:txBody>
      </p:sp>
    </p:spTree>
    <p:extLst>
      <p:ext uri="{BB962C8B-B14F-4D97-AF65-F5344CB8AC3E}">
        <p14:creationId xmlns:p14="http://schemas.microsoft.com/office/powerpoint/2010/main" val="270700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8 UIG Task Force Progress Report</a:t>
            </a:r>
          </a:p>
        </p:txBody>
      </p:sp>
      <p:sp>
        <p:nvSpPr>
          <p:cNvPr id="3" name="Subtitle 2"/>
          <p:cNvSpPr>
            <a:spLocks noGrp="1"/>
          </p:cNvSpPr>
          <p:nvPr>
            <p:ph type="subTitle" idx="1"/>
          </p:nvPr>
        </p:nvSpPr>
        <p:spPr/>
        <p:txBody>
          <a:bodyPr vert="horz" lIns="91440" tIns="45720" rIns="91440" bIns="45720" rtlCol="0" anchor="t">
            <a:normAutofit/>
          </a:bodyPr>
          <a:lstStyle/>
          <a:p>
            <a:r>
              <a:rPr lang="en-GB" dirty="0">
                <a:latin typeface="Arial"/>
                <a:cs typeface="Arial"/>
              </a:rPr>
              <a:t> Change Management Committee 08/01/2020</a:t>
            </a:r>
            <a:endParaRPr lang="en-GB" dirty="0"/>
          </a:p>
        </p:txBody>
      </p:sp>
    </p:spTree>
    <p:extLst>
      <p:ext uri="{BB962C8B-B14F-4D97-AF65-F5344CB8AC3E}">
        <p14:creationId xmlns:p14="http://schemas.microsoft.com/office/powerpoint/2010/main" val="764135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12D5-7B89-4677-89F5-62150937B587}"/>
              </a:ext>
            </a:extLst>
          </p:cNvPr>
          <p:cNvSpPr>
            <a:spLocks noGrp="1"/>
          </p:cNvSpPr>
          <p:nvPr>
            <p:ph type="title"/>
          </p:nvPr>
        </p:nvSpPr>
        <p:spPr>
          <a:xfrm>
            <a:off x="457200" y="277986"/>
            <a:ext cx="8229600" cy="637580"/>
          </a:xfrm>
        </p:spPr>
        <p:txBody>
          <a:bodyPr>
            <a:noAutofit/>
          </a:bodyPr>
          <a:lstStyle/>
          <a:p>
            <a:r>
              <a:rPr lang="en-GB" dirty="0"/>
              <a:t>BW Report Fix ‘Network Throughput Data’ High Level Timeline</a:t>
            </a:r>
          </a:p>
        </p:txBody>
      </p:sp>
      <p:pic>
        <p:nvPicPr>
          <p:cNvPr id="3" name="Picture 2">
            <a:extLst>
              <a:ext uri="{FF2B5EF4-FFF2-40B4-BE49-F238E27FC236}">
                <a16:creationId xmlns:a16="http://schemas.microsoft.com/office/drawing/2014/main" id="{DCFCA629-D81A-425B-ADF1-F2D74B23D137}"/>
              </a:ext>
            </a:extLst>
          </p:cNvPr>
          <p:cNvPicPr>
            <a:picLocks noChangeAspect="1"/>
          </p:cNvPicPr>
          <p:nvPr/>
        </p:nvPicPr>
        <p:blipFill>
          <a:blip r:embed="rId2"/>
          <a:stretch>
            <a:fillRect/>
          </a:stretch>
        </p:blipFill>
        <p:spPr>
          <a:xfrm>
            <a:off x="176403" y="1496689"/>
            <a:ext cx="8791194" cy="2731245"/>
          </a:xfrm>
          <a:prstGeom prst="rect">
            <a:avLst/>
          </a:prstGeom>
        </p:spPr>
      </p:pic>
    </p:spTree>
    <p:extLst>
      <p:ext uri="{BB962C8B-B14F-4D97-AF65-F5344CB8AC3E}">
        <p14:creationId xmlns:p14="http://schemas.microsoft.com/office/powerpoint/2010/main" val="3256578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Background</a:t>
            </a:r>
          </a:p>
        </p:txBody>
      </p:sp>
      <p:sp>
        <p:nvSpPr>
          <p:cNvPr id="3" name="Content Placeholder 2"/>
          <p:cNvSpPr>
            <a:spLocks noGrp="1"/>
          </p:cNvSpPr>
          <p:nvPr>
            <p:ph idx="1"/>
          </p:nvPr>
        </p:nvSpPr>
        <p:spPr>
          <a:xfrm>
            <a:off x="457200" y="843558"/>
            <a:ext cx="8229600" cy="3888432"/>
          </a:xfrm>
        </p:spPr>
        <p:txBody>
          <a:bodyPr vert="horz" lIns="91440" tIns="45720" rIns="91440" bIns="45720" rtlCol="0" anchor="t">
            <a:normAutofit fontScale="92500" lnSpcReduction="20000"/>
          </a:bodyPr>
          <a:lstStyle/>
          <a:p>
            <a:r>
              <a:rPr lang="en-GB" sz="1500"/>
              <a:t>Modification 0658: ‘CDSP to identify and develop improvements to LDZ settlement processes’ approved by Ofgem on 6th July 2018</a:t>
            </a:r>
          </a:p>
          <a:p>
            <a:pPr lvl="1"/>
            <a:r>
              <a:rPr lang="en-GB" sz="1500"/>
              <a:t>Modification raised to authorise the CDSP to assign resources and incur costs related to a Task Force to investigate the causes and influencers of Unidentified Gas (UIG), with a target of reducing the volatility and scale of UIG and developing a robust predictive model for daily UIG for use by all parties.</a:t>
            </a:r>
          </a:p>
          <a:p>
            <a:r>
              <a:rPr lang="en-GB" sz="1500"/>
              <a:t>BER for Change Reference Number XRN4695: ‘Investigating causes and contributors to levels and volatility of Unidentified Gas’ approved at ChMC on 11th July 2018</a:t>
            </a:r>
          </a:p>
          <a:p>
            <a:pPr lvl="1"/>
            <a:r>
              <a:rPr lang="en-GB" sz="1500"/>
              <a:t>This Change Proposal added an additional service line into the DSC to enable Xoserve access to investigate, using resources and technology, causes and contributors to levels and volatility of Unidentified Gas. Xoserve is to provide monthly update reports and recommend proposals and subsequent changes or modifications for the industry.</a:t>
            </a:r>
          </a:p>
          <a:p>
            <a:r>
              <a:rPr lang="en-GB" sz="1500"/>
              <a:t>The following slides provide: </a:t>
            </a:r>
          </a:p>
          <a:p>
            <a:pPr lvl="1"/>
            <a:r>
              <a:rPr lang="en-GB" sz="1500"/>
              <a:t>Task Force dashboard </a:t>
            </a:r>
          </a:p>
          <a:p>
            <a:pPr lvl="1"/>
            <a:r>
              <a:rPr lang="en-GB" sz="1500"/>
              <a:t>POAP</a:t>
            </a:r>
          </a:p>
          <a:p>
            <a:pPr lvl="1"/>
            <a:r>
              <a:rPr lang="en-GB" sz="1500">
                <a:latin typeface="Arial"/>
                <a:cs typeface="Arial"/>
              </a:rPr>
              <a:t>Recommendation stats</a:t>
            </a:r>
          </a:p>
          <a:p>
            <a:pPr lvl="1"/>
            <a:r>
              <a:rPr lang="en-GB" sz="1500"/>
              <a:t>Reporting on budget</a:t>
            </a:r>
          </a:p>
          <a:p>
            <a:pPr lvl="1"/>
            <a:r>
              <a:rPr lang="en-GB" sz="1600"/>
              <a:t>UIG Task Force Activities migration post October 19</a:t>
            </a:r>
            <a:endParaRPr lang="en-GB" sz="1500"/>
          </a:p>
          <a:p>
            <a:endParaRPr lang="en-GB"/>
          </a:p>
        </p:txBody>
      </p:sp>
    </p:spTree>
    <p:extLst>
      <p:ext uri="{BB962C8B-B14F-4D97-AF65-F5344CB8AC3E}">
        <p14:creationId xmlns:p14="http://schemas.microsoft.com/office/powerpoint/2010/main" val="949750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UIG Task Force: Dashboard</a:t>
            </a:r>
          </a:p>
        </p:txBody>
      </p:sp>
      <p:sp>
        <p:nvSpPr>
          <p:cNvPr id="5" name="Oval 9">
            <a:extLst>
              <a:ext uri="{FF2B5EF4-FFF2-40B4-BE49-F238E27FC236}">
                <a16:creationId xmlns:a16="http://schemas.microsoft.com/office/drawing/2014/main" id="{02D4E185-FBF5-3446-B3E1-6F3AB6C27A45}"/>
              </a:ext>
            </a:extLst>
          </p:cNvPr>
          <p:cNvSpPr>
            <a:spLocks noChangeAspect="1" noChangeArrowheads="1"/>
          </p:cNvSpPr>
          <p:nvPr/>
        </p:nvSpPr>
        <p:spPr bwMode="gray">
          <a:xfrm>
            <a:off x="1979712" y="1131912"/>
            <a:ext cx="431728" cy="431728"/>
          </a:xfrm>
          <a:prstGeom prst="ellipse">
            <a:avLst/>
          </a:prstGeom>
          <a:solidFill>
            <a:srgbClr val="00B050"/>
          </a:solidFill>
          <a:ln w="9525" algn="ctr">
            <a:solidFill>
              <a:srgbClr val="000000"/>
            </a:solidFill>
            <a:round/>
            <a:headEnd/>
            <a:tailEnd/>
          </a:ln>
        </p:spPr>
        <p:txBody>
          <a:bodyPr wrap="none" lIns="226314" tIns="0" rIns="226314" bIns="0" anchor="ctr"/>
          <a:lstStyle/>
          <a:p>
            <a:pPr algn="ctr" fontAlgn="base">
              <a:spcBef>
                <a:spcPct val="0"/>
              </a:spcBef>
              <a:spcAft>
                <a:spcPct val="0"/>
              </a:spcAft>
            </a:pPr>
            <a:r>
              <a:rPr lang="en-US" sz="2000" b="1">
                <a:solidFill>
                  <a:sysClr val="windowText" lastClr="000000"/>
                </a:solidFill>
              </a:rPr>
              <a:t>G</a:t>
            </a:r>
          </a:p>
        </p:txBody>
      </p:sp>
      <p:graphicFrame>
        <p:nvGraphicFramePr>
          <p:cNvPr id="6" name="Table 5">
            <a:extLst>
              <a:ext uri="{FF2B5EF4-FFF2-40B4-BE49-F238E27FC236}">
                <a16:creationId xmlns:a16="http://schemas.microsoft.com/office/drawing/2014/main" id="{AB117C66-3576-B549-9507-6BE43690B321}"/>
              </a:ext>
            </a:extLst>
          </p:cNvPr>
          <p:cNvGraphicFramePr>
            <a:graphicFrameLocks noGrp="1"/>
          </p:cNvGraphicFramePr>
          <p:nvPr>
            <p:extLst/>
          </p:nvPr>
        </p:nvGraphicFramePr>
        <p:xfrm>
          <a:off x="247134" y="638207"/>
          <a:ext cx="1240410" cy="1514532"/>
        </p:xfrm>
        <a:graphic>
          <a:graphicData uri="http://schemas.openxmlformats.org/drawingml/2006/table">
            <a:tbl>
              <a:tblPr firstRow="1" bandRow="1">
                <a:tableStyleId>{5C22544A-7EE6-4342-B048-85BDC9FD1C3A}</a:tableStyleId>
              </a:tblPr>
              <a:tblGrid>
                <a:gridCol w="620205">
                  <a:extLst>
                    <a:ext uri="{9D8B030D-6E8A-4147-A177-3AD203B41FA5}">
                      <a16:colId xmlns:a16="http://schemas.microsoft.com/office/drawing/2014/main" val="20001"/>
                    </a:ext>
                  </a:extLst>
                </a:gridCol>
                <a:gridCol w="620205">
                  <a:extLst>
                    <a:ext uri="{9D8B030D-6E8A-4147-A177-3AD203B41FA5}">
                      <a16:colId xmlns:a16="http://schemas.microsoft.com/office/drawing/2014/main" val="3698224449"/>
                    </a:ext>
                  </a:extLst>
                </a:gridCol>
              </a:tblGrid>
              <a:tr h="180884">
                <a:tc gridSpan="2">
                  <a:txBody>
                    <a:bodyPr/>
                    <a:lstStyle/>
                    <a:p>
                      <a:pPr marL="0" algn="ctr" defTabSz="914400" rtl="0" eaLnBrk="1" latinLnBrk="0" hangingPunct="1"/>
                      <a:r>
                        <a:rPr lang="en-US" sz="800" b="1" kern="1200">
                          <a:solidFill>
                            <a:schemeClr val="tx2"/>
                          </a:solidFill>
                          <a:latin typeface="+mn-lt"/>
                          <a:ea typeface="+mn-ea"/>
                          <a:cs typeface="+mn-cs"/>
                        </a:rPr>
                        <a:t>RAG</a:t>
                      </a: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tc hMerge="1">
                  <a:txBody>
                    <a:bodyPr/>
                    <a:lstStyle/>
                    <a:p>
                      <a:pPr marL="0" algn="ctr" defTabSz="914400" rtl="0" eaLnBrk="1" latinLnBrk="0" hangingPunct="1"/>
                      <a:endParaRPr lang="en-US" sz="800" b="1" kern="1200">
                        <a:solidFill>
                          <a:schemeClr val="tx2"/>
                        </a:solidFill>
                        <a:latin typeface="+mn-lt"/>
                        <a:ea typeface="+mn-ea"/>
                        <a:cs typeface="+mn-cs"/>
                      </a:endParaRPr>
                    </a:p>
                  </a:txBody>
                  <a:tcPr marL="36000" marR="36000" marT="36000" marB="3600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Time</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Cost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rgbClr val="00B050"/>
                          </a:solidFill>
                          <a:effectLst/>
                          <a:latin typeface="+mn-lt"/>
                          <a:ea typeface="+mn-ea"/>
                          <a:cs typeface="+mn-cs"/>
                        </a:rPr>
                        <a:t>G</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4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kern="1200">
                          <a:solidFill>
                            <a:schemeClr val="tx2"/>
                          </a:solidFill>
                          <a:latin typeface="+mn-lt"/>
                          <a:ea typeface="+mn-ea"/>
                          <a:cs typeface="+mn-cs"/>
                        </a:rPr>
                        <a:t>Benefit</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i="0" u="none" strike="noStrike" kern="1200">
                          <a:solidFill>
                            <a:schemeClr val="tx1"/>
                          </a:solidFill>
                          <a:effectLst/>
                          <a:latin typeface="+mn-lt"/>
                          <a:ea typeface="+mn-ea"/>
                          <a:cs typeface="+mn-cs"/>
                        </a:rPr>
                        <a:t>N/A</a:t>
                      </a:r>
                    </a:p>
                  </a:txBody>
                  <a:tcPr marL="36000" marR="36000" marT="36000" marB="3600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7" name="Table 6">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251519" y="2376672"/>
          <a:ext cx="3888433" cy="2324980"/>
        </p:xfrm>
        <a:graphic>
          <a:graphicData uri="http://schemas.openxmlformats.org/drawingml/2006/table">
            <a:tbl>
              <a:tblPr firstRow="1" bandRow="1">
                <a:tableStyleId>{5C22544A-7EE6-4342-B048-85BDC9FD1C3A}</a:tableStyleId>
              </a:tblPr>
              <a:tblGrid>
                <a:gridCol w="2501612">
                  <a:extLst>
                    <a:ext uri="{9D8B030D-6E8A-4147-A177-3AD203B41FA5}">
                      <a16:colId xmlns:a16="http://schemas.microsoft.com/office/drawing/2014/main" val="20000"/>
                    </a:ext>
                  </a:extLst>
                </a:gridCol>
                <a:gridCol w="821942">
                  <a:extLst>
                    <a:ext uri="{9D8B030D-6E8A-4147-A177-3AD203B41FA5}">
                      <a16:colId xmlns:a16="http://schemas.microsoft.com/office/drawing/2014/main" val="20002"/>
                    </a:ext>
                  </a:extLst>
                </a:gridCol>
                <a:gridCol w="564879">
                  <a:extLst>
                    <a:ext uri="{9D8B030D-6E8A-4147-A177-3AD203B41FA5}">
                      <a16:colId xmlns:a16="http://schemas.microsoft.com/office/drawing/2014/main" val="20003"/>
                    </a:ext>
                  </a:extLst>
                </a:gridCol>
              </a:tblGrid>
              <a:tr h="272596">
                <a:tc>
                  <a:txBody>
                    <a:bodyPr/>
                    <a:lstStyle/>
                    <a:p>
                      <a:pPr algn="ctr" rtl="0" fontAlgn="ctr"/>
                      <a:r>
                        <a:rPr lang="en-GB" sz="800" b="1" i="0" u="none" strike="noStrike">
                          <a:solidFill>
                            <a:schemeClr val="tx2"/>
                          </a:solidFill>
                          <a:effectLst/>
                          <a:latin typeface="+mj-lt"/>
                        </a:rPr>
                        <a:t>Progress</a:t>
                      </a:r>
                      <a:r>
                        <a:rPr lang="en-GB" sz="800" b="1" i="0" u="none" strike="noStrike" baseline="0">
                          <a:solidFill>
                            <a:schemeClr val="tx2"/>
                          </a:solidFill>
                          <a:effectLst/>
                          <a:latin typeface="+mj-lt"/>
                        </a:rPr>
                        <a:t> since last month - k</a:t>
                      </a:r>
                      <a:r>
                        <a:rPr lang="en-GB" sz="800" b="1" i="0" u="none" strike="noStrike">
                          <a:solidFill>
                            <a:schemeClr val="tx2"/>
                          </a:solidFill>
                          <a:effectLst/>
                          <a:latin typeface="+mj-lt"/>
                        </a:rPr>
                        <a:t>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December </a:t>
                      </a:r>
                      <a:r>
                        <a:rPr lang="en-GB" sz="800" kern="1200" baseline="0" dirty="0">
                          <a:solidFill>
                            <a:schemeClr val="tx2"/>
                          </a:solidFill>
                          <a:latin typeface="+mj-lt"/>
                          <a:ea typeface="Calibri" panose="020F0502020204030204" pitchFamily="34" charset="0"/>
                          <a:cs typeface="Times New Roman" panose="02020603050405020304" pitchFamily="18" charset="0"/>
                        </a:rPr>
                        <a:t>UIG Work Group</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12/12/19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2631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December</a:t>
                      </a:r>
                      <a:r>
                        <a:rPr lang="en-GB" sz="800" kern="1200" dirty="0">
                          <a:solidFill>
                            <a:schemeClr val="tx2"/>
                          </a:solidFill>
                          <a:latin typeface="+mj-lt"/>
                          <a:ea typeface="Calibri" panose="020F0502020204030204" pitchFamily="34" charset="0"/>
                          <a:cs typeface="Times New Roman" panose="02020603050405020304" pitchFamily="18" charset="0"/>
                        </a:rPr>
                        <a:t> Change</a:t>
                      </a:r>
                      <a:r>
                        <a:rPr lang="en-GB" sz="800" kern="1200" baseline="0" dirty="0">
                          <a:solidFill>
                            <a:schemeClr val="tx2"/>
                          </a:solidFill>
                          <a:latin typeface="+mj-lt"/>
                          <a:ea typeface="Calibri" panose="020F0502020204030204" pitchFamily="34" charset="0"/>
                          <a:cs typeface="Times New Roman" panose="02020603050405020304" pitchFamily="18" charset="0"/>
                        </a:rPr>
                        <a:t> Management Committee</a:t>
                      </a:r>
                      <a:endParaRPr lang="en-GB" sz="80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11/12/19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887630650"/>
                  </a:ext>
                </a:extLst>
              </a:tr>
              <a:tr h="32631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December</a:t>
                      </a:r>
                      <a:r>
                        <a:rPr lang="en-GB" sz="800" kern="1200" dirty="0">
                          <a:solidFill>
                            <a:schemeClr val="tx2"/>
                          </a:solidFill>
                          <a:latin typeface="+mj-lt"/>
                          <a:ea typeface="Calibri" panose="020F0502020204030204" pitchFamily="34" charset="0"/>
                          <a:cs typeface="Times New Roman" panose="02020603050405020304" pitchFamily="18" charset="0"/>
                        </a:rPr>
                        <a:t> 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18/12/19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505133341"/>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Executive Summary Update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20/12/19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1225005"/>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Attend Work Group 674</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11/12/19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778076949"/>
                  </a:ext>
                </a:extLst>
              </a:tr>
              <a:tr h="300847">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Approval of UNC Mod 0692S</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19/12/19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Complete</a:t>
                      </a:r>
                      <a:br>
                        <a:rPr lang="en-GB" sz="800" b="1" i="0" u="none" strike="noStrike" kern="1200" dirty="0">
                          <a:solidFill>
                            <a:srgbClr val="00B050"/>
                          </a:solidFill>
                          <a:effectLst/>
                          <a:latin typeface="+mn-lt"/>
                          <a:ea typeface="+mn-ea"/>
                          <a:cs typeface="+mn-cs"/>
                        </a:rPr>
                      </a:br>
                      <a:r>
                        <a:rPr lang="en-GB" sz="800" kern="1200" dirty="0">
                          <a:solidFill>
                            <a:schemeClr val="tx2"/>
                          </a:solidFill>
                          <a:latin typeface="+mj-lt"/>
                          <a:ea typeface="+mn-ea"/>
                          <a:cs typeface="Times New Roman" panose="02020603050405020304" pitchFamily="18" charset="0"/>
                        </a:rPr>
                        <a:t>(UKLink June 2020 Release)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718683068"/>
                  </a:ext>
                </a:extLst>
              </a:tr>
            </a:tbl>
          </a:graphicData>
        </a:graphic>
      </p:graphicFrame>
      <p:graphicFrame>
        <p:nvGraphicFramePr>
          <p:cNvPr id="8" name="Table 7">
            <a:extLst>
              <a:ext uri="{FF2B5EF4-FFF2-40B4-BE49-F238E27FC236}">
                <a16:creationId xmlns:a16="http://schemas.microsoft.com/office/drawing/2014/main" id="{5466ECAB-8D53-6E47-AA0D-FA9A14E823BF}"/>
              </a:ext>
            </a:extLst>
          </p:cNvPr>
          <p:cNvGraphicFramePr>
            <a:graphicFrameLocks noGrp="1"/>
          </p:cNvGraphicFramePr>
          <p:nvPr>
            <p:extLst/>
          </p:nvPr>
        </p:nvGraphicFramePr>
        <p:xfrm>
          <a:off x="4355976" y="2377827"/>
          <a:ext cx="3528392" cy="260985"/>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20000"/>
                    </a:ext>
                  </a:extLst>
                </a:gridCol>
                <a:gridCol w="720080">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tblGrid>
              <a:tr h="260985">
                <a:tc>
                  <a:txBody>
                    <a:bodyPr/>
                    <a:lstStyle/>
                    <a:p>
                      <a:pPr algn="ctr" rtl="0" fontAlgn="ctr"/>
                      <a:r>
                        <a:rPr lang="en-GB" sz="800" b="1" i="0" u="none" strike="noStrike">
                          <a:solidFill>
                            <a:schemeClr val="tx2"/>
                          </a:solidFill>
                          <a:effectLst/>
                          <a:latin typeface="+mj-lt"/>
                        </a:rPr>
                        <a:t>Priorities for next month – key milestones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Date</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tc>
                  <a:txBody>
                    <a:bodyPr/>
                    <a:lstStyle/>
                    <a:p>
                      <a:pPr algn="ctr" rtl="0" fontAlgn="ctr"/>
                      <a:r>
                        <a:rPr lang="en-GB" sz="800" b="1" i="0" u="none" strike="noStrike">
                          <a:solidFill>
                            <a:schemeClr val="tx2"/>
                          </a:solidFill>
                          <a:effectLst/>
                          <a:latin typeface="+mj-lt"/>
                        </a:rPr>
                        <a:t>Status</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CB52235E-B02C-D446-8E73-FC4656F5C1A2}"/>
              </a:ext>
            </a:extLst>
          </p:cNvPr>
          <p:cNvSpPr txBox="1"/>
          <p:nvPr/>
        </p:nvSpPr>
        <p:spPr>
          <a:xfrm>
            <a:off x="1835696" y="752388"/>
            <a:ext cx="2304256" cy="307777"/>
          </a:xfrm>
          <a:prstGeom prst="rect">
            <a:avLst/>
          </a:prstGeom>
          <a:noFill/>
        </p:spPr>
        <p:txBody>
          <a:bodyPr wrap="square" rtlCol="0">
            <a:spAutoFit/>
          </a:bodyPr>
          <a:lstStyle/>
          <a:p>
            <a:r>
              <a:rPr lang="en-GB" sz="1400">
                <a:solidFill>
                  <a:schemeClr val="tx1">
                    <a:lumMod val="65000"/>
                    <a:lumOff val="35000"/>
                  </a:schemeClr>
                </a:solidFill>
              </a:rPr>
              <a:t>Overall RAG status:*</a:t>
            </a:r>
            <a:endParaRPr lang="en-US" sz="1400">
              <a:solidFill>
                <a:schemeClr val="tx1">
                  <a:lumMod val="65000"/>
                  <a:lumOff val="35000"/>
                </a:schemeClr>
              </a:solidFill>
            </a:endParaRPr>
          </a:p>
        </p:txBody>
      </p:sp>
      <p:graphicFrame>
        <p:nvGraphicFramePr>
          <p:cNvPr id="3" name="Table 2"/>
          <p:cNvGraphicFramePr>
            <a:graphicFrameLocks noGrp="1"/>
          </p:cNvGraphicFramePr>
          <p:nvPr>
            <p:extLst/>
          </p:nvPr>
        </p:nvGraphicFramePr>
        <p:xfrm>
          <a:off x="4355976" y="2646028"/>
          <a:ext cx="3528392" cy="2287538"/>
        </p:xfrm>
        <a:graphic>
          <a:graphicData uri="http://schemas.openxmlformats.org/drawingml/2006/table">
            <a:tbl>
              <a:tblPr firstRow="1" bandRow="1">
                <a:tableStyleId>{5C22544A-7EE6-4342-B048-85BDC9FD1C3A}</a:tableStyleId>
              </a:tblPr>
              <a:tblGrid>
                <a:gridCol w="2330976">
                  <a:extLst>
                    <a:ext uri="{9D8B030D-6E8A-4147-A177-3AD203B41FA5}">
                      <a16:colId xmlns:a16="http://schemas.microsoft.com/office/drawing/2014/main" val="20000"/>
                    </a:ext>
                  </a:extLst>
                </a:gridCol>
                <a:gridCol w="693360">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tblGrid>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b="0" kern="1200" dirty="0">
                          <a:solidFill>
                            <a:schemeClr val="tx2"/>
                          </a:solidFill>
                          <a:latin typeface="+mj-lt"/>
                          <a:ea typeface="Calibri" panose="020F0502020204030204" pitchFamily="34" charset="0"/>
                          <a:cs typeface="Times New Roman" panose="02020603050405020304" pitchFamily="18" charset="0"/>
                        </a:rPr>
                        <a:t>Support</a:t>
                      </a:r>
                      <a:r>
                        <a:rPr lang="en-GB" sz="800" b="0" kern="1200" baseline="0" dirty="0">
                          <a:solidFill>
                            <a:schemeClr val="tx2"/>
                          </a:solidFill>
                          <a:latin typeface="+mj-lt"/>
                          <a:ea typeface="Calibri" panose="020F0502020204030204" pitchFamily="34" charset="0"/>
                          <a:cs typeface="Times New Roman" panose="02020603050405020304" pitchFamily="18" charset="0"/>
                        </a:rPr>
                        <a:t> Mod development (All)</a:t>
                      </a:r>
                      <a:endParaRPr lang="en-GB" sz="800" b="0" kern="1200" dirty="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b="0" kern="1200" baseline="0">
                          <a:solidFill>
                            <a:schemeClr val="tx2"/>
                          </a:solidFill>
                          <a:latin typeface="+mj-lt"/>
                          <a:ea typeface="Calibri" charset="0"/>
                          <a:cs typeface="Times New Roman" panose="02020603050405020304" pitchFamily="18" charset="0"/>
                        </a:rPr>
                        <a:t>01/03/19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Development of automated UIG reporting </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End of June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FF0000"/>
                          </a:solidFill>
                          <a:effectLst/>
                          <a:latin typeface="+mn-lt"/>
                          <a:ea typeface="+mn-ea"/>
                          <a:cs typeface="+mn-cs"/>
                        </a:rPr>
                        <a:t>R</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124">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Commence UIG Task Force close down/extension</a:t>
                      </a:r>
                      <a:r>
                        <a:rPr lang="en-GB" sz="800" kern="1200" baseline="0">
                          <a:solidFill>
                            <a:schemeClr val="tx2"/>
                          </a:solidFill>
                          <a:latin typeface="+mj-lt"/>
                          <a:ea typeface="Calibri" panose="020F0502020204030204" pitchFamily="34" charset="0"/>
                          <a:cs typeface="Times New Roman" panose="02020603050405020304" pitchFamily="18" charset="0"/>
                        </a:rPr>
                        <a:t> options</a:t>
                      </a:r>
                      <a:endParaRPr lang="en-GB" sz="800" kern="1200">
                        <a:solidFill>
                          <a:schemeClr val="tx2"/>
                        </a:solidFill>
                        <a:latin typeface="+mj-lt"/>
                        <a:ea typeface="Calibri" panose="020F0502020204030204" pitchFamily="34" charset="0"/>
                        <a:cs typeface="Times New Roman" panose="02020603050405020304" pitchFamily="18" charset="0"/>
                      </a:endParaRP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01/07/19</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January Change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08/01/20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239802089"/>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January</a:t>
                      </a:r>
                      <a:r>
                        <a:rPr lang="en-GB" sz="800" kern="1200" dirty="0">
                          <a:solidFill>
                            <a:schemeClr val="tx2"/>
                          </a:solidFill>
                          <a:latin typeface="+mj-lt"/>
                          <a:ea typeface="Calibri" panose="020F0502020204030204" pitchFamily="34" charset="0"/>
                          <a:cs typeface="Times New Roman" panose="02020603050405020304" pitchFamily="18" charset="0"/>
                        </a:rPr>
                        <a:t> Contract Management Committee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15/01/20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4155352999"/>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a:solidFill>
                            <a:schemeClr val="tx2"/>
                          </a:solidFill>
                          <a:latin typeface="+mj-lt"/>
                          <a:ea typeface="Calibri" panose="020F0502020204030204" pitchFamily="34" charset="0"/>
                          <a:cs typeface="Times New Roman" panose="02020603050405020304" pitchFamily="18" charset="0"/>
                        </a:rPr>
                        <a:t>Executive Summary Update</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n-lt"/>
                          <a:ea typeface="Calibri" charset="0"/>
                          <a:cs typeface="Times New Roman" panose="02020603050405020304" pitchFamily="18" charset="0"/>
                        </a:rPr>
                        <a:t>w/c 27/01/20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21441398"/>
                  </a:ext>
                </a:extLst>
              </a:tr>
              <a:tr h="319569">
                <a:tc>
                  <a:txBody>
                    <a:bodyPr/>
                    <a:lstStyle/>
                    <a:p>
                      <a:pPr marL="0" marR="0" lvl="0" indent="0" algn="l" defTabSz="685800" rtl="0" eaLnBrk="1" fontAlgn="t" latinLnBrk="0" hangingPunct="1">
                        <a:lnSpc>
                          <a:spcPct val="100000"/>
                        </a:lnSpc>
                        <a:spcBef>
                          <a:spcPts val="0"/>
                        </a:spcBef>
                        <a:spcAft>
                          <a:spcPts val="0"/>
                        </a:spcAft>
                        <a:buClrTx/>
                        <a:buSzTx/>
                        <a:buFontTx/>
                        <a:buNone/>
                        <a:tabLst/>
                        <a:defRPr/>
                      </a:pPr>
                      <a:r>
                        <a:rPr lang="en-GB" sz="800" kern="1200" dirty="0">
                          <a:solidFill>
                            <a:schemeClr val="tx2"/>
                          </a:solidFill>
                          <a:latin typeface="+mj-lt"/>
                          <a:ea typeface="Calibri" panose="020F0502020204030204" pitchFamily="34" charset="0"/>
                          <a:cs typeface="Times New Roman" panose="02020603050405020304" pitchFamily="18" charset="0"/>
                        </a:rPr>
                        <a:t>Attend </a:t>
                      </a:r>
                      <a:r>
                        <a:rPr lang="en-GB" sz="800" kern="1200" dirty="0">
                          <a:solidFill>
                            <a:schemeClr val="tx2"/>
                          </a:solidFill>
                          <a:latin typeface="+mn-lt"/>
                          <a:ea typeface="Calibri" panose="020F0502020204030204" pitchFamily="34" charset="0"/>
                          <a:cs typeface="Times New Roman" panose="02020603050405020304" pitchFamily="18" charset="0"/>
                        </a:rPr>
                        <a:t>January</a:t>
                      </a:r>
                      <a:r>
                        <a:rPr lang="en-GB" sz="800" kern="1200" dirty="0">
                          <a:solidFill>
                            <a:schemeClr val="tx2"/>
                          </a:solidFill>
                          <a:latin typeface="+mj-lt"/>
                          <a:ea typeface="Calibri" panose="020F0502020204030204" pitchFamily="34" charset="0"/>
                          <a:cs typeface="Times New Roman" panose="02020603050405020304" pitchFamily="18" charset="0"/>
                        </a:rPr>
                        <a:t> UIG Work Group</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t" latinLnBrk="0" hangingPunct="1">
                        <a:lnSpc>
                          <a:spcPct val="100000"/>
                        </a:lnSpc>
                        <a:spcBef>
                          <a:spcPts val="0"/>
                        </a:spcBef>
                        <a:spcAft>
                          <a:spcPts val="0"/>
                        </a:spcAft>
                        <a:buClrTx/>
                        <a:buSzTx/>
                        <a:buFontTx/>
                        <a:buNone/>
                        <a:tabLst/>
                        <a:defRPr/>
                      </a:pPr>
                      <a:r>
                        <a:rPr lang="en-GB" sz="800" kern="1200" baseline="0" dirty="0">
                          <a:solidFill>
                            <a:schemeClr val="tx2"/>
                          </a:solidFill>
                          <a:latin typeface="+mj-lt"/>
                          <a:ea typeface="Calibri" charset="0"/>
                          <a:cs typeface="Times New Roman" panose="02020603050405020304" pitchFamily="18" charset="0"/>
                        </a:rPr>
                        <a:t>21/01/20</a:t>
                      </a:r>
                    </a:p>
                  </a:txBody>
                  <a:tcPr marL="34290" marR="34290" marT="34290" marB="3429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800" b="1" i="0" u="none" strike="noStrike" kern="1200" dirty="0">
                          <a:solidFill>
                            <a:srgbClr val="00B050"/>
                          </a:solidFill>
                          <a:effectLst/>
                          <a:latin typeface="+mn-lt"/>
                          <a:ea typeface="+mn-ea"/>
                          <a:cs typeface="+mn-cs"/>
                        </a:rPr>
                        <a:t>G</a:t>
                      </a:r>
                    </a:p>
                  </a:txBody>
                  <a:tcPr marL="9525" marR="9525" marT="9525"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2912508688"/>
                  </a:ext>
                </a:extLst>
              </a:tr>
            </a:tbl>
          </a:graphicData>
        </a:graphic>
      </p:graphicFrame>
    </p:spTree>
    <p:extLst>
      <p:ext uri="{BB962C8B-B14F-4D97-AF65-F5344CB8AC3E}">
        <p14:creationId xmlns:p14="http://schemas.microsoft.com/office/powerpoint/2010/main" val="334627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67DD9588-713D-6541-B74F-36D3C98AF17D}"/>
              </a:ext>
            </a:extLst>
          </p:cNvPr>
          <p:cNvGraphicFramePr>
            <a:graphicFrameLocks noGrp="1"/>
          </p:cNvGraphicFramePr>
          <p:nvPr>
            <p:extLst/>
          </p:nvPr>
        </p:nvGraphicFramePr>
        <p:xfrm>
          <a:off x="567734" y="722299"/>
          <a:ext cx="7820679" cy="4001760"/>
        </p:xfrm>
        <a:graphic>
          <a:graphicData uri="http://schemas.openxmlformats.org/drawingml/2006/table">
            <a:tbl>
              <a:tblPr firstRow="1" bandRow="1">
                <a:tableStyleId>{69CF1AB2-1976-4502-BF36-3FF5EA218861}</a:tableStyleId>
              </a:tblPr>
              <a:tblGrid>
                <a:gridCol w="175663">
                  <a:extLst>
                    <a:ext uri="{9D8B030D-6E8A-4147-A177-3AD203B41FA5}">
                      <a16:colId xmlns:a16="http://schemas.microsoft.com/office/drawing/2014/main" val="4177888447"/>
                    </a:ext>
                  </a:extLst>
                </a:gridCol>
                <a:gridCol w="298218">
                  <a:extLst>
                    <a:ext uri="{9D8B030D-6E8A-4147-A177-3AD203B41FA5}">
                      <a16:colId xmlns:a16="http://schemas.microsoft.com/office/drawing/2014/main" val="20015"/>
                    </a:ext>
                  </a:extLst>
                </a:gridCol>
                <a:gridCol w="298218">
                  <a:extLst>
                    <a:ext uri="{9D8B030D-6E8A-4147-A177-3AD203B41FA5}">
                      <a16:colId xmlns:a16="http://schemas.microsoft.com/office/drawing/2014/main" val="20016"/>
                    </a:ext>
                  </a:extLst>
                </a:gridCol>
                <a:gridCol w="298218">
                  <a:extLst>
                    <a:ext uri="{9D8B030D-6E8A-4147-A177-3AD203B41FA5}">
                      <a16:colId xmlns:a16="http://schemas.microsoft.com/office/drawing/2014/main" val="20017"/>
                    </a:ext>
                  </a:extLst>
                </a:gridCol>
                <a:gridCol w="298218">
                  <a:extLst>
                    <a:ext uri="{9D8B030D-6E8A-4147-A177-3AD203B41FA5}">
                      <a16:colId xmlns:a16="http://schemas.microsoft.com/office/drawing/2014/main" val="2512248838"/>
                    </a:ext>
                  </a:extLst>
                </a:gridCol>
                <a:gridCol w="298218">
                  <a:extLst>
                    <a:ext uri="{9D8B030D-6E8A-4147-A177-3AD203B41FA5}">
                      <a16:colId xmlns:a16="http://schemas.microsoft.com/office/drawing/2014/main" val="20023"/>
                    </a:ext>
                  </a:extLst>
                </a:gridCol>
                <a:gridCol w="298218">
                  <a:extLst>
                    <a:ext uri="{9D8B030D-6E8A-4147-A177-3AD203B41FA5}">
                      <a16:colId xmlns:a16="http://schemas.microsoft.com/office/drawing/2014/main" val="20019"/>
                    </a:ext>
                  </a:extLst>
                </a:gridCol>
                <a:gridCol w="298218">
                  <a:extLst>
                    <a:ext uri="{9D8B030D-6E8A-4147-A177-3AD203B41FA5}">
                      <a16:colId xmlns:a16="http://schemas.microsoft.com/office/drawing/2014/main" val="20020"/>
                    </a:ext>
                  </a:extLst>
                </a:gridCol>
                <a:gridCol w="298218">
                  <a:extLst>
                    <a:ext uri="{9D8B030D-6E8A-4147-A177-3AD203B41FA5}">
                      <a16:colId xmlns:a16="http://schemas.microsoft.com/office/drawing/2014/main" val="20021"/>
                    </a:ext>
                  </a:extLst>
                </a:gridCol>
                <a:gridCol w="298218">
                  <a:extLst>
                    <a:ext uri="{9D8B030D-6E8A-4147-A177-3AD203B41FA5}">
                      <a16:colId xmlns:a16="http://schemas.microsoft.com/office/drawing/2014/main" val="20022"/>
                    </a:ext>
                  </a:extLst>
                </a:gridCol>
                <a:gridCol w="310066">
                  <a:extLst>
                    <a:ext uri="{9D8B030D-6E8A-4147-A177-3AD203B41FA5}">
                      <a16:colId xmlns:a16="http://schemas.microsoft.com/office/drawing/2014/main" val="20024"/>
                    </a:ext>
                  </a:extLst>
                </a:gridCol>
                <a:gridCol w="310064">
                  <a:extLst>
                    <a:ext uri="{9D8B030D-6E8A-4147-A177-3AD203B41FA5}">
                      <a16:colId xmlns:a16="http://schemas.microsoft.com/office/drawing/2014/main" val="20025"/>
                    </a:ext>
                  </a:extLst>
                </a:gridCol>
                <a:gridCol w="310066">
                  <a:extLst>
                    <a:ext uri="{9D8B030D-6E8A-4147-A177-3AD203B41FA5}">
                      <a16:colId xmlns:a16="http://schemas.microsoft.com/office/drawing/2014/main" val="20026"/>
                    </a:ext>
                  </a:extLst>
                </a:gridCol>
                <a:gridCol w="310066">
                  <a:extLst>
                    <a:ext uri="{9D8B030D-6E8A-4147-A177-3AD203B41FA5}">
                      <a16:colId xmlns:a16="http://schemas.microsoft.com/office/drawing/2014/main" val="20028"/>
                    </a:ext>
                  </a:extLst>
                </a:gridCol>
                <a:gridCol w="310066">
                  <a:extLst>
                    <a:ext uri="{9D8B030D-6E8A-4147-A177-3AD203B41FA5}">
                      <a16:colId xmlns:a16="http://schemas.microsoft.com/office/drawing/2014/main" val="2898339239"/>
                    </a:ext>
                  </a:extLst>
                </a:gridCol>
                <a:gridCol w="310066">
                  <a:extLst>
                    <a:ext uri="{9D8B030D-6E8A-4147-A177-3AD203B41FA5}">
                      <a16:colId xmlns:a16="http://schemas.microsoft.com/office/drawing/2014/main" val="2483526446"/>
                    </a:ext>
                  </a:extLst>
                </a:gridCol>
                <a:gridCol w="310066">
                  <a:extLst>
                    <a:ext uri="{9D8B030D-6E8A-4147-A177-3AD203B41FA5}">
                      <a16:colId xmlns:a16="http://schemas.microsoft.com/office/drawing/2014/main" val="1246570788"/>
                    </a:ext>
                  </a:extLst>
                </a:gridCol>
                <a:gridCol w="310066">
                  <a:extLst>
                    <a:ext uri="{9D8B030D-6E8A-4147-A177-3AD203B41FA5}">
                      <a16:colId xmlns:a16="http://schemas.microsoft.com/office/drawing/2014/main" val="1675033782"/>
                    </a:ext>
                  </a:extLst>
                </a:gridCol>
                <a:gridCol w="310066">
                  <a:extLst>
                    <a:ext uri="{9D8B030D-6E8A-4147-A177-3AD203B41FA5}">
                      <a16:colId xmlns:a16="http://schemas.microsoft.com/office/drawing/2014/main" val="853783306"/>
                    </a:ext>
                  </a:extLst>
                </a:gridCol>
                <a:gridCol w="310066">
                  <a:extLst>
                    <a:ext uri="{9D8B030D-6E8A-4147-A177-3AD203B41FA5}">
                      <a16:colId xmlns:a16="http://schemas.microsoft.com/office/drawing/2014/main" val="1990204948"/>
                    </a:ext>
                  </a:extLst>
                </a:gridCol>
                <a:gridCol w="310066">
                  <a:extLst>
                    <a:ext uri="{9D8B030D-6E8A-4147-A177-3AD203B41FA5}">
                      <a16:colId xmlns:a16="http://schemas.microsoft.com/office/drawing/2014/main" val="1355230323"/>
                    </a:ext>
                  </a:extLst>
                </a:gridCol>
                <a:gridCol w="310066">
                  <a:extLst>
                    <a:ext uri="{9D8B030D-6E8A-4147-A177-3AD203B41FA5}">
                      <a16:colId xmlns:a16="http://schemas.microsoft.com/office/drawing/2014/main" val="2257612676"/>
                    </a:ext>
                  </a:extLst>
                </a:gridCol>
                <a:gridCol w="310066">
                  <a:extLst>
                    <a:ext uri="{9D8B030D-6E8A-4147-A177-3AD203B41FA5}">
                      <a16:colId xmlns:a16="http://schemas.microsoft.com/office/drawing/2014/main" val="1477378466"/>
                    </a:ext>
                  </a:extLst>
                </a:gridCol>
                <a:gridCol w="310066">
                  <a:extLst>
                    <a:ext uri="{9D8B030D-6E8A-4147-A177-3AD203B41FA5}">
                      <a16:colId xmlns:a16="http://schemas.microsoft.com/office/drawing/2014/main" val="1951517590"/>
                    </a:ext>
                  </a:extLst>
                </a:gridCol>
                <a:gridCol w="310066">
                  <a:extLst>
                    <a:ext uri="{9D8B030D-6E8A-4147-A177-3AD203B41FA5}">
                      <a16:colId xmlns:a16="http://schemas.microsoft.com/office/drawing/2014/main" val="3671018053"/>
                    </a:ext>
                  </a:extLst>
                </a:gridCol>
                <a:gridCol w="310066">
                  <a:extLst>
                    <a:ext uri="{9D8B030D-6E8A-4147-A177-3AD203B41FA5}">
                      <a16:colId xmlns:a16="http://schemas.microsoft.com/office/drawing/2014/main" val="251310059"/>
                    </a:ext>
                  </a:extLst>
                </a:gridCol>
              </a:tblGrid>
              <a:tr h="117893">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gridSpan="5">
                  <a:txBody>
                    <a:bodyPr/>
                    <a:lstStyle/>
                    <a:p>
                      <a:pPr algn="ctr"/>
                      <a:r>
                        <a:rPr lang="en-US" sz="600" b="1" dirty="0">
                          <a:solidFill>
                            <a:schemeClr val="bg1"/>
                          </a:solidFill>
                        </a:rPr>
                        <a:t>September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0">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October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endParaRPr lang="en-GB"/>
                    </a:p>
                  </a:txBody>
                  <a:tcP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November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December</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January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gridSpan="4">
                  <a:txBody>
                    <a:bodyPr/>
                    <a:lstStyle/>
                    <a:p>
                      <a:pPr algn="ctr"/>
                      <a:r>
                        <a:rPr lang="en-US" sz="600" b="1" dirty="0">
                          <a:solidFill>
                            <a:schemeClr val="bg1"/>
                          </a:solidFill>
                        </a:rPr>
                        <a:t>February 2020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tc hMerge="1">
                  <a:txBody>
                    <a:bodyPr/>
                    <a:lstStyle/>
                    <a:p>
                      <a:pPr algn="ctr"/>
                      <a:endParaRPr lang="en-US" sz="600" b="1">
                        <a:solidFill>
                          <a:schemeClr val="bg1"/>
                        </a:solidFill>
                      </a:endParaRP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3175" cap="flat" cmpd="sng" algn="ctr">
                      <a:solidFill>
                        <a:schemeClr val="tx1"/>
                      </a:solidFill>
                      <a:prstDash val="solid"/>
                      <a:round/>
                      <a:headEnd type="none" w="med" len="med"/>
                      <a:tailEnd type="none" w="med" len="med"/>
                    </a:lnT>
                    <a:lnB w="9525" cap="flat" cmpd="sng" algn="ctr">
                      <a:solidFill>
                        <a:schemeClr val="tx1">
                          <a:lumMod val="50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2645138973"/>
                  </a:ext>
                </a:extLst>
              </a:tr>
              <a:tr h="0">
                <a:tc>
                  <a:txBody>
                    <a:bodyPr/>
                    <a:lstStyle/>
                    <a:p>
                      <a:pPr algn="ctr"/>
                      <a:endParaRPr lang="en-US" sz="600" b="0">
                        <a:solidFill>
                          <a:schemeClr val="bg1"/>
                        </a:solidFill>
                      </a:endParaRPr>
                    </a:p>
                  </a:txBody>
                  <a:tcPr marL="45720" marR="45720">
                    <a:lnL w="3175" cap="flat" cmpd="sng" algn="ctr">
                      <a:solidFill>
                        <a:schemeClr val="tx1">
                          <a:lumMod val="50000"/>
                        </a:schemeClr>
                      </a:solidFill>
                      <a:prstDash val="solid"/>
                      <a:round/>
                      <a:headEnd type="none" w="med" len="med"/>
                      <a:tailEnd type="none" w="med" len="med"/>
                    </a:lnL>
                    <a:lnR w="9525" cap="flat" cmpd="sng" algn="ctr">
                      <a:solidFill>
                        <a:schemeClr val="tx1"/>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02/09</a:t>
                      </a:r>
                    </a:p>
                  </a:txBody>
                  <a:tcPr marL="45720" marR="45720" anchor="ctr">
                    <a:lnL w="9525" cap="flat" cmpd="sng" algn="ctr">
                      <a:solidFill>
                        <a:schemeClr val="tx1"/>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09/09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16/09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23/09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30/09</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07/10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14/10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21/10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28/10</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04/11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11/11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18/11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25/11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09/12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kern="1200" dirty="0">
                          <a:solidFill>
                            <a:schemeClr val="bg1"/>
                          </a:solidFill>
                          <a:latin typeface="+mn-lt"/>
                          <a:ea typeface="+mn-ea"/>
                          <a:cs typeface="+mn-cs"/>
                        </a:rPr>
                        <a:t>16/12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20/12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06/01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13/01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20/01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algn="ctr"/>
                      <a:r>
                        <a:rPr lang="en-US" sz="600" b="1" dirty="0">
                          <a:solidFill>
                            <a:schemeClr val="bg1"/>
                          </a:solidFill>
                        </a:rPr>
                        <a:t>27/01</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03/02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10/02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17/02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tc>
                  <a:txBody>
                    <a:bodyPr/>
                    <a:lstStyle/>
                    <a:p>
                      <a:pPr marL="0" algn="ctr" defTabSz="914400" rtl="0" eaLnBrk="1" latinLnBrk="0" hangingPunct="1"/>
                      <a:r>
                        <a:rPr lang="en-GB" sz="600" b="1" kern="1200" dirty="0">
                          <a:solidFill>
                            <a:schemeClr val="bg1"/>
                          </a:solidFill>
                          <a:latin typeface="+mn-lt"/>
                          <a:ea typeface="+mn-ea"/>
                          <a:cs typeface="+mn-cs"/>
                        </a:rPr>
                        <a:t>24/02</a:t>
                      </a:r>
                    </a:p>
                  </a:txBody>
                  <a:tcPr marL="45720" marR="45720" anchor="ctr">
                    <a:lnL w="9525" cap="flat" cmpd="sng" algn="ctr">
                      <a:solidFill>
                        <a:schemeClr val="tx1">
                          <a:lumMod val="50000"/>
                        </a:schemeClr>
                      </a:solidFill>
                      <a:prstDash val="solid"/>
                      <a:round/>
                      <a:headEnd type="none" w="med" len="med"/>
                      <a:tailEnd type="none" w="med" len="med"/>
                    </a:lnL>
                    <a:lnR w="9525" cap="flat" cmpd="sng" algn="ctr">
                      <a:solidFill>
                        <a:schemeClr val="tx1">
                          <a:lumMod val="50000"/>
                        </a:schemeClr>
                      </a:solidFill>
                      <a:prstDash val="solid"/>
                      <a:round/>
                      <a:headEnd type="none" w="med" len="med"/>
                      <a:tailEnd type="none" w="med" len="med"/>
                    </a:lnR>
                    <a:lnT w="9525" cap="flat" cmpd="sng" algn="ctr">
                      <a:solidFill>
                        <a:schemeClr val="tx1">
                          <a:lumMod val="5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6">
                        <a:lumMod val="50000"/>
                      </a:schemeClr>
                    </a:solidFill>
                  </a:tcPr>
                </a:tc>
                <a:extLst>
                  <a:ext uri="{0D108BD9-81ED-4DB2-BD59-A6C34878D82A}">
                    <a16:rowId xmlns:a16="http://schemas.microsoft.com/office/drawing/2014/main" val="4105972714"/>
                  </a:ext>
                </a:extLst>
              </a:tr>
              <a:tr h="3636000">
                <a:tc>
                  <a:txBody>
                    <a:bodyPr/>
                    <a:lstStyle/>
                    <a:p>
                      <a:pPr algn="ctr"/>
                      <a:endParaRPr lang="en-US" sz="600" b="0">
                        <a:solidFill>
                          <a:schemeClr val="bg1"/>
                        </a:solidFill>
                      </a:endParaRPr>
                    </a:p>
                  </a:txBody>
                  <a:tcPr marL="36000" marR="36000" marT="36000" marB="36000" vert="vert270">
                    <a:lnL w="3175" cap="flat" cmpd="sng" algn="ctr">
                      <a:solidFill>
                        <a:schemeClr val="tx1">
                          <a:lumMod val="5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3175" cap="flat" cmpd="sng" algn="ctr">
                      <a:solidFill>
                        <a:schemeClr val="tx1">
                          <a:lumMod val="50000"/>
                        </a:schemeClr>
                      </a:solidFill>
                      <a:prstDash val="solid"/>
                      <a:round/>
                      <a:headEnd type="none" w="med" len="med"/>
                      <a:tailEnd type="none" w="med" len="med"/>
                    </a:lnT>
                    <a:lnB w="3175" cap="flat" cmpd="sng" algn="ctr">
                      <a:solidFill>
                        <a:schemeClr val="tx1">
                          <a:lumMod val="50000"/>
                        </a:schemeClr>
                      </a:solidFill>
                      <a:prstDash val="solid"/>
                      <a:round/>
                      <a:headEnd type="none" w="med" len="med"/>
                      <a:tailEnd type="none" w="med" len="med"/>
                    </a:lnB>
                    <a:solidFill>
                      <a:schemeClr val="accent6">
                        <a:lumMod val="50000"/>
                      </a:schemeClr>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en-US" sz="600" b="0" i="1" dirty="0">
                        <a:solidFill>
                          <a:schemeClr val="tx1"/>
                        </a:solidFill>
                      </a:endParaRPr>
                    </a:p>
                  </a:txBody>
                  <a:tcPr marL="45720" marR="45720" vert="vert270">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149007"/>
                  </a:ext>
                </a:extLst>
              </a:tr>
            </a:tbl>
          </a:graphicData>
        </a:graphic>
      </p:graphicFrame>
      <p:sp>
        <p:nvSpPr>
          <p:cNvPr id="2" name="Title 1"/>
          <p:cNvSpPr>
            <a:spLocks noGrp="1"/>
          </p:cNvSpPr>
          <p:nvPr>
            <p:ph type="title"/>
          </p:nvPr>
        </p:nvSpPr>
        <p:spPr/>
        <p:txBody>
          <a:bodyPr/>
          <a:lstStyle/>
          <a:p>
            <a:pPr algn="l"/>
            <a:r>
              <a:rPr lang="en-GB"/>
              <a:t>Plan on Page Updated</a:t>
            </a:r>
          </a:p>
        </p:txBody>
      </p:sp>
      <p:sp>
        <p:nvSpPr>
          <p:cNvPr id="15" name="Rectangle 14">
            <a:extLst>
              <a:ext uri="{FF2B5EF4-FFF2-40B4-BE49-F238E27FC236}">
                <a16:creationId xmlns:a16="http://schemas.microsoft.com/office/drawing/2014/main" id="{B64306B3-3585-5E46-BA3A-D8B3C1223180}"/>
              </a:ext>
            </a:extLst>
          </p:cNvPr>
          <p:cNvSpPr/>
          <p:nvPr/>
        </p:nvSpPr>
        <p:spPr bwMode="auto">
          <a:xfrm>
            <a:off x="5508104" y="195488"/>
            <a:ext cx="3456384" cy="449843"/>
          </a:xfrm>
          <a:prstGeom prst="rect">
            <a:avLst/>
          </a:prstGeom>
          <a:solidFill>
            <a:schemeClr val="bg1">
              <a:alpha val="50000"/>
            </a:schemeClr>
          </a:solidFill>
          <a:ln w="9525" cap="flat" cmpd="sng" algn="ctr">
            <a:solidFill>
              <a:schemeClr val="tx1"/>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6" name="Diamond 15">
            <a:extLst>
              <a:ext uri="{FF2B5EF4-FFF2-40B4-BE49-F238E27FC236}">
                <a16:creationId xmlns:a16="http://schemas.microsoft.com/office/drawing/2014/main" id="{386EECE8-E9BF-8E4C-B2B2-6087159F6123}"/>
              </a:ext>
            </a:extLst>
          </p:cNvPr>
          <p:cNvSpPr/>
          <p:nvPr/>
        </p:nvSpPr>
        <p:spPr>
          <a:xfrm>
            <a:off x="6300192" y="262500"/>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7" name="TextBox 16">
            <a:extLst>
              <a:ext uri="{FF2B5EF4-FFF2-40B4-BE49-F238E27FC236}">
                <a16:creationId xmlns:a16="http://schemas.microsoft.com/office/drawing/2014/main" id="{F6B8063B-A63C-804E-BE6B-8BA555583BC4}"/>
              </a:ext>
            </a:extLst>
          </p:cNvPr>
          <p:cNvSpPr txBox="1"/>
          <p:nvPr/>
        </p:nvSpPr>
        <p:spPr>
          <a:xfrm>
            <a:off x="6479195" y="262500"/>
            <a:ext cx="613087" cy="221018"/>
          </a:xfrm>
          <a:prstGeom prst="rect">
            <a:avLst/>
          </a:prstGeom>
          <a:noFill/>
        </p:spPr>
        <p:txBody>
          <a:bodyPr wrap="square" lIns="18000" tIns="18000" rIns="18000" bIns="18000" rtlCol="0">
            <a:spAutoFit/>
          </a:bodyPr>
          <a:lstStyle/>
          <a:p>
            <a:r>
              <a:rPr lang="en-US" sz="600"/>
              <a:t>Delivery team milestone</a:t>
            </a:r>
          </a:p>
        </p:txBody>
      </p:sp>
      <p:sp>
        <p:nvSpPr>
          <p:cNvPr id="18" name="Diamond 17">
            <a:extLst>
              <a:ext uri="{FF2B5EF4-FFF2-40B4-BE49-F238E27FC236}">
                <a16:creationId xmlns:a16="http://schemas.microsoft.com/office/drawing/2014/main" id="{5F6F08A8-4516-2149-B434-0B4218F20DA7}"/>
              </a:ext>
            </a:extLst>
          </p:cNvPr>
          <p:cNvSpPr/>
          <p:nvPr/>
        </p:nvSpPr>
        <p:spPr>
          <a:xfrm>
            <a:off x="7236296" y="254952"/>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sp>
        <p:nvSpPr>
          <p:cNvPr id="19" name="TextBox 18">
            <a:extLst>
              <a:ext uri="{FF2B5EF4-FFF2-40B4-BE49-F238E27FC236}">
                <a16:creationId xmlns:a16="http://schemas.microsoft.com/office/drawing/2014/main" id="{B28A795C-A89F-7E4F-AFD7-DF1859237223}"/>
              </a:ext>
            </a:extLst>
          </p:cNvPr>
          <p:cNvSpPr txBox="1"/>
          <p:nvPr/>
        </p:nvSpPr>
        <p:spPr>
          <a:xfrm>
            <a:off x="7415298" y="254951"/>
            <a:ext cx="613087" cy="221018"/>
          </a:xfrm>
          <a:prstGeom prst="rect">
            <a:avLst/>
          </a:prstGeom>
          <a:noFill/>
        </p:spPr>
        <p:txBody>
          <a:bodyPr wrap="square" lIns="18000" tIns="18000" rIns="18000" bIns="18000" rtlCol="0">
            <a:spAutoFit/>
          </a:bodyPr>
          <a:lstStyle/>
          <a:p>
            <a:r>
              <a:rPr lang="en-US" sz="600"/>
              <a:t>Advanced Analytics</a:t>
            </a:r>
          </a:p>
        </p:txBody>
      </p:sp>
      <p:sp>
        <p:nvSpPr>
          <p:cNvPr id="20" name="Triangle 152">
            <a:extLst>
              <a:ext uri="{FF2B5EF4-FFF2-40B4-BE49-F238E27FC236}">
                <a16:creationId xmlns:a16="http://schemas.microsoft.com/office/drawing/2014/main" id="{AC124C8C-4F66-FD40-BCE9-4399FC098415}"/>
              </a:ext>
            </a:extLst>
          </p:cNvPr>
          <p:cNvSpPr/>
          <p:nvPr/>
        </p:nvSpPr>
        <p:spPr>
          <a:xfrm>
            <a:off x="8172400" y="280942"/>
            <a:ext cx="10800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600" b="1">
                <a:solidFill>
                  <a:schemeClr val="bg1"/>
                </a:solidFill>
              </a:rPr>
              <a:t>I  </a:t>
            </a:r>
          </a:p>
        </p:txBody>
      </p:sp>
      <p:sp>
        <p:nvSpPr>
          <p:cNvPr id="21" name="TextBox 20">
            <a:extLst>
              <a:ext uri="{FF2B5EF4-FFF2-40B4-BE49-F238E27FC236}">
                <a16:creationId xmlns:a16="http://schemas.microsoft.com/office/drawing/2014/main" id="{AD6031FF-D932-4F45-9D83-CFA5F6CB41C5}"/>
              </a:ext>
            </a:extLst>
          </p:cNvPr>
          <p:cNvSpPr txBox="1"/>
          <p:nvPr/>
        </p:nvSpPr>
        <p:spPr>
          <a:xfrm>
            <a:off x="8207389" y="265606"/>
            <a:ext cx="613087" cy="128685"/>
          </a:xfrm>
          <a:prstGeom prst="rect">
            <a:avLst/>
          </a:prstGeom>
          <a:noFill/>
        </p:spPr>
        <p:txBody>
          <a:bodyPr wrap="square" lIns="18000" tIns="18000" rIns="18000" bIns="18000" rtlCol="0">
            <a:spAutoFit/>
          </a:bodyPr>
          <a:lstStyle/>
          <a:p>
            <a:pPr algn="r"/>
            <a:r>
              <a:rPr lang="en-US" sz="600"/>
              <a:t>Governance</a:t>
            </a:r>
          </a:p>
        </p:txBody>
      </p:sp>
      <p:sp>
        <p:nvSpPr>
          <p:cNvPr id="22" name="Oval 21"/>
          <p:cNvSpPr>
            <a:spLocks noChangeAspect="1"/>
          </p:cNvSpPr>
          <p:nvPr/>
        </p:nvSpPr>
        <p:spPr bwMode="auto">
          <a:xfrm>
            <a:off x="5580112" y="284746"/>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23" name="TextBox 22">
            <a:extLst>
              <a:ext uri="{FF2B5EF4-FFF2-40B4-BE49-F238E27FC236}">
                <a16:creationId xmlns:a16="http://schemas.microsoft.com/office/drawing/2014/main" id="{F6B8063B-A63C-804E-BE6B-8BA555583BC4}"/>
              </a:ext>
            </a:extLst>
          </p:cNvPr>
          <p:cNvSpPr txBox="1"/>
          <p:nvPr/>
        </p:nvSpPr>
        <p:spPr>
          <a:xfrm>
            <a:off x="5724132" y="262500"/>
            <a:ext cx="613087" cy="221018"/>
          </a:xfrm>
          <a:prstGeom prst="rect">
            <a:avLst/>
          </a:prstGeom>
          <a:noFill/>
        </p:spPr>
        <p:txBody>
          <a:bodyPr wrap="square" lIns="18000" tIns="18000" rIns="18000" bIns="18000" rtlCol="0">
            <a:spAutoFit/>
          </a:bodyPr>
          <a:lstStyle/>
          <a:p>
            <a:r>
              <a:rPr lang="en-US" sz="600"/>
              <a:t>Completed activity </a:t>
            </a:r>
          </a:p>
        </p:txBody>
      </p:sp>
      <p:sp>
        <p:nvSpPr>
          <p:cNvPr id="29" name="Rectangle 28">
            <a:extLst>
              <a:ext uri="{FF2B5EF4-FFF2-40B4-BE49-F238E27FC236}">
                <a16:creationId xmlns:a16="http://schemas.microsoft.com/office/drawing/2014/main" id="{F3EB2757-1D02-F943-B54B-ECECCBAAC990}"/>
              </a:ext>
            </a:extLst>
          </p:cNvPr>
          <p:cNvSpPr/>
          <p:nvPr/>
        </p:nvSpPr>
        <p:spPr>
          <a:xfrm>
            <a:off x="755575" y="3291830"/>
            <a:ext cx="7632846" cy="24656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dirty="0">
                <a:solidFill>
                  <a:srgbClr val="000000"/>
                </a:solidFill>
              </a:rPr>
              <a:t>Issue analysis and tracking</a:t>
            </a:r>
          </a:p>
        </p:txBody>
      </p:sp>
      <p:sp>
        <p:nvSpPr>
          <p:cNvPr id="115" name="Rectangle 114">
            <a:extLst>
              <a:ext uri="{FF2B5EF4-FFF2-40B4-BE49-F238E27FC236}">
                <a16:creationId xmlns:a16="http://schemas.microsoft.com/office/drawing/2014/main" id="{8B803917-08C4-B347-AB2A-57446C6406BD}"/>
              </a:ext>
            </a:extLst>
          </p:cNvPr>
          <p:cNvSpPr/>
          <p:nvPr/>
        </p:nvSpPr>
        <p:spPr>
          <a:xfrm>
            <a:off x="755575" y="2347884"/>
            <a:ext cx="7632838" cy="25011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Findings template and Recommendation Packs</a:t>
            </a:r>
          </a:p>
        </p:txBody>
      </p:sp>
      <p:sp>
        <p:nvSpPr>
          <p:cNvPr id="120" name="Rectangle 119">
            <a:extLst>
              <a:ext uri="{FF2B5EF4-FFF2-40B4-BE49-F238E27FC236}">
                <a16:creationId xmlns:a16="http://schemas.microsoft.com/office/drawing/2014/main" id="{72FAFA24-C1FC-B24F-9807-690D8DF306C9}"/>
              </a:ext>
            </a:extLst>
          </p:cNvPr>
          <p:cNvSpPr/>
          <p:nvPr/>
        </p:nvSpPr>
        <p:spPr>
          <a:xfrm>
            <a:off x="755575" y="2666626"/>
            <a:ext cx="7632838" cy="243976"/>
          </a:xfrm>
          <a:prstGeom prst="rect">
            <a:avLst/>
          </a:prstGeom>
          <a:solidFill>
            <a:schemeClr val="accent2">
              <a:lumMod val="60000"/>
              <a:lumOff val="40000"/>
            </a:schemeClr>
          </a:solidFill>
          <a:ln w="952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fontAlgn="base">
              <a:spcBef>
                <a:spcPct val="0"/>
              </a:spcBef>
              <a:spcAft>
                <a:spcPct val="0"/>
              </a:spcAft>
            </a:pPr>
            <a:r>
              <a:rPr lang="en-US" sz="600" kern="0">
                <a:solidFill>
                  <a:srgbClr val="000000"/>
                </a:solidFill>
                <a:ea typeface="ＭＳ Ｐゴシック" pitchFamily="34" charset="-128"/>
              </a:rPr>
              <a:t>Investigation Analysis</a:t>
            </a:r>
            <a:endParaRPr lang="en-US" sz="600" i="1" kern="0">
              <a:solidFill>
                <a:srgbClr val="000000"/>
              </a:solidFill>
              <a:ea typeface="ＭＳ Ｐゴシック" pitchFamily="34" charset="-128"/>
            </a:endParaRPr>
          </a:p>
        </p:txBody>
      </p:sp>
      <p:sp>
        <p:nvSpPr>
          <p:cNvPr id="63" name="Rectangle 62">
            <a:extLst>
              <a:ext uri="{FF2B5EF4-FFF2-40B4-BE49-F238E27FC236}">
                <a16:creationId xmlns:a16="http://schemas.microsoft.com/office/drawing/2014/main" id="{8B803917-08C4-B347-AB2A-57446C6406BD}"/>
              </a:ext>
            </a:extLst>
          </p:cNvPr>
          <p:cNvSpPr/>
          <p:nvPr/>
        </p:nvSpPr>
        <p:spPr>
          <a:xfrm>
            <a:off x="755575" y="2079586"/>
            <a:ext cx="7632848" cy="19967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Develop Xoserve owned Recommendation options – update and publish recommendation tracker in line with UIG working group meetings</a:t>
            </a:r>
          </a:p>
        </p:txBody>
      </p:sp>
      <p:sp>
        <p:nvSpPr>
          <p:cNvPr id="47" name="Rectangle 46">
            <a:extLst>
              <a:ext uri="{FF2B5EF4-FFF2-40B4-BE49-F238E27FC236}">
                <a16:creationId xmlns:a16="http://schemas.microsoft.com/office/drawing/2014/main" id="{8B803917-08C4-B347-AB2A-57446C6406BD}"/>
              </a:ext>
            </a:extLst>
          </p:cNvPr>
          <p:cNvSpPr/>
          <p:nvPr/>
        </p:nvSpPr>
        <p:spPr>
          <a:xfrm>
            <a:off x="755575" y="2979228"/>
            <a:ext cx="7632847" cy="24397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Support Mod development</a:t>
            </a:r>
          </a:p>
        </p:txBody>
      </p:sp>
      <p:sp>
        <p:nvSpPr>
          <p:cNvPr id="79" name="Triangle 123">
            <a:extLst>
              <a:ext uri="{FF2B5EF4-FFF2-40B4-BE49-F238E27FC236}">
                <a16:creationId xmlns:a16="http://schemas.microsoft.com/office/drawing/2014/main" id="{6F9210BC-760F-B640-8FBC-6D5BC3A96AFB}"/>
              </a:ext>
            </a:extLst>
          </p:cNvPr>
          <p:cNvSpPr/>
          <p:nvPr/>
        </p:nvSpPr>
        <p:spPr>
          <a:xfrm>
            <a:off x="1145880"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0" name="TextBox 79">
            <a:extLst>
              <a:ext uri="{FF2B5EF4-FFF2-40B4-BE49-F238E27FC236}">
                <a16:creationId xmlns:a16="http://schemas.microsoft.com/office/drawing/2014/main" id="{6ECF800B-C755-FD4C-8704-BB42D910CD1F}"/>
              </a:ext>
            </a:extLst>
          </p:cNvPr>
          <p:cNvSpPr txBox="1"/>
          <p:nvPr/>
        </p:nvSpPr>
        <p:spPr>
          <a:xfrm>
            <a:off x="819437" y="1342620"/>
            <a:ext cx="521698" cy="221018"/>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11/09 DSC ChMC</a:t>
            </a:r>
          </a:p>
        </p:txBody>
      </p:sp>
      <p:sp>
        <p:nvSpPr>
          <p:cNvPr id="98" name="Triangle 123">
            <a:extLst>
              <a:ext uri="{FF2B5EF4-FFF2-40B4-BE49-F238E27FC236}">
                <a16:creationId xmlns:a16="http://schemas.microsoft.com/office/drawing/2014/main" id="{6F9210BC-760F-B640-8FBC-6D5BC3A96AFB}"/>
              </a:ext>
            </a:extLst>
          </p:cNvPr>
          <p:cNvSpPr/>
          <p:nvPr/>
        </p:nvSpPr>
        <p:spPr>
          <a:xfrm>
            <a:off x="1446327"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3" name="TextBox 102">
            <a:extLst>
              <a:ext uri="{FF2B5EF4-FFF2-40B4-BE49-F238E27FC236}">
                <a16:creationId xmlns:a16="http://schemas.microsoft.com/office/drawing/2014/main" id="{6ECF800B-C755-FD4C-8704-BB42D910CD1F}"/>
              </a:ext>
            </a:extLst>
          </p:cNvPr>
          <p:cNvSpPr txBox="1"/>
          <p:nvPr/>
        </p:nvSpPr>
        <p:spPr>
          <a:xfrm>
            <a:off x="1104608"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18/09 CoMC</a:t>
            </a:r>
          </a:p>
        </p:txBody>
      </p:sp>
      <p:sp>
        <p:nvSpPr>
          <p:cNvPr id="108" name="Triangle 123">
            <a:extLst>
              <a:ext uri="{FF2B5EF4-FFF2-40B4-BE49-F238E27FC236}">
                <a16:creationId xmlns:a16="http://schemas.microsoft.com/office/drawing/2014/main" id="{6F9210BC-760F-B640-8FBC-6D5BC3A96AFB}"/>
              </a:ext>
            </a:extLst>
          </p:cNvPr>
          <p:cNvSpPr/>
          <p:nvPr/>
        </p:nvSpPr>
        <p:spPr>
          <a:xfrm>
            <a:off x="1661680"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09" name="TextBox 108">
            <a:extLst>
              <a:ext uri="{FF2B5EF4-FFF2-40B4-BE49-F238E27FC236}">
                <a16:creationId xmlns:a16="http://schemas.microsoft.com/office/drawing/2014/main" id="{6ECF800B-C755-FD4C-8704-BB42D910CD1F}"/>
              </a:ext>
            </a:extLst>
          </p:cNvPr>
          <p:cNvSpPr txBox="1"/>
          <p:nvPr/>
        </p:nvSpPr>
        <p:spPr>
          <a:xfrm>
            <a:off x="1366736"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23/09 UIG WG</a:t>
            </a:r>
          </a:p>
        </p:txBody>
      </p:sp>
      <p:sp>
        <p:nvSpPr>
          <p:cNvPr id="99" name="TextBox 98">
            <a:extLst>
              <a:ext uri="{FF2B5EF4-FFF2-40B4-BE49-F238E27FC236}">
                <a16:creationId xmlns:a16="http://schemas.microsoft.com/office/drawing/2014/main" id="{8DE52843-4138-1442-9B64-C4E1D836BDAC}"/>
              </a:ext>
            </a:extLst>
          </p:cNvPr>
          <p:cNvSpPr txBox="1"/>
          <p:nvPr/>
        </p:nvSpPr>
        <p:spPr>
          <a:xfrm>
            <a:off x="830285" y="1702660"/>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09/09 Exec Summary </a:t>
            </a:r>
          </a:p>
        </p:txBody>
      </p:sp>
      <p:sp>
        <p:nvSpPr>
          <p:cNvPr id="101" name="Rectangle 100">
            <a:extLst>
              <a:ext uri="{FF2B5EF4-FFF2-40B4-BE49-F238E27FC236}">
                <a16:creationId xmlns:a16="http://schemas.microsoft.com/office/drawing/2014/main" id="{8B803917-08C4-B347-AB2A-57446C6406BD}"/>
              </a:ext>
            </a:extLst>
          </p:cNvPr>
          <p:cNvSpPr/>
          <p:nvPr/>
        </p:nvSpPr>
        <p:spPr>
          <a:xfrm>
            <a:off x="747891" y="4460806"/>
            <a:ext cx="7632846" cy="24044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457200" fontAlgn="base">
              <a:spcBef>
                <a:spcPct val="0"/>
              </a:spcBef>
              <a:spcAft>
                <a:spcPct val="0"/>
              </a:spcAft>
            </a:pPr>
            <a:r>
              <a:rPr lang="en-US" sz="600">
                <a:solidFill>
                  <a:srgbClr val="000000"/>
                </a:solidFill>
              </a:rPr>
              <a:t>Review/draft updates to UIG user guide ongoing</a:t>
            </a:r>
          </a:p>
        </p:txBody>
      </p:sp>
      <p:sp>
        <p:nvSpPr>
          <p:cNvPr id="102" name="TextBox 101">
            <a:extLst>
              <a:ext uri="{FF2B5EF4-FFF2-40B4-BE49-F238E27FC236}">
                <a16:creationId xmlns:a16="http://schemas.microsoft.com/office/drawing/2014/main" id="{8DE52843-4138-1442-9B64-C4E1D836BDAC}"/>
              </a:ext>
            </a:extLst>
          </p:cNvPr>
          <p:cNvSpPr txBox="1"/>
          <p:nvPr/>
        </p:nvSpPr>
        <p:spPr>
          <a:xfrm>
            <a:off x="8021881" y="1399298"/>
            <a:ext cx="484655" cy="405683"/>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 BAU Publish UIG Investigation guide V.2 </a:t>
            </a:r>
          </a:p>
        </p:txBody>
      </p:sp>
      <p:sp>
        <p:nvSpPr>
          <p:cNvPr id="110" name="Diamond 109">
            <a:extLst>
              <a:ext uri="{FF2B5EF4-FFF2-40B4-BE49-F238E27FC236}">
                <a16:creationId xmlns:a16="http://schemas.microsoft.com/office/drawing/2014/main" id="{386EECE8-E9BF-8E4C-B2B2-6087159F6123}"/>
              </a:ext>
            </a:extLst>
          </p:cNvPr>
          <p:cNvSpPr/>
          <p:nvPr/>
        </p:nvSpPr>
        <p:spPr>
          <a:xfrm>
            <a:off x="8257328" y="120359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2" name="TextBox 111">
            <a:extLst>
              <a:ext uri="{FF2B5EF4-FFF2-40B4-BE49-F238E27FC236}">
                <a16:creationId xmlns:a16="http://schemas.microsoft.com/office/drawing/2014/main" id="{8DE52843-4138-1442-9B64-C4E1D836BDAC}"/>
              </a:ext>
            </a:extLst>
          </p:cNvPr>
          <p:cNvSpPr txBox="1"/>
          <p:nvPr/>
        </p:nvSpPr>
        <p:spPr>
          <a:xfrm>
            <a:off x="747890" y="3924535"/>
            <a:ext cx="7625155" cy="128685"/>
          </a:xfrm>
          <a:prstGeom prst="rect">
            <a:avLst/>
          </a:prstGeom>
          <a:solidFill>
            <a:schemeClr val="accent3">
              <a:lumMod val="40000"/>
              <a:lumOff val="60000"/>
            </a:schemeClr>
          </a:solidFill>
        </p:spPr>
        <p:txBody>
          <a:bodyPr wrap="square" lIns="18000" tIns="18000" rIns="18000" bIns="18000" rtlCol="0">
            <a:spAutoFit/>
          </a:bodyPr>
          <a:lstStyle/>
          <a:p>
            <a:pPr defTabSz="457200" fontAlgn="base">
              <a:spcBef>
                <a:spcPct val="0"/>
              </a:spcBef>
              <a:spcAft>
                <a:spcPct val="0"/>
              </a:spcAft>
            </a:pPr>
            <a:r>
              <a:rPr lang="en-US" sz="600">
                <a:solidFill>
                  <a:srgbClr val="000000"/>
                </a:solidFill>
                <a:ea typeface="ＭＳ Ｐゴシック" pitchFamily="34" charset="-128"/>
              </a:rPr>
              <a:t>w/c 01/07 create close out activity plan</a:t>
            </a:r>
          </a:p>
        </p:txBody>
      </p:sp>
      <p:sp>
        <p:nvSpPr>
          <p:cNvPr id="113" name="Triangle 123">
            <a:extLst>
              <a:ext uri="{FF2B5EF4-FFF2-40B4-BE49-F238E27FC236}">
                <a16:creationId xmlns:a16="http://schemas.microsoft.com/office/drawing/2014/main" id="{6F9210BC-760F-B640-8FBC-6D5BC3A96AFB}"/>
              </a:ext>
            </a:extLst>
          </p:cNvPr>
          <p:cNvSpPr/>
          <p:nvPr/>
        </p:nvSpPr>
        <p:spPr>
          <a:xfrm>
            <a:off x="2338702"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4" name="TextBox 113">
            <a:extLst>
              <a:ext uri="{FF2B5EF4-FFF2-40B4-BE49-F238E27FC236}">
                <a16:creationId xmlns:a16="http://schemas.microsoft.com/office/drawing/2014/main" id="{6ECF800B-C755-FD4C-8704-BB42D910CD1F}"/>
              </a:ext>
            </a:extLst>
          </p:cNvPr>
          <p:cNvSpPr txBox="1"/>
          <p:nvPr/>
        </p:nvSpPr>
        <p:spPr>
          <a:xfrm>
            <a:off x="2130068"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09/10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116" name="Triangle 123">
            <a:extLst>
              <a:ext uri="{FF2B5EF4-FFF2-40B4-BE49-F238E27FC236}">
                <a16:creationId xmlns:a16="http://schemas.microsoft.com/office/drawing/2014/main" id="{6F9210BC-760F-B640-8FBC-6D5BC3A96AFB}"/>
              </a:ext>
            </a:extLst>
          </p:cNvPr>
          <p:cNvSpPr/>
          <p:nvPr/>
        </p:nvSpPr>
        <p:spPr>
          <a:xfrm>
            <a:off x="2645063"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7" name="TextBox 116">
            <a:extLst>
              <a:ext uri="{FF2B5EF4-FFF2-40B4-BE49-F238E27FC236}">
                <a16:creationId xmlns:a16="http://schemas.microsoft.com/office/drawing/2014/main" id="{6ECF800B-C755-FD4C-8704-BB42D910CD1F}"/>
              </a:ext>
            </a:extLst>
          </p:cNvPr>
          <p:cNvSpPr txBox="1"/>
          <p:nvPr/>
        </p:nvSpPr>
        <p:spPr>
          <a:xfrm>
            <a:off x="2303344"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16/10 CoMC</a:t>
            </a:r>
          </a:p>
        </p:txBody>
      </p:sp>
      <p:sp>
        <p:nvSpPr>
          <p:cNvPr id="67" name="TextBox 66">
            <a:extLst>
              <a:ext uri="{FF2B5EF4-FFF2-40B4-BE49-F238E27FC236}">
                <a16:creationId xmlns:a16="http://schemas.microsoft.com/office/drawing/2014/main" id="{A00E7BEA-1415-4914-A1F1-402FB141B1D2}"/>
              </a:ext>
            </a:extLst>
          </p:cNvPr>
          <p:cNvSpPr txBox="1"/>
          <p:nvPr/>
        </p:nvSpPr>
        <p:spPr>
          <a:xfrm>
            <a:off x="3394721"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a:solidFill>
                  <a:srgbClr val="000000"/>
                </a:solidFill>
                <a:ea typeface="ＭＳ Ｐゴシック" pitchFamily="34" charset="-128"/>
              </a:rPr>
              <a:t>w/c 11/11 Exec Summary </a:t>
            </a:r>
          </a:p>
        </p:txBody>
      </p:sp>
      <p:sp>
        <p:nvSpPr>
          <p:cNvPr id="73" name="Triangle 123">
            <a:extLst>
              <a:ext uri="{FF2B5EF4-FFF2-40B4-BE49-F238E27FC236}">
                <a16:creationId xmlns:a16="http://schemas.microsoft.com/office/drawing/2014/main" id="{0A556E35-63C5-464C-AA16-4070AC28D237}"/>
              </a:ext>
            </a:extLst>
          </p:cNvPr>
          <p:cNvSpPr/>
          <p:nvPr/>
        </p:nvSpPr>
        <p:spPr>
          <a:xfrm>
            <a:off x="2875962"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4" name="TextBox 73">
            <a:extLst>
              <a:ext uri="{FF2B5EF4-FFF2-40B4-BE49-F238E27FC236}">
                <a16:creationId xmlns:a16="http://schemas.microsoft.com/office/drawing/2014/main" id="{1AA96ADB-E693-4800-9383-A32E635B8189}"/>
              </a:ext>
            </a:extLst>
          </p:cNvPr>
          <p:cNvSpPr txBox="1"/>
          <p:nvPr/>
        </p:nvSpPr>
        <p:spPr>
          <a:xfrm>
            <a:off x="2581018"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22/10 UIG WG</a:t>
            </a:r>
          </a:p>
        </p:txBody>
      </p:sp>
      <p:sp>
        <p:nvSpPr>
          <p:cNvPr id="75" name="Triangle 123">
            <a:extLst>
              <a:ext uri="{FF2B5EF4-FFF2-40B4-BE49-F238E27FC236}">
                <a16:creationId xmlns:a16="http://schemas.microsoft.com/office/drawing/2014/main" id="{460062CE-702F-4ACA-A906-E4369F6BDB48}"/>
              </a:ext>
            </a:extLst>
          </p:cNvPr>
          <p:cNvSpPr/>
          <p:nvPr/>
        </p:nvSpPr>
        <p:spPr>
          <a:xfrm>
            <a:off x="4172095"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76" name="TextBox 75">
            <a:extLst>
              <a:ext uri="{FF2B5EF4-FFF2-40B4-BE49-F238E27FC236}">
                <a16:creationId xmlns:a16="http://schemas.microsoft.com/office/drawing/2014/main" id="{A1B0ED11-9A7F-4E33-B651-9F79DA3374BF}"/>
              </a:ext>
            </a:extLst>
          </p:cNvPr>
          <p:cNvSpPr txBox="1"/>
          <p:nvPr/>
        </p:nvSpPr>
        <p:spPr>
          <a:xfrm>
            <a:off x="3830376"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20/11 CoMC</a:t>
            </a:r>
          </a:p>
        </p:txBody>
      </p:sp>
      <p:sp>
        <p:nvSpPr>
          <p:cNvPr id="82" name="Triangle 123">
            <a:extLst>
              <a:ext uri="{FF2B5EF4-FFF2-40B4-BE49-F238E27FC236}">
                <a16:creationId xmlns:a16="http://schemas.microsoft.com/office/drawing/2014/main" id="{739E7082-502F-42AC-A1AB-E2DC48102D3A}"/>
              </a:ext>
            </a:extLst>
          </p:cNvPr>
          <p:cNvSpPr/>
          <p:nvPr/>
        </p:nvSpPr>
        <p:spPr>
          <a:xfrm>
            <a:off x="4393152"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87" name="TextBox 86">
            <a:extLst>
              <a:ext uri="{FF2B5EF4-FFF2-40B4-BE49-F238E27FC236}">
                <a16:creationId xmlns:a16="http://schemas.microsoft.com/office/drawing/2014/main" id="{DDF1D8A8-76E3-4B16-B625-D0549EB3B1A6}"/>
              </a:ext>
            </a:extLst>
          </p:cNvPr>
          <p:cNvSpPr txBox="1"/>
          <p:nvPr/>
        </p:nvSpPr>
        <p:spPr>
          <a:xfrm>
            <a:off x="4098208"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26/11 UIG WG</a:t>
            </a:r>
          </a:p>
        </p:txBody>
      </p:sp>
      <p:sp>
        <p:nvSpPr>
          <p:cNvPr id="118" name="Triangle 123">
            <a:extLst>
              <a:ext uri="{FF2B5EF4-FFF2-40B4-BE49-F238E27FC236}">
                <a16:creationId xmlns:a16="http://schemas.microsoft.com/office/drawing/2014/main" id="{FF6A5887-53BB-4A94-97AC-020197B43476}"/>
              </a:ext>
            </a:extLst>
          </p:cNvPr>
          <p:cNvSpPr/>
          <p:nvPr/>
        </p:nvSpPr>
        <p:spPr>
          <a:xfrm>
            <a:off x="3844619"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19" name="TextBox 118">
            <a:extLst>
              <a:ext uri="{FF2B5EF4-FFF2-40B4-BE49-F238E27FC236}">
                <a16:creationId xmlns:a16="http://schemas.microsoft.com/office/drawing/2014/main" id="{372D4C5F-0C7B-4BBE-992D-D5096B3F0C4C}"/>
              </a:ext>
            </a:extLst>
          </p:cNvPr>
          <p:cNvSpPr txBox="1"/>
          <p:nvPr/>
        </p:nvSpPr>
        <p:spPr>
          <a:xfrm>
            <a:off x="3629720"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13/11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83" name="Arrow: Right 82">
            <a:extLst>
              <a:ext uri="{FF2B5EF4-FFF2-40B4-BE49-F238E27FC236}">
                <a16:creationId xmlns:a16="http://schemas.microsoft.com/office/drawing/2014/main" id="{70A3C242-D09C-4CE7-8398-81ED86E4C07D}"/>
              </a:ext>
            </a:extLst>
          </p:cNvPr>
          <p:cNvSpPr/>
          <p:nvPr/>
        </p:nvSpPr>
        <p:spPr>
          <a:xfrm>
            <a:off x="8100392" y="425567"/>
            <a:ext cx="217720" cy="164424"/>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a:extLst>
              <a:ext uri="{FF2B5EF4-FFF2-40B4-BE49-F238E27FC236}">
                <a16:creationId xmlns:a16="http://schemas.microsoft.com/office/drawing/2014/main" id="{AF855DAD-7797-49AC-8F47-199C62DEB5D9}"/>
              </a:ext>
            </a:extLst>
          </p:cNvPr>
          <p:cNvSpPr txBox="1"/>
          <p:nvPr/>
        </p:nvSpPr>
        <p:spPr>
          <a:xfrm>
            <a:off x="8244408" y="418006"/>
            <a:ext cx="613087" cy="128685"/>
          </a:xfrm>
          <a:prstGeom prst="rect">
            <a:avLst/>
          </a:prstGeom>
          <a:noFill/>
        </p:spPr>
        <p:txBody>
          <a:bodyPr wrap="square" lIns="18000" tIns="18000" rIns="18000" bIns="18000" rtlCol="0">
            <a:spAutoFit/>
          </a:bodyPr>
          <a:lstStyle/>
          <a:p>
            <a:pPr algn="r"/>
            <a:r>
              <a:rPr lang="en-US" sz="600"/>
              <a:t>Rescheduled</a:t>
            </a:r>
          </a:p>
        </p:txBody>
      </p:sp>
      <p:sp>
        <p:nvSpPr>
          <p:cNvPr id="89" name="TextBox 88">
            <a:extLst>
              <a:ext uri="{FF2B5EF4-FFF2-40B4-BE49-F238E27FC236}">
                <a16:creationId xmlns:a16="http://schemas.microsoft.com/office/drawing/2014/main" id="{94FB26A2-39D0-477E-981C-B8BFE92F9CA9}"/>
              </a:ext>
            </a:extLst>
          </p:cNvPr>
          <p:cNvSpPr txBox="1"/>
          <p:nvPr/>
        </p:nvSpPr>
        <p:spPr>
          <a:xfrm>
            <a:off x="5338937" y="1702660"/>
            <a:ext cx="631479"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w/c 16/12 Exec Summary </a:t>
            </a:r>
          </a:p>
        </p:txBody>
      </p:sp>
      <p:sp>
        <p:nvSpPr>
          <p:cNvPr id="121" name="Triangle 123">
            <a:extLst>
              <a:ext uri="{FF2B5EF4-FFF2-40B4-BE49-F238E27FC236}">
                <a16:creationId xmlns:a16="http://schemas.microsoft.com/office/drawing/2014/main" id="{A59C01EF-1E77-460D-B84B-656A3E5C4372}"/>
              </a:ext>
            </a:extLst>
          </p:cNvPr>
          <p:cNvSpPr/>
          <p:nvPr/>
        </p:nvSpPr>
        <p:spPr>
          <a:xfrm>
            <a:off x="5093197" y="120359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2" name="TextBox 121">
            <a:extLst>
              <a:ext uri="{FF2B5EF4-FFF2-40B4-BE49-F238E27FC236}">
                <a16:creationId xmlns:a16="http://schemas.microsoft.com/office/drawing/2014/main" id="{E87F9AE9-3386-4FEA-A866-B566B0B18340}"/>
              </a:ext>
            </a:extLst>
          </p:cNvPr>
          <p:cNvSpPr txBox="1"/>
          <p:nvPr/>
        </p:nvSpPr>
        <p:spPr>
          <a:xfrm>
            <a:off x="4878298" y="1342620"/>
            <a:ext cx="521698"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11/12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123" name="Triangle 123">
            <a:extLst>
              <a:ext uri="{FF2B5EF4-FFF2-40B4-BE49-F238E27FC236}">
                <a16:creationId xmlns:a16="http://schemas.microsoft.com/office/drawing/2014/main" id="{6EBD87C5-883D-46D4-A55D-8D51312BFFAF}"/>
              </a:ext>
            </a:extLst>
          </p:cNvPr>
          <p:cNvSpPr/>
          <p:nvPr/>
        </p:nvSpPr>
        <p:spPr>
          <a:xfrm>
            <a:off x="5416956" y="3602387"/>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4" name="TextBox 123">
            <a:extLst>
              <a:ext uri="{FF2B5EF4-FFF2-40B4-BE49-F238E27FC236}">
                <a16:creationId xmlns:a16="http://schemas.microsoft.com/office/drawing/2014/main" id="{BFF058ED-652D-412C-A08E-9EE0D2A9A8E5}"/>
              </a:ext>
            </a:extLst>
          </p:cNvPr>
          <p:cNvSpPr txBox="1"/>
          <p:nvPr/>
        </p:nvSpPr>
        <p:spPr>
          <a:xfrm>
            <a:off x="5075237" y="3761734"/>
            <a:ext cx="622839"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18/12 CoMC</a:t>
            </a:r>
          </a:p>
        </p:txBody>
      </p:sp>
      <p:sp>
        <p:nvSpPr>
          <p:cNvPr id="125" name="Triangle 123">
            <a:extLst>
              <a:ext uri="{FF2B5EF4-FFF2-40B4-BE49-F238E27FC236}">
                <a16:creationId xmlns:a16="http://schemas.microsoft.com/office/drawing/2014/main" id="{9D11FF91-4A44-4074-8763-0817FA1D6C6F}"/>
              </a:ext>
            </a:extLst>
          </p:cNvPr>
          <p:cNvSpPr/>
          <p:nvPr/>
        </p:nvSpPr>
        <p:spPr>
          <a:xfrm>
            <a:off x="5148800" y="4127928"/>
            <a:ext cx="91901"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6" name="TextBox 125">
            <a:extLst>
              <a:ext uri="{FF2B5EF4-FFF2-40B4-BE49-F238E27FC236}">
                <a16:creationId xmlns:a16="http://schemas.microsoft.com/office/drawing/2014/main" id="{2D0EE511-5D9F-4636-B6A0-51DE10F50F88}"/>
              </a:ext>
            </a:extLst>
          </p:cNvPr>
          <p:cNvSpPr txBox="1"/>
          <p:nvPr/>
        </p:nvSpPr>
        <p:spPr>
          <a:xfrm>
            <a:off x="4853856" y="4291694"/>
            <a:ext cx="576064"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12/12 UIG WG</a:t>
            </a:r>
          </a:p>
        </p:txBody>
      </p:sp>
      <p:sp>
        <p:nvSpPr>
          <p:cNvPr id="132" name="Triangle 123">
            <a:extLst>
              <a:ext uri="{FF2B5EF4-FFF2-40B4-BE49-F238E27FC236}">
                <a16:creationId xmlns:a16="http://schemas.microsoft.com/office/drawing/2014/main" id="{3199D3B4-A68C-4D59-858B-F68294FF9A71}"/>
              </a:ext>
            </a:extLst>
          </p:cNvPr>
          <p:cNvSpPr/>
          <p:nvPr/>
        </p:nvSpPr>
        <p:spPr>
          <a:xfrm>
            <a:off x="6342460" y="3602387"/>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3" name="TextBox 132">
            <a:extLst>
              <a:ext uri="{FF2B5EF4-FFF2-40B4-BE49-F238E27FC236}">
                <a16:creationId xmlns:a16="http://schemas.microsoft.com/office/drawing/2014/main" id="{87DFC575-2A82-4C7E-B48C-6570A1CC40AD}"/>
              </a:ext>
            </a:extLst>
          </p:cNvPr>
          <p:cNvSpPr txBox="1"/>
          <p:nvPr/>
        </p:nvSpPr>
        <p:spPr>
          <a:xfrm>
            <a:off x="6024875" y="3761734"/>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15/01 CoMC</a:t>
            </a:r>
          </a:p>
        </p:txBody>
      </p:sp>
      <p:sp>
        <p:nvSpPr>
          <p:cNvPr id="134" name="Triangle 123">
            <a:extLst>
              <a:ext uri="{FF2B5EF4-FFF2-40B4-BE49-F238E27FC236}">
                <a16:creationId xmlns:a16="http://schemas.microsoft.com/office/drawing/2014/main" id="{6BEA2EBB-41AA-474F-975B-F6A4BDCAA3EA}"/>
              </a:ext>
            </a:extLst>
          </p:cNvPr>
          <p:cNvSpPr/>
          <p:nvPr/>
        </p:nvSpPr>
        <p:spPr>
          <a:xfrm>
            <a:off x="6604825" y="4127928"/>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5" name="TextBox 134">
            <a:extLst>
              <a:ext uri="{FF2B5EF4-FFF2-40B4-BE49-F238E27FC236}">
                <a16:creationId xmlns:a16="http://schemas.microsoft.com/office/drawing/2014/main" id="{CC466338-E39E-469A-AC5A-E02FB9D92F77}"/>
              </a:ext>
            </a:extLst>
          </p:cNvPr>
          <p:cNvSpPr txBox="1"/>
          <p:nvPr/>
        </p:nvSpPr>
        <p:spPr>
          <a:xfrm>
            <a:off x="6279520" y="4291694"/>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a:solidFill>
                  <a:srgbClr val="000000"/>
                </a:solidFill>
                <a:ea typeface="ＭＳ Ｐゴシック" pitchFamily="34" charset="-128"/>
              </a:rPr>
              <a:t>21/01 UIG WG</a:t>
            </a:r>
          </a:p>
        </p:txBody>
      </p:sp>
      <p:sp>
        <p:nvSpPr>
          <p:cNvPr id="71" name="TextBox 70">
            <a:extLst>
              <a:ext uri="{FF2B5EF4-FFF2-40B4-BE49-F238E27FC236}">
                <a16:creationId xmlns:a16="http://schemas.microsoft.com/office/drawing/2014/main" id="{560A3C87-D1ED-45C9-99C4-71CBD9A61DF1}"/>
              </a:ext>
            </a:extLst>
          </p:cNvPr>
          <p:cNvSpPr txBox="1"/>
          <p:nvPr/>
        </p:nvSpPr>
        <p:spPr>
          <a:xfrm>
            <a:off x="7005080" y="1816788"/>
            <a:ext cx="631479" cy="221018"/>
          </a:xfrm>
          <a:prstGeom prst="rect">
            <a:avLst/>
          </a:prstGeom>
          <a:noFill/>
        </p:spPr>
        <p:txBody>
          <a:bodyPr wrap="square" lIns="18000" tIns="18000" rIns="18000" bIns="18000" rtlCol="0">
            <a:spAutoFit/>
          </a:bodyPr>
          <a:lstStyle/>
          <a:p>
            <a:pPr defTabSz="457200" fontAlgn="base">
              <a:spcBef>
                <a:spcPct val="0"/>
              </a:spcBef>
              <a:spcAft>
                <a:spcPct val="0"/>
              </a:spcAft>
            </a:pPr>
            <a:r>
              <a:rPr lang="en-US" sz="600" dirty="0">
                <a:solidFill>
                  <a:srgbClr val="000000"/>
                </a:solidFill>
                <a:ea typeface="ＭＳ Ｐゴシック" pitchFamily="34" charset="-128"/>
              </a:rPr>
              <a:t>w/c 27/01 Exec Summary </a:t>
            </a:r>
          </a:p>
        </p:txBody>
      </p:sp>
      <p:cxnSp>
        <p:nvCxnSpPr>
          <p:cNvPr id="26" name="Straight Connector 25">
            <a:extLst>
              <a:ext uri="{FF2B5EF4-FFF2-40B4-BE49-F238E27FC236}">
                <a16:creationId xmlns:a16="http://schemas.microsoft.com/office/drawing/2014/main" id="{9E42E2F7-1B55-0246-A79F-66DE70F6DB26}"/>
              </a:ext>
            </a:extLst>
          </p:cNvPr>
          <p:cNvCxnSpPr>
            <a:cxnSpLocks/>
          </p:cNvCxnSpPr>
          <p:nvPr/>
        </p:nvCxnSpPr>
        <p:spPr>
          <a:xfrm>
            <a:off x="6051055" y="987990"/>
            <a:ext cx="0" cy="3744000"/>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2" name="Diamond 71">
            <a:extLst>
              <a:ext uri="{FF2B5EF4-FFF2-40B4-BE49-F238E27FC236}">
                <a16:creationId xmlns:a16="http://schemas.microsoft.com/office/drawing/2014/main" id="{DEB741EC-6882-4D75-93B9-53FA0FEDC8D4}"/>
              </a:ext>
            </a:extLst>
          </p:cNvPr>
          <p:cNvSpPr/>
          <p:nvPr/>
        </p:nvSpPr>
        <p:spPr>
          <a:xfrm>
            <a:off x="6840624" y="1842788"/>
            <a:ext cx="180008" cy="195700"/>
          </a:xfrm>
          <a:prstGeom prst="diamon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US" sz="600">
                <a:solidFill>
                  <a:schemeClr val="tx1"/>
                </a:solidFill>
              </a:rPr>
              <a:t> </a:t>
            </a:r>
          </a:p>
        </p:txBody>
      </p:sp>
      <p:sp>
        <p:nvSpPr>
          <p:cNvPr id="111" name="Triangle 123">
            <a:extLst>
              <a:ext uri="{FF2B5EF4-FFF2-40B4-BE49-F238E27FC236}">
                <a16:creationId xmlns:a16="http://schemas.microsoft.com/office/drawing/2014/main" id="{B3688B1F-7109-4E73-950C-51EA78C0D1B2}"/>
              </a:ext>
            </a:extLst>
          </p:cNvPr>
          <p:cNvSpPr/>
          <p:nvPr/>
        </p:nvSpPr>
        <p:spPr>
          <a:xfrm>
            <a:off x="7543797" y="1190152"/>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7" name="TextBox 126">
            <a:extLst>
              <a:ext uri="{FF2B5EF4-FFF2-40B4-BE49-F238E27FC236}">
                <a16:creationId xmlns:a16="http://schemas.microsoft.com/office/drawing/2014/main" id="{ACCFA987-33BF-4F64-9031-C7BB106C6629}"/>
              </a:ext>
            </a:extLst>
          </p:cNvPr>
          <p:cNvSpPr txBox="1"/>
          <p:nvPr/>
        </p:nvSpPr>
        <p:spPr>
          <a:xfrm>
            <a:off x="7356006" y="1329174"/>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12/02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
        <p:nvSpPr>
          <p:cNvPr id="128" name="Triangle 123">
            <a:extLst>
              <a:ext uri="{FF2B5EF4-FFF2-40B4-BE49-F238E27FC236}">
                <a16:creationId xmlns:a16="http://schemas.microsoft.com/office/drawing/2014/main" id="{590E8835-83BD-4D59-9E2B-0185EC436765}"/>
              </a:ext>
            </a:extLst>
          </p:cNvPr>
          <p:cNvSpPr/>
          <p:nvPr/>
        </p:nvSpPr>
        <p:spPr>
          <a:xfrm>
            <a:off x="7894375" y="3588941"/>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29" name="TextBox 128">
            <a:extLst>
              <a:ext uri="{FF2B5EF4-FFF2-40B4-BE49-F238E27FC236}">
                <a16:creationId xmlns:a16="http://schemas.microsoft.com/office/drawing/2014/main" id="{105A6950-3E60-4093-9976-DC968F968C55}"/>
              </a:ext>
            </a:extLst>
          </p:cNvPr>
          <p:cNvSpPr txBox="1"/>
          <p:nvPr/>
        </p:nvSpPr>
        <p:spPr>
          <a:xfrm>
            <a:off x="7576790" y="3748288"/>
            <a:ext cx="566217"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19/02  </a:t>
            </a:r>
            <a:r>
              <a:rPr lang="en-US" sz="600" dirty="0" err="1">
                <a:solidFill>
                  <a:srgbClr val="000000"/>
                </a:solidFill>
                <a:ea typeface="ＭＳ Ｐゴシック" pitchFamily="34" charset="-128"/>
              </a:rPr>
              <a:t>CoMC</a:t>
            </a:r>
            <a:endParaRPr lang="en-US" sz="600" dirty="0">
              <a:solidFill>
                <a:srgbClr val="000000"/>
              </a:solidFill>
              <a:ea typeface="ＭＳ Ｐゴシック" pitchFamily="34" charset="-128"/>
            </a:endParaRPr>
          </a:p>
        </p:txBody>
      </p:sp>
      <p:sp>
        <p:nvSpPr>
          <p:cNvPr id="136" name="Triangle 123">
            <a:extLst>
              <a:ext uri="{FF2B5EF4-FFF2-40B4-BE49-F238E27FC236}">
                <a16:creationId xmlns:a16="http://schemas.microsoft.com/office/drawing/2014/main" id="{1FE54800-7772-4CBF-9303-A0FFA1487597}"/>
              </a:ext>
            </a:extLst>
          </p:cNvPr>
          <p:cNvSpPr/>
          <p:nvPr/>
        </p:nvSpPr>
        <p:spPr>
          <a:xfrm>
            <a:off x="7849380" y="4114482"/>
            <a:ext cx="83546"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7" name="TextBox 136">
            <a:extLst>
              <a:ext uri="{FF2B5EF4-FFF2-40B4-BE49-F238E27FC236}">
                <a16:creationId xmlns:a16="http://schemas.microsoft.com/office/drawing/2014/main" id="{125E932C-DBFD-426C-B253-68C24853CAD1}"/>
              </a:ext>
            </a:extLst>
          </p:cNvPr>
          <p:cNvSpPr txBox="1"/>
          <p:nvPr/>
        </p:nvSpPr>
        <p:spPr>
          <a:xfrm>
            <a:off x="7524075" y="4278248"/>
            <a:ext cx="647816" cy="128685"/>
          </a:xfrm>
          <a:prstGeom prst="rect">
            <a:avLst/>
          </a:prstGeom>
          <a:noFill/>
        </p:spPr>
        <p:txBody>
          <a:bodyPr wrap="square" lIns="18000" tIns="18000" rIns="18000" bIns="18000" rtlCol="0">
            <a:spAutoFit/>
          </a:bodyPr>
          <a:lstStyle/>
          <a:p>
            <a:pPr algn="r" defTabSz="457200" fontAlgn="base">
              <a:spcBef>
                <a:spcPct val="0"/>
              </a:spcBef>
              <a:spcAft>
                <a:spcPct val="0"/>
              </a:spcAft>
            </a:pPr>
            <a:r>
              <a:rPr lang="en-US" sz="600" dirty="0">
                <a:solidFill>
                  <a:srgbClr val="000000"/>
                </a:solidFill>
                <a:ea typeface="ＭＳ Ｐゴシック" pitchFamily="34" charset="-128"/>
              </a:rPr>
              <a:t>18/021UIG WG</a:t>
            </a:r>
          </a:p>
        </p:txBody>
      </p:sp>
      <p:sp>
        <p:nvSpPr>
          <p:cNvPr id="69" name="Arrow: Right 68">
            <a:extLst>
              <a:ext uri="{FF2B5EF4-FFF2-40B4-BE49-F238E27FC236}">
                <a16:creationId xmlns:a16="http://schemas.microsoft.com/office/drawing/2014/main" id="{B8396400-4194-4335-8C5C-C305CCD4AADA}"/>
              </a:ext>
            </a:extLst>
          </p:cNvPr>
          <p:cNvSpPr/>
          <p:nvPr/>
        </p:nvSpPr>
        <p:spPr>
          <a:xfrm>
            <a:off x="7118701" y="1550192"/>
            <a:ext cx="903165" cy="150869"/>
          </a:xfrm>
          <a:prstGeom prst="rightArrow">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TextBox 76">
            <a:extLst>
              <a:ext uri="{FF2B5EF4-FFF2-40B4-BE49-F238E27FC236}">
                <a16:creationId xmlns:a16="http://schemas.microsoft.com/office/drawing/2014/main" id="{D0AA9294-39B0-4468-B8DB-77116D1113D0}"/>
              </a:ext>
            </a:extLst>
          </p:cNvPr>
          <p:cNvSpPr txBox="1"/>
          <p:nvPr/>
        </p:nvSpPr>
        <p:spPr>
          <a:xfrm>
            <a:off x="6008919" y="2681187"/>
            <a:ext cx="880218" cy="221018"/>
          </a:xfrm>
          <a:prstGeom prst="rect">
            <a:avLst/>
          </a:prstGeom>
          <a:solidFill>
            <a:schemeClr val="accent3">
              <a:lumMod val="40000"/>
              <a:lumOff val="60000"/>
            </a:schemeClr>
          </a:solidFill>
        </p:spPr>
        <p:txBody>
          <a:bodyPr wrap="square" lIns="18000" tIns="18000" rIns="18000" bIns="18000" rtlCol="0" anchor="t">
            <a:spAutoFit/>
          </a:bodyPr>
          <a:lstStyle/>
          <a:p>
            <a:pPr algn="r" defTabSz="457200" fontAlgn="base">
              <a:spcBef>
                <a:spcPct val="0"/>
              </a:spcBef>
              <a:spcAft>
                <a:spcPct val="0"/>
              </a:spcAft>
            </a:pPr>
            <a:r>
              <a:rPr lang="en-US" sz="600" dirty="0">
                <a:solidFill>
                  <a:srgbClr val="000000"/>
                </a:solidFill>
                <a:ea typeface="ＭＳ Ｐゴシック" pitchFamily="34" charset="-128"/>
              </a:rPr>
              <a:t>Final phase of Machine Learning complete</a:t>
            </a:r>
            <a:endParaRPr lang="en-US"/>
          </a:p>
        </p:txBody>
      </p:sp>
      <p:sp>
        <p:nvSpPr>
          <p:cNvPr id="78" name="Diamond 77">
            <a:extLst>
              <a:ext uri="{FF2B5EF4-FFF2-40B4-BE49-F238E27FC236}">
                <a16:creationId xmlns:a16="http://schemas.microsoft.com/office/drawing/2014/main" id="{83D5EB2E-ADAA-40CA-952A-7C055D863608}"/>
              </a:ext>
            </a:extLst>
          </p:cNvPr>
          <p:cNvSpPr/>
          <p:nvPr/>
        </p:nvSpPr>
        <p:spPr>
          <a:xfrm>
            <a:off x="6970341" y="2393279"/>
            <a:ext cx="180008" cy="195700"/>
          </a:xfrm>
          <a:prstGeom prst="diamond">
            <a:avLst/>
          </a:prstGeom>
          <a:solidFill>
            <a:schemeClr val="accent2">
              <a:lumMod val="60000"/>
              <a:lumOff val="40000"/>
            </a:schemeClr>
          </a:solidFill>
          <a:ln w="9525" cap="flat" cmpd="sng" algn="ctr">
            <a:noFill/>
            <a:prstDash val="soli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00" kern="0">
                <a:solidFill>
                  <a:schemeClr val="tx1"/>
                </a:solidFill>
                <a:latin typeface="Arial"/>
                <a:ea typeface="ＭＳ Ｐゴシック" pitchFamily="34" charset="-128"/>
              </a:rPr>
              <a:t> </a:t>
            </a:r>
          </a:p>
        </p:txBody>
      </p:sp>
      <p:cxnSp>
        <p:nvCxnSpPr>
          <p:cNvPr id="4" name="Connector: Elbow 3">
            <a:extLst>
              <a:ext uri="{FF2B5EF4-FFF2-40B4-BE49-F238E27FC236}">
                <a16:creationId xmlns:a16="http://schemas.microsoft.com/office/drawing/2014/main" id="{E6FA49DF-570F-469D-A74D-6481C9BC1F0B}"/>
              </a:ext>
            </a:extLst>
          </p:cNvPr>
          <p:cNvCxnSpPr>
            <a:cxnSpLocks/>
            <a:stCxn id="77" idx="3"/>
            <a:endCxn id="78" idx="2"/>
          </p:cNvCxnSpPr>
          <p:nvPr/>
        </p:nvCxnSpPr>
        <p:spPr>
          <a:xfrm flipV="1">
            <a:off x="6889137" y="2588979"/>
            <a:ext cx="171208" cy="20271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A4143392-C723-44AB-9F45-B5D0D7871DE2}"/>
              </a:ext>
            </a:extLst>
          </p:cNvPr>
          <p:cNvSpPr>
            <a:spLocks noChangeAspect="1"/>
          </p:cNvSpPr>
          <p:nvPr/>
        </p:nvSpPr>
        <p:spPr bwMode="auto">
          <a:xfrm>
            <a:off x="1130498" y="1895527"/>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85" name="Oval 84">
            <a:extLst>
              <a:ext uri="{FF2B5EF4-FFF2-40B4-BE49-F238E27FC236}">
                <a16:creationId xmlns:a16="http://schemas.microsoft.com/office/drawing/2014/main" id="{1306CCD4-7D29-43F9-A671-F20D7CF6E51F}"/>
              </a:ext>
            </a:extLst>
          </p:cNvPr>
          <p:cNvSpPr>
            <a:spLocks noChangeAspect="1"/>
          </p:cNvSpPr>
          <p:nvPr/>
        </p:nvSpPr>
        <p:spPr bwMode="auto">
          <a:xfrm>
            <a:off x="3857773" y="1898068"/>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dirty="0">
                <a:solidFill>
                  <a:schemeClr val="tx1"/>
                </a:solidFill>
                <a:latin typeface="+mn-lt"/>
                <a:ea typeface="+mn-ea"/>
              </a:rPr>
              <a:t>C</a:t>
            </a:r>
          </a:p>
        </p:txBody>
      </p:sp>
      <p:sp>
        <p:nvSpPr>
          <p:cNvPr id="86" name="Oval 85">
            <a:extLst>
              <a:ext uri="{FF2B5EF4-FFF2-40B4-BE49-F238E27FC236}">
                <a16:creationId xmlns:a16="http://schemas.microsoft.com/office/drawing/2014/main" id="{7A86C8DE-1A8D-4E76-9F7F-45B254D842A4}"/>
              </a:ext>
            </a:extLst>
          </p:cNvPr>
          <p:cNvSpPr>
            <a:spLocks noChangeAspect="1"/>
          </p:cNvSpPr>
          <p:nvPr/>
        </p:nvSpPr>
        <p:spPr bwMode="auto">
          <a:xfrm>
            <a:off x="5426365" y="1891348"/>
            <a:ext cx="144000" cy="14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a:r>
              <a:rPr lang="en-GB" sz="600" b="1">
                <a:solidFill>
                  <a:schemeClr val="tx1"/>
                </a:solidFill>
                <a:latin typeface="+mn-lt"/>
                <a:ea typeface="+mn-ea"/>
              </a:rPr>
              <a:t>C</a:t>
            </a:r>
          </a:p>
        </p:txBody>
      </p:sp>
      <p:sp>
        <p:nvSpPr>
          <p:cNvPr id="130" name="Triangle 123">
            <a:extLst>
              <a:ext uri="{FF2B5EF4-FFF2-40B4-BE49-F238E27FC236}">
                <a16:creationId xmlns:a16="http://schemas.microsoft.com/office/drawing/2014/main" id="{347D6BCC-6800-47FE-AB1B-7DC2C652ECF3}"/>
              </a:ext>
            </a:extLst>
          </p:cNvPr>
          <p:cNvSpPr/>
          <p:nvPr/>
        </p:nvSpPr>
        <p:spPr>
          <a:xfrm>
            <a:off x="5991882" y="1203598"/>
            <a:ext cx="122320" cy="108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fontAlgn="base">
              <a:spcBef>
                <a:spcPct val="0"/>
              </a:spcBef>
              <a:spcAft>
                <a:spcPct val="0"/>
              </a:spcAft>
            </a:pPr>
            <a:r>
              <a:rPr lang="en-US" sz="600" b="1">
                <a:solidFill>
                  <a:srgbClr val="FFFFFF"/>
                </a:solidFill>
              </a:rPr>
              <a:t>I  </a:t>
            </a:r>
          </a:p>
        </p:txBody>
      </p:sp>
      <p:sp>
        <p:nvSpPr>
          <p:cNvPr id="131" name="TextBox 130">
            <a:extLst>
              <a:ext uri="{FF2B5EF4-FFF2-40B4-BE49-F238E27FC236}">
                <a16:creationId xmlns:a16="http://schemas.microsoft.com/office/drawing/2014/main" id="{59798F47-3DF5-45EE-9B19-45EBF443A5B0}"/>
              </a:ext>
            </a:extLst>
          </p:cNvPr>
          <p:cNvSpPr txBox="1"/>
          <p:nvPr/>
        </p:nvSpPr>
        <p:spPr>
          <a:xfrm>
            <a:off x="5804091" y="1342620"/>
            <a:ext cx="497902" cy="221018"/>
          </a:xfrm>
          <a:prstGeom prst="rect">
            <a:avLst/>
          </a:prstGeom>
          <a:noFill/>
        </p:spPr>
        <p:txBody>
          <a:bodyPr wrap="square" lIns="18000" tIns="18000" rIns="18000" bIns="18000" rtlCol="0">
            <a:spAutoFit/>
          </a:bodyPr>
          <a:lstStyle/>
          <a:p>
            <a:pPr algn="ctr" defTabSz="457200" fontAlgn="base">
              <a:spcBef>
                <a:spcPct val="0"/>
              </a:spcBef>
              <a:spcAft>
                <a:spcPct val="0"/>
              </a:spcAft>
            </a:pPr>
            <a:r>
              <a:rPr lang="en-US" sz="600" dirty="0">
                <a:solidFill>
                  <a:srgbClr val="000000"/>
                </a:solidFill>
                <a:ea typeface="ＭＳ Ｐゴシック" pitchFamily="34" charset="-128"/>
              </a:rPr>
              <a:t>08/01 DSC </a:t>
            </a:r>
            <a:r>
              <a:rPr lang="en-US" sz="600" dirty="0" err="1">
                <a:solidFill>
                  <a:srgbClr val="000000"/>
                </a:solidFill>
                <a:ea typeface="ＭＳ Ｐゴシック" pitchFamily="34" charset="-128"/>
              </a:rPr>
              <a:t>ChMC</a:t>
            </a:r>
            <a:endParaRPr lang="en-US" sz="600" dirty="0">
              <a:solidFill>
                <a:srgbClr val="000000"/>
              </a:solidFill>
              <a:ea typeface="ＭＳ Ｐゴシック" pitchFamily="34" charset="-128"/>
            </a:endParaRPr>
          </a:p>
        </p:txBody>
      </p:sp>
    </p:spTree>
    <p:extLst>
      <p:ext uri="{BB962C8B-B14F-4D97-AF65-F5344CB8AC3E}">
        <p14:creationId xmlns:p14="http://schemas.microsoft.com/office/powerpoint/2010/main" val="11742164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C7311-F3E4-42B3-AA30-2AF0A38B1B8E}"/>
              </a:ext>
            </a:extLst>
          </p:cNvPr>
          <p:cNvSpPr>
            <a:spLocks noGrp="1"/>
          </p:cNvSpPr>
          <p:nvPr>
            <p:ph type="title"/>
          </p:nvPr>
        </p:nvSpPr>
        <p:spPr/>
        <p:txBody>
          <a:bodyPr/>
          <a:lstStyle/>
          <a:p>
            <a:r>
              <a:rPr lang="en-GB" dirty="0"/>
              <a:t>Recommendations - where we are</a:t>
            </a:r>
          </a:p>
        </p:txBody>
      </p:sp>
      <p:sp>
        <p:nvSpPr>
          <p:cNvPr id="7" name="Rectangle 6">
            <a:extLst>
              <a:ext uri="{FF2B5EF4-FFF2-40B4-BE49-F238E27FC236}">
                <a16:creationId xmlns:a16="http://schemas.microsoft.com/office/drawing/2014/main" id="{D6F0E037-6FB1-4DD1-9186-6738117C0268}"/>
              </a:ext>
            </a:extLst>
          </p:cNvPr>
          <p:cNvSpPr/>
          <p:nvPr/>
        </p:nvSpPr>
        <p:spPr>
          <a:xfrm>
            <a:off x="4450813" y="1167974"/>
            <a:ext cx="2180508"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sp>
        <p:nvSpPr>
          <p:cNvPr id="10" name="Down Arrow 36">
            <a:extLst>
              <a:ext uri="{FF2B5EF4-FFF2-40B4-BE49-F238E27FC236}">
                <a16:creationId xmlns:a16="http://schemas.microsoft.com/office/drawing/2014/main" id="{D49F52BB-61CC-4D6B-805B-97A47E7F4C8E}"/>
              </a:ext>
            </a:extLst>
          </p:cNvPr>
          <p:cNvSpPr/>
          <p:nvPr/>
        </p:nvSpPr>
        <p:spPr>
          <a:xfrm>
            <a:off x="6300192"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1" name="Down Arrow 56">
            <a:extLst>
              <a:ext uri="{FF2B5EF4-FFF2-40B4-BE49-F238E27FC236}">
                <a16:creationId xmlns:a16="http://schemas.microsoft.com/office/drawing/2014/main" id="{615EA956-0942-4EE9-AD3D-756B46487AA5}"/>
              </a:ext>
            </a:extLst>
          </p:cNvPr>
          <p:cNvSpPr/>
          <p:nvPr/>
        </p:nvSpPr>
        <p:spPr>
          <a:xfrm>
            <a:off x="5436096"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a:extLst>
              <a:ext uri="{FF2B5EF4-FFF2-40B4-BE49-F238E27FC236}">
                <a16:creationId xmlns:a16="http://schemas.microsoft.com/office/drawing/2014/main" id="{A9734C1B-B0F4-4854-A917-813D462C599B}"/>
              </a:ext>
            </a:extLst>
          </p:cNvPr>
          <p:cNvSpPr/>
          <p:nvPr/>
        </p:nvSpPr>
        <p:spPr>
          <a:xfrm>
            <a:off x="3851920" y="2057247"/>
            <a:ext cx="1440160" cy="140138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4 lines MOD –  (3.2.1) = 3 MODS – 1 sponsored Total  0692*), 2 sponsored British Gas 0690 &amp; 0691</a:t>
            </a:r>
          </a:p>
        </p:txBody>
      </p:sp>
      <p:sp>
        <p:nvSpPr>
          <p:cNvPr id="13" name="Down Arrow 32">
            <a:extLst>
              <a:ext uri="{FF2B5EF4-FFF2-40B4-BE49-F238E27FC236}">
                <a16:creationId xmlns:a16="http://schemas.microsoft.com/office/drawing/2014/main" id="{AF75076A-13BA-4FD7-A12F-621B684697CB}"/>
              </a:ext>
            </a:extLst>
          </p:cNvPr>
          <p:cNvSpPr/>
          <p:nvPr/>
        </p:nvSpPr>
        <p:spPr>
          <a:xfrm>
            <a:off x="726762" y="1580640"/>
            <a:ext cx="732784" cy="20609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Down Arrow 34">
            <a:extLst>
              <a:ext uri="{FF2B5EF4-FFF2-40B4-BE49-F238E27FC236}">
                <a16:creationId xmlns:a16="http://schemas.microsoft.com/office/drawing/2014/main" id="{3166369A-2F5D-4751-A4C4-E674B25EFC8B}"/>
              </a:ext>
            </a:extLst>
          </p:cNvPr>
          <p:cNvSpPr/>
          <p:nvPr/>
        </p:nvSpPr>
        <p:spPr>
          <a:xfrm>
            <a:off x="4205608"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Rectangle 14">
            <a:extLst>
              <a:ext uri="{FF2B5EF4-FFF2-40B4-BE49-F238E27FC236}">
                <a16:creationId xmlns:a16="http://schemas.microsoft.com/office/drawing/2014/main" id="{92E02A65-60F5-4301-954F-0D3C7015CA45}"/>
              </a:ext>
            </a:extLst>
          </p:cNvPr>
          <p:cNvSpPr/>
          <p:nvPr/>
        </p:nvSpPr>
        <p:spPr>
          <a:xfrm>
            <a:off x="604910" y="3641589"/>
            <a:ext cx="4255122" cy="44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5 Future review</a:t>
            </a:r>
          </a:p>
        </p:txBody>
      </p:sp>
      <p:sp>
        <p:nvSpPr>
          <p:cNvPr id="16" name="Rectangle 15">
            <a:extLst>
              <a:ext uri="{FF2B5EF4-FFF2-40B4-BE49-F238E27FC236}">
                <a16:creationId xmlns:a16="http://schemas.microsoft.com/office/drawing/2014/main" id="{13320430-A517-4077-9B9D-DC68874446E2}"/>
              </a:ext>
            </a:extLst>
          </p:cNvPr>
          <p:cNvSpPr/>
          <p:nvPr/>
        </p:nvSpPr>
        <p:spPr>
          <a:xfrm>
            <a:off x="2123728" y="2057246"/>
            <a:ext cx="878733" cy="779816"/>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4 lines MOD 0681 – EON</a:t>
            </a:r>
          </a:p>
        </p:txBody>
      </p:sp>
      <p:sp>
        <p:nvSpPr>
          <p:cNvPr id="17" name="Down Arrow 38">
            <a:extLst>
              <a:ext uri="{FF2B5EF4-FFF2-40B4-BE49-F238E27FC236}">
                <a16:creationId xmlns:a16="http://schemas.microsoft.com/office/drawing/2014/main" id="{29D60849-6D2B-47A9-B74A-DF1890324666}"/>
              </a:ext>
            </a:extLst>
          </p:cNvPr>
          <p:cNvSpPr/>
          <p:nvPr/>
        </p:nvSpPr>
        <p:spPr>
          <a:xfrm>
            <a:off x="2202088"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Rectangle 17">
            <a:extLst>
              <a:ext uri="{FF2B5EF4-FFF2-40B4-BE49-F238E27FC236}">
                <a16:creationId xmlns:a16="http://schemas.microsoft.com/office/drawing/2014/main" id="{B090C52E-C441-49CD-880E-0C51360FA505}"/>
              </a:ext>
            </a:extLst>
          </p:cNvPr>
          <p:cNvSpPr/>
          <p:nvPr/>
        </p:nvSpPr>
        <p:spPr>
          <a:xfrm>
            <a:off x="7760388" y="1882096"/>
            <a:ext cx="1276107" cy="27617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70 CLOSED</a:t>
            </a:r>
          </a:p>
        </p:txBody>
      </p:sp>
      <p:sp>
        <p:nvSpPr>
          <p:cNvPr id="19" name="TextBox 18">
            <a:extLst>
              <a:ext uri="{FF2B5EF4-FFF2-40B4-BE49-F238E27FC236}">
                <a16:creationId xmlns:a16="http://schemas.microsoft.com/office/drawing/2014/main" id="{9B2A574B-6FAD-4ACF-8A8E-9F7808783F4F}"/>
              </a:ext>
            </a:extLst>
          </p:cNvPr>
          <p:cNvSpPr txBox="1"/>
          <p:nvPr/>
        </p:nvSpPr>
        <p:spPr>
          <a:xfrm>
            <a:off x="7691112" y="6267509"/>
            <a:ext cx="1129359" cy="246221"/>
          </a:xfrm>
          <a:prstGeom prst="rect">
            <a:avLst/>
          </a:prstGeom>
          <a:noFill/>
        </p:spPr>
        <p:txBody>
          <a:bodyPr wrap="square" rtlCol="0">
            <a:spAutoFit/>
          </a:bodyPr>
          <a:lstStyle/>
          <a:p>
            <a:r>
              <a:rPr lang="en-GB" sz="1000" dirty="0">
                <a:solidFill>
                  <a:prstClr val="black"/>
                </a:solidFill>
              </a:rPr>
              <a:t>As at 18/12/19</a:t>
            </a:r>
          </a:p>
        </p:txBody>
      </p:sp>
      <p:sp>
        <p:nvSpPr>
          <p:cNvPr id="20" name="Rectangle 19">
            <a:extLst>
              <a:ext uri="{FF2B5EF4-FFF2-40B4-BE49-F238E27FC236}">
                <a16:creationId xmlns:a16="http://schemas.microsoft.com/office/drawing/2014/main" id="{10A50D58-36A8-47D9-B326-BD8489B2CE1D}"/>
              </a:ext>
            </a:extLst>
          </p:cNvPr>
          <p:cNvSpPr/>
          <p:nvPr/>
        </p:nvSpPr>
        <p:spPr>
          <a:xfrm>
            <a:off x="2987824" y="2057247"/>
            <a:ext cx="907372" cy="140704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9 lines MOD – Scottish Power (12.2) = 1 MOD – sponsored 0693R</a:t>
            </a:r>
          </a:p>
        </p:txBody>
      </p:sp>
      <p:sp>
        <p:nvSpPr>
          <p:cNvPr id="21" name="Down Arrow 51">
            <a:extLst>
              <a:ext uri="{FF2B5EF4-FFF2-40B4-BE49-F238E27FC236}">
                <a16:creationId xmlns:a16="http://schemas.microsoft.com/office/drawing/2014/main" id="{832D48CB-BB12-4A3B-B9DC-A0C9E3A911E3}"/>
              </a:ext>
            </a:extLst>
          </p:cNvPr>
          <p:cNvSpPr/>
          <p:nvPr/>
        </p:nvSpPr>
        <p:spPr>
          <a:xfrm>
            <a:off x="3066184" y="1578737"/>
            <a:ext cx="732784" cy="4785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2" name="Bent Arrow 3">
            <a:extLst>
              <a:ext uri="{FF2B5EF4-FFF2-40B4-BE49-F238E27FC236}">
                <a16:creationId xmlns:a16="http://schemas.microsoft.com/office/drawing/2014/main" id="{FA88E2AA-DF03-4280-AB28-EE27ADD73474}"/>
              </a:ext>
            </a:extLst>
          </p:cNvPr>
          <p:cNvSpPr/>
          <p:nvPr/>
        </p:nvSpPr>
        <p:spPr>
          <a:xfrm rot="5400000">
            <a:off x="7789377" y="1429980"/>
            <a:ext cx="519186" cy="28803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3" name="Rectangle 22">
            <a:extLst>
              <a:ext uri="{FF2B5EF4-FFF2-40B4-BE49-F238E27FC236}">
                <a16:creationId xmlns:a16="http://schemas.microsoft.com/office/drawing/2014/main" id="{740F4DA1-51C3-4B32-8068-0734D7313BDF}"/>
              </a:ext>
            </a:extLst>
          </p:cNvPr>
          <p:cNvSpPr/>
          <p:nvPr/>
        </p:nvSpPr>
        <p:spPr>
          <a:xfrm>
            <a:off x="7760389" y="2172885"/>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11 do nothing</a:t>
            </a:r>
          </a:p>
        </p:txBody>
      </p:sp>
      <p:sp>
        <p:nvSpPr>
          <p:cNvPr id="24" name="Rectangle 23">
            <a:extLst>
              <a:ext uri="{FF2B5EF4-FFF2-40B4-BE49-F238E27FC236}">
                <a16:creationId xmlns:a16="http://schemas.microsoft.com/office/drawing/2014/main" id="{2448B071-D266-4653-A6AE-CDC309701783}"/>
              </a:ext>
            </a:extLst>
          </p:cNvPr>
          <p:cNvSpPr/>
          <p:nvPr/>
        </p:nvSpPr>
        <p:spPr>
          <a:xfrm>
            <a:off x="7760389" y="2463674"/>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3 BAU</a:t>
            </a:r>
          </a:p>
        </p:txBody>
      </p:sp>
      <p:sp>
        <p:nvSpPr>
          <p:cNvPr id="25" name="Rectangle 24">
            <a:extLst>
              <a:ext uri="{FF2B5EF4-FFF2-40B4-BE49-F238E27FC236}">
                <a16:creationId xmlns:a16="http://schemas.microsoft.com/office/drawing/2014/main" id="{70307D39-81A1-4179-9FE3-3FF63C4E4958}"/>
              </a:ext>
            </a:extLst>
          </p:cNvPr>
          <p:cNvSpPr/>
          <p:nvPr/>
        </p:nvSpPr>
        <p:spPr>
          <a:xfrm>
            <a:off x="7760389" y="2754463"/>
            <a:ext cx="1276107" cy="27617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19 completed</a:t>
            </a:r>
          </a:p>
        </p:txBody>
      </p:sp>
      <p:sp>
        <p:nvSpPr>
          <p:cNvPr id="26" name="Rectangle 25">
            <a:extLst>
              <a:ext uri="{FF2B5EF4-FFF2-40B4-BE49-F238E27FC236}">
                <a16:creationId xmlns:a16="http://schemas.microsoft.com/office/drawing/2014/main" id="{EAD7FC23-2614-48A7-A8B8-E6EB7078570A}"/>
              </a:ext>
            </a:extLst>
          </p:cNvPr>
          <p:cNvSpPr/>
          <p:nvPr/>
        </p:nvSpPr>
        <p:spPr>
          <a:xfrm>
            <a:off x="7760389" y="3045253"/>
            <a:ext cx="1276107" cy="636211"/>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rPr>
              <a:t>37 - other options progressed</a:t>
            </a:r>
          </a:p>
        </p:txBody>
      </p:sp>
      <p:sp>
        <p:nvSpPr>
          <p:cNvPr id="27" name="Rectangle 26">
            <a:extLst>
              <a:ext uri="{FF2B5EF4-FFF2-40B4-BE49-F238E27FC236}">
                <a16:creationId xmlns:a16="http://schemas.microsoft.com/office/drawing/2014/main" id="{AD8D36B8-31F4-40E5-AF69-84610F9CCDF6}"/>
              </a:ext>
            </a:extLst>
          </p:cNvPr>
          <p:cNvSpPr/>
          <p:nvPr/>
        </p:nvSpPr>
        <p:spPr>
          <a:xfrm>
            <a:off x="2553914" y="4447573"/>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1 review February</a:t>
            </a:r>
          </a:p>
        </p:txBody>
      </p:sp>
      <p:sp>
        <p:nvSpPr>
          <p:cNvPr id="28" name="Down Arrow 64">
            <a:extLst>
              <a:ext uri="{FF2B5EF4-FFF2-40B4-BE49-F238E27FC236}">
                <a16:creationId xmlns:a16="http://schemas.microsoft.com/office/drawing/2014/main" id="{B485FEE4-1EE4-4C1D-840E-7B89B479B956}"/>
              </a:ext>
            </a:extLst>
          </p:cNvPr>
          <p:cNvSpPr/>
          <p:nvPr/>
        </p:nvSpPr>
        <p:spPr>
          <a:xfrm>
            <a:off x="2620275" y="4103058"/>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a:extLst>
              <a:ext uri="{FF2B5EF4-FFF2-40B4-BE49-F238E27FC236}">
                <a16:creationId xmlns:a16="http://schemas.microsoft.com/office/drawing/2014/main" id="{25B08476-960B-4FCF-894D-2C5CD9F03C64}"/>
              </a:ext>
            </a:extLst>
          </p:cNvPr>
          <p:cNvSpPr/>
          <p:nvPr/>
        </p:nvSpPr>
        <p:spPr>
          <a:xfrm>
            <a:off x="3851399" y="4447573"/>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prstClr val="white"/>
                </a:solidFill>
              </a:rPr>
              <a:t>1 review March</a:t>
            </a:r>
            <a:endParaRPr lang="en-GB" sz="1100" dirty="0">
              <a:solidFill>
                <a:prstClr val="white"/>
              </a:solidFill>
            </a:endParaRPr>
          </a:p>
        </p:txBody>
      </p:sp>
      <p:sp>
        <p:nvSpPr>
          <p:cNvPr id="30" name="Down Arrow 66">
            <a:extLst>
              <a:ext uri="{FF2B5EF4-FFF2-40B4-BE49-F238E27FC236}">
                <a16:creationId xmlns:a16="http://schemas.microsoft.com/office/drawing/2014/main" id="{6AC5EDE0-F030-446B-9BF2-7FF0A930BBE9}"/>
              </a:ext>
            </a:extLst>
          </p:cNvPr>
          <p:cNvSpPr/>
          <p:nvPr/>
        </p:nvSpPr>
        <p:spPr>
          <a:xfrm>
            <a:off x="3917760" y="4103058"/>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1" name="Rectangle 30">
            <a:extLst>
              <a:ext uri="{FF2B5EF4-FFF2-40B4-BE49-F238E27FC236}">
                <a16:creationId xmlns:a16="http://schemas.microsoft.com/office/drawing/2014/main" id="{74489AA6-C5A5-42FF-B657-1CD7A07212DC}"/>
              </a:ext>
            </a:extLst>
          </p:cNvPr>
          <p:cNvSpPr/>
          <p:nvPr/>
        </p:nvSpPr>
        <p:spPr>
          <a:xfrm>
            <a:off x="236152" y="1038402"/>
            <a:ext cx="7645650" cy="5191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white"/>
                </a:solidFill>
              </a:rPr>
              <a:t>14 finding &amp; recommendations = 95 recommendation lines</a:t>
            </a:r>
          </a:p>
        </p:txBody>
      </p:sp>
      <p:sp>
        <p:nvSpPr>
          <p:cNvPr id="32" name="Rectangle 31">
            <a:extLst>
              <a:ext uri="{FF2B5EF4-FFF2-40B4-BE49-F238E27FC236}">
                <a16:creationId xmlns:a16="http://schemas.microsoft.com/office/drawing/2014/main" id="{B3502702-4BCA-48F3-8E9F-27ACB3F5EB85}"/>
              </a:ext>
            </a:extLst>
          </p:cNvPr>
          <p:cNvSpPr/>
          <p:nvPr/>
        </p:nvSpPr>
        <p:spPr>
          <a:xfrm>
            <a:off x="5292081" y="2057245"/>
            <a:ext cx="876800" cy="8473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2 lines Xoserve drafted MODs 3.2.5</a:t>
            </a:r>
          </a:p>
        </p:txBody>
      </p:sp>
      <p:sp>
        <p:nvSpPr>
          <p:cNvPr id="33" name="Rectangle 32">
            <a:extLst>
              <a:ext uri="{FF2B5EF4-FFF2-40B4-BE49-F238E27FC236}">
                <a16:creationId xmlns:a16="http://schemas.microsoft.com/office/drawing/2014/main" id="{51166422-76BA-428D-A4DD-1A7E53929A17}"/>
              </a:ext>
            </a:extLst>
          </p:cNvPr>
          <p:cNvSpPr/>
          <p:nvPr/>
        </p:nvSpPr>
        <p:spPr>
          <a:xfrm>
            <a:off x="6156176" y="2057245"/>
            <a:ext cx="878201" cy="84731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100" dirty="0">
                <a:solidFill>
                  <a:prstClr val="white"/>
                </a:solidFill>
              </a:rPr>
              <a:t>1 line MOD 0699 Scottish Power</a:t>
            </a:r>
          </a:p>
        </p:txBody>
      </p:sp>
      <p:sp>
        <p:nvSpPr>
          <p:cNvPr id="34" name="Rectangle 33">
            <a:extLst>
              <a:ext uri="{FF2B5EF4-FFF2-40B4-BE49-F238E27FC236}">
                <a16:creationId xmlns:a16="http://schemas.microsoft.com/office/drawing/2014/main" id="{3600A797-75A1-45EF-B083-DEC272DC964D}"/>
              </a:ext>
            </a:extLst>
          </p:cNvPr>
          <p:cNvSpPr/>
          <p:nvPr/>
        </p:nvSpPr>
        <p:spPr>
          <a:xfrm>
            <a:off x="1262483" y="4453581"/>
            <a:ext cx="758417" cy="41423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prstClr val="white"/>
                </a:solidFill>
              </a:rPr>
              <a:t>3 review January</a:t>
            </a:r>
          </a:p>
        </p:txBody>
      </p:sp>
      <p:sp>
        <p:nvSpPr>
          <p:cNvPr id="35" name="Down Arrow 30">
            <a:extLst>
              <a:ext uri="{FF2B5EF4-FFF2-40B4-BE49-F238E27FC236}">
                <a16:creationId xmlns:a16="http://schemas.microsoft.com/office/drawing/2014/main" id="{465CF83B-2074-45CC-9087-79C0B2C3A838}"/>
              </a:ext>
            </a:extLst>
          </p:cNvPr>
          <p:cNvSpPr/>
          <p:nvPr/>
        </p:nvSpPr>
        <p:spPr>
          <a:xfrm>
            <a:off x="1328844" y="4109066"/>
            <a:ext cx="592192" cy="3229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7" name="Rectangle 36">
            <a:extLst>
              <a:ext uri="{FF2B5EF4-FFF2-40B4-BE49-F238E27FC236}">
                <a16:creationId xmlns:a16="http://schemas.microsoft.com/office/drawing/2014/main" id="{1878A28D-4609-4288-AC76-8C06CDA1F707}"/>
              </a:ext>
            </a:extLst>
          </p:cNvPr>
          <p:cNvSpPr/>
          <p:nvPr/>
        </p:nvSpPr>
        <p:spPr>
          <a:xfrm>
            <a:off x="7691112" y="4468671"/>
            <a:ext cx="1345383" cy="51918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i="1" dirty="0">
                <a:solidFill>
                  <a:prstClr val="white"/>
                </a:solidFill>
              </a:rPr>
              <a:t>* UNC Mod 0692 now approved, awaiting UKLink Release</a:t>
            </a:r>
          </a:p>
        </p:txBody>
      </p:sp>
    </p:spTree>
    <p:extLst>
      <p:ext uri="{BB962C8B-B14F-4D97-AF65-F5344CB8AC3E}">
        <p14:creationId xmlns:p14="http://schemas.microsoft.com/office/powerpoint/2010/main" val="1443763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246613-A913-4DD5-AA3A-DD12A4FD06CD}"/>
              </a:ext>
            </a:extLst>
          </p:cNvPr>
          <p:cNvPicPr>
            <a:picLocks noChangeAspect="1"/>
          </p:cNvPicPr>
          <p:nvPr/>
        </p:nvPicPr>
        <p:blipFill>
          <a:blip r:embed="rId3"/>
          <a:stretch>
            <a:fillRect/>
          </a:stretch>
        </p:blipFill>
        <p:spPr>
          <a:xfrm>
            <a:off x="555548" y="604285"/>
            <a:ext cx="7889205" cy="4100999"/>
          </a:xfrm>
          <a:prstGeom prst="rect">
            <a:avLst/>
          </a:prstGeom>
        </p:spPr>
      </p:pic>
      <p:sp>
        <p:nvSpPr>
          <p:cNvPr id="2" name="Title 1"/>
          <p:cNvSpPr>
            <a:spLocks noGrp="1"/>
          </p:cNvSpPr>
          <p:nvPr>
            <p:ph type="title"/>
          </p:nvPr>
        </p:nvSpPr>
        <p:spPr/>
        <p:txBody>
          <a:bodyPr/>
          <a:lstStyle/>
          <a:p>
            <a:r>
              <a:rPr lang="en-GB"/>
              <a:t>Overview Of Task Force Funding</a:t>
            </a:r>
          </a:p>
        </p:txBody>
      </p:sp>
      <p:sp>
        <p:nvSpPr>
          <p:cNvPr id="5" name="TextBox 4">
            <a:extLst>
              <a:ext uri="{FF2B5EF4-FFF2-40B4-BE49-F238E27FC236}">
                <a16:creationId xmlns:a16="http://schemas.microsoft.com/office/drawing/2014/main" id="{39AAE07E-C125-4620-950A-508E0A228130}"/>
              </a:ext>
            </a:extLst>
          </p:cNvPr>
          <p:cNvSpPr txBox="1"/>
          <p:nvPr/>
        </p:nvSpPr>
        <p:spPr>
          <a:xfrm flipH="1">
            <a:off x="108744" y="4707995"/>
            <a:ext cx="8941126" cy="246221"/>
          </a:xfrm>
          <a:prstGeom prst="rect">
            <a:avLst/>
          </a:prstGeom>
          <a:noFill/>
        </p:spPr>
        <p:txBody>
          <a:bodyPr wrap="square" rtlCol="0">
            <a:spAutoFit/>
          </a:bodyPr>
          <a:lstStyle/>
          <a:p>
            <a:pPr algn="ctr"/>
            <a:r>
              <a:rPr lang="en-GB" sz="1000" dirty="0">
                <a:solidFill>
                  <a:schemeClr val="tx1">
                    <a:lumMod val="50000"/>
                    <a:lumOff val="50000"/>
                  </a:schemeClr>
                </a:solidFill>
              </a:rPr>
              <a:t>Note that compared with last month, spend is reprofiled in line with actual invoice dates. Total value is unchanged.</a:t>
            </a:r>
          </a:p>
        </p:txBody>
      </p:sp>
    </p:spTree>
    <p:extLst>
      <p:ext uri="{BB962C8B-B14F-4D97-AF65-F5344CB8AC3E}">
        <p14:creationId xmlns:p14="http://schemas.microsoft.com/office/powerpoint/2010/main" val="981284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89094" y="87475"/>
            <a:ext cx="6380466" cy="432048"/>
          </a:xfrm>
        </p:spPr>
        <p:txBody>
          <a:bodyPr vert="horz" lIns="68580" tIns="34290" rIns="68580" bIns="34290" rtlCol="0" anchor="ctr">
            <a:normAutofit fontScale="90000"/>
          </a:bodyPr>
          <a:lstStyle/>
          <a:p>
            <a:pPr algn="l"/>
            <a:r>
              <a:rPr lang="en-GB" sz="1800"/>
              <a:t>Reminder – UIG Task Force Activities migration post October 19</a:t>
            </a:r>
          </a:p>
        </p:txBody>
      </p:sp>
      <p:graphicFrame>
        <p:nvGraphicFramePr>
          <p:cNvPr id="5" name="Table 4"/>
          <p:cNvGraphicFramePr>
            <a:graphicFrameLocks noGrp="1"/>
          </p:cNvGraphicFramePr>
          <p:nvPr>
            <p:extLst/>
          </p:nvPr>
        </p:nvGraphicFramePr>
        <p:xfrm>
          <a:off x="683568" y="602136"/>
          <a:ext cx="7632848" cy="4316730"/>
        </p:xfrm>
        <a:graphic>
          <a:graphicData uri="http://schemas.openxmlformats.org/drawingml/2006/table">
            <a:tbl>
              <a:tblPr firstRow="1" bandRow="1">
                <a:tableStyleId>{5940675A-B579-460E-94D1-54222C63F5DA}</a:tableStyleId>
              </a:tblPr>
              <a:tblGrid>
                <a:gridCol w="2544283">
                  <a:extLst>
                    <a:ext uri="{9D8B030D-6E8A-4147-A177-3AD203B41FA5}">
                      <a16:colId xmlns:a16="http://schemas.microsoft.com/office/drawing/2014/main" val="20000"/>
                    </a:ext>
                  </a:extLst>
                </a:gridCol>
                <a:gridCol w="2609521">
                  <a:extLst>
                    <a:ext uri="{9D8B030D-6E8A-4147-A177-3AD203B41FA5}">
                      <a16:colId xmlns:a16="http://schemas.microsoft.com/office/drawing/2014/main" val="20001"/>
                    </a:ext>
                  </a:extLst>
                </a:gridCol>
                <a:gridCol w="2479044">
                  <a:extLst>
                    <a:ext uri="{9D8B030D-6E8A-4147-A177-3AD203B41FA5}">
                      <a16:colId xmlns:a16="http://schemas.microsoft.com/office/drawing/2014/main" val="20003"/>
                    </a:ext>
                  </a:extLst>
                </a:gridCol>
              </a:tblGrid>
              <a:tr h="537210">
                <a:tc>
                  <a:txBody>
                    <a:bodyPr/>
                    <a:lstStyle/>
                    <a:p>
                      <a:pPr algn="ctr"/>
                      <a:r>
                        <a:rPr lang="en-GB" sz="1000" b="1" u="sng">
                          <a:solidFill>
                            <a:schemeClr val="bg1"/>
                          </a:solidFill>
                        </a:rPr>
                        <a:t>Pre</a:t>
                      </a:r>
                      <a:r>
                        <a:rPr lang="en-GB" sz="1000" b="1" u="sng" baseline="0">
                          <a:solidFill>
                            <a:schemeClr val="bg1"/>
                          </a:solidFill>
                        </a:rPr>
                        <a:t> November Task Force</a:t>
                      </a:r>
                      <a:endParaRPr lang="en-GB" sz="1000" b="1" u="sng">
                        <a:solidFill>
                          <a:schemeClr val="bg1"/>
                        </a:solidFill>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October Customer</a:t>
                      </a:r>
                      <a:r>
                        <a:rPr lang="en-GB" sz="1000" b="1" u="sng" kern="1200" baseline="0">
                          <a:solidFill>
                            <a:schemeClr val="bg1"/>
                          </a:solidFill>
                          <a:latin typeface="+mn-lt"/>
                          <a:ea typeface="+mn-ea"/>
                          <a:cs typeface="+mn-cs"/>
                        </a:rPr>
                        <a:t> Support Services Team</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tc>
                  <a:txBody>
                    <a:bodyPr/>
                    <a:lstStyle/>
                    <a:p>
                      <a:pPr algn="ctr"/>
                      <a:r>
                        <a:rPr lang="en-GB" sz="1000" b="1" u="sng" kern="1200">
                          <a:solidFill>
                            <a:schemeClr val="bg1"/>
                          </a:solidFill>
                          <a:latin typeface="+mn-lt"/>
                          <a:ea typeface="+mn-ea"/>
                          <a:cs typeface="+mn-cs"/>
                        </a:rPr>
                        <a:t>Post Oct</a:t>
                      </a:r>
                      <a:r>
                        <a:rPr lang="en-GB" sz="1000" b="1" u="sng" kern="1200" baseline="0">
                          <a:solidFill>
                            <a:schemeClr val="bg1"/>
                          </a:solidFill>
                          <a:latin typeface="+mn-lt"/>
                          <a:ea typeface="+mn-ea"/>
                          <a:cs typeface="+mn-cs"/>
                        </a:rPr>
                        <a:t> Customer Change Team </a:t>
                      </a:r>
                      <a:endParaRPr lang="en-GB" sz="1000" b="1" u="sng" kern="1200">
                        <a:solidFill>
                          <a:schemeClr val="bg1"/>
                        </a:solidFill>
                        <a:latin typeface="+mn-lt"/>
                        <a:ea typeface="+mn-ea"/>
                        <a:cs typeface="+mn-cs"/>
                      </a:endParaRPr>
                    </a:p>
                  </a:txBody>
                  <a:tcPr marL="68580" marR="6858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3760470">
                <a:tc>
                  <a:txBody>
                    <a:bodyPr/>
                    <a:lstStyle/>
                    <a:p>
                      <a:pPr marL="0" lvl="0" indent="0">
                        <a:spcAft>
                          <a:spcPts val="400"/>
                        </a:spcAft>
                        <a:buFont typeface="Arial" panose="020B0604020202020204" pitchFamily="34" charset="0"/>
                        <a:buNone/>
                      </a:pPr>
                      <a:r>
                        <a:rPr lang="en-GB" sz="700" b="1" baseline="0"/>
                        <a:t>Existing activities which will migrate</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Daily UIG Box account management</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Monthly UIG Executive Summary</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baseline="0"/>
                        <a:t>Creation of UIG monthly dashboard stats</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Web page ownership updates &amp; maintenance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attendance</a:t>
                      </a:r>
                    </a:p>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UIG Work Group Task Force recommendation tracking</a:t>
                      </a:r>
                    </a:p>
                    <a:p>
                      <a:pPr marL="72000" lvl="0" indent="-72000">
                        <a:spcAft>
                          <a:spcPts val="400"/>
                        </a:spcAft>
                        <a:buFont typeface="Arial" panose="020B0604020202020204" pitchFamily="34" charset="0"/>
                        <a:buChar char="•"/>
                      </a:pPr>
                      <a:r>
                        <a:rPr lang="en-GB" sz="700" baseline="0"/>
                        <a:t>UIG data sources creation</a:t>
                      </a:r>
                    </a:p>
                    <a:p>
                      <a:pPr marL="72000" lvl="0" indent="-72000">
                        <a:spcAft>
                          <a:spcPts val="400"/>
                        </a:spcAft>
                        <a:buFont typeface="Arial" panose="020B0604020202020204" pitchFamily="34" charset="0"/>
                        <a:buChar char="•"/>
                      </a:pPr>
                      <a:r>
                        <a:rPr lang="en-GB" sz="700" baseline="0"/>
                        <a:t>UIG modification alignment creation &amp; publication</a:t>
                      </a:r>
                    </a:p>
                    <a:p>
                      <a:pPr marL="72000" lvl="0" indent="-72000">
                        <a:spcAft>
                          <a:spcPts val="400"/>
                        </a:spcAft>
                        <a:buFont typeface="Arial" panose="020B0604020202020204" pitchFamily="34" charset="0"/>
                        <a:buChar char="•"/>
                      </a:pPr>
                      <a:r>
                        <a:rPr lang="en-GB" sz="700" baseline="0"/>
                        <a:t>Machine Learning new analysis</a:t>
                      </a:r>
                    </a:p>
                    <a:p>
                      <a:pPr marL="71755" lvl="0" indent="-71755">
                        <a:spcAft>
                          <a:spcPts val="400"/>
                        </a:spcAft>
                        <a:buFont typeface="Arial" panose="020B0604020202020204" pitchFamily="34" charset="0"/>
                        <a:buChar char="•"/>
                      </a:pPr>
                      <a:r>
                        <a:rPr lang="en-GB" sz="700" baseline="0"/>
                        <a:t>Budget mapping and forecast</a:t>
                      </a:r>
                    </a:p>
                    <a:p>
                      <a:pPr marL="0" marR="0" lvl="0" indent="0" algn="l" rtl="0" eaLnBrk="1" fontAlgn="auto" latinLnBrk="0" hangingPunct="1">
                        <a:lnSpc>
                          <a:spcPct val="100000"/>
                        </a:lnSpc>
                        <a:spcBef>
                          <a:spcPts val="0"/>
                        </a:spcBef>
                        <a:spcAft>
                          <a:spcPts val="400"/>
                        </a:spcAft>
                        <a:buFont typeface="Arial" panose="020B0604020202020204" pitchFamily="34" charset="0"/>
                        <a:buNone/>
                      </a:pPr>
                      <a:r>
                        <a:rPr lang="en-GB" sz="700" b="1"/>
                        <a:t>.</a:t>
                      </a:r>
                      <a:r>
                        <a:rPr lang="en-GB" sz="700" b="0"/>
                        <a:t> Support development of new online UIG interactive reporting</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baseline="0"/>
                        <a:t>Activities which will cease</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aseline="0"/>
                        <a:t>Representation at </a:t>
                      </a:r>
                      <a:r>
                        <a:rPr lang="en-GB" sz="700" baseline="0" err="1"/>
                        <a:t>ChMC</a:t>
                      </a:r>
                      <a:r>
                        <a:rPr lang="en-GB" sz="700" baseline="0"/>
                        <a:t> &amp; </a:t>
                      </a:r>
                      <a:r>
                        <a:rPr lang="en-GB" sz="700" baseline="0" err="1"/>
                        <a:t>CoMC</a:t>
                      </a:r>
                      <a:r>
                        <a:rPr lang="en-GB" sz="700" baseline="0"/>
                        <a:t> </a:t>
                      </a:r>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endParaRPr lang="en-GB" sz="700" b="1" baseline="0"/>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700" baseline="0"/>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endParaRPr lang="en-GB" sz="700" baseline="0"/>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baseline="0">
                          <a:solidFill>
                            <a:schemeClr val="tx1"/>
                          </a:solidFill>
                          <a:latin typeface="+mn-lt"/>
                          <a:ea typeface="+mn-ea"/>
                          <a:cs typeface="+mn-cs"/>
                        </a:rPr>
                        <a:t>Existing activities which will be migrated</a:t>
                      </a:r>
                    </a:p>
                    <a:p>
                      <a:pPr marL="71755" lvl="0" indent="-71755"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Daily UIG Box account management</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Monthly UIG Executive Summary</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Creation of UIG monthly dashboard stats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Web page ownership updates &amp;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attendance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Work Group Task Force recommendation tracking</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data sources maintenance</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UIG modification alignment pack maintenance</a:t>
                      </a:r>
                    </a:p>
                    <a:p>
                      <a:pPr marL="72000" lvl="0" indent="-72000" algn="l" defTabSz="914400" rtl="0" eaLnBrk="1" latinLnBrk="0" hangingPunct="1">
                        <a:spcAft>
                          <a:spcPts val="400"/>
                        </a:spcAft>
                        <a:buFont typeface="Arial" panose="020B0604020202020204" pitchFamily="34" charset="0"/>
                        <a:buChar char="•"/>
                      </a:pPr>
                      <a:r>
                        <a:rPr lang="en-GB" sz="700" baseline="0"/>
                        <a:t>Machine Learning</a:t>
                      </a:r>
                      <a:r>
                        <a:rPr lang="en-GB" sz="700" kern="1200" baseline="0">
                          <a:solidFill>
                            <a:schemeClr val="tx1"/>
                          </a:solidFill>
                          <a:latin typeface="+mn-lt"/>
                          <a:ea typeface="+mn-ea"/>
                          <a:cs typeface="+mn-cs"/>
                        </a:rPr>
                        <a:t> outstanding analysis</a:t>
                      </a:r>
                    </a:p>
                    <a:p>
                      <a:pPr marL="72000" lvl="0" indent="-72000" algn="l" defTabSz="914400" rtl="0" eaLnBrk="1" latinLnBrk="0" hangingPunct="1">
                        <a:spcAft>
                          <a:spcPts val="400"/>
                        </a:spcAft>
                        <a:buFont typeface="Arial" panose="020B0604020202020204" pitchFamily="34" charset="0"/>
                        <a:buChar char="•"/>
                      </a:pPr>
                      <a:r>
                        <a:rPr lang="en-GB" sz="700" kern="1200" baseline="0">
                          <a:solidFill>
                            <a:schemeClr val="tx1"/>
                          </a:solidFill>
                          <a:latin typeface="+mn-lt"/>
                          <a:ea typeface="+mn-ea"/>
                          <a:cs typeface="+mn-cs"/>
                        </a:rPr>
                        <a:t>Budget monitoring for UIG activities</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Outstanding CP 4853 Interim process to monitor and manually load rejected reads into UK Link where the read was rejected for reason MRE00458 only.  Manual work around to be closed out end of October 19.</a:t>
                      </a:r>
                      <a:endParaRPr lang="en-GB" sz="700" kern="120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UIG brochure version 2 creation &amp; publication</a:t>
                      </a:r>
                      <a:r>
                        <a:rPr lang="en-GB" sz="700" kern="1200" baseline="0">
                          <a:solidFill>
                            <a:schemeClr val="tx1"/>
                          </a:solidFill>
                          <a:latin typeface="+mn-lt"/>
                          <a:ea typeface="+mn-ea"/>
                          <a:cs typeface="+mn-cs"/>
                        </a:rPr>
                        <a:t> </a:t>
                      </a: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Re-purpose the existing "Lines of investigation tracker" </a:t>
                      </a:r>
                      <a:endParaRPr lang="en-GB" sz="700" kern="1200" baseline="0">
                        <a:solidFill>
                          <a:schemeClr val="tx1"/>
                        </a:solidFill>
                        <a:latin typeface="+mn-lt"/>
                        <a:ea typeface="+mn-ea"/>
                        <a:cs typeface="+mn-cs"/>
                      </a:endParaRPr>
                    </a:p>
                    <a:p>
                      <a:pPr marL="71755" marR="0" lvl="0" indent="-71755" algn="l">
                        <a:lnSpc>
                          <a:spcPct val="100000"/>
                        </a:lnSpc>
                        <a:spcBef>
                          <a:spcPts val="0"/>
                        </a:spcBef>
                        <a:spcAft>
                          <a:spcPts val="400"/>
                        </a:spcAft>
                        <a:buFont typeface="Arial" panose="020B0604020202020204" pitchFamily="34" charset="0"/>
                        <a:buChar char="•"/>
                      </a:pPr>
                      <a:r>
                        <a:rPr lang="en-GB" sz="700" b="0" i="0" u="none" strike="noStrike" kern="1200" baseline="0" noProof="0"/>
                        <a:t>Work with Customer Change team to develop formal project close down</a:t>
                      </a:r>
                    </a:p>
                    <a:p>
                      <a:pPr marL="0" marR="0" lvl="0" indent="0" algn="l">
                        <a:lnSpc>
                          <a:spcPct val="100000"/>
                        </a:lnSpc>
                        <a:spcBef>
                          <a:spcPts val="0"/>
                        </a:spcBef>
                        <a:spcAft>
                          <a:spcPts val="400"/>
                        </a:spcAft>
                        <a:buNone/>
                      </a:pPr>
                      <a:r>
                        <a:rPr lang="en-GB" sz="700" b="1" kern="1200" baseline="0">
                          <a:solidFill>
                            <a:schemeClr val="tx1"/>
                          </a:solidFill>
                          <a:latin typeface="+mn-lt"/>
                          <a:ea typeface="+mn-ea"/>
                          <a:cs typeface="+mn-cs"/>
                        </a:rPr>
                        <a:t>New activities which will commence</a:t>
                      </a:r>
                    </a:p>
                    <a:p>
                      <a:pPr marL="171450" marR="0" lvl="0" indent="-171450" algn="l">
                        <a:lnSpc>
                          <a:spcPct val="100000"/>
                        </a:lnSpc>
                        <a:spcBef>
                          <a:spcPts val="0"/>
                        </a:spcBef>
                        <a:spcAft>
                          <a:spcPts val="400"/>
                        </a:spcAft>
                        <a:buFont typeface="Arial"/>
                        <a:buChar char="•"/>
                      </a:pPr>
                      <a:r>
                        <a:rPr lang="en-GB" sz="700" b="0" i="0" u="none" strike="noStrike" kern="1200" baseline="0" noProof="0">
                          <a:solidFill>
                            <a:schemeClr val="tx1"/>
                          </a:solidFill>
                          <a:latin typeface="Arial"/>
                        </a:rPr>
                        <a:t>Support maintenance of new online UIG interactive reporting</a:t>
                      </a:r>
                      <a:endParaRPr lang="en-GB" sz="1400"/>
                    </a:p>
                    <a:p>
                      <a:pPr marL="0" marR="0" lvl="0" indent="0" algn="l" defTabSz="914400" rtl="0" eaLnBrk="1" fontAlgn="auto" latinLnBrk="0" hangingPunct="1">
                        <a:lnSpc>
                          <a:spcPct val="100000"/>
                        </a:lnSpc>
                        <a:spcBef>
                          <a:spcPts val="0"/>
                        </a:spcBef>
                        <a:spcAft>
                          <a:spcPts val="400"/>
                        </a:spcAft>
                        <a:buClrTx/>
                        <a:buSzTx/>
                        <a:buFont typeface="Arial" panose="020B0604020202020204" pitchFamily="34" charset="0"/>
                        <a:buNone/>
                        <a:tabLst/>
                        <a:defRPr/>
                      </a:pPr>
                      <a:r>
                        <a:rPr lang="en-GB" sz="700" b="1" kern="1200" err="1">
                          <a:solidFill>
                            <a:schemeClr val="tx1"/>
                          </a:solidFill>
                          <a:latin typeface="+mn-lt"/>
                          <a:ea typeface="+mn-ea"/>
                          <a:cs typeface="+mn-cs"/>
                        </a:rPr>
                        <a:t>Adhoc</a:t>
                      </a:r>
                      <a:r>
                        <a:rPr lang="en-GB" sz="700" b="1" kern="1200">
                          <a:solidFill>
                            <a:schemeClr val="tx1"/>
                          </a:solidFill>
                          <a:latin typeface="+mn-lt"/>
                          <a:ea typeface="+mn-ea"/>
                          <a:cs typeface="+mn-cs"/>
                        </a:rPr>
                        <a:t> new UIG related requests</a:t>
                      </a:r>
                    </a:p>
                    <a:p>
                      <a:pPr marL="71755" marR="0" lvl="0" indent="-7175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a:solidFill>
                            <a:schemeClr val="tx1"/>
                          </a:solidFill>
                          <a:latin typeface="+mn-lt"/>
                          <a:ea typeface="+mn-ea"/>
                          <a:cs typeface="+mn-cs"/>
                        </a:rPr>
                        <a:t>One</a:t>
                      </a:r>
                      <a:r>
                        <a:rPr lang="en-GB" sz="700" kern="1200" baseline="0">
                          <a:solidFill>
                            <a:schemeClr val="tx1"/>
                          </a:solidFill>
                          <a:latin typeface="+mn-lt"/>
                          <a:ea typeface="+mn-ea"/>
                          <a:cs typeface="+mn-cs"/>
                        </a:rPr>
                        <a:t> off activities e.g. simulations/</a:t>
                      </a:r>
                      <a:r>
                        <a:rPr lang="en-GB" sz="700" kern="1200" baseline="0" err="1">
                          <a:solidFill>
                            <a:schemeClr val="tx1"/>
                          </a:solidFill>
                          <a:latin typeface="+mn-lt"/>
                          <a:ea typeface="+mn-ea"/>
                          <a:cs typeface="+mn-cs"/>
                        </a:rPr>
                        <a:t>adhoc</a:t>
                      </a:r>
                      <a:r>
                        <a:rPr lang="en-GB" sz="700" kern="1200" baseline="0">
                          <a:solidFill>
                            <a:schemeClr val="tx1"/>
                          </a:solidFill>
                          <a:latin typeface="+mn-lt"/>
                          <a:ea typeface="+mn-ea"/>
                          <a:cs typeface="+mn-cs"/>
                        </a:rPr>
                        <a:t> UIG reporting requests – considered by Customer Support Services and/or directed to raise CP</a:t>
                      </a:r>
                      <a:endParaRPr lang="en-GB" sz="700" kern="120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72000" marR="0" lvl="0" indent="-720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700" kern="1200" baseline="0">
                          <a:solidFill>
                            <a:schemeClr val="tx1"/>
                          </a:solidFill>
                          <a:latin typeface="+mn-lt"/>
                          <a:ea typeface="+mn-ea"/>
                          <a:cs typeface="+mn-cs"/>
                        </a:rPr>
                        <a:t>Live CP4866 Removal of validation on uncorrected read due November release</a:t>
                      </a:r>
                    </a:p>
                    <a:p>
                      <a:pPr marL="71755" marR="0" lvl="0" indent="-71755" algn="l" rtl="0" eaLnBrk="1" fontAlgn="auto" latinLnBrk="0" hangingPunct="1">
                        <a:lnSpc>
                          <a:spcPct val="100000"/>
                        </a:lnSpc>
                        <a:spcBef>
                          <a:spcPts val="0"/>
                        </a:spcBef>
                        <a:spcAft>
                          <a:spcPts val="400"/>
                        </a:spcAft>
                        <a:buFont typeface="Arial" panose="020B0604020202020204" pitchFamily="34" charset="0"/>
                        <a:buChar char="•"/>
                      </a:pPr>
                      <a:r>
                        <a:rPr lang="en-GB" sz="700" i="0" kern="1200" baseline="0">
                          <a:solidFill>
                            <a:schemeClr val="tx1"/>
                          </a:solidFill>
                          <a:latin typeface="+mn-lt"/>
                          <a:ea typeface="+mn-ea"/>
                          <a:cs typeface="+mn-cs"/>
                        </a:rPr>
                        <a:t>Work with Customer Team complete outstanding UIG related CR's.</a:t>
                      </a:r>
                    </a:p>
                    <a:p>
                      <a:pPr marL="71755" marR="0" lvl="0" indent="-71755" algn="l">
                        <a:lnSpc>
                          <a:spcPct val="100000"/>
                        </a:lnSpc>
                        <a:spcBef>
                          <a:spcPts val="0"/>
                        </a:spcBef>
                        <a:spcAft>
                          <a:spcPts val="400"/>
                        </a:spcAft>
                        <a:buFont typeface="Arial" panose="020B0604020202020204" pitchFamily="34" charset="0"/>
                        <a:buChar char="•"/>
                      </a:pPr>
                      <a:r>
                        <a:rPr lang="en-GB" sz="700" kern="1200" baseline="0">
                          <a:solidFill>
                            <a:schemeClr val="tx1"/>
                          </a:solidFill>
                          <a:latin typeface="+mn-lt"/>
                          <a:ea typeface="+mn-ea"/>
                          <a:cs typeface="+mn-cs"/>
                        </a:rPr>
                        <a:t>Newly identified Modifications &amp; CRs</a:t>
                      </a:r>
                      <a:endParaRPr lang="en-GB" sz="1400"/>
                    </a:p>
                    <a:p>
                      <a:pPr marL="0" marR="0" lvl="0" indent="0" algn="l" defTabSz="914400" rtl="0" eaLnBrk="1" fontAlgn="auto" latinLnBrk="0" hangingPunct="1">
                        <a:lnSpc>
                          <a:spcPct val="100000"/>
                        </a:lnSpc>
                        <a:spcBef>
                          <a:spcPts val="0"/>
                        </a:spcBef>
                        <a:spcAft>
                          <a:spcPts val="400"/>
                        </a:spcAft>
                        <a:buClrTx/>
                        <a:buSzTx/>
                        <a:buNone/>
                        <a:tabLst/>
                        <a:defRPr/>
                      </a:pPr>
                      <a:endParaRPr lang="en-GB" sz="700" kern="1200" baseline="0">
                        <a:solidFill>
                          <a:schemeClr val="tx1"/>
                        </a:solidFill>
                        <a:latin typeface="+mn-lt"/>
                        <a:ea typeface="+mn-ea"/>
                        <a:cs typeface="+mn-cs"/>
                      </a:endParaRPr>
                    </a:p>
                  </a:txBody>
                  <a:tcPr marL="68580" marR="68580">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17918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9.1 Bubbling Under Report</a:t>
            </a:r>
          </a:p>
        </p:txBody>
      </p:sp>
      <p:graphicFrame>
        <p:nvGraphicFramePr>
          <p:cNvPr id="4" name="Object 3">
            <a:extLst>
              <a:ext uri="{FF2B5EF4-FFF2-40B4-BE49-F238E27FC236}">
                <a16:creationId xmlns:a16="http://schemas.microsoft.com/office/drawing/2014/main" id="{157FF750-9010-4D38-88BB-7A7E0C44F2CC}"/>
              </a:ext>
            </a:extLst>
          </p:cNvPr>
          <p:cNvGraphicFramePr>
            <a:graphicFrameLocks noChangeAspect="1"/>
          </p:cNvGraphicFramePr>
          <p:nvPr>
            <p:extLst>
              <p:ext uri="{D42A27DB-BD31-4B8C-83A1-F6EECF244321}">
                <p14:modId xmlns:p14="http://schemas.microsoft.com/office/powerpoint/2010/main" val="1490366279"/>
              </p:ext>
            </p:extLst>
          </p:nvPr>
        </p:nvGraphicFramePr>
        <p:xfrm>
          <a:off x="4114800" y="2168525"/>
          <a:ext cx="914400" cy="806450"/>
        </p:xfrm>
        <a:graphic>
          <a:graphicData uri="http://schemas.openxmlformats.org/presentationml/2006/ole">
            <mc:AlternateContent xmlns:mc="http://schemas.openxmlformats.org/markup-compatibility/2006">
              <mc:Choice xmlns:v="urn:schemas-microsoft-com:vml" Requires="v">
                <p:oleObj spid="_x0000_s3114" name="Worksheet" showAsIcon="1" r:id="rId3" imgW="914400" imgH="806400" progId="Excel.Sheet.12">
                  <p:embed/>
                </p:oleObj>
              </mc:Choice>
              <mc:Fallback>
                <p:oleObj name="Worksheet" showAsIcon="1" r:id="rId3" imgW="914400" imgH="806400" progId="Excel.Sheet.12">
                  <p:embed/>
                  <p:pic>
                    <p:nvPicPr>
                      <p:cNvPr id="0" name=""/>
                      <p:cNvPicPr/>
                      <p:nvPr/>
                    </p:nvPicPr>
                    <p:blipFill>
                      <a:blip r:embed="rId4"/>
                      <a:stretch>
                        <a:fillRect/>
                      </a:stretch>
                    </p:blipFill>
                    <p:spPr>
                      <a:xfrm>
                        <a:off x="4114800" y="2168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88057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9.2.1 Gemini Horizon Planning</a:t>
            </a:r>
          </a:p>
        </p:txBody>
      </p:sp>
      <p:graphicFrame>
        <p:nvGraphicFramePr>
          <p:cNvPr id="4" name="Object 3">
            <a:extLst>
              <a:ext uri="{FF2B5EF4-FFF2-40B4-BE49-F238E27FC236}">
                <a16:creationId xmlns:a16="http://schemas.microsoft.com/office/drawing/2014/main" id="{84966670-CC01-4A22-A2A9-5408FB0924AF}"/>
              </a:ext>
            </a:extLst>
          </p:cNvPr>
          <p:cNvGraphicFramePr>
            <a:graphicFrameLocks noChangeAspect="1"/>
          </p:cNvGraphicFramePr>
          <p:nvPr>
            <p:extLst>
              <p:ext uri="{D42A27DB-BD31-4B8C-83A1-F6EECF244321}">
                <p14:modId xmlns:p14="http://schemas.microsoft.com/office/powerpoint/2010/main" val="3405755051"/>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4118"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2759892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800CB8-0903-4786-9F15-9058F095B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501" y="1163527"/>
            <a:ext cx="3227566" cy="508643"/>
          </a:xfrm>
          <a:prstGeom prst="rect">
            <a:avLst/>
          </a:prstGeom>
        </p:spPr>
      </p:pic>
      <p:pic>
        <p:nvPicPr>
          <p:cNvPr id="5" name="Picture 4">
            <a:extLst>
              <a:ext uri="{FF2B5EF4-FFF2-40B4-BE49-F238E27FC236}">
                <a16:creationId xmlns:a16="http://schemas.microsoft.com/office/drawing/2014/main" id="{1F20C538-D007-4EC8-B7A0-A795E47DBE4F}"/>
              </a:ext>
            </a:extLst>
          </p:cNvPr>
          <p:cNvPicPr>
            <a:picLocks noChangeAspect="1"/>
          </p:cNvPicPr>
          <p:nvPr/>
        </p:nvPicPr>
        <p:blipFill>
          <a:blip r:embed="rId3"/>
          <a:stretch>
            <a:fillRect/>
          </a:stretch>
        </p:blipFill>
        <p:spPr>
          <a:xfrm>
            <a:off x="4008893" y="620054"/>
            <a:ext cx="4981537" cy="1595588"/>
          </a:xfrm>
          <a:prstGeom prst="rect">
            <a:avLst/>
          </a:prstGeom>
        </p:spPr>
      </p:pic>
      <p:sp>
        <p:nvSpPr>
          <p:cNvPr id="6" name="Title 3">
            <a:extLst>
              <a:ext uri="{FF2B5EF4-FFF2-40B4-BE49-F238E27FC236}">
                <a16:creationId xmlns:a16="http://schemas.microsoft.com/office/drawing/2014/main" id="{3C7E7138-8340-4AFF-ADBD-F50F796C0074}"/>
              </a:ext>
            </a:extLst>
          </p:cNvPr>
          <p:cNvSpPr txBox="1">
            <a:spLocks/>
          </p:cNvSpPr>
          <p:nvPr/>
        </p:nvSpPr>
        <p:spPr>
          <a:xfrm>
            <a:off x="692501" y="2571750"/>
            <a:ext cx="7772400" cy="110251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fontAlgn="auto">
              <a:spcAft>
                <a:spcPts val="0"/>
              </a:spcAft>
            </a:pPr>
            <a:r>
              <a:rPr lang="en-GB" sz="3100" dirty="0"/>
              <a:t>9.2.2 Gemini Re-Platform Project</a:t>
            </a:r>
            <a:br>
              <a:rPr lang="en-GB" sz="3100" dirty="0"/>
            </a:br>
            <a:r>
              <a:rPr lang="en-GB" sz="3100" dirty="0"/>
              <a:t>Update</a:t>
            </a:r>
            <a:br>
              <a:rPr lang="en-GB" dirty="0"/>
            </a:br>
            <a:endParaRPr lang="en-GB" dirty="0"/>
          </a:p>
        </p:txBody>
      </p:sp>
    </p:spTree>
    <p:extLst>
      <p:ext uri="{BB962C8B-B14F-4D97-AF65-F5344CB8AC3E}">
        <p14:creationId xmlns:p14="http://schemas.microsoft.com/office/powerpoint/2010/main" val="178685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Gemini Re-Platform Project Overview</a:t>
            </a:r>
          </a:p>
        </p:txBody>
      </p:sp>
      <p:sp>
        <p:nvSpPr>
          <p:cNvPr id="3" name="TextBox 2">
            <a:extLst>
              <a:ext uri="{FF2B5EF4-FFF2-40B4-BE49-F238E27FC236}">
                <a16:creationId xmlns:a16="http://schemas.microsoft.com/office/drawing/2014/main" id="{2F974E0E-8542-432E-914F-31BD8D7B8A40}"/>
              </a:ext>
            </a:extLst>
          </p:cNvPr>
          <p:cNvSpPr txBox="1"/>
          <p:nvPr/>
        </p:nvSpPr>
        <p:spPr>
          <a:xfrm>
            <a:off x="1063256" y="1005003"/>
            <a:ext cx="6896986" cy="3139321"/>
          </a:xfrm>
          <a:prstGeom prst="rect">
            <a:avLst/>
          </a:prstGeom>
          <a:noFill/>
        </p:spPr>
        <p:txBody>
          <a:bodyPr wrap="square" rtlCol="0">
            <a:spAutoFit/>
          </a:bodyPr>
          <a:lstStyle/>
          <a:p>
            <a:pPr marL="342900" indent="-342900">
              <a:buFont typeface="Arial" panose="020B0604020202020204" pitchFamily="34" charset="0"/>
              <a:buChar char="•"/>
            </a:pPr>
            <a:r>
              <a:rPr lang="en-GB" dirty="0"/>
              <a:t>Gemini system is going through </a:t>
            </a:r>
            <a:r>
              <a:rPr lang="en-GB" dirty="0">
                <a:solidFill>
                  <a:srgbClr val="FF0000"/>
                </a:solidFill>
              </a:rPr>
              <a:t>an Infrastructure Upgrade </a:t>
            </a:r>
            <a:r>
              <a:rPr lang="en-GB" dirty="0"/>
              <a:t>as part of this change and also </a:t>
            </a:r>
            <a:r>
              <a:rPr lang="en-GB" dirty="0">
                <a:solidFill>
                  <a:srgbClr val="FF0000"/>
                </a:solidFill>
              </a:rPr>
              <a:t>moving to new virtualised infrastructure </a:t>
            </a:r>
          </a:p>
          <a:p>
            <a:endParaRPr lang="en-GB" dirty="0"/>
          </a:p>
          <a:p>
            <a:pPr marL="342900" indent="-342900">
              <a:buFont typeface="Arial" panose="020B0604020202020204" pitchFamily="34" charset="0"/>
              <a:buChar char="•"/>
            </a:pPr>
            <a:r>
              <a:rPr lang="en-GB" dirty="0"/>
              <a:t>Software upgrades due to</a:t>
            </a:r>
          </a:p>
          <a:p>
            <a:pPr marL="800078" lvl="1" indent="-342900">
              <a:buFont typeface="Courier New" panose="02070309020205020404" pitchFamily="49" charset="0"/>
              <a:buChar char="o"/>
            </a:pPr>
            <a:r>
              <a:rPr lang="en-GB" dirty="0"/>
              <a:t>End of life support</a:t>
            </a:r>
          </a:p>
          <a:p>
            <a:pPr marL="800078" lvl="1" indent="-342900">
              <a:buFont typeface="Courier New" panose="02070309020205020404" pitchFamily="49" charset="0"/>
              <a:buChar char="o"/>
            </a:pPr>
            <a:r>
              <a:rPr lang="en-GB" dirty="0"/>
              <a:t>Meet industry best practices  </a:t>
            </a:r>
          </a:p>
          <a:p>
            <a:pPr marL="742928" lvl="1" indent="-285750">
              <a:buFont typeface="Arial" panose="020B0604020202020204" pitchFamily="34" charset="0"/>
              <a:buChar char="•"/>
            </a:pPr>
            <a:endParaRPr lang="en-GB" dirty="0"/>
          </a:p>
          <a:p>
            <a:pPr marL="342900" indent="-342900">
              <a:buFont typeface="Arial" panose="020B0604020202020204" pitchFamily="34" charset="0"/>
              <a:buChar char="•"/>
            </a:pPr>
            <a:r>
              <a:rPr lang="en-GB" b="1" dirty="0"/>
              <a:t>No changes are being made to the application or the functional capabilities of the system</a:t>
            </a:r>
          </a:p>
          <a:p>
            <a:endParaRPr lang="en-GB" dirty="0"/>
          </a:p>
        </p:txBody>
      </p:sp>
    </p:spTree>
    <p:extLst>
      <p:ext uri="{BB962C8B-B14F-4D97-AF65-F5344CB8AC3E}">
        <p14:creationId xmlns:p14="http://schemas.microsoft.com/office/powerpoint/2010/main" val="104045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lstStyle/>
          <a:p>
            <a:r>
              <a:rPr lang="en-GB" dirty="0"/>
              <a:t>7.2 XRN4828 - Nov 19 Release -  Status Update</a:t>
            </a:r>
          </a:p>
        </p:txBody>
      </p:sp>
      <p:grpSp>
        <p:nvGrpSpPr>
          <p:cNvPr id="10" name="Group 9">
            <a:extLst>
              <a:ext uri="{FF2B5EF4-FFF2-40B4-BE49-F238E27FC236}">
                <a16:creationId xmlns:a16="http://schemas.microsoft.com/office/drawing/2014/main" id="{EEDE4AA0-BEE7-40EF-ADC2-D1B3EAA1B345}"/>
              </a:ext>
            </a:extLst>
          </p:cNvPr>
          <p:cNvGrpSpPr/>
          <p:nvPr/>
        </p:nvGrpSpPr>
        <p:grpSpPr>
          <a:xfrm>
            <a:off x="251520" y="987574"/>
            <a:ext cx="8594612" cy="3329673"/>
            <a:chOff x="137840" y="723530"/>
            <a:chExt cx="8017423" cy="2926997"/>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137840" y="723530"/>
            <a:ext cx="8017423" cy="2926997"/>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08/01/20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Calibri Light" panose="020F030202020403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PIS and First Usage monitoring completed</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Handover of associated changes to Tech Ops approved and completed</a:t>
                        </a:r>
                      </a:p>
                      <a:p>
                        <a:pPr marL="171450" lvl="0" indent="-171450">
                          <a:buFont typeface="Arial" panose="020B0604020202020204" pitchFamily="34" charset="0"/>
                          <a:buChar cha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Closedown activities to commence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No key Risks or Issues associated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 BER with full delivery costs were approved at ChMC in April 2019, </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BER for XRN4866 UIG Recommendation approved by ChMC on 12</a:t>
                        </a:r>
                        <a:r>
                          <a:rPr kumimoji="0" lang="en-GB" sz="1050" b="0" i="0" u="none" strike="noStrike" kern="1200" cap="none" normalizeH="0" baseline="30000" dirty="0">
                            <a:ln>
                              <a:noFill/>
                            </a:ln>
                            <a:solidFill>
                              <a:schemeClr val="tx1"/>
                            </a:solidFill>
                            <a:effectLst/>
                            <a:latin typeface="+mn-lt"/>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mn-lt"/>
                            <a:ea typeface="Verdana" pitchFamily="34" charset="0"/>
                            <a:cs typeface="Arial" panose="020B0604020202020204" pitchFamily="34" charset="0"/>
                          </a:rPr>
                          <a:t> June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No current concerns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259096" y="1394296"/>
              <a:ext cx="204194" cy="2131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5606599" y="817130"/>
              <a:ext cx="196885" cy="19034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grpSp>
      <p:sp>
        <p:nvSpPr>
          <p:cNvPr id="11" name="Oval 10">
            <a:extLst>
              <a:ext uri="{FF2B5EF4-FFF2-40B4-BE49-F238E27FC236}">
                <a16:creationId xmlns:a16="http://schemas.microsoft.com/office/drawing/2014/main" id="{A0F57896-72F6-46F0-8DCF-1B43A706D61C}"/>
              </a:ext>
            </a:extLst>
          </p:cNvPr>
          <p:cNvSpPr/>
          <p:nvPr/>
        </p:nvSpPr>
        <p:spPr>
          <a:xfrm>
            <a:off x="598707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26217"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65362" y="1779662"/>
            <a:ext cx="215490" cy="21428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cs typeface="Arial" panose="020B0604020202020204" pitchFamily="34" charset="0"/>
            </a:endParaRPr>
          </a:p>
        </p:txBody>
      </p:sp>
    </p:spTree>
    <p:extLst>
      <p:ext uri="{BB962C8B-B14F-4D97-AF65-F5344CB8AC3E}">
        <p14:creationId xmlns:p14="http://schemas.microsoft.com/office/powerpoint/2010/main" val="3032392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 Summary - Impacts to the Industry</a:t>
            </a:r>
          </a:p>
        </p:txBody>
      </p:sp>
      <p:sp>
        <p:nvSpPr>
          <p:cNvPr id="5" name="TextBox 4">
            <a:extLst>
              <a:ext uri="{FF2B5EF4-FFF2-40B4-BE49-F238E27FC236}">
                <a16:creationId xmlns:a16="http://schemas.microsoft.com/office/drawing/2014/main" id="{46CFE2C6-B498-47ED-84FF-F6D4CCC004A4}"/>
              </a:ext>
            </a:extLst>
          </p:cNvPr>
          <p:cNvSpPr txBox="1"/>
          <p:nvPr/>
        </p:nvSpPr>
        <p:spPr>
          <a:xfrm>
            <a:off x="804231" y="761058"/>
            <a:ext cx="7535538" cy="3231654"/>
          </a:xfrm>
          <a:prstGeom prst="rect">
            <a:avLst/>
          </a:prstGeom>
          <a:noFill/>
        </p:spPr>
        <p:txBody>
          <a:bodyPr wrap="square" rtlCol="0">
            <a:spAutoFit/>
          </a:bodyPr>
          <a:lstStyle/>
          <a:p>
            <a:pPr>
              <a:buClr>
                <a:schemeClr val="accent1"/>
              </a:buClr>
            </a:pPr>
            <a:r>
              <a:rPr lang="en-US" altLang="en-US" sz="1200" b="1" dirty="0"/>
              <a:t>Extended Outage</a:t>
            </a:r>
          </a:p>
          <a:p>
            <a:pPr marL="742928" lvl="1" indent="-285750">
              <a:buClr>
                <a:schemeClr val="accent1"/>
              </a:buClr>
              <a:buFont typeface="Arial" panose="020B0604020202020204" pitchFamily="34" charset="0"/>
              <a:buChar char="•"/>
            </a:pPr>
            <a:r>
              <a:rPr lang="en-US" altLang="en-US" sz="1200" b="1" dirty="0">
                <a:solidFill>
                  <a:srgbClr val="FF0000"/>
                </a:solidFill>
              </a:rPr>
              <a:t>Extended system outage on Sunday 5th July</a:t>
            </a:r>
            <a:r>
              <a:rPr lang="en-US" altLang="en-US" sz="1200" dirty="0"/>
              <a:t>. Estimated outage window is currently anticipated to be between 8 to 12 hours. </a:t>
            </a:r>
          </a:p>
          <a:p>
            <a:pPr marL="742928" lvl="1" indent="-285750">
              <a:buClr>
                <a:schemeClr val="accent1"/>
              </a:buClr>
              <a:buFont typeface="Arial" panose="020B0604020202020204" pitchFamily="34" charset="0"/>
              <a:buChar char="•"/>
            </a:pPr>
            <a:endParaRPr lang="en-US" altLang="en-US" sz="1200" dirty="0"/>
          </a:p>
          <a:p>
            <a:r>
              <a:rPr lang="en-GB" sz="1200" dirty="0"/>
              <a:t>In order to complete the Gemini Re-Platforming (GRP) project implementation, an extended outage will be required on the Gemini system on 5th July 2020. Provisional timescales for the GRP implementation are as follows: </a:t>
            </a:r>
          </a:p>
          <a:p>
            <a:r>
              <a:rPr lang="en-GB" sz="1200" dirty="0"/>
              <a:t> </a:t>
            </a:r>
          </a:p>
          <a:p>
            <a:r>
              <a:rPr lang="en-GB" sz="1200" dirty="0"/>
              <a:t>Gemini Maintenance Window: 03.00 to 5.00</a:t>
            </a:r>
          </a:p>
          <a:p>
            <a:r>
              <a:rPr lang="en-GB" sz="1200" dirty="0"/>
              <a:t>Extended outage: 05.00 to 13.00</a:t>
            </a:r>
          </a:p>
          <a:p>
            <a:r>
              <a:rPr lang="en-GB" sz="1200" dirty="0"/>
              <a:t>In the event of a rollback an additional outage will be required from 13.00 to 17.00</a:t>
            </a:r>
          </a:p>
          <a:p>
            <a:endParaRPr lang="en-GB" sz="1200" dirty="0"/>
          </a:p>
          <a:p>
            <a:endParaRPr lang="en-GB" sz="1200" dirty="0"/>
          </a:p>
          <a:p>
            <a:endParaRPr lang="en-GB" sz="1200" dirty="0"/>
          </a:p>
          <a:p>
            <a:pPr lvl="1">
              <a:buClr>
                <a:schemeClr val="accent1"/>
              </a:buClr>
            </a:pPr>
            <a:endParaRPr lang="en-US" altLang="en-US" sz="1200" dirty="0"/>
          </a:p>
          <a:p>
            <a:pPr marL="742928" lvl="1" indent="-285750">
              <a:buClr>
                <a:schemeClr val="accent1"/>
              </a:buClr>
              <a:buFont typeface="Arial" panose="020B0604020202020204" pitchFamily="34" charset="0"/>
              <a:buChar char="•"/>
            </a:pPr>
            <a:endParaRPr lang="en-US" altLang="en-US" sz="1200" dirty="0"/>
          </a:p>
          <a:p>
            <a:pPr lvl="1">
              <a:buClr>
                <a:schemeClr val="accent1"/>
              </a:buClr>
            </a:pPr>
            <a:endParaRPr lang="en-US" altLang="en-US" sz="1200" dirty="0"/>
          </a:p>
        </p:txBody>
      </p:sp>
    </p:spTree>
    <p:extLst>
      <p:ext uri="{BB962C8B-B14F-4D97-AF65-F5344CB8AC3E}">
        <p14:creationId xmlns:p14="http://schemas.microsoft.com/office/powerpoint/2010/main" val="22840561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In Summary - Impacts to the Industry</a:t>
            </a:r>
          </a:p>
        </p:txBody>
      </p:sp>
      <p:sp>
        <p:nvSpPr>
          <p:cNvPr id="5" name="TextBox 4">
            <a:extLst>
              <a:ext uri="{FF2B5EF4-FFF2-40B4-BE49-F238E27FC236}">
                <a16:creationId xmlns:a16="http://schemas.microsoft.com/office/drawing/2014/main" id="{46CFE2C6-B498-47ED-84FF-F6D4CCC004A4}"/>
              </a:ext>
            </a:extLst>
          </p:cNvPr>
          <p:cNvSpPr txBox="1"/>
          <p:nvPr/>
        </p:nvSpPr>
        <p:spPr>
          <a:xfrm>
            <a:off x="716096" y="761058"/>
            <a:ext cx="7535538" cy="2862322"/>
          </a:xfrm>
          <a:prstGeom prst="rect">
            <a:avLst/>
          </a:prstGeom>
          <a:noFill/>
        </p:spPr>
        <p:txBody>
          <a:bodyPr wrap="square" rtlCol="0">
            <a:spAutoFit/>
          </a:bodyPr>
          <a:lstStyle/>
          <a:p>
            <a:pPr marL="742928" lvl="1" indent="-285750">
              <a:buClr>
                <a:schemeClr val="accent1"/>
              </a:buClr>
              <a:buFont typeface="Arial" panose="020B0604020202020204" pitchFamily="34" charset="0"/>
              <a:buChar char="•"/>
            </a:pPr>
            <a:endParaRPr lang="en-US" altLang="en-US" sz="1200" dirty="0"/>
          </a:p>
          <a:p>
            <a:pPr>
              <a:buClr>
                <a:schemeClr val="accent1"/>
              </a:buClr>
            </a:pPr>
            <a:r>
              <a:rPr lang="en-US" altLang="en-US" sz="1200" b="1" dirty="0"/>
              <a:t>Access to Gemini</a:t>
            </a:r>
          </a:p>
          <a:p>
            <a:pPr marL="742928" lvl="1" indent="-285750">
              <a:buClr>
                <a:schemeClr val="accent1"/>
              </a:buClr>
              <a:buFont typeface="Arial" panose="020B0604020202020204" pitchFamily="34" charset="0"/>
              <a:buChar char="•"/>
            </a:pPr>
            <a:r>
              <a:rPr lang="en-US" altLang="en-US" sz="1200" dirty="0"/>
              <a:t>Extended option to access Citrix via your web browser and/or update of your current Citrix receiver client, due to current version being out of support.</a:t>
            </a:r>
          </a:p>
          <a:p>
            <a:pPr lvl="1">
              <a:buClr>
                <a:schemeClr val="accent1"/>
              </a:buClr>
            </a:pPr>
            <a:endParaRPr lang="en-US" altLang="en-US" sz="1200" dirty="0"/>
          </a:p>
          <a:p>
            <a:pPr>
              <a:buClr>
                <a:schemeClr val="accent1"/>
              </a:buClr>
            </a:pPr>
            <a:r>
              <a:rPr lang="en-US" altLang="en-US" sz="1200" b="1" dirty="0"/>
              <a:t>Functionality</a:t>
            </a:r>
          </a:p>
          <a:p>
            <a:pPr marL="742928" lvl="1" indent="-285750">
              <a:buClr>
                <a:schemeClr val="accent1"/>
              </a:buClr>
              <a:buFont typeface="Arial" panose="020B0604020202020204" pitchFamily="34" charset="0"/>
              <a:buChar char="•"/>
            </a:pPr>
            <a:r>
              <a:rPr lang="en-US" altLang="en-US" sz="1200" dirty="0"/>
              <a:t>The Gemini functionality will remain exactly the same and how Industry participants interact with the system.</a:t>
            </a:r>
          </a:p>
          <a:p>
            <a:pPr marL="742928" lvl="1" indent="-285750">
              <a:buClr>
                <a:schemeClr val="accent1"/>
              </a:buClr>
              <a:buFont typeface="Arial" panose="020B0604020202020204" pitchFamily="34" charset="0"/>
              <a:buChar char="•"/>
            </a:pPr>
            <a:endParaRPr lang="en-US" altLang="en-US" sz="1200" dirty="0"/>
          </a:p>
          <a:p>
            <a:pPr>
              <a:buClr>
                <a:schemeClr val="accent1"/>
              </a:buClr>
            </a:pPr>
            <a:r>
              <a:rPr lang="en-US" altLang="en-US" sz="1200" b="1" dirty="0"/>
              <a:t>External Connectivity Testing</a:t>
            </a:r>
          </a:p>
          <a:p>
            <a:pPr marL="742928" lvl="1" indent="-285750">
              <a:buClr>
                <a:schemeClr val="accent1"/>
              </a:buClr>
              <a:buFont typeface="Arial" panose="020B0604020202020204" pitchFamily="34" charset="0"/>
              <a:buChar char="•"/>
            </a:pPr>
            <a:r>
              <a:rPr lang="en-US" altLang="en-US" sz="1200" b="1" dirty="0">
                <a:solidFill>
                  <a:srgbClr val="FF0000"/>
                </a:solidFill>
              </a:rPr>
              <a:t>All Industry participants are invited to test connectivity to the new data </a:t>
            </a:r>
            <a:r>
              <a:rPr lang="en-US" altLang="en-US" sz="1200" b="1" dirty="0" err="1">
                <a:solidFill>
                  <a:srgbClr val="FF0000"/>
                </a:solidFill>
              </a:rPr>
              <a:t>centre</a:t>
            </a:r>
            <a:r>
              <a:rPr lang="en-US" altLang="en-US" sz="1200" b="1" dirty="0">
                <a:solidFill>
                  <a:srgbClr val="FF0000"/>
                </a:solidFill>
              </a:rPr>
              <a:t> during the period 13th April to 8th May 2020, please confirm intended participation</a:t>
            </a:r>
            <a:endParaRPr lang="en-US" altLang="en-US" sz="1200" dirty="0"/>
          </a:p>
          <a:p>
            <a:pPr marL="742928" lvl="1" indent="-285750">
              <a:buClr>
                <a:schemeClr val="accent1"/>
              </a:buClr>
              <a:buFont typeface="Arial" panose="020B0604020202020204" pitchFamily="34" charset="0"/>
              <a:buChar char="•"/>
            </a:pPr>
            <a:r>
              <a:rPr lang="en-US" altLang="en-US" sz="1200" dirty="0"/>
              <a:t>Please contact </a:t>
            </a:r>
            <a:r>
              <a:rPr lang="en-US" altLang="en-US" sz="1200" dirty="0">
                <a:hlinkClick r:id="rId2"/>
              </a:rPr>
              <a:t>box.xoserve.geminire-platform@xoserve.com</a:t>
            </a:r>
            <a:r>
              <a:rPr lang="en-US" altLang="en-US" sz="1200" dirty="0"/>
              <a:t> if you wish to participate in external connectivity test phase.</a:t>
            </a:r>
          </a:p>
          <a:p>
            <a:pPr lvl="1">
              <a:buClr>
                <a:schemeClr val="accent1"/>
              </a:buClr>
            </a:pPr>
            <a:endParaRPr lang="en-US" altLang="en-US" sz="1200" dirty="0"/>
          </a:p>
        </p:txBody>
      </p:sp>
    </p:spTree>
    <p:extLst>
      <p:ext uri="{BB962C8B-B14F-4D97-AF65-F5344CB8AC3E}">
        <p14:creationId xmlns:p14="http://schemas.microsoft.com/office/powerpoint/2010/main" val="382625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48A551-62F4-4E0F-929E-937D93086AB1}"/>
              </a:ext>
            </a:extLst>
          </p:cNvPr>
          <p:cNvPicPr>
            <a:picLocks noChangeAspect="1"/>
          </p:cNvPicPr>
          <p:nvPr/>
        </p:nvPicPr>
        <p:blipFill>
          <a:blip r:embed="rId2"/>
          <a:stretch>
            <a:fillRect/>
          </a:stretch>
        </p:blipFill>
        <p:spPr>
          <a:xfrm>
            <a:off x="2898720" y="225675"/>
            <a:ext cx="3296458" cy="3296458"/>
          </a:xfrm>
          <a:prstGeom prst="rect">
            <a:avLst/>
          </a:prstGeom>
        </p:spPr>
      </p:pic>
      <p:sp>
        <p:nvSpPr>
          <p:cNvPr id="3" name="TextBox 2">
            <a:extLst>
              <a:ext uri="{FF2B5EF4-FFF2-40B4-BE49-F238E27FC236}">
                <a16:creationId xmlns:a16="http://schemas.microsoft.com/office/drawing/2014/main" id="{3A4C6FD2-4235-49D5-B015-D3A7279FC8A2}"/>
              </a:ext>
            </a:extLst>
          </p:cNvPr>
          <p:cNvSpPr txBox="1"/>
          <p:nvPr/>
        </p:nvSpPr>
        <p:spPr>
          <a:xfrm>
            <a:off x="336580" y="4095978"/>
            <a:ext cx="8470840" cy="646331"/>
          </a:xfrm>
          <a:prstGeom prst="rect">
            <a:avLst/>
          </a:prstGeom>
          <a:solidFill>
            <a:schemeClr val="tx2">
              <a:lumMod val="20000"/>
              <a:lumOff val="80000"/>
            </a:schemeClr>
          </a:solidFill>
          <a:ln>
            <a:solidFill>
              <a:srgbClr val="002060"/>
            </a:solidFill>
          </a:ln>
        </p:spPr>
        <p:txBody>
          <a:bodyPr wrap="square" rtlCol="0">
            <a:spAutoFit/>
          </a:bodyPr>
          <a:lstStyle/>
          <a:p>
            <a:pPr>
              <a:spcAft>
                <a:spcPts val="0"/>
              </a:spcAft>
            </a:pPr>
            <a:r>
              <a:rPr lang="en-US" dirty="0">
                <a:solidFill>
                  <a:srgbClr val="002060"/>
                </a:solidFill>
              </a:rPr>
              <a:t>Any queries please email: </a:t>
            </a:r>
            <a:r>
              <a:rPr lang="en-GB" u="sng" dirty="0">
                <a:hlinkClick r:id="rId3"/>
              </a:rPr>
              <a:t>box.gasops.businessc@nationalgrid.com</a:t>
            </a:r>
            <a:endParaRPr lang="en-GB" dirty="0"/>
          </a:p>
          <a:p>
            <a:pPr>
              <a:spcAft>
                <a:spcPts val="0"/>
              </a:spcAft>
            </a:pPr>
            <a:r>
              <a:rPr lang="en-US" dirty="0">
                <a:solidFill>
                  <a:srgbClr val="002060"/>
                </a:solidFill>
              </a:rPr>
              <a:t>                                          </a:t>
            </a:r>
            <a:r>
              <a:rPr lang="en-US" altLang="en-US" dirty="0">
                <a:hlinkClick r:id="rId4"/>
              </a:rPr>
              <a:t>box.xoserve.geminire-platform@xoserve.com</a:t>
            </a:r>
            <a:endParaRPr lang="en-US" dirty="0">
              <a:solidFill>
                <a:schemeClr val="accent6">
                  <a:lumMod val="75000"/>
                </a:schemeClr>
              </a:solidFill>
            </a:endParaRPr>
          </a:p>
        </p:txBody>
      </p:sp>
    </p:spTree>
    <p:extLst>
      <p:ext uri="{BB962C8B-B14F-4D97-AF65-F5344CB8AC3E}">
        <p14:creationId xmlns:p14="http://schemas.microsoft.com/office/powerpoint/2010/main" val="8925528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FBCD97A-80D4-4252-A219-CCD90421299D}"/>
              </a:ext>
            </a:extLst>
          </p:cNvPr>
          <p:cNvSpPr/>
          <p:nvPr/>
        </p:nvSpPr>
        <p:spPr>
          <a:xfrm>
            <a:off x="2152810" y="1167594"/>
            <a:ext cx="4248472" cy="396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Key Dates for Finance Updates </a:t>
            </a:r>
          </a:p>
        </p:txBody>
      </p:sp>
      <p:sp>
        <p:nvSpPr>
          <p:cNvPr id="12" name="TextBox 11">
            <a:extLst>
              <a:ext uri="{FF2B5EF4-FFF2-40B4-BE49-F238E27FC236}">
                <a16:creationId xmlns:a16="http://schemas.microsoft.com/office/drawing/2014/main" id="{C3F75441-3D72-4EB5-89DF-CBA95F472053}"/>
              </a:ext>
            </a:extLst>
          </p:cNvPr>
          <p:cNvSpPr txBox="1"/>
          <p:nvPr/>
        </p:nvSpPr>
        <p:spPr>
          <a:xfrm>
            <a:off x="323528" y="1563638"/>
            <a:ext cx="7907036" cy="2431435"/>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 Feb there will be additional sheet in the file “</a:t>
            </a:r>
            <a:r>
              <a:rPr lang="en-GB" b="1" dirty="0"/>
              <a:t>20-21 Year End Forecast</a:t>
            </a:r>
            <a:r>
              <a:rPr lang="en-GB" dirty="0"/>
              <a:t>”</a:t>
            </a:r>
          </a:p>
          <a:p>
            <a:pPr marL="742950" lvl="1" indent="-285750">
              <a:buFont typeface="Arial" panose="020B0604020202020204" pitchFamily="34" charset="0"/>
              <a:buChar char="•"/>
            </a:pPr>
            <a:r>
              <a:rPr lang="en-GB" sz="1600" dirty="0"/>
              <a:t>This sheet will show all changes that have at least initial approval </a:t>
            </a:r>
          </a:p>
          <a:p>
            <a:pPr lvl="1"/>
            <a:r>
              <a:rPr lang="en-GB" sz="1600" dirty="0"/>
              <a:t>     that may result in spend in 20-21</a:t>
            </a:r>
          </a:p>
          <a:p>
            <a:pPr lvl="1"/>
            <a:endParaRPr lang="en-GB" sz="1600" dirty="0"/>
          </a:p>
          <a:p>
            <a:pPr marL="285750" indent="-285750">
              <a:buFont typeface="Arial" panose="020B0604020202020204" pitchFamily="34" charset="0"/>
              <a:buChar char="•"/>
            </a:pPr>
            <a:r>
              <a:rPr lang="en-GB" dirty="0"/>
              <a:t>In May there be a new sheet added “</a:t>
            </a:r>
            <a:r>
              <a:rPr lang="en-GB" b="1" dirty="0"/>
              <a:t>20-21 Spend to date</a:t>
            </a:r>
            <a:r>
              <a:rPr lang="en-GB" dirty="0"/>
              <a:t>”</a:t>
            </a:r>
          </a:p>
          <a:p>
            <a:pPr marL="742950" lvl="1" indent="-285750">
              <a:buFont typeface="Arial" panose="020B0604020202020204" pitchFamily="34" charset="0"/>
              <a:buChar char="•"/>
            </a:pPr>
            <a:r>
              <a:rPr lang="en-GB" sz="1600" dirty="0"/>
              <a:t>This sheet will show all changes that have BERs approved by CHMC</a:t>
            </a:r>
          </a:p>
          <a:p>
            <a:pPr marL="742950" lvl="1"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dirty="0"/>
              <a:t>Also in May final actuals view for 19-20 will be presented</a:t>
            </a:r>
          </a:p>
        </p:txBody>
      </p:sp>
      <p:sp>
        <p:nvSpPr>
          <p:cNvPr id="4" name="Title 1">
            <a:extLst>
              <a:ext uri="{FF2B5EF4-FFF2-40B4-BE49-F238E27FC236}">
                <a16:creationId xmlns:a16="http://schemas.microsoft.com/office/drawing/2014/main" id="{72E55784-EED7-4FFE-A65B-E4903855454D}"/>
              </a:ext>
            </a:extLst>
          </p:cNvPr>
          <p:cNvSpPr>
            <a:spLocks noGrp="1"/>
          </p:cNvSpPr>
          <p:nvPr>
            <p:ph type="title"/>
          </p:nvPr>
        </p:nvSpPr>
        <p:spPr>
          <a:xfrm>
            <a:off x="457200" y="123478"/>
            <a:ext cx="8229600" cy="637580"/>
          </a:xfrm>
        </p:spPr>
        <p:txBody>
          <a:bodyPr/>
          <a:lstStyle/>
          <a:p>
            <a:r>
              <a:rPr lang="en-GB" dirty="0"/>
              <a:t>10 Finance and General Change Budget Update </a:t>
            </a:r>
          </a:p>
        </p:txBody>
      </p:sp>
    </p:spTree>
    <p:extLst>
      <p:ext uri="{BB962C8B-B14F-4D97-AF65-F5344CB8AC3E}">
        <p14:creationId xmlns:p14="http://schemas.microsoft.com/office/powerpoint/2010/main" val="672729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499-85F2-4FE1-9D66-71757008E26E}"/>
              </a:ext>
            </a:extLst>
          </p:cNvPr>
          <p:cNvSpPr>
            <a:spLocks noGrp="1"/>
          </p:cNvSpPr>
          <p:nvPr>
            <p:ph type="title"/>
          </p:nvPr>
        </p:nvSpPr>
        <p:spPr/>
        <p:txBody>
          <a:bodyPr/>
          <a:lstStyle/>
          <a:p>
            <a:r>
              <a:rPr lang="en-GB" dirty="0"/>
              <a:t>10 Finance and General Change Budget Update </a:t>
            </a:r>
          </a:p>
        </p:txBody>
      </p:sp>
      <p:graphicFrame>
        <p:nvGraphicFramePr>
          <p:cNvPr id="3" name="Object 2">
            <a:extLst>
              <a:ext uri="{FF2B5EF4-FFF2-40B4-BE49-F238E27FC236}">
                <a16:creationId xmlns:a16="http://schemas.microsoft.com/office/drawing/2014/main" id="{D36E7667-2364-44F0-94A2-2A497CC8CF6F}"/>
              </a:ext>
            </a:extLst>
          </p:cNvPr>
          <p:cNvGraphicFramePr>
            <a:graphicFrameLocks noChangeAspect="1"/>
          </p:cNvGraphicFramePr>
          <p:nvPr>
            <p:extLst>
              <p:ext uri="{D42A27DB-BD31-4B8C-83A1-F6EECF244321}">
                <p14:modId xmlns:p14="http://schemas.microsoft.com/office/powerpoint/2010/main" val="3463969507"/>
              </p:ext>
            </p:extLst>
          </p:nvPr>
        </p:nvGraphicFramePr>
        <p:xfrm>
          <a:off x="4114800" y="2174875"/>
          <a:ext cx="914400" cy="792163"/>
        </p:xfrm>
        <a:graphic>
          <a:graphicData uri="http://schemas.openxmlformats.org/presentationml/2006/ole">
            <mc:AlternateContent xmlns:mc="http://schemas.openxmlformats.org/markup-compatibility/2006">
              <mc:Choice xmlns:v="urn:schemas-microsoft-com:vml" Requires="v">
                <p:oleObj spid="_x0000_s5132" name="Worksheet" showAsIcon="1" r:id="rId3" imgW="914400" imgH="792360" progId="Excel.Sheet.12">
                  <p:embed/>
                </p:oleObj>
              </mc:Choice>
              <mc:Fallback>
                <p:oleObj name="Worksheet" showAsIcon="1" r:id="rId3" imgW="914400" imgH="792360" progId="Excel.Sheet.12">
                  <p:embed/>
                  <p:pic>
                    <p:nvPicPr>
                      <p:cNvPr id="0" name=""/>
                      <p:cNvPicPr/>
                      <p:nvPr/>
                    </p:nvPicPr>
                    <p:blipFill>
                      <a:blip r:embed="rId4"/>
                      <a:stretch>
                        <a:fillRect/>
                      </a:stretch>
                    </p:blipFill>
                    <p:spPr>
                      <a:xfrm>
                        <a:off x="4114800" y="2174875"/>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92331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 AOB</a:t>
            </a:r>
          </a:p>
        </p:txBody>
      </p:sp>
    </p:spTree>
    <p:extLst>
      <p:ext uri="{BB962C8B-B14F-4D97-AF65-F5344CB8AC3E}">
        <p14:creationId xmlns:p14="http://schemas.microsoft.com/office/powerpoint/2010/main" val="10599766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A5EFE3-CD39-4A28-A744-E4BB41338BC9}"/>
              </a:ext>
            </a:extLst>
          </p:cNvPr>
          <p:cNvSpPr>
            <a:spLocks noGrp="1"/>
          </p:cNvSpPr>
          <p:nvPr>
            <p:ph type="title"/>
          </p:nvPr>
        </p:nvSpPr>
        <p:spPr>
          <a:xfrm>
            <a:off x="457200" y="123478"/>
            <a:ext cx="8229600" cy="637580"/>
          </a:xfrm>
        </p:spPr>
        <p:txBody>
          <a:bodyPr/>
          <a:lstStyle/>
          <a:p>
            <a:r>
              <a:rPr lang="en-GB" dirty="0"/>
              <a:t>11.1 IX Refresh Customer Update</a:t>
            </a:r>
          </a:p>
        </p:txBody>
      </p:sp>
      <p:sp>
        <p:nvSpPr>
          <p:cNvPr id="6" name="Content Placeholder 2">
            <a:extLst>
              <a:ext uri="{FF2B5EF4-FFF2-40B4-BE49-F238E27FC236}">
                <a16:creationId xmlns:a16="http://schemas.microsoft.com/office/drawing/2014/main" id="{2323BD94-2299-4994-92D5-B1B7DE15F25C}"/>
              </a:ext>
            </a:extLst>
          </p:cNvPr>
          <p:cNvSpPr>
            <a:spLocks noGrp="1"/>
          </p:cNvSpPr>
          <p:nvPr>
            <p:ph idx="1"/>
          </p:nvPr>
        </p:nvSpPr>
        <p:spPr>
          <a:xfrm>
            <a:off x="457200" y="1059582"/>
            <a:ext cx="8229600" cy="3672408"/>
          </a:xfrm>
        </p:spPr>
        <p:txBody>
          <a:bodyPr vert="horz" lIns="91440" tIns="45720" rIns="91440" bIns="45720" rtlCol="0" anchor="t">
            <a:normAutofit/>
          </a:bodyPr>
          <a:lstStyle/>
          <a:p>
            <a:pPr marL="0" indent="0">
              <a:buNone/>
            </a:pPr>
            <a:endParaRPr lang="en-US" sz="1100" kern="0" dirty="0">
              <a:latin typeface="Arial"/>
              <a:cs typeface="Arial"/>
            </a:endParaRPr>
          </a:p>
          <a:p>
            <a:r>
              <a:rPr lang="en-US" sz="1100" kern="0" dirty="0">
                <a:latin typeface="Arial"/>
                <a:cs typeface="Arial"/>
              </a:rPr>
              <a:t>The Vodafone support of the legacy IX service ends in February 2020. Gamma are </a:t>
            </a:r>
            <a:r>
              <a:rPr lang="en-US" sz="1100" kern="0" dirty="0" err="1">
                <a:latin typeface="Arial"/>
                <a:cs typeface="Arial"/>
              </a:rPr>
              <a:t>finalising</a:t>
            </a:r>
            <a:r>
              <a:rPr lang="en-US" sz="1100" kern="0" dirty="0">
                <a:latin typeface="Arial"/>
                <a:cs typeface="Arial"/>
              </a:rPr>
              <a:t> the migration dates for </a:t>
            </a:r>
            <a:r>
              <a:rPr lang="en-US" sz="1100" kern="0">
                <a:latin typeface="Arial"/>
                <a:cs typeface="Arial"/>
              </a:rPr>
              <a:t>all customers.</a:t>
            </a:r>
            <a:endParaRPr lang="en-US" sz="1100" kern="0" dirty="0">
              <a:latin typeface="Arial"/>
              <a:cs typeface="Arial"/>
            </a:endParaRPr>
          </a:p>
          <a:p>
            <a:endParaRPr lang="en-US" sz="1100" kern="0" dirty="0">
              <a:latin typeface="Arial"/>
              <a:cs typeface="Arial"/>
            </a:endParaRPr>
          </a:p>
          <a:p>
            <a:r>
              <a:rPr lang="en-US" sz="1100" kern="0" dirty="0">
                <a:latin typeface="Arial"/>
                <a:cs typeface="Arial"/>
              </a:rPr>
              <a:t>To ensure the project completes on time we need your support in committing to the migrations dates. We have observed a number of last minute cancellations which adds additional cost and puts the completion date at risk.</a:t>
            </a:r>
          </a:p>
          <a:p>
            <a:endParaRPr lang="en-US" sz="1100" kern="0" dirty="0">
              <a:latin typeface="Arial"/>
              <a:cs typeface="Arial"/>
            </a:endParaRPr>
          </a:p>
          <a:p>
            <a:r>
              <a:rPr lang="en-US" sz="1100" kern="0" dirty="0">
                <a:latin typeface="Arial"/>
                <a:cs typeface="Arial"/>
              </a:rPr>
              <a:t>As a mitigation, </a:t>
            </a:r>
            <a:r>
              <a:rPr lang="en-US" sz="1100" kern="0" dirty="0" err="1">
                <a:latin typeface="Arial"/>
                <a:cs typeface="Arial"/>
              </a:rPr>
              <a:t>Xoserve</a:t>
            </a:r>
            <a:r>
              <a:rPr lang="en-US" sz="1100" kern="0" dirty="0">
                <a:latin typeface="Arial"/>
                <a:cs typeface="Arial"/>
              </a:rPr>
              <a:t> are exploring extended support with Vodafone for any migrations that move past February 2020, if required.</a:t>
            </a:r>
          </a:p>
          <a:p>
            <a:pPr marL="0" indent="0">
              <a:buNone/>
            </a:pPr>
            <a:endParaRPr lang="en-GB" sz="1100" dirty="0"/>
          </a:p>
          <a:p>
            <a:pPr lvl="0"/>
            <a:r>
              <a:rPr lang="en-GB" sz="1100" dirty="0"/>
              <a:t>If you have any questions or concerns, please reach out to </a:t>
            </a:r>
            <a:r>
              <a:rPr lang="en-US" sz="1100" kern="0" dirty="0">
                <a:latin typeface="Arial"/>
                <a:hlinkClick r:id="rId2"/>
              </a:rPr>
              <a:t>box.xoserve.IXEnquiries@xoserve.com</a:t>
            </a:r>
            <a:endParaRPr lang="en-US" sz="1100" kern="0" dirty="0">
              <a:latin typeface="Arial"/>
            </a:endParaRPr>
          </a:p>
        </p:txBody>
      </p:sp>
    </p:spTree>
    <p:extLst>
      <p:ext uri="{BB962C8B-B14F-4D97-AF65-F5344CB8AC3E}">
        <p14:creationId xmlns:p14="http://schemas.microsoft.com/office/powerpoint/2010/main" val="1772311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11.2 CDSP Prioritisation and Release Scoping Approach Review</a:t>
            </a:r>
          </a:p>
        </p:txBody>
      </p:sp>
    </p:spTree>
    <p:extLst>
      <p:ext uri="{BB962C8B-B14F-4D97-AF65-F5344CB8AC3E}">
        <p14:creationId xmlns:p14="http://schemas.microsoft.com/office/powerpoint/2010/main" val="3914518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11.3 DDP Update</a:t>
            </a:r>
          </a:p>
        </p:txBody>
      </p:sp>
    </p:spTree>
    <p:extLst>
      <p:ext uri="{BB962C8B-B14F-4D97-AF65-F5344CB8AC3E}">
        <p14:creationId xmlns:p14="http://schemas.microsoft.com/office/powerpoint/2010/main" val="219175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lstStyle/>
          <a:p>
            <a:r>
              <a:rPr lang="en-GB" dirty="0"/>
              <a:t>XRN4828 - Nov 19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53752" y="704766"/>
            <a:ext cx="9036496" cy="1169551"/>
          </a:xfrm>
          <a:prstGeom prst="rect">
            <a:avLst/>
          </a:prstGeom>
          <a:noFill/>
        </p:spPr>
        <p:txBody>
          <a:bodyPr wrap="square" rtlCol="0">
            <a:spAutoFit/>
          </a:bodyPr>
          <a:lstStyle/>
          <a:p>
            <a:r>
              <a:rPr lang="en-GB" sz="1000" b="1" dirty="0">
                <a:solidFill>
                  <a:srgbClr val="1D3E61"/>
                </a:solidFill>
              </a:rPr>
              <a:t>Key Milestone Dates:</a:t>
            </a:r>
          </a:p>
          <a:p>
            <a:endParaRPr lang="en-GB" sz="1000" b="1" dirty="0">
              <a:solidFill>
                <a:srgbClr val="1D3E61"/>
              </a:solidFill>
            </a:endParaRPr>
          </a:p>
          <a:p>
            <a:pPr marL="285750" indent="-285750">
              <a:buFont typeface="Arial" panose="020B0604020202020204" pitchFamily="34" charset="0"/>
              <a:buChar char="•"/>
            </a:pPr>
            <a:r>
              <a:rPr lang="en-GB" sz="1000" b="1" dirty="0">
                <a:solidFill>
                  <a:srgbClr val="1D3E61"/>
                </a:solidFill>
              </a:rPr>
              <a:t>Successful Implementation – 09/11/19 </a:t>
            </a:r>
          </a:p>
          <a:p>
            <a:pPr marL="285750" indent="-285750">
              <a:buFont typeface="Arial" panose="020B0604020202020204" pitchFamily="34" charset="0"/>
              <a:buChar char="•"/>
            </a:pPr>
            <a:r>
              <a:rPr lang="en-GB" sz="1000" b="1" dirty="0">
                <a:solidFill>
                  <a:srgbClr val="1D3E61"/>
                </a:solidFill>
              </a:rPr>
              <a:t>FU &amp; PIS successfully completed with all Nov 19 changes handed over to Tech Ops</a:t>
            </a:r>
          </a:p>
          <a:p>
            <a:pPr marL="285750" indent="-285750">
              <a:buFont typeface="Arial" panose="020B0604020202020204" pitchFamily="34" charset="0"/>
              <a:buChar char="•"/>
            </a:pPr>
            <a:r>
              <a:rPr lang="en-GB" sz="1000" b="1" dirty="0">
                <a:solidFill>
                  <a:srgbClr val="1D3E61"/>
                </a:solidFill>
              </a:rPr>
              <a:t>Closedown activities to commence</a:t>
            </a:r>
          </a:p>
          <a:p>
            <a:endParaRPr lang="en-GB" sz="1000" dirty="0">
              <a:solidFill>
                <a:srgbClr val="1D3E61"/>
              </a:solidFill>
            </a:endParaRPr>
          </a:p>
          <a:p>
            <a:endParaRPr lang="en-GB" sz="1000" b="1" dirty="0">
              <a:solidFill>
                <a:srgbClr val="1D3E61"/>
              </a:solidFill>
            </a:endParaRPr>
          </a:p>
        </p:txBody>
      </p:sp>
      <p:pic>
        <p:nvPicPr>
          <p:cNvPr id="3" name="Picture 2">
            <a:extLst>
              <a:ext uri="{FF2B5EF4-FFF2-40B4-BE49-F238E27FC236}">
                <a16:creationId xmlns:a16="http://schemas.microsoft.com/office/drawing/2014/main" id="{80F7B635-E89D-481C-8A7B-C734594A5C74}"/>
              </a:ext>
            </a:extLst>
          </p:cNvPr>
          <p:cNvPicPr>
            <a:picLocks noChangeAspect="1"/>
          </p:cNvPicPr>
          <p:nvPr/>
        </p:nvPicPr>
        <p:blipFill>
          <a:blip r:embed="rId2"/>
          <a:stretch>
            <a:fillRect/>
          </a:stretch>
        </p:blipFill>
        <p:spPr>
          <a:xfrm>
            <a:off x="107504" y="1923678"/>
            <a:ext cx="8928992" cy="2376264"/>
          </a:xfrm>
          <a:prstGeom prst="rect">
            <a:avLst/>
          </a:prstGeom>
        </p:spPr>
      </p:pic>
    </p:spTree>
    <p:extLst>
      <p:ext uri="{BB962C8B-B14F-4D97-AF65-F5344CB8AC3E}">
        <p14:creationId xmlns:p14="http://schemas.microsoft.com/office/powerpoint/2010/main" val="400504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252545"/>
            <a:ext cx="8229600" cy="637580"/>
          </a:xfrm>
        </p:spPr>
        <p:txBody>
          <a:bodyPr>
            <a:normAutofit fontScale="90000"/>
          </a:bodyPr>
          <a:lstStyle/>
          <a:p>
            <a:r>
              <a:rPr lang="en-GB" dirty="0"/>
              <a:t>7.3.1 XRN4996 - June 20 Release -  Status Update</a:t>
            </a:r>
          </a:p>
        </p:txBody>
      </p:sp>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extLst/>
          </p:nvPr>
        </p:nvGraphicFramePr>
        <p:xfrm>
          <a:off x="225860" y="1059582"/>
          <a:ext cx="8594612" cy="3485952"/>
        </p:xfrm>
        <a:graphic>
          <a:graphicData uri="http://schemas.openxmlformats.org/drawingml/2006/table">
            <a:tbl>
              <a:tblPr firstRow="1" bandRow="1"/>
              <a:tblGrid>
                <a:gridCol w="1210676">
                  <a:extLst>
                    <a:ext uri="{9D8B030D-6E8A-4147-A177-3AD203B41FA5}">
                      <a16:colId xmlns:a16="http://schemas.microsoft.com/office/drawing/2014/main" val="20000"/>
                    </a:ext>
                  </a:extLst>
                </a:gridCol>
                <a:gridCol w="1881159">
                  <a:extLst>
                    <a:ext uri="{9D8B030D-6E8A-4147-A177-3AD203B41FA5}">
                      <a16:colId xmlns:a16="http://schemas.microsoft.com/office/drawing/2014/main" val="20001"/>
                    </a:ext>
                  </a:extLst>
                </a:gridCol>
                <a:gridCol w="1840713">
                  <a:extLst>
                    <a:ext uri="{9D8B030D-6E8A-4147-A177-3AD203B41FA5}">
                      <a16:colId xmlns:a16="http://schemas.microsoft.com/office/drawing/2014/main" val="20002"/>
                    </a:ext>
                  </a:extLst>
                </a:gridCol>
                <a:gridCol w="1872208">
                  <a:extLst>
                    <a:ext uri="{9D8B030D-6E8A-4147-A177-3AD203B41FA5}">
                      <a16:colId xmlns:a16="http://schemas.microsoft.com/office/drawing/2014/main" val="20003"/>
                    </a:ext>
                  </a:extLst>
                </a:gridCol>
                <a:gridCol w="1789856">
                  <a:extLst>
                    <a:ext uri="{9D8B030D-6E8A-4147-A177-3AD203B41FA5}">
                      <a16:colId xmlns:a16="http://schemas.microsoft.com/office/drawing/2014/main" val="20004"/>
                    </a:ext>
                  </a:extLst>
                </a:gridCol>
              </a:tblGrid>
              <a:tr h="370532">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050" kern="1200" baseline="0" dirty="0">
                          <a:solidFill>
                            <a:schemeClr val="bg1"/>
                          </a:solidFill>
                          <a:latin typeface="Arial" panose="020B0604020202020204" pitchFamily="34" charset="0"/>
                          <a:ea typeface="+mn-ea"/>
                          <a:cs typeface="Arial" panose="020B0604020202020204" pitchFamily="34" charset="0"/>
                        </a:rPr>
                        <a:t>8</a:t>
                      </a:r>
                      <a:r>
                        <a:rPr lang="en-GB" sz="1050" kern="1200" baseline="30000" dirty="0">
                          <a:solidFill>
                            <a:schemeClr val="bg1"/>
                          </a:solidFill>
                          <a:latin typeface="Arial" panose="020B0604020202020204" pitchFamily="34" charset="0"/>
                          <a:ea typeface="+mn-ea"/>
                          <a:cs typeface="Arial" panose="020B0604020202020204" pitchFamily="34" charset="0"/>
                        </a:rPr>
                        <a:t>th</a:t>
                      </a:r>
                      <a:r>
                        <a:rPr lang="en-GB" sz="1050" kern="1200" baseline="0" dirty="0">
                          <a:solidFill>
                            <a:schemeClr val="bg1"/>
                          </a:solidFill>
                          <a:latin typeface="Arial" panose="020B0604020202020204" pitchFamily="34" charset="0"/>
                          <a:ea typeface="+mn-ea"/>
                          <a:cs typeface="Arial" panose="020B0604020202020204" pitchFamily="34" charset="0"/>
                        </a:rPr>
                        <a:t> January 2020</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algn="ctr"/>
                      <a:r>
                        <a:rPr lang="en-GB" sz="1050" b="1" i="0" dirty="0">
                          <a:solidFill>
                            <a:schemeClr val="bg1"/>
                          </a:solidFill>
                          <a:latin typeface="Arial" panose="020B0604020202020204" pitchFamily="34" charset="0"/>
                          <a:cs typeface="Arial" panose="020B0604020202020204" pitchFamily="34" charset="0"/>
                        </a:rPr>
                        <a:t>Overall</a:t>
                      </a:r>
                      <a:r>
                        <a:rPr lang="en-GB" sz="1050" b="1" i="0" baseline="0" dirty="0">
                          <a:solidFill>
                            <a:schemeClr val="bg1"/>
                          </a:solidFill>
                          <a:latin typeface="Arial" panose="020B0604020202020204" pitchFamily="34" charset="0"/>
                          <a:cs typeface="Arial" panose="020B0604020202020204" pitchFamily="34" charset="0"/>
                        </a:rPr>
                        <a:t> Project RAG Status</a:t>
                      </a:r>
                      <a:r>
                        <a:rPr lang="en-GB" sz="1000" b="1" i="0" baseline="0" dirty="0">
                          <a:solidFill>
                            <a:schemeClr val="bg1"/>
                          </a:solidFill>
                          <a:latin typeface="Arial" panose="020B0604020202020204" pitchFamily="34" charset="0"/>
                          <a:cs typeface="Arial" panose="020B0604020202020204" pitchFamily="34" charset="0"/>
                        </a:rPr>
                        <a:t>: </a:t>
                      </a:r>
                      <a:endParaRPr lang="en-GB" sz="1000" b="1" i="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pPr algn="ctr"/>
                      <a:endParaRPr lang="en-GB" sz="1800" dirty="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pPr algn="ctr"/>
                      <a:endParaRPr lang="en-GB" sz="1600" dirty="0">
                        <a:solidFill>
                          <a:schemeClr val="tx1"/>
                        </a:solidFill>
                      </a:endParaRPr>
                    </a:p>
                  </a:txBody>
                  <a:tcPr marL="91435" marR="91435"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900" dirty="0">
                        <a:solidFill>
                          <a:schemeClr val="tx1"/>
                        </a:solidFill>
                        <a:latin typeface="+mn-lt"/>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24477">
                <a:tc vMerge="1">
                  <a:txBody>
                    <a:bodyPr/>
                    <a:lstStyle/>
                    <a:p>
                      <a:pPr algn="ctr"/>
                      <a:endParaRPr lang="en-GB" sz="1800" dirty="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dirty="0">
                          <a:solidFill>
                            <a:schemeClr val="bg1"/>
                          </a:solidFill>
                          <a:latin typeface="Arial" panose="020B0604020202020204" pitchFamily="34" charset="0"/>
                          <a:cs typeface="Arial" panose="020B0604020202020204" pitchFamily="34" charset="0"/>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914400" rtl="0" eaLnBrk="1" latinLnBrk="0" hangingPunct="1"/>
                      <a:r>
                        <a:rPr lang="en-GB" sz="1050" b="1" kern="1200" dirty="0">
                          <a:solidFill>
                            <a:schemeClr val="bg1"/>
                          </a:solidFill>
                          <a:latin typeface="Arial" panose="020B0604020202020204" pitchFamily="34" charset="0"/>
                          <a:ea typeface="+mn-ea"/>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35043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RAG</a:t>
                      </a:r>
                      <a:r>
                        <a:rPr lang="en-GB" sz="1050" b="1" baseline="0" dirty="0">
                          <a:solidFill>
                            <a:schemeClr val="bg1"/>
                          </a:solidFill>
                          <a:latin typeface="Arial" panose="020B0604020202020204" pitchFamily="34" charset="0"/>
                          <a:cs typeface="Arial" panose="020B0604020202020204" pitchFamily="34" charset="0"/>
                        </a:rPr>
                        <a:t> Status</a:t>
                      </a:r>
                      <a:endParaRPr lang="en-GB" sz="1050" b="1"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Arial" panose="020B0604020202020204" pitchFamily="34" charset="0"/>
                        <a:ea typeface="+mn-ea"/>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900" b="1" kern="1200" dirty="0">
                        <a:solidFill>
                          <a:schemeClr val="bg1"/>
                        </a:solidFill>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6494">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dirty="0">
                          <a:solidFill>
                            <a:schemeClr val="bg1"/>
                          </a:solidFill>
                          <a:latin typeface="Arial" panose="020B0604020202020204" pitchFamily="34" charset="0"/>
                          <a:cs typeface="Arial" panose="020B0604020202020204" pitchFamily="34" charset="0"/>
                        </a:rPr>
                        <a:t>Status</a:t>
                      </a:r>
                      <a:r>
                        <a:rPr lang="en-GB" sz="1050" b="1" baseline="0" dirty="0">
                          <a:solidFill>
                            <a:schemeClr val="bg1"/>
                          </a:solidFill>
                          <a:latin typeface="Arial" panose="020B0604020202020204" pitchFamily="34" charset="0"/>
                          <a:cs typeface="Arial" panose="020B0604020202020204" pitchFamily="34" charset="0"/>
                        </a:rPr>
                        <a:t> Justification</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hMerge="1">
                  <a:txBody>
                    <a:bodyPr/>
                    <a:lstStyle/>
                    <a:p>
                      <a:endParaRPr lang="en-GB"/>
                    </a:p>
                  </a:txBody>
                  <a:tcPr/>
                </a:tc>
                <a:tc hMerge="1">
                  <a:txBody>
                    <a:bodyPr/>
                    <a:lstStyle/>
                    <a:p>
                      <a:pPr algn="ctr"/>
                      <a:endParaRPr lang="en-GB" dirty="0"/>
                    </a:p>
                  </a:txBody>
                  <a:tcPr>
                    <a:solidFill>
                      <a:srgbClr val="FFC000"/>
                    </a:solidFill>
                  </a:tcPr>
                </a:tc>
                <a:tc hMerge="1">
                  <a:txBody>
                    <a:bodyPr/>
                    <a:lstStyle/>
                    <a:p>
                      <a:endParaRPr lang="en-GB"/>
                    </a:p>
                  </a:txBody>
                  <a:tcPr/>
                </a:tc>
                <a:tc hMerge="1">
                  <a:txBody>
                    <a:bodyPr/>
                    <a:lstStyle/>
                    <a:p>
                      <a:pPr marL="0" algn="ctr" defTabSz="457200" rtl="0" eaLnBrk="1" latinLnBrk="0" hangingPunct="1"/>
                      <a:endParaRPr lang="en-GB" sz="1800"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10003"/>
                  </a:ext>
                </a:extLst>
              </a:tr>
              <a:tr h="88625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dirty="0">
                          <a:solidFill>
                            <a:schemeClr val="bg1"/>
                          </a:solidFill>
                          <a:latin typeface="Arial" panose="020B0604020202020204" pitchFamily="34" charset="0"/>
                          <a:ea typeface="+mn-ea"/>
                          <a:cs typeface="Arial" panose="020B0604020202020204" pitchFamily="34" charset="0"/>
                        </a:rPr>
                        <a:t>Schedule</a:t>
                      </a:r>
                    </a:p>
                    <a:p>
                      <a:pPr algn="ctr"/>
                      <a:endParaRPr lang="en-GB" sz="1050" b="1" baseline="0" dirty="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a:t>
                      </a:r>
                      <a:r>
                        <a:rPr kumimoji="0" lang="en-GB" sz="1050" b="0" i="0" u="none" strike="noStrike" kern="1200" cap="none" normalizeH="0" baseline="0" dirty="0" err="1">
                          <a:ln>
                            <a:noFill/>
                          </a:ln>
                          <a:solidFill>
                            <a:schemeClr val="tx1"/>
                          </a:solidFill>
                          <a:effectLst/>
                          <a:latin typeface="Arial" panose="020B0604020202020204" pitchFamily="34" charset="0"/>
                          <a:ea typeface="Verdana" pitchFamily="34" charset="0"/>
                          <a:cs typeface="Arial" panose="020B0604020202020204" pitchFamily="34" charset="0"/>
                        </a:rPr>
                        <a:t>Replan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completed following descope of 3 changes, Market Trials inclusion pending confirmation.</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Delivery:</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Build is in progress, ST due to commence next week for changes that have completed build.</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Scope</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Change Request for XRN4870B has been approved and is currently in Design phase – no cost implications to the project. Revised BER to be shared for information in February.</a:t>
                      </a:r>
                    </a:p>
                    <a:p>
                      <a:pPr marL="171450" lvl="0" indent="-171450">
                        <a:buFont typeface="Arial" panose="020B0604020202020204" pitchFamily="34" charset="0"/>
                        <a:buChar char="•"/>
                      </a:pPr>
                      <a:r>
                        <a:rPr kumimoji="0" lang="en-GB"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Implementation</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Implementation date of Saturday 27</a:t>
                      </a:r>
                      <a:r>
                        <a:rPr kumimoji="0" lang="en-GB" sz="1050" b="0" i="0" u="none" strike="noStrike" kern="1200" cap="none" normalizeH="0" baseline="30000" dirty="0">
                          <a:ln>
                            <a:noFill/>
                          </a:ln>
                          <a:solidFill>
                            <a:schemeClr val="tx1"/>
                          </a:solidFill>
                          <a:effectLst/>
                          <a:latin typeface="Arial" panose="020B0604020202020204" pitchFamily="34" charset="0"/>
                          <a:ea typeface="Verdana" pitchFamily="34" charset="0"/>
                          <a:cs typeface="Arial" panose="020B0604020202020204" pitchFamily="34" charset="0"/>
                        </a:rPr>
                        <a:t>th</a:t>
                      </a: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June proposed.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39230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1"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Risk</a:t>
                      </a: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 – There is a risk that costs detailed in the BER will change because these are based on estimates following approved scope changes leading to a higher than expected contingency figure.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GB"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There is a risk that build and unit testing may not complete on time, because of environment set up issues, leading to a delay in the start of system testing. Work is ongoing with the ECMS and Basis teams to mitigate this risk.</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6"/>
                  </a:ext>
                </a:extLst>
              </a:tr>
              <a:tr h="22737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dirty="0">
                          <a:solidFill>
                            <a:schemeClr val="bg1"/>
                          </a:solidFill>
                          <a:latin typeface="Arial" panose="020B0604020202020204" pitchFamily="34" charset="0"/>
                          <a:cs typeface="Arial" panose="020B0604020202020204" pitchFamily="34" charset="0"/>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lvl="0" indent="-171450">
                        <a:buFont typeface="Arial" panose="020B0604020202020204" pitchFamily="34" charset="0"/>
                        <a:buChar cha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Revised BER will be shared in February detailing firm costs and including xrn4870B.</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284222">
                <a:tc>
                  <a:txBody>
                    <a:bodyPr/>
                    <a:lstStyle/>
                    <a:p>
                      <a:pPr algn="ctr"/>
                      <a:r>
                        <a:rPr lang="en-GB" sz="1050" b="1" baseline="0" dirty="0">
                          <a:solidFill>
                            <a:schemeClr val="bg1"/>
                          </a:solidFill>
                          <a:latin typeface="Arial" panose="020B0604020202020204" pitchFamily="34" charset="0"/>
                          <a:cs typeface="Arial" panose="020B0604020202020204" pitchFamily="34" charset="0"/>
                        </a:rPr>
                        <a:t>Resources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gridSpan="4">
                  <a:txBody>
                    <a:bodyPr/>
                    <a:lstStyle/>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050" b="0" i="0" u="none" strike="noStrike" kern="1200" cap="none" normalizeH="0" baseline="0" dirty="0">
                          <a:ln>
                            <a:noFill/>
                          </a:ln>
                          <a:solidFill>
                            <a:schemeClr val="tx1"/>
                          </a:solidFill>
                          <a:effectLst/>
                          <a:latin typeface="Arial" panose="020B0604020202020204" pitchFamily="34" charset="0"/>
                          <a:ea typeface="Verdana" pitchFamily="34" charset="0"/>
                          <a:cs typeface="Arial" panose="020B0604020202020204" pitchFamily="34" charset="0"/>
                        </a:rPr>
                        <a:t>Weekly monitoring of Xoserve SME resources supporting multiple demands (e.g. BAU defects, Future Releases etc.) is ongoing </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8"/>
                  </a:ext>
                </a:extLst>
              </a:tr>
            </a:tbl>
          </a:graphicData>
        </a:graphic>
      </p:graphicFrame>
      <p:sp>
        <p:nvSpPr>
          <p:cNvPr id="8" name="Oval 7">
            <a:extLst>
              <a:ext uri="{FF2B5EF4-FFF2-40B4-BE49-F238E27FC236}">
                <a16:creationId xmlns:a16="http://schemas.microsoft.com/office/drawing/2014/main" id="{0932F9EA-D945-459F-8F00-091B3CFCAABE}"/>
              </a:ext>
            </a:extLst>
          </p:cNvPr>
          <p:cNvSpPr/>
          <p:nvPr/>
        </p:nvSpPr>
        <p:spPr>
          <a:xfrm>
            <a:off x="7803884" y="1817266"/>
            <a:ext cx="218894" cy="2216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1CD340F4-EC05-45B9-AB26-20BECCEF8858}"/>
              </a:ext>
            </a:extLst>
          </p:cNvPr>
          <p:cNvSpPr/>
          <p:nvPr/>
        </p:nvSpPr>
        <p:spPr>
          <a:xfrm>
            <a:off x="6088325" y="1156943"/>
            <a:ext cx="211059" cy="19799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0F57896-72F6-46F0-8DCF-1B43A706D61C}"/>
              </a:ext>
            </a:extLst>
          </p:cNvPr>
          <p:cNvSpPr/>
          <p:nvPr/>
        </p:nvSpPr>
        <p:spPr>
          <a:xfrm>
            <a:off x="5977181"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07D341B2-AF9B-4E48-A146-835712CA3A8C}"/>
              </a:ext>
            </a:extLst>
          </p:cNvPr>
          <p:cNvSpPr/>
          <p:nvPr/>
        </p:nvSpPr>
        <p:spPr>
          <a:xfrm>
            <a:off x="4158243" y="1824647"/>
            <a:ext cx="215490" cy="21428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B354495D-E22F-4490-B63B-9C96EEB69125}"/>
              </a:ext>
            </a:extLst>
          </p:cNvPr>
          <p:cNvSpPr/>
          <p:nvPr/>
        </p:nvSpPr>
        <p:spPr>
          <a:xfrm>
            <a:off x="2243612" y="1824647"/>
            <a:ext cx="215490" cy="21428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6794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92D8-FEBE-4DDD-AD8B-03957BD623C8}"/>
              </a:ext>
            </a:extLst>
          </p:cNvPr>
          <p:cNvSpPr>
            <a:spLocks noGrp="1"/>
          </p:cNvSpPr>
          <p:nvPr>
            <p:ph type="title"/>
          </p:nvPr>
        </p:nvSpPr>
        <p:spPr/>
        <p:txBody>
          <a:bodyPr>
            <a:normAutofit/>
          </a:bodyPr>
          <a:lstStyle/>
          <a:p>
            <a:r>
              <a:rPr lang="en-GB" dirty="0"/>
              <a:t>XRN4996 - June 20 Release Timelines</a:t>
            </a:r>
          </a:p>
        </p:txBody>
      </p:sp>
      <p:sp>
        <p:nvSpPr>
          <p:cNvPr id="5" name="TextBox 4">
            <a:extLst>
              <a:ext uri="{FF2B5EF4-FFF2-40B4-BE49-F238E27FC236}">
                <a16:creationId xmlns:a16="http://schemas.microsoft.com/office/drawing/2014/main" id="{DFA77669-B323-43A7-AA90-FFEE9856EC44}"/>
              </a:ext>
            </a:extLst>
          </p:cNvPr>
          <p:cNvSpPr txBox="1"/>
          <p:nvPr/>
        </p:nvSpPr>
        <p:spPr>
          <a:xfrm>
            <a:off x="65632" y="694401"/>
            <a:ext cx="9036496" cy="2031325"/>
          </a:xfrm>
          <a:prstGeom prst="rect">
            <a:avLst/>
          </a:prstGeom>
          <a:noFill/>
        </p:spPr>
        <p:txBody>
          <a:bodyPr wrap="square" rtlCol="0">
            <a:spAutoFit/>
          </a:bodyPr>
          <a:lstStyle/>
          <a:p>
            <a:r>
              <a:rPr lang="en-GB" sz="1400" b="1" dirty="0">
                <a:solidFill>
                  <a:schemeClr val="tx2"/>
                </a:solidFill>
                <a:latin typeface="Arial" panose="020B0604020202020204" pitchFamily="34" charset="0"/>
                <a:cs typeface="Arial" panose="020B0604020202020204" pitchFamily="34" charset="0"/>
              </a:rPr>
              <a:t>Key Milestone Dates:</a:t>
            </a:r>
          </a:p>
          <a:p>
            <a:pPr marL="285750" indent="-285750">
              <a:buFont typeface="Arial" panose="020B0604020202020204" pitchFamily="34" charset="0"/>
              <a:buChar char="•"/>
            </a:pPr>
            <a:r>
              <a:rPr lang="en-GB" sz="1200" b="1" dirty="0">
                <a:solidFill>
                  <a:schemeClr val="tx2"/>
                </a:solidFill>
                <a:latin typeface="Arial" panose="020B0604020202020204" pitchFamily="34" charset="0"/>
                <a:cs typeface="Arial" panose="020B0604020202020204" pitchFamily="34" charset="0"/>
              </a:rPr>
              <a:t>Capture completion – 19/09/19</a:t>
            </a:r>
          </a:p>
          <a:p>
            <a:pPr marL="285750" indent="-285750">
              <a:buFont typeface="Arial" panose="020B0604020202020204" pitchFamily="34" charset="0"/>
              <a:buChar char="•"/>
            </a:pPr>
            <a:r>
              <a:rPr lang="en-GB" sz="1200" b="1" dirty="0">
                <a:solidFill>
                  <a:srgbClr val="1D3E61"/>
                </a:solidFill>
              </a:rPr>
              <a:t>Design Completion – 13/12/19</a:t>
            </a:r>
          </a:p>
          <a:p>
            <a:pPr marL="285750" indent="-285750">
              <a:buFont typeface="Arial" panose="020B0604020202020204" pitchFamily="34" charset="0"/>
              <a:buChar char="•"/>
            </a:pPr>
            <a:r>
              <a:rPr lang="en-GB" sz="1200" b="1" dirty="0">
                <a:solidFill>
                  <a:srgbClr val="1D3E61"/>
                </a:solidFill>
              </a:rPr>
              <a:t>Build &amp; Unit Test Completion – 20/02/20</a:t>
            </a:r>
          </a:p>
          <a:p>
            <a:pPr marL="285750" indent="-285750">
              <a:buFont typeface="Arial" panose="020B0604020202020204" pitchFamily="34" charset="0"/>
              <a:buChar char="•"/>
            </a:pPr>
            <a:r>
              <a:rPr lang="en-GB" sz="1200" b="1" dirty="0">
                <a:solidFill>
                  <a:srgbClr val="1D3E61"/>
                </a:solidFill>
              </a:rPr>
              <a:t>System &amp; UAT Completion – 24/04/20 (provisional)</a:t>
            </a:r>
          </a:p>
          <a:p>
            <a:pPr marL="285750" indent="-285750">
              <a:buFont typeface="Arial" panose="020B0604020202020204" pitchFamily="34" charset="0"/>
              <a:buChar char="•"/>
            </a:pPr>
            <a:r>
              <a:rPr lang="en-GB" sz="1200" b="1" dirty="0">
                <a:solidFill>
                  <a:srgbClr val="1D3E61"/>
                </a:solidFill>
              </a:rPr>
              <a:t>Regression Test Completion – 29/05/20</a:t>
            </a:r>
          </a:p>
          <a:p>
            <a:pPr marL="285750" indent="-285750">
              <a:buFont typeface="Arial" panose="020B0604020202020204" pitchFamily="34" charset="0"/>
              <a:buChar char="•"/>
            </a:pPr>
            <a:r>
              <a:rPr lang="en-GB" sz="1200" b="1" dirty="0">
                <a:solidFill>
                  <a:srgbClr val="1D3E61"/>
                </a:solidFill>
              </a:rPr>
              <a:t>Implementation – 27/06/20</a:t>
            </a:r>
          </a:p>
          <a:p>
            <a:pPr marL="285750" indent="-285750">
              <a:buFont typeface="Arial" panose="020B0604020202020204" pitchFamily="34" charset="0"/>
              <a:buChar char="•"/>
            </a:pPr>
            <a:r>
              <a:rPr lang="en-GB" sz="1200" b="1" dirty="0">
                <a:solidFill>
                  <a:srgbClr val="1D3E61"/>
                </a:solidFill>
              </a:rPr>
              <a:t>PIS Completion – 25/09/20 (provisional)</a:t>
            </a: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A5D528A5-4FE4-4845-A59F-12A8D3C849A4}"/>
              </a:ext>
            </a:extLst>
          </p:cNvPr>
          <p:cNvPicPr>
            <a:picLocks noChangeAspect="1"/>
          </p:cNvPicPr>
          <p:nvPr/>
        </p:nvPicPr>
        <p:blipFill>
          <a:blip r:embed="rId2"/>
          <a:stretch>
            <a:fillRect/>
          </a:stretch>
        </p:blipFill>
        <p:spPr>
          <a:xfrm>
            <a:off x="48439" y="2355726"/>
            <a:ext cx="9036496" cy="2519233"/>
          </a:xfrm>
          <a:prstGeom prst="rect">
            <a:avLst/>
          </a:prstGeom>
        </p:spPr>
      </p:pic>
    </p:spTree>
    <p:extLst>
      <p:ext uri="{BB962C8B-B14F-4D97-AF65-F5344CB8AC3E}">
        <p14:creationId xmlns:p14="http://schemas.microsoft.com/office/powerpoint/2010/main" val="15503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June 20 Release Summary</a:t>
            </a:r>
          </a:p>
        </p:txBody>
      </p:sp>
      <p:sp>
        <p:nvSpPr>
          <p:cNvPr id="3" name="TextBox 2"/>
          <p:cNvSpPr txBox="1"/>
          <p:nvPr/>
        </p:nvSpPr>
        <p:spPr>
          <a:xfrm>
            <a:off x="36512" y="843558"/>
            <a:ext cx="9144000" cy="3508653"/>
          </a:xfrm>
          <a:prstGeom prst="rect">
            <a:avLst/>
          </a:prstGeom>
          <a:noFill/>
        </p:spPr>
        <p:txBody>
          <a:bodyPr wrap="square" rtlCol="0">
            <a:spAutoFit/>
          </a:bodyPr>
          <a:lstStyle/>
          <a:p>
            <a:r>
              <a:rPr lang="en-GB" sz="1400" dirty="0"/>
              <a:t>June 20 Release consists </a:t>
            </a:r>
            <a:r>
              <a:rPr lang="en-GB" sz="1400"/>
              <a:t>of 8 </a:t>
            </a:r>
            <a:r>
              <a:rPr lang="en-GB" sz="1400" dirty="0"/>
              <a:t>changes, Implementation is planned for June 2020:</a:t>
            </a:r>
          </a:p>
          <a:p>
            <a:endParaRPr lang="en-GB" sz="1400" dirty="0"/>
          </a:p>
          <a:p>
            <a:pPr marL="285750" indent="-285750">
              <a:buFont typeface="Arial" panose="020B0604020202020204" pitchFamily="34" charset="0"/>
              <a:buChar char="•"/>
            </a:pPr>
            <a:r>
              <a:rPr lang="en-GB" sz="1200" b="1" strike="sngStrike" dirty="0"/>
              <a:t>XRN4691**</a:t>
            </a:r>
            <a:r>
              <a:rPr lang="en-GB" sz="1200" strike="sngStrike" dirty="0"/>
              <a:t> - </a:t>
            </a:r>
            <a:r>
              <a:rPr lang="en-US" sz="1200" strike="sngStrike" dirty="0"/>
              <a:t>CSEPs: IGT and GT File Formats (CGI Files)</a:t>
            </a:r>
            <a:endParaRPr lang="en-GB" sz="1200" strike="sngStrike" dirty="0"/>
          </a:p>
          <a:p>
            <a:pPr marL="285750" indent="-285750">
              <a:buFont typeface="Arial" panose="020B0604020202020204" pitchFamily="34" charset="0"/>
              <a:buChar char="•"/>
            </a:pPr>
            <a:r>
              <a:rPr lang="en-GB" sz="1200" b="1" strike="sngStrike" dirty="0"/>
              <a:t>XRN4692**</a:t>
            </a:r>
            <a:r>
              <a:rPr lang="en-GB" sz="1200" strike="sngStrike" dirty="0"/>
              <a:t> - </a:t>
            </a:r>
            <a:r>
              <a:rPr lang="en-US" sz="1200" strike="sngStrike" dirty="0"/>
              <a:t>CSEPs: IGT and GT File Formats (CIN Files)</a:t>
            </a:r>
            <a:endParaRPr lang="en-GB" sz="1200" strike="sngStrike" dirty="0"/>
          </a:p>
          <a:p>
            <a:pPr marL="285750" indent="-285750">
              <a:buFont typeface="Arial" panose="020B0604020202020204" pitchFamily="34" charset="0"/>
              <a:buChar char="•"/>
            </a:pPr>
            <a:r>
              <a:rPr lang="en-GB" sz="1200" b="1" dirty="0"/>
              <a:t>XRN4772</a:t>
            </a:r>
            <a:r>
              <a:rPr lang="en-GB" sz="1200" dirty="0"/>
              <a:t> - </a:t>
            </a:r>
            <a:r>
              <a:rPr lang="en-US" sz="1200" dirty="0"/>
              <a:t>Composite Weather Variable (CWV) Improvements</a:t>
            </a:r>
            <a:endParaRPr lang="en-GB" sz="1200" dirty="0"/>
          </a:p>
          <a:p>
            <a:pPr marL="285750" indent="-285750">
              <a:buFont typeface="Arial" panose="020B0604020202020204" pitchFamily="34" charset="0"/>
              <a:buChar char="•"/>
            </a:pPr>
            <a:r>
              <a:rPr lang="en-GB" sz="1200" b="1" strike="sngStrike" dirty="0"/>
              <a:t>XRN4780 (B) </a:t>
            </a:r>
            <a:r>
              <a:rPr lang="en-GB" sz="1200" strike="sngStrike" dirty="0"/>
              <a:t>- </a:t>
            </a:r>
            <a:r>
              <a:rPr lang="en-US" sz="1200" strike="sngStrike" dirty="0"/>
              <a:t>Inclusion of Meter Asset Provider Identity (MAP Id) in the UK Link system (CSS Consequential Change)</a:t>
            </a:r>
          </a:p>
          <a:p>
            <a:pPr marL="285750" indent="-285750">
              <a:buFont typeface="Arial" panose="020B0604020202020204" pitchFamily="34" charset="0"/>
              <a:buChar char="•"/>
            </a:pPr>
            <a:r>
              <a:rPr lang="en-US" sz="1200" b="1" dirty="0"/>
              <a:t>XRN4850</a:t>
            </a:r>
            <a:r>
              <a:rPr lang="en-US" sz="1200" dirty="0"/>
              <a:t> - Notification of Customer Contact Details to Transporters</a:t>
            </a:r>
          </a:p>
          <a:p>
            <a:pPr marL="285750" indent="-285750">
              <a:buFont typeface="Arial" panose="020B0604020202020204" pitchFamily="34" charset="0"/>
              <a:buChar char="•"/>
            </a:pPr>
            <a:r>
              <a:rPr lang="en-US" sz="1200" b="1" dirty="0"/>
              <a:t>XRN4865</a:t>
            </a:r>
            <a:r>
              <a:rPr lang="en-US" sz="1200" dirty="0"/>
              <a:t> - Amendment to Treatment and Reporting  of CYCL Reads</a:t>
            </a:r>
          </a:p>
          <a:p>
            <a:pPr marL="285750" indent="-285750">
              <a:buFont typeface="Arial" panose="020B0604020202020204" pitchFamily="34" charset="0"/>
              <a:buChar char="•"/>
            </a:pPr>
            <a:r>
              <a:rPr lang="en-US" sz="1200" b="1" strike="sngStrike" dirty="0"/>
              <a:t>XRN4871 (B)** </a:t>
            </a:r>
            <a:r>
              <a:rPr lang="en-US" sz="1200" strike="sngStrike" dirty="0"/>
              <a:t>- Changes to Ratchet Regime (MOD0665)</a:t>
            </a:r>
          </a:p>
          <a:p>
            <a:pPr marL="285750" indent="-285750">
              <a:buFont typeface="Arial" panose="020B0604020202020204" pitchFamily="34" charset="0"/>
              <a:buChar char="•"/>
            </a:pPr>
            <a:r>
              <a:rPr lang="en-US" sz="1200" b="1" dirty="0"/>
              <a:t>XRN4888</a:t>
            </a:r>
            <a:r>
              <a:rPr lang="en-US" sz="1200" dirty="0"/>
              <a:t> - Removing Duplicate Address Update Validation for IGT Supply Meter Points via Contact Management Service (CMS)</a:t>
            </a:r>
          </a:p>
          <a:p>
            <a:pPr marL="285750" indent="-285750">
              <a:buFont typeface="Arial" panose="020B0604020202020204" pitchFamily="34" charset="0"/>
              <a:buChar char="•"/>
            </a:pPr>
            <a:r>
              <a:rPr lang="en-US" sz="1200" b="1" dirty="0"/>
              <a:t>XRN4930</a:t>
            </a:r>
            <a:r>
              <a:rPr lang="en-US" sz="1200" dirty="0"/>
              <a:t> – Requirement to Inform Shipper of Meter Link Code Change</a:t>
            </a:r>
          </a:p>
          <a:p>
            <a:pPr marL="285750" indent="-285750">
              <a:buFont typeface="Arial" panose="020B0604020202020204" pitchFamily="34" charset="0"/>
              <a:buChar char="•"/>
            </a:pPr>
            <a:r>
              <a:rPr lang="en-US" sz="1200" b="1" dirty="0"/>
              <a:t>XRN4941*</a:t>
            </a:r>
            <a:r>
              <a:rPr lang="en-GB" sz="1200" dirty="0"/>
              <a:t> - </a:t>
            </a:r>
            <a:r>
              <a:rPr lang="en-US" sz="1200" dirty="0"/>
              <a:t>Auto updates to meter read frequency (MOD0692)</a:t>
            </a:r>
            <a:endParaRPr lang="en-GB" sz="1200" dirty="0"/>
          </a:p>
          <a:p>
            <a:pPr marL="285750" indent="-285750">
              <a:buFont typeface="Arial" panose="020B0604020202020204" pitchFamily="34" charset="0"/>
              <a:buChar char="•"/>
            </a:pPr>
            <a:r>
              <a:rPr lang="en-US" sz="1200" b="1" dirty="0"/>
              <a:t>XRN4932</a:t>
            </a:r>
            <a:r>
              <a:rPr lang="en-US" sz="1200" dirty="0"/>
              <a:t> - Improvements to the quality of the Conversion Factor values held on the Supply Point Register (MOD0681S)</a:t>
            </a:r>
          </a:p>
          <a:p>
            <a:pPr marL="285750" indent="-285750">
              <a:buFont typeface="Arial" panose="020B0604020202020204" pitchFamily="34" charset="0"/>
              <a:buChar char="•"/>
            </a:pPr>
            <a:r>
              <a:rPr lang="en-US" sz="1200" b="1" dirty="0"/>
              <a:t>XRN4780 (B)***</a:t>
            </a:r>
            <a:r>
              <a:rPr lang="en-US" sz="1200" dirty="0"/>
              <a:t> – Inclusion of Meter Asset Provider Identity (MAP Id) in the UK Link system (CSS Consequential Change)</a:t>
            </a:r>
          </a:p>
          <a:p>
            <a:endParaRPr lang="en-GB" sz="1400" dirty="0"/>
          </a:p>
          <a:p>
            <a:pPr lvl="0"/>
            <a:r>
              <a:rPr lang="en-GB" sz="900" dirty="0"/>
              <a:t>* Pending Solution/MOD </a:t>
            </a:r>
            <a:r>
              <a:rPr lang="en-GB" sz="900" dirty="0">
                <a:cs typeface="Arial" panose="020B0604020202020204" pitchFamily="34" charset="0"/>
              </a:rPr>
              <a:t>approval by ChMC/DSG for remaining CRs.</a:t>
            </a:r>
          </a:p>
          <a:p>
            <a:pPr lvl="0"/>
            <a:r>
              <a:rPr lang="en-GB" sz="900" dirty="0">
                <a:cs typeface="Arial" panose="020B0604020202020204" pitchFamily="34" charset="0"/>
              </a:rPr>
              <a:t>** Descoped at </a:t>
            </a:r>
            <a:r>
              <a:rPr lang="en-GB" sz="900" dirty="0" err="1">
                <a:cs typeface="Arial" panose="020B0604020202020204" pitchFamily="34" charset="0"/>
              </a:rPr>
              <a:t>eChMC</a:t>
            </a:r>
            <a:r>
              <a:rPr lang="en-GB" sz="900" dirty="0">
                <a:cs typeface="Arial" panose="020B0604020202020204" pitchFamily="34" charset="0"/>
              </a:rPr>
              <a:t> on 22/11/19</a:t>
            </a:r>
          </a:p>
          <a:p>
            <a:pPr lvl="0"/>
            <a:r>
              <a:rPr lang="en-GB" sz="900" dirty="0">
                <a:cs typeface="Arial" panose="020B0604020202020204" pitchFamily="34" charset="0"/>
              </a:rPr>
              <a:t>*** Added to scope (revised scope from original)</a:t>
            </a:r>
          </a:p>
          <a:p>
            <a:endParaRPr lang="en-GB" sz="900" dirty="0"/>
          </a:p>
        </p:txBody>
      </p:sp>
    </p:spTree>
    <p:extLst>
      <p:ext uri="{BB962C8B-B14F-4D97-AF65-F5344CB8AC3E}">
        <p14:creationId xmlns:p14="http://schemas.microsoft.com/office/powerpoint/2010/main" val="3150741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normAutofit fontScale="90000"/>
          </a:bodyPr>
          <a:lstStyle/>
          <a:p>
            <a:r>
              <a:rPr lang="en-GB" sz="3600" dirty="0">
                <a:solidFill>
                  <a:srgbClr val="3E5AA8"/>
                </a:solidFill>
                <a:latin typeface="+mn-lt"/>
              </a:rPr>
              <a:t>7.3.2 Change Assurance </a:t>
            </a:r>
            <a:r>
              <a:rPr lang="en-GB" sz="3600" dirty="0">
                <a:latin typeface="+mn-lt"/>
              </a:rPr>
              <a:t>XEC Report</a:t>
            </a:r>
            <a:br>
              <a:rPr lang="en-GB" sz="3600" dirty="0">
                <a:solidFill>
                  <a:srgbClr val="3E5AA8"/>
                </a:solidFill>
                <a:latin typeface="+mn-lt"/>
              </a:rPr>
            </a:br>
            <a:endParaRPr lang="en-GB" sz="1800" dirty="0">
              <a:solidFill>
                <a:srgbClr val="3E5AA8"/>
              </a:solidFill>
              <a:latin typeface="+mn-lt"/>
            </a:endParaRPr>
          </a:p>
        </p:txBody>
      </p:sp>
      <p:sp>
        <p:nvSpPr>
          <p:cNvPr id="2" name="Subtitle 1"/>
          <p:cNvSpPr>
            <a:spLocks noGrp="1"/>
          </p:cNvSpPr>
          <p:nvPr>
            <p:ph type="subTitle" idx="1"/>
          </p:nvPr>
        </p:nvSpPr>
        <p:spPr/>
        <p:txBody>
          <a:bodyPr/>
          <a:lstStyle/>
          <a:p>
            <a:r>
              <a:rPr lang="en-GB" dirty="0"/>
              <a:t>UK Link Release – June 20</a:t>
            </a:r>
          </a:p>
          <a:p>
            <a:r>
              <a:rPr lang="en-GB" dirty="0"/>
              <a:t>December 2019</a:t>
            </a:r>
          </a:p>
        </p:txBody>
      </p:sp>
    </p:spTree>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xoserve templates">
  <a:themeElements>
    <a:clrScheme name="Xoserve Colour Scheme">
      <a:dk1>
        <a:srgbClr val="000000"/>
      </a:dk1>
      <a:lt1>
        <a:srgbClr val="FFFFFF"/>
      </a:lt1>
      <a:dk2>
        <a:srgbClr val="1D3E61"/>
      </a:dk2>
      <a:lt2>
        <a:srgbClr val="DCDDDE"/>
      </a:lt2>
      <a:accent1>
        <a:srgbClr val="3E5AA8"/>
      </a:accent1>
      <a:accent2>
        <a:srgbClr val="84B8DA"/>
      </a:accent2>
      <a:accent3>
        <a:srgbClr val="56CF9E"/>
      </a:accent3>
      <a:accent4>
        <a:srgbClr val="F5835D"/>
      </a:accent4>
      <a:accent5>
        <a:srgbClr val="B1D6E8"/>
      </a:accent5>
      <a:accent6>
        <a:srgbClr val="2B80B1"/>
      </a:accent6>
      <a:hlink>
        <a:srgbClr val="D2232A"/>
      </a:hlink>
      <a:folHlink>
        <a:srgbClr val="9CCB3B"/>
      </a:folHlink>
    </a:clrScheme>
    <a:fontScheme name="xoserve templa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xoserve templates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xoserve templates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xoserve templates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xoserve templates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xoserve templates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1171669D13A449897730F616A930F0" ma:contentTypeVersion="5" ma:contentTypeDescription="Create a new document." ma:contentTypeScope="" ma:versionID="afcc19b2ed6a6a0b1cf86701e540e9d4">
  <xsd:schema xmlns:xsd="http://www.w3.org/2001/XMLSchema" xmlns:xs="http://www.w3.org/2001/XMLSchema" xmlns:p="http://schemas.microsoft.com/office/2006/metadata/properties" xmlns:ns3="9f57134b-da23-4bbd-b454-c89c373aaf83" targetNamespace="http://schemas.microsoft.com/office/2006/metadata/properties" ma:root="true" ma:fieldsID="a629b05ebfd193d67ec614ce28198971" ns3:_="">
    <xsd:import namespace="9f57134b-da23-4bbd-b454-c89c373aaf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57134b-da23-4bbd-b454-c89c373aaf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DEEE7B-1543-4EFF-B3C1-AFC857C3E502}">
  <ds:schemaRefs>
    <ds:schemaRef ds:uri="http://schemas.microsoft.com/sharepoint/v3/contenttype/forms"/>
  </ds:schemaRefs>
</ds:datastoreItem>
</file>

<file path=customXml/itemProps2.xml><?xml version="1.0" encoding="utf-8"?>
<ds:datastoreItem xmlns:ds="http://schemas.openxmlformats.org/officeDocument/2006/customXml" ds:itemID="{5C3BDE4B-3C1D-4BCE-B20C-91F6B572DF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57134b-da23-4bbd-b454-c89c373aaf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1B2E31-4703-4F4D-BB47-74A8364BAC36}">
  <ds:schemaRefs>
    <ds:schemaRef ds:uri="http://schemas.microsoft.com/office/infopath/2007/PartnerControls"/>
    <ds:schemaRef ds:uri="http://schemas.microsoft.com/office/2006/documentManagement/types"/>
    <ds:schemaRef ds:uri="9f57134b-da23-4bbd-b454-c89c373aaf83"/>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28891</TotalTime>
  <Words>4648</Words>
  <Application>Microsoft Office PowerPoint</Application>
  <PresentationFormat>On-screen Show (16:9)</PresentationFormat>
  <Paragraphs>955</Paragraphs>
  <Slides>48</Slides>
  <Notes>17</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3</vt:i4>
      </vt:variant>
      <vt:variant>
        <vt:lpstr>Slide Titles</vt:lpstr>
      </vt:variant>
      <vt:variant>
        <vt:i4>48</vt:i4>
      </vt:variant>
    </vt:vector>
  </HeadingPairs>
  <TitlesOfParts>
    <vt:vector size="65" baseType="lpstr">
      <vt:lpstr>ＭＳ Ｐゴシック</vt:lpstr>
      <vt:lpstr>Arial</vt:lpstr>
      <vt:lpstr>Calibri</vt:lpstr>
      <vt:lpstr>Calibri Light</vt:lpstr>
      <vt:lpstr>Courier New</vt:lpstr>
      <vt:lpstr>Times New Roman</vt:lpstr>
      <vt:lpstr>Verdana</vt:lpstr>
      <vt:lpstr>Wingdings</vt:lpstr>
      <vt:lpstr>Office Theme</vt:lpstr>
      <vt:lpstr>xoserve templates</vt:lpstr>
      <vt:lpstr>1_xoserve templates</vt:lpstr>
      <vt:lpstr>2_xoserve templates</vt:lpstr>
      <vt:lpstr>3_xoserve templates</vt:lpstr>
      <vt:lpstr>4_xoserve templates</vt:lpstr>
      <vt:lpstr>Acrobat Document</vt:lpstr>
      <vt:lpstr>Worksheet</vt:lpstr>
      <vt:lpstr>Microsoft Excel Worksheet</vt:lpstr>
      <vt:lpstr>7.1 XRN4665 – EUC Release</vt:lpstr>
      <vt:lpstr>XRN 4665 - EUC Release Timelines</vt:lpstr>
      <vt:lpstr>BW Report Fix ‘Network Throughput Data’ High Level Timeline</vt:lpstr>
      <vt:lpstr>7.2 XRN4828 - Nov 19 Release -  Status Update</vt:lpstr>
      <vt:lpstr>XRN4828 - Nov 19 Release Timelines</vt:lpstr>
      <vt:lpstr>7.3.1 XRN4996 - June 20 Release -  Status Update</vt:lpstr>
      <vt:lpstr>XRN4996 - June 20 Release Timelines</vt:lpstr>
      <vt:lpstr>June 20 Release Summary</vt:lpstr>
      <vt:lpstr>7.3.2 Change Assurance XEC Report </vt:lpstr>
      <vt:lpstr>PowerPoint Presentation</vt:lpstr>
      <vt:lpstr>Change Assurance reporting RAYG definitions</vt:lpstr>
      <vt:lpstr>Change Assurance Findings Severity</vt:lpstr>
      <vt:lpstr>7.3.3 XRN4996 - June 20 Implementation Date Approval </vt:lpstr>
      <vt:lpstr>7.4 XRN4914 MOD 0651- Retrospective Data Update Provision</vt:lpstr>
      <vt:lpstr>XRN4914 MOD 0651- Retrospective Data Update Provision –  Proof of Concept Progress update</vt:lpstr>
      <vt:lpstr>XRN4914 – Retro proof of concept - timeline</vt:lpstr>
      <vt:lpstr>7.5 &amp; 7.6 UK Link Releases Update</vt:lpstr>
      <vt:lpstr>2020/2021 UK Link Governance Timeline</vt:lpstr>
      <vt:lpstr>Change Index – UK Link Allocated Change</vt:lpstr>
      <vt:lpstr>November 20 Major Release</vt:lpstr>
      <vt:lpstr>UK Link – Unallocated Changes</vt:lpstr>
      <vt:lpstr>7.7 UK Link POAP</vt:lpstr>
      <vt:lpstr>7.8 Change Assurance</vt:lpstr>
      <vt:lpstr>Xoserve Change Assurance: Principles</vt:lpstr>
      <vt:lpstr>Change Categorisation for Assurance</vt:lpstr>
      <vt:lpstr>What can we offer the Committee?</vt:lpstr>
      <vt:lpstr>7.9 Data Office Changes</vt:lpstr>
      <vt:lpstr>PowerPoint Presentation</vt:lpstr>
      <vt:lpstr>8 UIG Task Force Progress Report</vt:lpstr>
      <vt:lpstr>Background</vt:lpstr>
      <vt:lpstr>UIG Task Force: Dashboard</vt:lpstr>
      <vt:lpstr>Plan on Page Updated</vt:lpstr>
      <vt:lpstr>Recommendations - where we are</vt:lpstr>
      <vt:lpstr>Overview Of Task Force Funding</vt:lpstr>
      <vt:lpstr>Reminder – UIG Task Force Activities migration post October 19</vt:lpstr>
      <vt:lpstr>9.1 Bubbling Under Report</vt:lpstr>
      <vt:lpstr>9.2.1 Gemini Horizon Planning</vt:lpstr>
      <vt:lpstr>PowerPoint Presentation</vt:lpstr>
      <vt:lpstr>Gemini Re-Platform Project Overview</vt:lpstr>
      <vt:lpstr>In Summary - Impacts to the Industry</vt:lpstr>
      <vt:lpstr>In Summary - Impacts to the Industry</vt:lpstr>
      <vt:lpstr>PowerPoint Presentation</vt:lpstr>
      <vt:lpstr>10 Finance and General Change Budget Update </vt:lpstr>
      <vt:lpstr>10 Finance and General Change Budget Update </vt:lpstr>
      <vt:lpstr>11. AOB</vt:lpstr>
      <vt:lpstr>11.1 IX Refresh Customer Update</vt:lpstr>
      <vt:lpstr>11.2 CDSP Prioritisation and Release Scoping Approach Review</vt:lpstr>
      <vt:lpstr>11.3 DDP Update</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LeResche, Jaimee</cp:lastModifiedBy>
  <cp:revision>410</cp:revision>
  <cp:lastPrinted>2019-11-14T11:38:16Z</cp:lastPrinted>
  <dcterms:created xsi:type="dcterms:W3CDTF">2018-09-02T17:12:15Z</dcterms:created>
  <dcterms:modified xsi:type="dcterms:W3CDTF">2020-01-03T15:02:33Z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0x010100271171669D13A449897730F616A930F0</vt:lpwstr>
  </property>
  <property fmtid="{D5CDD505-2E9C-101B-9397-08002B2CF9AE}" pid="4" name="TaxKeyword">
    <vt:lpwstr/>
  </property>
</Properties>
</file>