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88" r:id="rId5"/>
    <p:sldId id="303" r:id="rId6"/>
    <p:sldId id="312" r:id="rId7"/>
    <p:sldId id="311" r:id="rId8"/>
  </p:sldIdLst>
  <p:sldSz cx="9144000" cy="5143500" type="screen16x9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rke, Angela" initials="CA" lastIdx="1" clrIdx="0">
    <p:extLst>
      <p:ext uri="{19B8F6BF-5375-455C-9EA6-DF929625EA0E}">
        <p15:presenceInfo xmlns:p15="http://schemas.microsoft.com/office/powerpoint/2012/main" userId="S::angela.clarke@xoserve.com::fe8f2832-4ba4-4aa0-82a4-7cd04b33095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CB3B"/>
    <a:srgbClr val="40D1F5"/>
    <a:srgbClr val="FFFFFF"/>
    <a:srgbClr val="B1D6E8"/>
    <a:srgbClr val="84B8DA"/>
    <a:srgbClr val="9C4877"/>
    <a:srgbClr val="2B80B1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D5441A-4714-4032-8082-BD093FA4D230}" v="42" dt="2020-01-09T10:02:44.6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2952" autoAdjust="0"/>
  </p:normalViewPr>
  <p:slideViewPr>
    <p:cSldViewPr>
      <p:cViewPr varScale="1">
        <p:scale>
          <a:sx n="83" d="100"/>
          <a:sy n="83" d="100"/>
        </p:scale>
        <p:origin x="816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08/01/2020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238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3897"/>
            <a:ext cx="7772400" cy="1102519"/>
          </a:xfrm>
        </p:spPr>
        <p:txBody>
          <a:bodyPr/>
          <a:lstStyle/>
          <a:p>
            <a:r>
              <a:rPr lang="en-GB" dirty="0"/>
              <a:t>DSC Service Line &amp; KPI Review </a:t>
            </a:r>
            <a:br>
              <a:rPr lang="en-GB" dirty="0"/>
            </a:br>
            <a:r>
              <a:rPr lang="en-GB" dirty="0"/>
              <a:t>Progress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15</a:t>
            </a:r>
            <a:r>
              <a:rPr lang="en-GB" baseline="30000" dirty="0">
                <a:latin typeface="Arial"/>
                <a:cs typeface="Arial"/>
              </a:rPr>
              <a:t>th</a:t>
            </a:r>
            <a:r>
              <a:rPr lang="en-GB" dirty="0">
                <a:latin typeface="Arial"/>
                <a:cs typeface="Arial"/>
              </a:rPr>
              <a:t> January 2020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AB0CC-FCAB-4010-8B36-9300C240C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KPI Progress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D993D-E5FD-4330-89BE-CB82FABA0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Reviewed all DSC Service Lines</a:t>
            </a:r>
          </a:p>
          <a:p>
            <a:r>
              <a:rPr lang="en-GB" dirty="0"/>
              <a:t>A number of service lines will require updates</a:t>
            </a:r>
          </a:p>
          <a:p>
            <a:pPr lvl="1"/>
            <a:r>
              <a:rPr lang="en-GB" dirty="0"/>
              <a:t>Cosmetic change</a:t>
            </a:r>
          </a:p>
          <a:p>
            <a:pPr lvl="1"/>
            <a:r>
              <a:rPr lang="en-GB" dirty="0"/>
              <a:t>Measurement is unclear</a:t>
            </a:r>
          </a:p>
          <a:p>
            <a:pPr lvl="1"/>
            <a:r>
              <a:rPr lang="en-GB" dirty="0"/>
              <a:t>Service area is incorrect</a:t>
            </a:r>
          </a:p>
          <a:p>
            <a:pPr lvl="1"/>
            <a:r>
              <a:rPr lang="en-GB" dirty="0"/>
              <a:t>Potential new service lines</a:t>
            </a:r>
          </a:p>
          <a:p>
            <a:r>
              <a:rPr lang="en-GB" dirty="0"/>
              <a:t>Identified potential processes where we could measure completeness &amp; quality as well as timescales</a:t>
            </a:r>
          </a:p>
          <a:p>
            <a:r>
              <a:rPr lang="en-GB" dirty="0"/>
              <a:t>Reviewing performance measures for each service line (are they appropriate)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282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3123A-581C-436B-9ACF-6B621AF0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DSC Service Line Review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22660EB-B482-4EE5-9BEA-DB84E22EB9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7639863"/>
              </p:ext>
            </p:extLst>
          </p:nvPr>
        </p:nvGraphicFramePr>
        <p:xfrm>
          <a:off x="467544" y="627535"/>
          <a:ext cx="8424937" cy="4308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1058">
                  <a:extLst>
                    <a:ext uri="{9D8B030D-6E8A-4147-A177-3AD203B41FA5}">
                      <a16:colId xmlns:a16="http://schemas.microsoft.com/office/drawing/2014/main" val="2557911498"/>
                    </a:ext>
                  </a:extLst>
                </a:gridCol>
                <a:gridCol w="778776">
                  <a:extLst>
                    <a:ext uri="{9D8B030D-6E8A-4147-A177-3AD203B41FA5}">
                      <a16:colId xmlns:a16="http://schemas.microsoft.com/office/drawing/2014/main" val="532628373"/>
                    </a:ext>
                  </a:extLst>
                </a:gridCol>
                <a:gridCol w="991169">
                  <a:extLst>
                    <a:ext uri="{9D8B030D-6E8A-4147-A177-3AD203B41FA5}">
                      <a16:colId xmlns:a16="http://schemas.microsoft.com/office/drawing/2014/main" val="1659713113"/>
                    </a:ext>
                  </a:extLst>
                </a:gridCol>
                <a:gridCol w="987901">
                  <a:extLst>
                    <a:ext uri="{9D8B030D-6E8A-4147-A177-3AD203B41FA5}">
                      <a16:colId xmlns:a16="http://schemas.microsoft.com/office/drawing/2014/main" val="3437351015"/>
                    </a:ext>
                  </a:extLst>
                </a:gridCol>
                <a:gridCol w="1136033">
                  <a:extLst>
                    <a:ext uri="{9D8B030D-6E8A-4147-A177-3AD203B41FA5}">
                      <a16:colId xmlns:a16="http://schemas.microsoft.com/office/drawing/2014/main" val="1324136536"/>
                    </a:ext>
                  </a:extLst>
                </a:gridCol>
              </a:tblGrid>
              <a:tr h="303907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Start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End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245866"/>
                  </a:ext>
                </a:extLst>
              </a:tr>
              <a:tr h="3458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Review all DSC service lines against UNC &amp; other relevant non UNC docs. 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000" dirty="0" err="1">
                          <a:latin typeface="+mn-lt"/>
                        </a:rPr>
                        <a:t>Xoserve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01/10/2019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29/11/2019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451912"/>
                  </a:ext>
                </a:extLst>
              </a:tr>
              <a:tr h="3349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Review any DSC services line that should be considered as a KPI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000" dirty="0" err="1">
                          <a:latin typeface="+mn-lt"/>
                        </a:rPr>
                        <a:t>Xoserve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15/10/2019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13/12/2019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+mn-lt"/>
                        </a:rPr>
                        <a:t>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110147"/>
                  </a:ext>
                </a:extLst>
              </a:tr>
              <a:tr h="3039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Present approach &amp; plan to </a:t>
                      </a:r>
                      <a:r>
                        <a:rPr lang="en-US" sz="10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CoMC</a:t>
                      </a:r>
                      <a:endParaRPr lang="en-US" sz="1000" b="0" i="0" u="none" strike="noStrike" dirty="0">
                        <a:solidFill>
                          <a:srgbClr val="37464D"/>
                        </a:solidFill>
                        <a:effectLst/>
                        <a:latin typeface="+mn-lt"/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000" dirty="0" err="1">
                          <a:latin typeface="+mn-lt"/>
                        </a:rPr>
                        <a:t>Xoserve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16/10/2019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16/10/2019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+mn-lt"/>
                        </a:rPr>
                        <a:t>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063159"/>
                  </a:ext>
                </a:extLst>
              </a:tr>
              <a:tr h="33494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Review performance measures for all service lines and supporting MI requirements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000" dirty="0" err="1">
                          <a:latin typeface="+mn-lt"/>
                        </a:rPr>
                        <a:t>Xoserve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21/10/2109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10/01/2020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+mn-lt"/>
                        </a:rPr>
                        <a:t>In 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733058"/>
                  </a:ext>
                </a:extLst>
              </a:tr>
              <a:tr h="41867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Update Service Description Table (track changes)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000" dirty="0" err="1">
                          <a:latin typeface="+mn-lt"/>
                        </a:rPr>
                        <a:t>Xoserve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04/11/2019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10/01/2020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+mn-lt"/>
                        </a:rPr>
                        <a:t>Present at Feb CoMC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860727"/>
                  </a:ext>
                </a:extLst>
              </a:tr>
              <a:tr h="3039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Provide progress update to November </a:t>
                      </a:r>
                      <a:r>
                        <a:rPr lang="en-US" sz="10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CoMC</a:t>
                      </a:r>
                      <a:endParaRPr lang="en-US" sz="1000" b="0" i="0" u="none" strike="noStrike" dirty="0">
                        <a:solidFill>
                          <a:srgbClr val="37464D"/>
                        </a:solidFill>
                        <a:effectLst/>
                        <a:latin typeface="+mn-lt"/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000" dirty="0" err="1">
                          <a:latin typeface="+mn-lt"/>
                        </a:rPr>
                        <a:t>Xoserve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20/11/2019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20/11/2019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+mn-lt"/>
                        </a:rPr>
                        <a:t>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643629"/>
                  </a:ext>
                </a:extLst>
              </a:tr>
              <a:tr h="3039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Provide progress update to December </a:t>
                      </a:r>
                      <a:r>
                        <a:rPr lang="en-US" sz="10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CoMC</a:t>
                      </a:r>
                      <a:endParaRPr lang="en-US" sz="1000" b="0" i="0" u="none" strike="noStrike" dirty="0">
                        <a:solidFill>
                          <a:srgbClr val="37464D"/>
                        </a:solidFill>
                        <a:effectLst/>
                        <a:latin typeface="+mn-lt"/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000" dirty="0" err="1">
                          <a:latin typeface="+mn-lt"/>
                        </a:rPr>
                        <a:t>Xoserve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18/12/2019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18/12/2019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+mn-lt"/>
                        </a:rPr>
                        <a:t>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25535"/>
                  </a:ext>
                </a:extLst>
              </a:tr>
              <a:tr h="4027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First review of the draft DSC service lines at January CoMC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000" dirty="0" err="1">
                          <a:latin typeface="+mn-lt"/>
                        </a:rPr>
                        <a:t>CoMC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15/01/2020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15/01/2020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+mn-lt"/>
                        </a:rPr>
                        <a:t>Delayed until Feb CoMC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294670"/>
                  </a:ext>
                </a:extLst>
              </a:tr>
              <a:tr h="3349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First review of the updated DSC service lines at February CoMC 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000" dirty="0" err="1">
                          <a:latin typeface="+mn-lt"/>
                        </a:rPr>
                        <a:t>CoMC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19/02/2020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19/02/2020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304657"/>
                  </a:ext>
                </a:extLst>
              </a:tr>
              <a:tr h="3349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Provide any comments to Xoserve of the draft service lines 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CMs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20/02/2020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06/03/2020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562262"/>
                  </a:ext>
                </a:extLst>
              </a:tr>
              <a:tr h="3349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Final review &amp; approval of DSC Service Line to March CoMC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000" dirty="0" err="1">
                          <a:latin typeface="+mn-lt"/>
                        </a:rPr>
                        <a:t>CoMC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18/03/2020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18/03/2020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60181"/>
                  </a:ext>
                </a:extLst>
              </a:tr>
              <a:tr h="2512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New service lines effective &amp; published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000" dirty="0" err="1">
                          <a:latin typeface="+mn-lt"/>
                        </a:rPr>
                        <a:t>Xoserve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01/04/2020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01/04/2020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049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670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1B847-42D3-414A-9A5C-C53AEB917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KPI Review Plan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569138E-7839-4DA2-81A0-34CE63FE47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134213"/>
              </p:ext>
            </p:extLst>
          </p:nvPr>
        </p:nvGraphicFramePr>
        <p:xfrm>
          <a:off x="251520" y="754950"/>
          <a:ext cx="8568952" cy="3951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2018448921"/>
                    </a:ext>
                  </a:extLst>
                </a:gridCol>
                <a:gridCol w="826229">
                  <a:extLst>
                    <a:ext uri="{9D8B030D-6E8A-4147-A177-3AD203B41FA5}">
                      <a16:colId xmlns:a16="http://schemas.microsoft.com/office/drawing/2014/main" val="2863982004"/>
                    </a:ext>
                  </a:extLst>
                </a:gridCol>
                <a:gridCol w="1124659">
                  <a:extLst>
                    <a:ext uri="{9D8B030D-6E8A-4147-A177-3AD203B41FA5}">
                      <a16:colId xmlns:a16="http://schemas.microsoft.com/office/drawing/2014/main" val="427044063"/>
                    </a:ext>
                  </a:extLst>
                </a:gridCol>
                <a:gridCol w="1505496">
                  <a:extLst>
                    <a:ext uri="{9D8B030D-6E8A-4147-A177-3AD203B41FA5}">
                      <a16:colId xmlns:a16="http://schemas.microsoft.com/office/drawing/2014/main" val="137986766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721725168"/>
                    </a:ext>
                  </a:extLst>
                </a:gridCol>
              </a:tblGrid>
              <a:tr h="35146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Start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End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46596"/>
                  </a:ext>
                </a:extLst>
              </a:tr>
              <a:tr h="3514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Review all KPIs and any DSC services line that should be considered as a KPI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Xoserve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15/10/2019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13/12/2019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558756"/>
                  </a:ext>
                </a:extLst>
              </a:tr>
              <a:tr h="3514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Present approach &amp; plan to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CoMC</a:t>
                      </a:r>
                      <a:endParaRPr lang="en-US" sz="1200" b="0" i="0" u="none" strike="noStrike" dirty="0">
                        <a:solidFill>
                          <a:srgbClr val="37464D"/>
                        </a:solidFill>
                        <a:effectLst/>
                        <a:latin typeface="+mn-lt"/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16/10/2019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16/10/2019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582504"/>
                  </a:ext>
                </a:extLst>
              </a:tr>
              <a:tr h="3514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Develop performance measures &amp; reporting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04/11/2019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15/05/2020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In 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4078592"/>
                  </a:ext>
                </a:extLst>
              </a:tr>
              <a:tr h="3514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Provide progress update to November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CoMC</a:t>
                      </a:r>
                      <a:endParaRPr lang="en-US" sz="1200" b="0" i="0" u="none" strike="noStrike" dirty="0">
                        <a:solidFill>
                          <a:srgbClr val="37464D"/>
                        </a:solidFill>
                        <a:effectLst/>
                        <a:latin typeface="+mn-lt"/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20/11/2019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20/11/2019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136166"/>
                  </a:ext>
                </a:extLst>
              </a:tr>
              <a:tr h="3514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Provide progress update to December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CoMC</a:t>
                      </a:r>
                      <a:endParaRPr lang="en-US" sz="1200" b="0" i="0" u="none" strike="noStrike" dirty="0">
                        <a:solidFill>
                          <a:srgbClr val="37464D"/>
                        </a:solidFill>
                        <a:effectLst/>
                        <a:latin typeface="+mn-lt"/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18/12/2019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18/12/2019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699049"/>
                  </a:ext>
                </a:extLst>
              </a:tr>
              <a:tr h="3418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First review of the draft KPIs at March CoMC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CoMC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18/03/2020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18/03/2020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804534"/>
                  </a:ext>
                </a:extLst>
              </a:tr>
              <a:tr h="4317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Provide any comments to Xoserve of the draft KPIs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CMs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19/03/2020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02/04/2020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463033"/>
                  </a:ext>
                </a:extLst>
              </a:tr>
              <a:tr h="3514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Second review of the updated KPIs at April CoMC 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CoMC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15/04/2020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15/04/2020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547929"/>
                  </a:ext>
                </a:extLst>
              </a:tr>
              <a:tr h="3514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Final review &amp; approval KPIs to May CoMC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CoMC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20/05/2020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20/05/2020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514838"/>
                  </a:ext>
                </a:extLst>
              </a:tr>
              <a:tr h="3514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New and KPIs effective &amp; published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01/06/2020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01/06/2020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142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823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c2c3c64b-197f-4d44-873b-9bc42c21a8ad">
      <UserInfo>
        <DisplayName>Clarke, Angela</DisplayName>
        <AccountId>6</AccountId>
        <AccountType/>
      </UserInfo>
      <UserInfo>
        <DisplayName>McGlone, Jayne</DisplayName>
        <AccountId>12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5CB93D5EA47F4FB2B449F221845348" ma:contentTypeVersion="11" ma:contentTypeDescription="Create a new document." ma:contentTypeScope="" ma:versionID="7ad4730052cd795d9b4de9d579940b6e">
  <xsd:schema xmlns:xsd="http://www.w3.org/2001/XMLSchema" xmlns:xs="http://www.w3.org/2001/XMLSchema" xmlns:p="http://schemas.microsoft.com/office/2006/metadata/properties" xmlns:ns3="eceb2f7e-856d-4a93-adc1-1b6153234de3" xmlns:ns4="c2c3c64b-197f-4d44-873b-9bc42c21a8ad" targetNamespace="http://schemas.microsoft.com/office/2006/metadata/properties" ma:root="true" ma:fieldsID="7ca1401e0d9e339c2b97cd9d1d7afea4" ns3:_="" ns4:_="">
    <xsd:import namespace="eceb2f7e-856d-4a93-adc1-1b6153234de3"/>
    <xsd:import namespace="c2c3c64b-197f-4d44-873b-9bc42c21a8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eb2f7e-856d-4a93-adc1-1b6153234d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c3c64b-197f-4d44-873b-9bc42c21a8a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schemas.microsoft.com/office/2006/documentManagement/types"/>
    <ds:schemaRef ds:uri="c2c3c64b-197f-4d44-873b-9bc42c21a8ad"/>
    <ds:schemaRef ds:uri="http://schemas.microsoft.com/office/2006/metadata/properties"/>
    <ds:schemaRef ds:uri="eceb2f7e-856d-4a93-adc1-1b6153234de3"/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CA2CE4-3152-47EE-B6FA-FBA2F24D8D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eb2f7e-856d-4a93-adc1-1b6153234de3"/>
    <ds:schemaRef ds:uri="c2c3c64b-197f-4d44-873b-9bc42c21a8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2759</TotalTime>
  <Words>382</Words>
  <Application>Microsoft Office PowerPoint</Application>
  <PresentationFormat>On-screen Show (16:9)</PresentationFormat>
  <Paragraphs>136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DSC Service Line &amp; KPI Review  Progress Report</vt:lpstr>
      <vt:lpstr>KPI Progress Review</vt:lpstr>
      <vt:lpstr>DSC Service Line Review </vt:lpstr>
      <vt:lpstr>KPI Review Plan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Downes, Michele</cp:lastModifiedBy>
  <cp:revision>63</cp:revision>
  <cp:lastPrinted>2020-01-07T10:50:17Z</cp:lastPrinted>
  <dcterms:created xsi:type="dcterms:W3CDTF">2018-09-02T17:12:15Z</dcterms:created>
  <dcterms:modified xsi:type="dcterms:W3CDTF">2020-01-09T10:32:03Z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0x010100BC5CB93D5EA47F4FB2B449F221845348</vt:lpwstr>
  </property>
</Properties>
</file>