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4"/>
  </p:notesMasterIdLst>
  <p:sldIdLst>
    <p:sldId id="288" r:id="rId6"/>
    <p:sldId id="418" r:id="rId7"/>
    <p:sldId id="269" r:id="rId8"/>
    <p:sldId id="419" r:id="rId9"/>
    <p:sldId id="297" r:id="rId10"/>
    <p:sldId id="420" r:id="rId11"/>
    <p:sldId id="421" r:id="rId12"/>
    <p:sldId id="422" r:id="rId1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 autoAdjust="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4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E84DEA-C337-411B-9FAA-077E29A3225B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266C7B52-F2F8-475A-A519-0934685157AD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GB"/>
            <a:t>Define the high level journey steps</a:t>
          </a:r>
          <a:endParaRPr lang="en-GB" dirty="0"/>
        </a:p>
      </dgm:t>
    </dgm:pt>
    <dgm:pt modelId="{4D6E306A-CEF8-44EA-8F92-D32EC793A2A1}" type="parTrans" cxnId="{7331ABAF-B34E-4CE1-A1DE-251BFF9C4598}">
      <dgm:prSet/>
      <dgm:spPr/>
      <dgm:t>
        <a:bodyPr/>
        <a:lstStyle/>
        <a:p>
          <a:endParaRPr lang="en-GB"/>
        </a:p>
      </dgm:t>
    </dgm:pt>
    <dgm:pt modelId="{C340B6B7-28A8-4553-93AE-9B138CE295D1}" type="sibTrans" cxnId="{7331ABAF-B34E-4CE1-A1DE-251BFF9C4598}">
      <dgm:prSet/>
      <dgm:spPr/>
      <dgm:t>
        <a:bodyPr/>
        <a:lstStyle/>
        <a:p>
          <a:endParaRPr lang="en-GB"/>
        </a:p>
      </dgm:t>
    </dgm:pt>
    <dgm:pt modelId="{E4657D08-C22B-4EFF-9527-FBE44480A85A}">
      <dgm:prSet/>
      <dgm:spPr/>
      <dgm:t>
        <a:bodyPr/>
        <a:lstStyle/>
        <a:p>
          <a:r>
            <a:rPr lang="en-GB"/>
            <a:t>Understand and define the Journey Personas</a:t>
          </a:r>
          <a:endParaRPr lang="en-GB" dirty="0"/>
        </a:p>
      </dgm:t>
    </dgm:pt>
    <dgm:pt modelId="{3D5C40EF-09AF-4326-A521-C5BE8F0770EC}" type="parTrans" cxnId="{1636CFEA-A42A-4061-AF4E-F3B73CEFE458}">
      <dgm:prSet/>
      <dgm:spPr/>
      <dgm:t>
        <a:bodyPr/>
        <a:lstStyle/>
        <a:p>
          <a:endParaRPr lang="en-GB"/>
        </a:p>
      </dgm:t>
    </dgm:pt>
    <dgm:pt modelId="{131409D9-FC05-47F3-8B0C-ADCE88DB6C9E}" type="sibTrans" cxnId="{1636CFEA-A42A-4061-AF4E-F3B73CEFE458}">
      <dgm:prSet/>
      <dgm:spPr/>
      <dgm:t>
        <a:bodyPr/>
        <a:lstStyle/>
        <a:p>
          <a:endParaRPr lang="en-GB"/>
        </a:p>
      </dgm:t>
    </dgm:pt>
    <dgm:pt modelId="{76539F6A-60AB-415D-B3B2-CDF650432B36}">
      <dgm:prSet/>
      <dgm:spPr/>
      <dgm:t>
        <a:bodyPr/>
        <a:lstStyle/>
        <a:p>
          <a:r>
            <a:rPr lang="en-GB"/>
            <a:t>Internally review and define the perceived customer experience</a:t>
          </a:r>
          <a:endParaRPr lang="en-GB" dirty="0"/>
        </a:p>
      </dgm:t>
    </dgm:pt>
    <dgm:pt modelId="{F956363B-97E8-4785-B0F7-531F6B4BD1F9}" type="parTrans" cxnId="{6BFDA908-C824-4CCF-BFCB-8BFEABF9A186}">
      <dgm:prSet/>
      <dgm:spPr/>
      <dgm:t>
        <a:bodyPr/>
        <a:lstStyle/>
        <a:p>
          <a:endParaRPr lang="en-GB"/>
        </a:p>
      </dgm:t>
    </dgm:pt>
    <dgm:pt modelId="{B2B28307-7A71-4C89-8CFC-C01DAC23A174}" type="sibTrans" cxnId="{6BFDA908-C824-4CCF-BFCB-8BFEABF9A186}">
      <dgm:prSet/>
      <dgm:spPr/>
      <dgm:t>
        <a:bodyPr/>
        <a:lstStyle/>
        <a:p>
          <a:endParaRPr lang="en-GB"/>
        </a:p>
      </dgm:t>
    </dgm:pt>
    <dgm:pt modelId="{F32FD231-3E06-49D9-A609-A68422CCFC5F}">
      <dgm:prSet/>
      <dgm:spPr/>
      <dgm:t>
        <a:bodyPr/>
        <a:lstStyle/>
        <a:p>
          <a:r>
            <a:rPr lang="en-GB"/>
            <a:t>Interview Customers to gain actual insights into how we make them FEEL through their interactions with us</a:t>
          </a:r>
          <a:endParaRPr lang="en-GB" dirty="0"/>
        </a:p>
      </dgm:t>
    </dgm:pt>
    <dgm:pt modelId="{4F76A2D3-FD2B-48A6-BEBB-1C91C350F53D}" type="parTrans" cxnId="{F33CE552-60AA-4EFF-A101-A89D00AE5D68}">
      <dgm:prSet/>
      <dgm:spPr/>
      <dgm:t>
        <a:bodyPr/>
        <a:lstStyle/>
        <a:p>
          <a:endParaRPr lang="en-GB"/>
        </a:p>
      </dgm:t>
    </dgm:pt>
    <dgm:pt modelId="{E779F9EC-1C4A-4635-BF17-B63E6B7FB28B}" type="sibTrans" cxnId="{F33CE552-60AA-4EFF-A101-A89D00AE5D68}">
      <dgm:prSet/>
      <dgm:spPr/>
      <dgm:t>
        <a:bodyPr/>
        <a:lstStyle/>
        <a:p>
          <a:endParaRPr lang="en-GB"/>
        </a:p>
      </dgm:t>
    </dgm:pt>
    <dgm:pt modelId="{268F26DB-BB93-4EE7-BE69-D80041EAC683}">
      <dgm:prSet/>
      <dgm:spPr/>
      <dgm:t>
        <a:bodyPr/>
        <a:lstStyle/>
        <a:p>
          <a:r>
            <a:rPr lang="en-GB"/>
            <a:t>Gather verbatim feedback</a:t>
          </a:r>
          <a:endParaRPr lang="en-GB" dirty="0"/>
        </a:p>
      </dgm:t>
    </dgm:pt>
    <dgm:pt modelId="{35A344A2-D109-4495-AEB8-1F2B70CAB59B}" type="parTrans" cxnId="{23CA7031-92ED-48BA-A586-31E0C9751065}">
      <dgm:prSet/>
      <dgm:spPr/>
      <dgm:t>
        <a:bodyPr/>
        <a:lstStyle/>
        <a:p>
          <a:endParaRPr lang="en-GB"/>
        </a:p>
      </dgm:t>
    </dgm:pt>
    <dgm:pt modelId="{6A1B3BC5-82B8-4475-A439-8A6556F9A5D9}" type="sibTrans" cxnId="{23CA7031-92ED-48BA-A586-31E0C9751065}">
      <dgm:prSet/>
      <dgm:spPr/>
      <dgm:t>
        <a:bodyPr/>
        <a:lstStyle/>
        <a:p>
          <a:endParaRPr lang="en-GB"/>
        </a:p>
      </dgm:t>
    </dgm:pt>
    <dgm:pt modelId="{BBE67134-F1B7-425D-AFFA-BA93811BFC22}">
      <dgm:prSet/>
      <dgm:spPr/>
      <dgm:t>
        <a:bodyPr/>
        <a:lstStyle/>
        <a:p>
          <a:r>
            <a:rPr lang="en-GB"/>
            <a:t>Group feedback into key themes for problem solving</a:t>
          </a:r>
          <a:endParaRPr lang="en-GB" dirty="0"/>
        </a:p>
      </dgm:t>
    </dgm:pt>
    <dgm:pt modelId="{4856836C-10C1-42BB-9494-9B0EE7274900}" type="parTrans" cxnId="{59F40200-40BC-425D-BBB1-42A6DD5697B0}">
      <dgm:prSet/>
      <dgm:spPr/>
      <dgm:t>
        <a:bodyPr/>
        <a:lstStyle/>
        <a:p>
          <a:endParaRPr lang="en-GB"/>
        </a:p>
      </dgm:t>
    </dgm:pt>
    <dgm:pt modelId="{A3D7B00D-9490-4E70-9A8F-DED57F3A0C1E}" type="sibTrans" cxnId="{59F40200-40BC-425D-BBB1-42A6DD5697B0}">
      <dgm:prSet/>
      <dgm:spPr/>
      <dgm:t>
        <a:bodyPr/>
        <a:lstStyle/>
        <a:p>
          <a:endParaRPr lang="en-GB"/>
        </a:p>
      </dgm:t>
    </dgm:pt>
    <dgm:pt modelId="{AF1F78D3-3B49-498F-961C-F2713F89401C}" type="pres">
      <dgm:prSet presAssocID="{10E84DEA-C337-411B-9FAA-077E29A3225B}" presName="linearFlow" presStyleCnt="0">
        <dgm:presLayoutVars>
          <dgm:resizeHandles val="exact"/>
        </dgm:presLayoutVars>
      </dgm:prSet>
      <dgm:spPr/>
    </dgm:pt>
    <dgm:pt modelId="{621F545C-A9D5-4B32-B107-C99B2CC7E0F7}" type="pres">
      <dgm:prSet presAssocID="{266C7B52-F2F8-475A-A519-0934685157AD}" presName="node" presStyleLbl="node1" presStyleIdx="0" presStyleCnt="6">
        <dgm:presLayoutVars>
          <dgm:bulletEnabled val="1"/>
        </dgm:presLayoutVars>
      </dgm:prSet>
      <dgm:spPr/>
    </dgm:pt>
    <dgm:pt modelId="{AD5CE9E2-53D5-4D44-AC74-CF403EAC0963}" type="pres">
      <dgm:prSet presAssocID="{C340B6B7-28A8-4553-93AE-9B138CE295D1}" presName="sibTrans" presStyleLbl="sibTrans2D1" presStyleIdx="0" presStyleCnt="5"/>
      <dgm:spPr/>
    </dgm:pt>
    <dgm:pt modelId="{BD5D9AC4-340B-4E04-8ED5-D135D6EE51A1}" type="pres">
      <dgm:prSet presAssocID="{C340B6B7-28A8-4553-93AE-9B138CE295D1}" presName="connectorText" presStyleLbl="sibTrans2D1" presStyleIdx="0" presStyleCnt="5"/>
      <dgm:spPr/>
    </dgm:pt>
    <dgm:pt modelId="{EDA4EDA7-8E0E-4C93-8ADC-17B53820297A}" type="pres">
      <dgm:prSet presAssocID="{E4657D08-C22B-4EFF-9527-FBE44480A85A}" presName="node" presStyleLbl="node1" presStyleIdx="1" presStyleCnt="6">
        <dgm:presLayoutVars>
          <dgm:bulletEnabled val="1"/>
        </dgm:presLayoutVars>
      </dgm:prSet>
      <dgm:spPr/>
    </dgm:pt>
    <dgm:pt modelId="{04063D49-0132-487C-ABCA-57A3465AAA0D}" type="pres">
      <dgm:prSet presAssocID="{131409D9-FC05-47F3-8B0C-ADCE88DB6C9E}" presName="sibTrans" presStyleLbl="sibTrans2D1" presStyleIdx="1" presStyleCnt="5"/>
      <dgm:spPr/>
    </dgm:pt>
    <dgm:pt modelId="{7416DDF4-A242-450E-8D66-6A2883D3998F}" type="pres">
      <dgm:prSet presAssocID="{131409D9-FC05-47F3-8B0C-ADCE88DB6C9E}" presName="connectorText" presStyleLbl="sibTrans2D1" presStyleIdx="1" presStyleCnt="5"/>
      <dgm:spPr/>
    </dgm:pt>
    <dgm:pt modelId="{18BB24DA-D8D2-4A86-94CE-93A7C0D61392}" type="pres">
      <dgm:prSet presAssocID="{76539F6A-60AB-415D-B3B2-CDF650432B36}" presName="node" presStyleLbl="node1" presStyleIdx="2" presStyleCnt="6">
        <dgm:presLayoutVars>
          <dgm:bulletEnabled val="1"/>
        </dgm:presLayoutVars>
      </dgm:prSet>
      <dgm:spPr/>
    </dgm:pt>
    <dgm:pt modelId="{53811DF1-D940-4B99-BA27-703937098DD0}" type="pres">
      <dgm:prSet presAssocID="{B2B28307-7A71-4C89-8CFC-C01DAC23A174}" presName="sibTrans" presStyleLbl="sibTrans2D1" presStyleIdx="2" presStyleCnt="5"/>
      <dgm:spPr/>
    </dgm:pt>
    <dgm:pt modelId="{7638BE9F-621F-472C-A641-A85CC4029D20}" type="pres">
      <dgm:prSet presAssocID="{B2B28307-7A71-4C89-8CFC-C01DAC23A174}" presName="connectorText" presStyleLbl="sibTrans2D1" presStyleIdx="2" presStyleCnt="5"/>
      <dgm:spPr/>
    </dgm:pt>
    <dgm:pt modelId="{3E5A7E11-7037-4FE1-8715-E548C60EA2D6}" type="pres">
      <dgm:prSet presAssocID="{F32FD231-3E06-49D9-A609-A68422CCFC5F}" presName="node" presStyleLbl="node1" presStyleIdx="3" presStyleCnt="6">
        <dgm:presLayoutVars>
          <dgm:bulletEnabled val="1"/>
        </dgm:presLayoutVars>
      </dgm:prSet>
      <dgm:spPr/>
    </dgm:pt>
    <dgm:pt modelId="{513F6CB2-5760-460F-AC09-39E2395E7EB4}" type="pres">
      <dgm:prSet presAssocID="{E779F9EC-1C4A-4635-BF17-B63E6B7FB28B}" presName="sibTrans" presStyleLbl="sibTrans2D1" presStyleIdx="3" presStyleCnt="5"/>
      <dgm:spPr/>
    </dgm:pt>
    <dgm:pt modelId="{663D8009-94C0-445B-8165-9C9A19941DE0}" type="pres">
      <dgm:prSet presAssocID="{E779F9EC-1C4A-4635-BF17-B63E6B7FB28B}" presName="connectorText" presStyleLbl="sibTrans2D1" presStyleIdx="3" presStyleCnt="5"/>
      <dgm:spPr/>
    </dgm:pt>
    <dgm:pt modelId="{BDD5C512-822B-4DF8-AB81-6F361CB1DA57}" type="pres">
      <dgm:prSet presAssocID="{268F26DB-BB93-4EE7-BE69-D80041EAC683}" presName="node" presStyleLbl="node1" presStyleIdx="4" presStyleCnt="6">
        <dgm:presLayoutVars>
          <dgm:bulletEnabled val="1"/>
        </dgm:presLayoutVars>
      </dgm:prSet>
      <dgm:spPr/>
    </dgm:pt>
    <dgm:pt modelId="{6FBF3878-9D91-4943-91BF-99EC429EC8FF}" type="pres">
      <dgm:prSet presAssocID="{6A1B3BC5-82B8-4475-A439-8A6556F9A5D9}" presName="sibTrans" presStyleLbl="sibTrans2D1" presStyleIdx="4" presStyleCnt="5"/>
      <dgm:spPr/>
    </dgm:pt>
    <dgm:pt modelId="{8A361174-EE21-46DF-94B6-DB73A3866B0C}" type="pres">
      <dgm:prSet presAssocID="{6A1B3BC5-82B8-4475-A439-8A6556F9A5D9}" presName="connectorText" presStyleLbl="sibTrans2D1" presStyleIdx="4" presStyleCnt="5"/>
      <dgm:spPr/>
    </dgm:pt>
    <dgm:pt modelId="{23DB097D-ED99-431E-8F48-4BDB94D37FD4}" type="pres">
      <dgm:prSet presAssocID="{BBE67134-F1B7-425D-AFFA-BA93811BFC22}" presName="node" presStyleLbl="node1" presStyleIdx="5" presStyleCnt="6">
        <dgm:presLayoutVars>
          <dgm:bulletEnabled val="1"/>
        </dgm:presLayoutVars>
      </dgm:prSet>
      <dgm:spPr/>
    </dgm:pt>
  </dgm:ptLst>
  <dgm:cxnLst>
    <dgm:cxn modelId="{59F40200-40BC-425D-BBB1-42A6DD5697B0}" srcId="{10E84DEA-C337-411B-9FAA-077E29A3225B}" destId="{BBE67134-F1B7-425D-AFFA-BA93811BFC22}" srcOrd="5" destOrd="0" parTransId="{4856836C-10C1-42BB-9494-9B0EE7274900}" sibTransId="{A3D7B00D-9490-4E70-9A8F-DED57F3A0C1E}"/>
    <dgm:cxn modelId="{6BFDA908-C824-4CCF-BFCB-8BFEABF9A186}" srcId="{10E84DEA-C337-411B-9FAA-077E29A3225B}" destId="{76539F6A-60AB-415D-B3B2-CDF650432B36}" srcOrd="2" destOrd="0" parTransId="{F956363B-97E8-4785-B0F7-531F6B4BD1F9}" sibTransId="{B2B28307-7A71-4C89-8CFC-C01DAC23A174}"/>
    <dgm:cxn modelId="{23CA7031-92ED-48BA-A586-31E0C9751065}" srcId="{10E84DEA-C337-411B-9FAA-077E29A3225B}" destId="{268F26DB-BB93-4EE7-BE69-D80041EAC683}" srcOrd="4" destOrd="0" parTransId="{35A344A2-D109-4495-AEB8-1F2B70CAB59B}" sibTransId="{6A1B3BC5-82B8-4475-A439-8A6556F9A5D9}"/>
    <dgm:cxn modelId="{14F06C39-4D77-46A5-AD7A-0331F5AD5230}" type="presOf" srcId="{131409D9-FC05-47F3-8B0C-ADCE88DB6C9E}" destId="{7416DDF4-A242-450E-8D66-6A2883D3998F}" srcOrd="1" destOrd="0" presId="urn:microsoft.com/office/officeart/2005/8/layout/process2"/>
    <dgm:cxn modelId="{76FDEC60-1C63-4E7A-B2BE-8C257953BADB}" type="presOf" srcId="{C340B6B7-28A8-4553-93AE-9B138CE295D1}" destId="{AD5CE9E2-53D5-4D44-AC74-CF403EAC0963}" srcOrd="0" destOrd="0" presId="urn:microsoft.com/office/officeart/2005/8/layout/process2"/>
    <dgm:cxn modelId="{85D02C66-938B-49D0-9A90-B7F2B2B80C84}" type="presOf" srcId="{6A1B3BC5-82B8-4475-A439-8A6556F9A5D9}" destId="{8A361174-EE21-46DF-94B6-DB73A3866B0C}" srcOrd="1" destOrd="0" presId="urn:microsoft.com/office/officeart/2005/8/layout/process2"/>
    <dgm:cxn modelId="{E2C8FA47-2FC1-47FD-A0AF-091B32C74E7B}" type="presOf" srcId="{E779F9EC-1C4A-4635-BF17-B63E6B7FB28B}" destId="{513F6CB2-5760-460F-AC09-39E2395E7EB4}" srcOrd="0" destOrd="0" presId="urn:microsoft.com/office/officeart/2005/8/layout/process2"/>
    <dgm:cxn modelId="{2F3C936A-C09F-475C-BC99-1F97727F0B34}" type="presOf" srcId="{E4657D08-C22B-4EFF-9527-FBE44480A85A}" destId="{EDA4EDA7-8E0E-4C93-8ADC-17B53820297A}" srcOrd="0" destOrd="0" presId="urn:microsoft.com/office/officeart/2005/8/layout/process2"/>
    <dgm:cxn modelId="{F33CE552-60AA-4EFF-A101-A89D00AE5D68}" srcId="{10E84DEA-C337-411B-9FAA-077E29A3225B}" destId="{F32FD231-3E06-49D9-A609-A68422CCFC5F}" srcOrd="3" destOrd="0" parTransId="{4F76A2D3-FD2B-48A6-BEBB-1C91C350F53D}" sibTransId="{E779F9EC-1C4A-4635-BF17-B63E6B7FB28B}"/>
    <dgm:cxn modelId="{74CBDA7C-E246-4E5B-A5C6-D10278E54DC7}" type="presOf" srcId="{6A1B3BC5-82B8-4475-A439-8A6556F9A5D9}" destId="{6FBF3878-9D91-4943-91BF-99EC429EC8FF}" srcOrd="0" destOrd="0" presId="urn:microsoft.com/office/officeart/2005/8/layout/process2"/>
    <dgm:cxn modelId="{FA4FAF82-987F-4AFB-8D01-F92B5BFEAB01}" type="presOf" srcId="{B2B28307-7A71-4C89-8CFC-C01DAC23A174}" destId="{53811DF1-D940-4B99-BA27-703937098DD0}" srcOrd="0" destOrd="0" presId="urn:microsoft.com/office/officeart/2005/8/layout/process2"/>
    <dgm:cxn modelId="{849C1889-F47C-42D0-A539-135F912EC4BF}" type="presOf" srcId="{BBE67134-F1B7-425D-AFFA-BA93811BFC22}" destId="{23DB097D-ED99-431E-8F48-4BDB94D37FD4}" srcOrd="0" destOrd="0" presId="urn:microsoft.com/office/officeart/2005/8/layout/process2"/>
    <dgm:cxn modelId="{68421190-6D9D-45E0-9512-0A18BDAE8C5F}" type="presOf" srcId="{266C7B52-F2F8-475A-A519-0934685157AD}" destId="{621F545C-A9D5-4B32-B107-C99B2CC7E0F7}" srcOrd="0" destOrd="0" presId="urn:microsoft.com/office/officeart/2005/8/layout/process2"/>
    <dgm:cxn modelId="{2A3E84A1-702C-4E37-8FC9-FEFE11EF3148}" type="presOf" srcId="{76539F6A-60AB-415D-B3B2-CDF650432B36}" destId="{18BB24DA-D8D2-4A86-94CE-93A7C0D61392}" srcOrd="0" destOrd="0" presId="urn:microsoft.com/office/officeart/2005/8/layout/process2"/>
    <dgm:cxn modelId="{F27A18A9-98CB-445F-9214-F50AB0CCC27A}" type="presOf" srcId="{B2B28307-7A71-4C89-8CFC-C01DAC23A174}" destId="{7638BE9F-621F-472C-A641-A85CC4029D20}" srcOrd="1" destOrd="0" presId="urn:microsoft.com/office/officeart/2005/8/layout/process2"/>
    <dgm:cxn modelId="{7331ABAF-B34E-4CE1-A1DE-251BFF9C4598}" srcId="{10E84DEA-C337-411B-9FAA-077E29A3225B}" destId="{266C7B52-F2F8-475A-A519-0934685157AD}" srcOrd="0" destOrd="0" parTransId="{4D6E306A-CEF8-44EA-8F92-D32EC793A2A1}" sibTransId="{C340B6B7-28A8-4553-93AE-9B138CE295D1}"/>
    <dgm:cxn modelId="{DAFCBBBC-C546-487B-B6AF-9BB5F8355B71}" type="presOf" srcId="{131409D9-FC05-47F3-8B0C-ADCE88DB6C9E}" destId="{04063D49-0132-487C-ABCA-57A3465AAA0D}" srcOrd="0" destOrd="0" presId="urn:microsoft.com/office/officeart/2005/8/layout/process2"/>
    <dgm:cxn modelId="{DC9C5DC0-4F11-4C34-B0B0-9EF3D87F45F7}" type="presOf" srcId="{C340B6B7-28A8-4553-93AE-9B138CE295D1}" destId="{BD5D9AC4-340B-4E04-8ED5-D135D6EE51A1}" srcOrd="1" destOrd="0" presId="urn:microsoft.com/office/officeart/2005/8/layout/process2"/>
    <dgm:cxn modelId="{07B028D9-014E-43C2-8A57-C55823B4CD1E}" type="presOf" srcId="{268F26DB-BB93-4EE7-BE69-D80041EAC683}" destId="{BDD5C512-822B-4DF8-AB81-6F361CB1DA57}" srcOrd="0" destOrd="0" presId="urn:microsoft.com/office/officeart/2005/8/layout/process2"/>
    <dgm:cxn modelId="{1636CFEA-A42A-4061-AF4E-F3B73CEFE458}" srcId="{10E84DEA-C337-411B-9FAA-077E29A3225B}" destId="{E4657D08-C22B-4EFF-9527-FBE44480A85A}" srcOrd="1" destOrd="0" parTransId="{3D5C40EF-09AF-4326-A521-C5BE8F0770EC}" sibTransId="{131409D9-FC05-47F3-8B0C-ADCE88DB6C9E}"/>
    <dgm:cxn modelId="{AFA318F4-CC03-4039-A13D-8FD089AAB088}" type="presOf" srcId="{E779F9EC-1C4A-4635-BF17-B63E6B7FB28B}" destId="{663D8009-94C0-445B-8165-9C9A19941DE0}" srcOrd="1" destOrd="0" presId="urn:microsoft.com/office/officeart/2005/8/layout/process2"/>
    <dgm:cxn modelId="{DDAC26F6-C4C4-4E0B-92EF-EAB89DF388BE}" type="presOf" srcId="{F32FD231-3E06-49D9-A609-A68422CCFC5F}" destId="{3E5A7E11-7037-4FE1-8715-E548C60EA2D6}" srcOrd="0" destOrd="0" presId="urn:microsoft.com/office/officeart/2005/8/layout/process2"/>
    <dgm:cxn modelId="{C5AF9EFE-7D4D-4AEC-849F-A4AB5D7ECF43}" type="presOf" srcId="{10E84DEA-C337-411B-9FAA-077E29A3225B}" destId="{AF1F78D3-3B49-498F-961C-F2713F89401C}" srcOrd="0" destOrd="0" presId="urn:microsoft.com/office/officeart/2005/8/layout/process2"/>
    <dgm:cxn modelId="{F048CB0D-F15B-40CC-A1B9-B47152DFBED9}" type="presParOf" srcId="{AF1F78D3-3B49-498F-961C-F2713F89401C}" destId="{621F545C-A9D5-4B32-B107-C99B2CC7E0F7}" srcOrd="0" destOrd="0" presId="urn:microsoft.com/office/officeart/2005/8/layout/process2"/>
    <dgm:cxn modelId="{646B12F8-BB9A-43B3-AC22-9EC7321E70A8}" type="presParOf" srcId="{AF1F78D3-3B49-498F-961C-F2713F89401C}" destId="{AD5CE9E2-53D5-4D44-AC74-CF403EAC0963}" srcOrd="1" destOrd="0" presId="urn:microsoft.com/office/officeart/2005/8/layout/process2"/>
    <dgm:cxn modelId="{E13D46DE-FD83-4956-9640-B7D8706F8209}" type="presParOf" srcId="{AD5CE9E2-53D5-4D44-AC74-CF403EAC0963}" destId="{BD5D9AC4-340B-4E04-8ED5-D135D6EE51A1}" srcOrd="0" destOrd="0" presId="urn:microsoft.com/office/officeart/2005/8/layout/process2"/>
    <dgm:cxn modelId="{157BBBDD-5163-407D-90DC-D5A2DFC318E2}" type="presParOf" srcId="{AF1F78D3-3B49-498F-961C-F2713F89401C}" destId="{EDA4EDA7-8E0E-4C93-8ADC-17B53820297A}" srcOrd="2" destOrd="0" presId="urn:microsoft.com/office/officeart/2005/8/layout/process2"/>
    <dgm:cxn modelId="{24D9FE70-395B-43B6-B4F9-9F82180637EA}" type="presParOf" srcId="{AF1F78D3-3B49-498F-961C-F2713F89401C}" destId="{04063D49-0132-487C-ABCA-57A3465AAA0D}" srcOrd="3" destOrd="0" presId="urn:microsoft.com/office/officeart/2005/8/layout/process2"/>
    <dgm:cxn modelId="{1079222C-1C2F-47D9-97E3-6470C36032D3}" type="presParOf" srcId="{04063D49-0132-487C-ABCA-57A3465AAA0D}" destId="{7416DDF4-A242-450E-8D66-6A2883D3998F}" srcOrd="0" destOrd="0" presId="urn:microsoft.com/office/officeart/2005/8/layout/process2"/>
    <dgm:cxn modelId="{9FB3364A-11B9-4F94-AA01-5D2181B262DA}" type="presParOf" srcId="{AF1F78D3-3B49-498F-961C-F2713F89401C}" destId="{18BB24DA-D8D2-4A86-94CE-93A7C0D61392}" srcOrd="4" destOrd="0" presId="urn:microsoft.com/office/officeart/2005/8/layout/process2"/>
    <dgm:cxn modelId="{41FE616F-61A2-4373-8F51-27DB453FEBB0}" type="presParOf" srcId="{AF1F78D3-3B49-498F-961C-F2713F89401C}" destId="{53811DF1-D940-4B99-BA27-703937098DD0}" srcOrd="5" destOrd="0" presId="urn:microsoft.com/office/officeart/2005/8/layout/process2"/>
    <dgm:cxn modelId="{5A111E36-9E25-4C05-94B3-AC9D7FEC06CB}" type="presParOf" srcId="{53811DF1-D940-4B99-BA27-703937098DD0}" destId="{7638BE9F-621F-472C-A641-A85CC4029D20}" srcOrd="0" destOrd="0" presId="urn:microsoft.com/office/officeart/2005/8/layout/process2"/>
    <dgm:cxn modelId="{FFAE6814-A678-407B-9806-7A10DFABA155}" type="presParOf" srcId="{AF1F78D3-3B49-498F-961C-F2713F89401C}" destId="{3E5A7E11-7037-4FE1-8715-E548C60EA2D6}" srcOrd="6" destOrd="0" presId="urn:microsoft.com/office/officeart/2005/8/layout/process2"/>
    <dgm:cxn modelId="{4F49D436-11B3-4B51-B20B-FB3068CDB354}" type="presParOf" srcId="{AF1F78D3-3B49-498F-961C-F2713F89401C}" destId="{513F6CB2-5760-460F-AC09-39E2395E7EB4}" srcOrd="7" destOrd="0" presId="urn:microsoft.com/office/officeart/2005/8/layout/process2"/>
    <dgm:cxn modelId="{BB370505-68CF-4CC3-8B50-0A63DDB9B6AE}" type="presParOf" srcId="{513F6CB2-5760-460F-AC09-39E2395E7EB4}" destId="{663D8009-94C0-445B-8165-9C9A19941DE0}" srcOrd="0" destOrd="0" presId="urn:microsoft.com/office/officeart/2005/8/layout/process2"/>
    <dgm:cxn modelId="{F4515343-1420-4EC4-A206-C2EB2E9F4A33}" type="presParOf" srcId="{AF1F78D3-3B49-498F-961C-F2713F89401C}" destId="{BDD5C512-822B-4DF8-AB81-6F361CB1DA57}" srcOrd="8" destOrd="0" presId="urn:microsoft.com/office/officeart/2005/8/layout/process2"/>
    <dgm:cxn modelId="{7777D2F7-D11A-4DCB-B05A-E1A2BC44F56E}" type="presParOf" srcId="{AF1F78D3-3B49-498F-961C-F2713F89401C}" destId="{6FBF3878-9D91-4943-91BF-99EC429EC8FF}" srcOrd="9" destOrd="0" presId="urn:microsoft.com/office/officeart/2005/8/layout/process2"/>
    <dgm:cxn modelId="{9488BB2A-6B85-4559-9F5A-BAB5A0B82C0F}" type="presParOf" srcId="{6FBF3878-9D91-4943-91BF-99EC429EC8FF}" destId="{8A361174-EE21-46DF-94B6-DB73A3866B0C}" srcOrd="0" destOrd="0" presId="urn:microsoft.com/office/officeart/2005/8/layout/process2"/>
    <dgm:cxn modelId="{EE6ECE5A-507F-42F5-9E2E-68C1B9B25E8A}" type="presParOf" srcId="{AF1F78D3-3B49-498F-961C-F2713F89401C}" destId="{23DB097D-ED99-431E-8F48-4BDB94D37FD4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F545C-A9D5-4B32-B107-C99B2CC7E0F7}">
      <dsp:nvSpPr>
        <dsp:cNvPr id="0" name=""/>
        <dsp:cNvSpPr/>
      </dsp:nvSpPr>
      <dsp:spPr>
        <a:xfrm>
          <a:off x="637314" y="2010"/>
          <a:ext cx="2282320" cy="5957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1000" kern="1200"/>
            <a:t>Define the high level journey steps</a:t>
          </a:r>
          <a:endParaRPr lang="en-GB" sz="1000" kern="1200" dirty="0"/>
        </a:p>
      </dsp:txBody>
      <dsp:txXfrm>
        <a:off x="654764" y="19460"/>
        <a:ext cx="2247420" cy="560879"/>
      </dsp:txXfrm>
    </dsp:sp>
    <dsp:sp modelId="{AD5CE9E2-53D5-4D44-AC74-CF403EAC0963}">
      <dsp:nvSpPr>
        <dsp:cNvPr id="0" name=""/>
        <dsp:cNvSpPr/>
      </dsp:nvSpPr>
      <dsp:spPr>
        <a:xfrm rot="5400000">
          <a:off x="1666766" y="612685"/>
          <a:ext cx="223417" cy="268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/>
        </a:p>
      </dsp:txBody>
      <dsp:txXfrm rot="-5400000">
        <a:off x="1698045" y="635027"/>
        <a:ext cx="160860" cy="156392"/>
      </dsp:txXfrm>
    </dsp:sp>
    <dsp:sp modelId="{EDA4EDA7-8E0E-4C93-8ADC-17B53820297A}">
      <dsp:nvSpPr>
        <dsp:cNvPr id="0" name=""/>
        <dsp:cNvSpPr/>
      </dsp:nvSpPr>
      <dsp:spPr>
        <a:xfrm>
          <a:off x="637314" y="895680"/>
          <a:ext cx="2282320" cy="5957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Understand and define the Journey Personas</a:t>
          </a:r>
          <a:endParaRPr lang="en-GB" sz="1000" kern="1200" dirty="0"/>
        </a:p>
      </dsp:txBody>
      <dsp:txXfrm>
        <a:off x="654764" y="913130"/>
        <a:ext cx="2247420" cy="560879"/>
      </dsp:txXfrm>
    </dsp:sp>
    <dsp:sp modelId="{04063D49-0132-487C-ABCA-57A3465AAA0D}">
      <dsp:nvSpPr>
        <dsp:cNvPr id="0" name=""/>
        <dsp:cNvSpPr/>
      </dsp:nvSpPr>
      <dsp:spPr>
        <a:xfrm rot="5400000">
          <a:off x="1666766" y="1506355"/>
          <a:ext cx="223417" cy="268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/>
        </a:p>
      </dsp:txBody>
      <dsp:txXfrm rot="-5400000">
        <a:off x="1698045" y="1528697"/>
        <a:ext cx="160860" cy="156392"/>
      </dsp:txXfrm>
    </dsp:sp>
    <dsp:sp modelId="{18BB24DA-D8D2-4A86-94CE-93A7C0D61392}">
      <dsp:nvSpPr>
        <dsp:cNvPr id="0" name=""/>
        <dsp:cNvSpPr/>
      </dsp:nvSpPr>
      <dsp:spPr>
        <a:xfrm>
          <a:off x="637314" y="1789350"/>
          <a:ext cx="2282320" cy="5957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Internally review and define the perceived customer experience</a:t>
          </a:r>
          <a:endParaRPr lang="en-GB" sz="1000" kern="1200" dirty="0"/>
        </a:p>
      </dsp:txBody>
      <dsp:txXfrm>
        <a:off x="654764" y="1806800"/>
        <a:ext cx="2247420" cy="560879"/>
      </dsp:txXfrm>
    </dsp:sp>
    <dsp:sp modelId="{53811DF1-D940-4B99-BA27-703937098DD0}">
      <dsp:nvSpPr>
        <dsp:cNvPr id="0" name=""/>
        <dsp:cNvSpPr/>
      </dsp:nvSpPr>
      <dsp:spPr>
        <a:xfrm rot="5400000">
          <a:off x="1666766" y="2400025"/>
          <a:ext cx="223417" cy="268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/>
        </a:p>
      </dsp:txBody>
      <dsp:txXfrm rot="-5400000">
        <a:off x="1698045" y="2422367"/>
        <a:ext cx="160860" cy="156392"/>
      </dsp:txXfrm>
    </dsp:sp>
    <dsp:sp modelId="{3E5A7E11-7037-4FE1-8715-E548C60EA2D6}">
      <dsp:nvSpPr>
        <dsp:cNvPr id="0" name=""/>
        <dsp:cNvSpPr/>
      </dsp:nvSpPr>
      <dsp:spPr>
        <a:xfrm>
          <a:off x="637314" y="2683020"/>
          <a:ext cx="2282320" cy="5957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Interview Customers to gain actual insights into how we make them FEEL through their interactions with us</a:t>
          </a:r>
          <a:endParaRPr lang="en-GB" sz="1000" kern="1200" dirty="0"/>
        </a:p>
      </dsp:txBody>
      <dsp:txXfrm>
        <a:off x="654764" y="2700470"/>
        <a:ext cx="2247420" cy="560879"/>
      </dsp:txXfrm>
    </dsp:sp>
    <dsp:sp modelId="{513F6CB2-5760-460F-AC09-39E2395E7EB4}">
      <dsp:nvSpPr>
        <dsp:cNvPr id="0" name=""/>
        <dsp:cNvSpPr/>
      </dsp:nvSpPr>
      <dsp:spPr>
        <a:xfrm rot="5400000">
          <a:off x="1666766" y="3293694"/>
          <a:ext cx="223417" cy="268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/>
        </a:p>
      </dsp:txBody>
      <dsp:txXfrm rot="-5400000">
        <a:off x="1698045" y="3316036"/>
        <a:ext cx="160860" cy="156392"/>
      </dsp:txXfrm>
    </dsp:sp>
    <dsp:sp modelId="{BDD5C512-822B-4DF8-AB81-6F361CB1DA57}">
      <dsp:nvSpPr>
        <dsp:cNvPr id="0" name=""/>
        <dsp:cNvSpPr/>
      </dsp:nvSpPr>
      <dsp:spPr>
        <a:xfrm>
          <a:off x="637314" y="3576690"/>
          <a:ext cx="2282320" cy="59577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Gather verbatim feedback</a:t>
          </a:r>
          <a:endParaRPr lang="en-GB" sz="1000" kern="1200" dirty="0"/>
        </a:p>
      </dsp:txBody>
      <dsp:txXfrm>
        <a:off x="654764" y="3594140"/>
        <a:ext cx="2247420" cy="560879"/>
      </dsp:txXfrm>
    </dsp:sp>
    <dsp:sp modelId="{6FBF3878-9D91-4943-91BF-99EC429EC8FF}">
      <dsp:nvSpPr>
        <dsp:cNvPr id="0" name=""/>
        <dsp:cNvSpPr/>
      </dsp:nvSpPr>
      <dsp:spPr>
        <a:xfrm rot="5400000">
          <a:off x="1666766" y="4187364"/>
          <a:ext cx="223417" cy="268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/>
        </a:p>
      </dsp:txBody>
      <dsp:txXfrm rot="-5400000">
        <a:off x="1698045" y="4209706"/>
        <a:ext cx="160860" cy="156392"/>
      </dsp:txXfrm>
    </dsp:sp>
    <dsp:sp modelId="{23DB097D-ED99-431E-8F48-4BDB94D37FD4}">
      <dsp:nvSpPr>
        <dsp:cNvPr id="0" name=""/>
        <dsp:cNvSpPr/>
      </dsp:nvSpPr>
      <dsp:spPr>
        <a:xfrm>
          <a:off x="637314" y="4470360"/>
          <a:ext cx="2282320" cy="5957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/>
            <a:t>Group feedback into key themes for problem solving</a:t>
          </a:r>
          <a:endParaRPr lang="en-GB" sz="1000" kern="1200" dirty="0"/>
        </a:p>
      </dsp:txBody>
      <dsp:txXfrm>
        <a:off x="654764" y="4487810"/>
        <a:ext cx="2247420" cy="560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7739" cy="471054"/>
          </a:xfrm>
          <a:prstGeom prst="rect">
            <a:avLst/>
          </a:prstGeom>
        </p:spPr>
        <p:txBody>
          <a:bodyPr vert="horz" lIns="91850" tIns="45924" rIns="91850" bIns="4592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1850" tIns="45924" rIns="91850" bIns="45924" rtlCol="0"/>
          <a:lstStyle>
            <a:lvl1pPr algn="r">
              <a:defRPr sz="1200"/>
            </a:lvl1pPr>
          </a:lstStyle>
          <a:p>
            <a:fld id="{BEBDC8E5-BF5F-46C9-A692-2BE551639EB8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4750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50" tIns="45924" rIns="91850" bIns="459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2"/>
          </a:xfrm>
          <a:prstGeom prst="rect">
            <a:avLst/>
          </a:prstGeom>
        </p:spPr>
        <p:txBody>
          <a:bodyPr vert="horz" lIns="91850" tIns="45924" rIns="91850" bIns="4592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917423"/>
            <a:ext cx="3077739" cy="471053"/>
          </a:xfrm>
          <a:prstGeom prst="rect">
            <a:avLst/>
          </a:prstGeom>
        </p:spPr>
        <p:txBody>
          <a:bodyPr vert="horz" lIns="91850" tIns="45924" rIns="91850" bIns="4592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1850" tIns="45924" rIns="91850" bIns="45924" rtlCol="0" anchor="b"/>
          <a:lstStyle>
            <a:lvl1pPr algn="r">
              <a:defRPr sz="1200"/>
            </a:lvl1pPr>
          </a:lstStyle>
          <a:p>
            <a:fld id="{6C3094B6-F133-4789-B3C5-21B9E78BC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473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8495">
              <a:defRPr/>
            </a:pPr>
            <a:fld id="{2A2357B9-A31F-4FC7-A38A-70DF36F645F3}" type="slidenum">
              <a:rPr lang="en-GB">
                <a:solidFill>
                  <a:prstClr val="black"/>
                </a:solidFill>
                <a:latin typeface="Calibri"/>
              </a:rPr>
              <a:pPr defTabSz="918495">
                <a:defRPr/>
              </a:pPr>
              <a:t>1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2874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Ranjit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8495">
              <a:defRPr/>
            </a:pPr>
            <a:fld id="{2A2357B9-A31F-4FC7-A38A-70DF36F645F3}" type="slidenum">
              <a:rPr lang="en-GB">
                <a:solidFill>
                  <a:prstClr val="black"/>
                </a:solidFill>
                <a:latin typeface="Calibri"/>
              </a:rPr>
              <a:pPr defTabSz="918495">
                <a:defRPr/>
              </a:pPr>
              <a:t>2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8009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96439" y="4815670"/>
            <a:ext cx="5571497" cy="45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31" tIns="45554" rIns="91131" bIns="45554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8825"/>
            <a:ext cx="6761162" cy="3803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96437" y="4815671"/>
            <a:ext cx="5571372" cy="4562097"/>
          </a:xfrm>
          <a:prstGeom prst="rect">
            <a:avLst/>
          </a:prstGeom>
        </p:spPr>
        <p:txBody>
          <a:bodyPr spcFirstLastPara="1" wrap="square" lIns="91131" tIns="45554" rIns="91131" bIns="45554" anchor="t" anchorCtr="0">
            <a:noAutofit/>
          </a:bodyPr>
          <a:lstStyle/>
          <a:p>
            <a:endParaRPr/>
          </a:p>
        </p:txBody>
      </p:sp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8825"/>
            <a:ext cx="6761162" cy="38036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4223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4BE87-EACA-4462-9564-92F554C5F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C43520-420A-4F1A-B84A-E4B9B8AD63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4D9DB-8EFD-4637-95AA-2683B0334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7663-54F5-41FE-A680-9E2439B6F310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DFFD8-2AAD-449E-920D-461CE5490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4F485-6272-4771-9B4F-905FCA090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25759-45D8-4B64-AB7C-8DA4298D6D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6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16F9-A0C9-420D-921D-A7B2B4AA9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D8A07B-2F47-4479-A0D6-CDFACD1BD7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EE593-B1BA-430A-ACD1-EC3C5AA87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7663-54F5-41FE-A680-9E2439B6F310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C3390-493E-4AA3-B17A-E586368A6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763EA-6F29-4ECB-B01E-69BF44E77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25759-45D8-4B64-AB7C-8DA4298D6D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410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9BFD72-16F9-4F93-9C9D-FE8177489F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040490-C395-4B79-A3B0-CCB35DD971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2C015-08C9-47D3-BA52-DDB27EFB5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7663-54F5-41FE-A680-9E2439B6F310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FFA4E-DC69-462E-90AE-B7563FD7F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89140-F97F-481E-B43D-A7F08EE76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25759-45D8-4B64-AB7C-8DA4298D6D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800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6859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543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8683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369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618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580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275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4485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22571-B4D5-4111-A750-F9ACAEE9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E76F9-4312-4A03-ADD1-3A3F08155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68376-4CAA-4E59-94AF-6B5EFC5D7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7663-54F5-41FE-A680-9E2439B6F310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A66E-332A-49F0-9F79-D8660EEDE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4A106-A02B-444A-88CD-3FB338281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25759-45D8-4B64-AB7C-8DA4298D6D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553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7259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1_Content with Captio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2639617" y="1772816"/>
            <a:ext cx="6192687" cy="28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9C1"/>
              </a:buClr>
              <a:buSzPts val="1401"/>
              <a:buFont typeface="Noto Sans Symbols"/>
              <a:buNone/>
              <a:defRPr sz="140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01"/>
              </a:spcBef>
              <a:spcAft>
                <a:spcPts val="0"/>
              </a:spcAft>
              <a:buClr>
                <a:srgbClr val="0079C1"/>
              </a:buClr>
              <a:buSzPts val="1200"/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9C1"/>
              </a:buClr>
              <a:buSzPts val="1001"/>
              <a:buFont typeface="Noto Sans Symbols"/>
              <a:buNone/>
              <a:defRPr sz="1001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1"/>
              </a:spcBef>
              <a:spcAft>
                <a:spcPts val="0"/>
              </a:spcAft>
              <a:buClr>
                <a:srgbClr val="0079C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9C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9C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9C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9C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79C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" name="Shape 20"/>
          <p:cNvSpPr txBox="1"/>
          <p:nvPr/>
        </p:nvSpPr>
        <p:spPr>
          <a:xfrm>
            <a:off x="10308806" y="37490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9540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ur Work - Results">
  <p:cSld name="1_Our Work - Result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283959" y="448965"/>
            <a:ext cx="273798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79C1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79C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317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98CA6-C41C-4357-8BF3-0180A7512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37A798-63EF-487B-84EF-3ACFE9A7C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311FE-0996-4047-91FE-91ED66B69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7663-54F5-41FE-A680-9E2439B6F310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27109-024D-4236-80A8-90475C47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D7117-64F9-4F5F-A0B6-E5BBEA13F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25759-45D8-4B64-AB7C-8DA4298D6D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687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94E29-1AB7-40AA-BC15-745321D0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7E92D-4176-48B0-9F22-3D752E450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54DE4-830C-46C0-B7AB-1189C4AC3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E4492-EF77-4715-8A51-C3EE2682E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7663-54F5-41FE-A680-9E2439B6F310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E058F-9C3F-4C71-99A6-5A488DB4B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D5B90-3ACF-43C4-9B73-E5FF3FDA2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25759-45D8-4B64-AB7C-8DA4298D6D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818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46F08-D948-48F7-92EB-D2D86486C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C8A20-A366-482D-82A7-6E19C899F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0EF4A-A715-41C9-8760-1A31DD582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D62F16-1729-4763-8DFD-26ED736368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2C4360-37D3-4F98-BF7C-34C9A3A21A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5CAA51-7245-4595-932B-40F004F4B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7663-54F5-41FE-A680-9E2439B6F310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773CAB-50F0-4C4F-882C-2ABA474D9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0966D1-BDBF-4320-BDF6-81818970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25759-45D8-4B64-AB7C-8DA4298D6D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949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10C8E-08FE-4517-B438-0D0633C96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0A7A57-15E3-4D76-8EB8-0AFD89593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7663-54F5-41FE-A680-9E2439B6F310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CA9AA-367D-4F02-A93C-00AF0EEF5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B75F86-AD0C-49C2-AF8A-E51B77D43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25759-45D8-4B64-AB7C-8DA4298D6D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853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21E6DC-B14D-4077-BB34-182349C0A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7663-54F5-41FE-A680-9E2439B6F310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6DD015-2308-439B-9257-83F62C5C0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76460-D6D0-4F87-A887-690C3F812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25759-45D8-4B64-AB7C-8DA4298D6D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66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D2CAD-616F-4B1E-BA3D-22BA36FFE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BA615-40D4-4AAE-855D-56D6EBAE4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047B57-088D-448E-94E5-8E58E9D71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3005E9-AFB7-4DE2-8167-215A4063B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7663-54F5-41FE-A680-9E2439B6F310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98060-0D94-49B7-A886-FF4C2BA90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CC7D3-0907-40CC-ADBF-F12E66EA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25759-45D8-4B64-AB7C-8DA4298D6D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622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052CC-2115-4832-AC45-CE5F5B068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F236D7-D020-48DE-A8EE-6590135457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F43DB-0484-4BE1-A9E4-BFF9FB9C3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A6762-CC80-4636-97FB-4F1B96A4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27663-54F5-41FE-A680-9E2439B6F310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6B1EA0-5151-4A6C-9255-77D522B20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FABE0-C139-4D69-AB77-F3DF417B6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25759-45D8-4B64-AB7C-8DA4298D6D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258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3D0041-00F9-44C3-9351-E07C76B29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BEF7F-BA2E-49FF-BA3A-C28E79026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E4D37-169B-4360-84DC-3C318171D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27663-54F5-41FE-A680-9E2439B6F310}" type="datetimeFigureOut">
              <a:rPr lang="en-GB" smtClean="0"/>
              <a:t>06/12/2019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C2187-A11C-48E9-BF07-DB9FEE423C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8C91B-DA6F-4FD1-9566-CF737F56D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25759-45D8-4B64-AB7C-8DA4298D6D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50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850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49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3733" b="1" kern="1200">
          <a:solidFill>
            <a:srgbClr val="3E5AA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emf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43018"/>
            <a:ext cx="10363200" cy="2910185"/>
          </a:xfrm>
        </p:spPr>
        <p:txBody>
          <a:bodyPr>
            <a:normAutofit fontScale="90000"/>
          </a:bodyPr>
          <a:lstStyle/>
          <a:p>
            <a:r>
              <a:rPr lang="en-GB" sz="5333" dirty="0"/>
              <a:t>Customer Journey - Change</a:t>
            </a:r>
            <a:br>
              <a:rPr lang="en-GB" dirty="0"/>
            </a:br>
            <a:br>
              <a:rPr lang="en-GB" dirty="0"/>
            </a:br>
            <a:r>
              <a:rPr lang="en-GB" dirty="0"/>
              <a:t>“I want something different or new”</a:t>
            </a:r>
            <a:br>
              <a:rPr lang="en-GB" dirty="0"/>
            </a:br>
            <a:r>
              <a:rPr lang="en-GB" dirty="0"/>
              <a:t>Findings Review</a:t>
            </a:r>
            <a:br>
              <a:rPr lang="en-GB" dirty="0"/>
            </a:br>
            <a:br>
              <a:rPr lang="en-GB" dirty="0"/>
            </a:br>
            <a:r>
              <a:rPr lang="en-GB" dirty="0"/>
              <a:t>12</a:t>
            </a:r>
            <a:r>
              <a:rPr lang="en-GB" baseline="30000" dirty="0"/>
              <a:t>th</a:t>
            </a:r>
            <a:r>
              <a:rPr lang="en-GB" dirty="0"/>
              <a:t> December 2019 </a:t>
            </a:r>
            <a:endParaRPr lang="en-GB" sz="2933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" y="447921"/>
            <a:ext cx="904531" cy="113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49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67" dirty="0"/>
              <a:t>Understanding the need using Task Appraisal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1D448D-79C7-4309-B946-EECF814487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" r="6391"/>
          <a:stretch/>
        </p:blipFill>
        <p:spPr>
          <a:xfrm>
            <a:off x="360727" y="1124744"/>
            <a:ext cx="6296083" cy="52095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650F10B-DE16-4643-AE64-B63381526835}"/>
              </a:ext>
            </a:extLst>
          </p:cNvPr>
          <p:cNvSpPr txBox="1">
            <a:spLocks/>
          </p:cNvSpPr>
          <p:nvPr/>
        </p:nvSpPr>
        <p:spPr>
          <a:xfrm>
            <a:off x="7063411" y="2906823"/>
            <a:ext cx="5025125" cy="10443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buNone/>
            </a:pPr>
            <a:r>
              <a:rPr lang="en-GB" sz="1867" dirty="0">
                <a:solidFill>
                  <a:prstClr val="black"/>
                </a:solidFill>
              </a:rPr>
              <a:t>The Task appraisal was completed with internal stakeholders so that we could understand the size, shape and scope of the task ahead.  </a:t>
            </a:r>
          </a:p>
          <a:p>
            <a:pPr marL="0" indent="0" defTabSz="1219170">
              <a:buNone/>
            </a:pPr>
            <a:endParaRPr lang="en-GB" sz="1867" dirty="0">
              <a:solidFill>
                <a:prstClr val="black"/>
              </a:solidFill>
            </a:endParaRPr>
          </a:p>
          <a:p>
            <a:pPr marL="0" indent="0" defTabSz="1219170">
              <a:buNone/>
            </a:pPr>
            <a:r>
              <a:rPr lang="en-GB" sz="1867" dirty="0">
                <a:solidFill>
                  <a:prstClr val="black"/>
                </a:solidFill>
              </a:rPr>
              <a:t>All interviewees were asked the following questions:</a:t>
            </a:r>
          </a:p>
          <a:p>
            <a:pPr defTabSz="1219170"/>
            <a:r>
              <a:rPr lang="en-GB" sz="1867" dirty="0">
                <a:solidFill>
                  <a:prstClr val="black"/>
                </a:solidFill>
              </a:rPr>
              <a:t>What are we trying to achieve?</a:t>
            </a:r>
          </a:p>
          <a:p>
            <a:pPr defTabSz="1219170"/>
            <a:r>
              <a:rPr lang="en-GB" sz="1867" dirty="0">
                <a:solidFill>
                  <a:prstClr val="black"/>
                </a:solidFill>
              </a:rPr>
              <a:t>What's stopping us?</a:t>
            </a:r>
          </a:p>
          <a:p>
            <a:pPr defTabSz="1219170"/>
            <a:r>
              <a:rPr lang="en-GB" sz="1867" dirty="0">
                <a:solidFill>
                  <a:prstClr val="black"/>
                </a:solidFill>
              </a:rPr>
              <a:t>What would good look like?</a:t>
            </a:r>
          </a:p>
        </p:txBody>
      </p:sp>
    </p:spTree>
    <p:extLst>
      <p:ext uri="{BB962C8B-B14F-4D97-AF65-F5344CB8AC3E}">
        <p14:creationId xmlns:p14="http://schemas.microsoft.com/office/powerpoint/2010/main" val="3259669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303">
            <a:extLst>
              <a:ext uri="{FF2B5EF4-FFF2-40B4-BE49-F238E27FC236}">
                <a16:creationId xmlns:a16="http://schemas.microsoft.com/office/drawing/2014/main" id="{1CEC1E1A-61D1-4447-92E6-F0B7836AA91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86078" y="1449970"/>
            <a:ext cx="850121" cy="810209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1" i="0" u="none" strike="noStrike" cap="none">
                <a:solidFill>
                  <a:srgbClr val="0079C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1" i="0" u="none" strike="noStrike" cap="none">
              <a:solidFill>
                <a:srgbClr val="0079C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0" name="Shape 290"/>
          <p:cNvGrpSpPr/>
          <p:nvPr/>
        </p:nvGrpSpPr>
        <p:grpSpPr>
          <a:xfrm>
            <a:off x="0" y="1297690"/>
            <a:ext cx="4622644" cy="4622644"/>
            <a:chOff x="3791744" y="1860706"/>
            <a:chExt cx="4622644" cy="4622644"/>
          </a:xfrm>
        </p:grpSpPr>
        <p:cxnSp>
          <p:nvCxnSpPr>
            <p:cNvPr id="291" name="Shape 291"/>
            <p:cNvCxnSpPr/>
            <p:nvPr/>
          </p:nvCxnSpPr>
          <p:spPr>
            <a:xfrm flipH="1">
              <a:off x="6096000" y="1860706"/>
              <a:ext cx="28530" cy="4622644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cxnSp>
          <p:nvCxnSpPr>
            <p:cNvPr id="292" name="Shape 292"/>
            <p:cNvCxnSpPr/>
            <p:nvPr/>
          </p:nvCxnSpPr>
          <p:spPr>
            <a:xfrm rot="-5400000" flipH="1">
              <a:off x="6088801" y="1860707"/>
              <a:ext cx="28530" cy="4622644"/>
            </a:xfrm>
            <a:prstGeom prst="straightConnector1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</p:grpSp>
      <p:sp>
        <p:nvSpPr>
          <p:cNvPr id="293" name="Shape 293"/>
          <p:cNvSpPr/>
          <p:nvPr/>
        </p:nvSpPr>
        <p:spPr>
          <a:xfrm>
            <a:off x="3692469" y="2263196"/>
            <a:ext cx="970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C0D3"/>
              </a:buClr>
              <a:buSzPts val="1000"/>
              <a:buFont typeface="Helvetica Neue Light"/>
              <a:buNone/>
            </a:pPr>
            <a:r>
              <a:rPr lang="en-GB" sz="1000" b="1" i="0" u="none" strike="noStrike" cap="none" dirty="0">
                <a:solidFill>
                  <a:srgbClr val="54C0D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DSC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C0D3"/>
              </a:buClr>
              <a:buSzPts val="1000"/>
              <a:buFont typeface="Helvetica Neue Light"/>
              <a:buNone/>
            </a:pPr>
            <a:r>
              <a:rPr lang="en-GB" sz="1000" b="1" i="0" u="none" strike="noStrike" cap="none" dirty="0">
                <a:solidFill>
                  <a:srgbClr val="54C0D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PARTICIPANT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Shape 294"/>
          <p:cNvSpPr/>
          <p:nvPr/>
        </p:nvSpPr>
        <p:spPr>
          <a:xfrm>
            <a:off x="1101394" y="4288469"/>
            <a:ext cx="853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348B"/>
              </a:buClr>
              <a:buSzPts val="1000"/>
              <a:buFont typeface="Helvetica Neue Light"/>
              <a:buNone/>
            </a:pPr>
            <a:r>
              <a:rPr lang="en-GB" sz="1000" b="1" i="0" u="none" strike="noStrike" cap="none" dirty="0">
                <a:solidFill>
                  <a:srgbClr val="E4348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Non DSC Signatory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Shape 2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5640" y="1591115"/>
            <a:ext cx="625620" cy="625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Shape 29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41119" y="3635412"/>
            <a:ext cx="625620" cy="62562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/>
          <p:nvPr/>
        </p:nvSpPr>
        <p:spPr>
          <a:xfrm>
            <a:off x="1807266" y="1124744"/>
            <a:ext cx="1008112" cy="1692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 Light"/>
              <a:buNone/>
            </a:pPr>
            <a:r>
              <a:rPr lang="en-GB" sz="1100" b="1" i="0" u="none" strike="noStrike" cap="none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EXPERIENCED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Shape 298"/>
          <p:cNvSpPr/>
          <p:nvPr/>
        </p:nvSpPr>
        <p:spPr>
          <a:xfrm>
            <a:off x="1652629" y="5899907"/>
            <a:ext cx="1303254" cy="1692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 Light"/>
              <a:buNone/>
            </a:pPr>
            <a:r>
              <a:rPr lang="en-GB" sz="1100" b="1" i="0" u="none" strike="noStrike" cap="none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NOT EXPERIENCED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Shape 29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38981" y="4689808"/>
            <a:ext cx="637880" cy="63788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Shape 300"/>
          <p:cNvSpPr/>
          <p:nvPr/>
        </p:nvSpPr>
        <p:spPr>
          <a:xfrm>
            <a:off x="2142670" y="5344669"/>
            <a:ext cx="970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CD02"/>
              </a:buClr>
              <a:buSzPts val="1000"/>
              <a:buFont typeface="Helvetica Neue Light"/>
              <a:buNone/>
            </a:pPr>
            <a:r>
              <a:rPr lang="en-GB" sz="1000" b="1" i="0" u="none" strike="noStrike" cap="none" dirty="0">
                <a:solidFill>
                  <a:srgbClr val="CDCD0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New DSC Participant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Shape 301"/>
          <p:cNvSpPr/>
          <p:nvPr/>
        </p:nvSpPr>
        <p:spPr>
          <a:xfrm>
            <a:off x="3454066" y="3516355"/>
            <a:ext cx="1076263" cy="3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 Light"/>
              <a:buNone/>
            </a:pPr>
            <a:r>
              <a:rPr lang="en-GB" sz="1100" b="1" i="0" u="none" strike="noStrike" cap="none" dirty="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More Active</a:t>
            </a:r>
            <a:endParaRPr sz="1100" b="1" i="0" u="none" strike="noStrike" cap="none" dirty="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02" name="Shape 302"/>
          <p:cNvSpPr/>
          <p:nvPr/>
        </p:nvSpPr>
        <p:spPr>
          <a:xfrm>
            <a:off x="116439" y="3516355"/>
            <a:ext cx="1047541" cy="3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 Light"/>
              <a:buNone/>
            </a:pPr>
            <a:r>
              <a:rPr lang="en-GB" sz="1100" b="1" i="0" u="none" strike="noStrike" cap="none" dirty="0">
                <a:solidFill>
                  <a:schemeClr val="dk1"/>
                </a:solidFill>
                <a:latin typeface="Helvetica Neue Light"/>
                <a:ea typeface="Arial"/>
                <a:cs typeface="Arial"/>
                <a:sym typeface="Helvetica Neue Light"/>
              </a:rPr>
              <a:t>Less Active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3" name="Shape 3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2506" y="1757636"/>
            <a:ext cx="283857" cy="29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Shape 30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80671" y="3695568"/>
            <a:ext cx="284907" cy="30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Shape 305"/>
          <p:cNvPicPr preferRelativeResize="0"/>
          <p:nvPr/>
        </p:nvPicPr>
        <p:blipFill rotWithShape="1">
          <a:blip r:embed="rId8">
            <a:alphaModFix/>
          </a:blip>
          <a:srcRect b="17057"/>
          <a:stretch/>
        </p:blipFill>
        <p:spPr>
          <a:xfrm>
            <a:off x="1963981" y="4803026"/>
            <a:ext cx="283889" cy="30403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642">
            <a:extLst>
              <a:ext uri="{FF2B5EF4-FFF2-40B4-BE49-F238E27FC236}">
                <a16:creationId xmlns:a16="http://schemas.microsoft.com/office/drawing/2014/main" id="{1CD671C3-FAFC-554F-9D66-E9808AB7D316}"/>
              </a:ext>
            </a:extLst>
          </p:cNvPr>
          <p:cNvSpPr/>
          <p:nvPr/>
        </p:nvSpPr>
        <p:spPr>
          <a:xfrm rot="5400000">
            <a:off x="4333635" y="3309824"/>
            <a:ext cx="1728192" cy="288032"/>
          </a:xfrm>
          <a:prstGeom prst="triangle">
            <a:avLst>
              <a:gd name="adj" fmla="val 50000"/>
            </a:avLst>
          </a:prstGeom>
          <a:solidFill>
            <a:srgbClr val="4EBBC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0079C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Shape 304">
            <a:extLst>
              <a:ext uri="{FF2B5EF4-FFF2-40B4-BE49-F238E27FC236}">
                <a16:creationId xmlns:a16="http://schemas.microsoft.com/office/drawing/2014/main" id="{8223E094-31D5-0142-80EE-56ADBA2BA7C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56294" y="4825878"/>
            <a:ext cx="853267" cy="824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305">
            <a:extLst>
              <a:ext uri="{FF2B5EF4-FFF2-40B4-BE49-F238E27FC236}">
                <a16:creationId xmlns:a16="http://schemas.microsoft.com/office/drawing/2014/main" id="{FAF92DAE-D17D-BD48-8758-D7AEC0BE228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b="17057"/>
          <a:stretch/>
        </p:blipFill>
        <p:spPr>
          <a:xfrm>
            <a:off x="5747278" y="3267398"/>
            <a:ext cx="850218" cy="8243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6FC7A64-6C18-A744-A74C-A06255DA7310}"/>
              </a:ext>
            </a:extLst>
          </p:cNvPr>
          <p:cNvSpPr/>
          <p:nvPr/>
        </p:nvSpPr>
        <p:spPr>
          <a:xfrm>
            <a:off x="6618431" y="1564763"/>
            <a:ext cx="84852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6D547BD-8FD9-C346-B524-8CD1712B7A48}"/>
              </a:ext>
            </a:extLst>
          </p:cNvPr>
          <p:cNvSpPr/>
          <p:nvPr/>
        </p:nvSpPr>
        <p:spPr>
          <a:xfrm>
            <a:off x="6597496" y="3317643"/>
            <a:ext cx="84852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8C3CD33-5A60-3D48-A5B0-03ACFB8A8EC1}"/>
              </a:ext>
            </a:extLst>
          </p:cNvPr>
          <p:cNvSpPr/>
          <p:nvPr/>
        </p:nvSpPr>
        <p:spPr>
          <a:xfrm>
            <a:off x="6640495" y="5023076"/>
            <a:ext cx="848528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B4393350-3BA4-4761-97DB-F13418154891}"/>
              </a:ext>
            </a:extLst>
          </p:cNvPr>
          <p:cNvSpPr txBox="1">
            <a:spLocks/>
          </p:cNvSpPr>
          <p:nvPr/>
        </p:nvSpPr>
        <p:spPr>
          <a:xfrm>
            <a:off x="609600" y="274637"/>
            <a:ext cx="10972800" cy="85010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3733" b="1" kern="1200">
                <a:solidFill>
                  <a:srgbClr val="3E5AA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667" dirty="0"/>
              <a:t>Using Personas to help us understand how the customer feels</a:t>
            </a:r>
          </a:p>
        </p:txBody>
      </p:sp>
      <p:pic>
        <p:nvPicPr>
          <p:cNvPr id="29" name="Shape 303">
            <a:extLst>
              <a:ext uri="{FF2B5EF4-FFF2-40B4-BE49-F238E27FC236}">
                <a16:creationId xmlns:a16="http://schemas.microsoft.com/office/drawing/2014/main" id="{F6F67D0E-91C7-432A-A66B-2787FCA3094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5539" y="1754512"/>
            <a:ext cx="283857" cy="2988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984C24D-3426-46B8-B8E6-9102DBF644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913662"/>
              </p:ext>
            </p:extLst>
          </p:nvPr>
        </p:nvGraphicFramePr>
        <p:xfrm>
          <a:off x="6858653" y="1209382"/>
          <a:ext cx="5060681" cy="4899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166">
                  <a:extLst>
                    <a:ext uri="{9D8B030D-6E8A-4147-A177-3AD203B41FA5}">
                      <a16:colId xmlns:a16="http://schemas.microsoft.com/office/drawing/2014/main" val="4027405980"/>
                    </a:ext>
                  </a:extLst>
                </a:gridCol>
                <a:gridCol w="3370515">
                  <a:extLst>
                    <a:ext uri="{9D8B030D-6E8A-4147-A177-3AD203B41FA5}">
                      <a16:colId xmlns:a16="http://schemas.microsoft.com/office/drawing/2014/main" val="3832109661"/>
                    </a:ext>
                  </a:extLst>
                </a:gridCol>
              </a:tblGrid>
              <a:tr h="655242">
                <a:tc>
                  <a:txBody>
                    <a:bodyPr/>
                    <a:lstStyle/>
                    <a:p>
                      <a:pPr algn="ctr"/>
                      <a:r>
                        <a:rPr lang="en-GB" u="sng" dirty="0"/>
                        <a:t>Persona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u="sng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479552"/>
                  </a:ext>
                </a:extLst>
              </a:tr>
              <a:tr h="134509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DSC Participant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I am an active participant who understands the change process and can raise change proposals. I regularly attend industry meetings and engage actively with Xoserve.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42270"/>
                  </a:ext>
                </a:extLst>
              </a:tr>
              <a:tr h="134509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New DSC Participant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I am an new DSC signatory with limited knowledge of the change process and may/may not be attending industry meetings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433631"/>
                  </a:ext>
                </a:extLst>
              </a:tr>
              <a:tr h="134509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Non DSC Signatory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I am not a DSC signatory but request services from the CDSP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05832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DC6942-9980-48B8-B581-3FFD6634B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24" y="255107"/>
            <a:ext cx="12082752" cy="850107"/>
          </a:xfrm>
        </p:spPr>
        <p:txBody>
          <a:bodyPr>
            <a:normAutofit fontScale="90000"/>
          </a:bodyPr>
          <a:lstStyle/>
          <a:p>
            <a:r>
              <a:rPr lang="en-US" sz="2667" dirty="0"/>
              <a:t>Understanding how we make the customer feel using Customer Journey Mapping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BB21162-EE42-4A69-9137-8089184D19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268147"/>
              </p:ext>
            </p:extLst>
          </p:nvPr>
        </p:nvGraphicFramePr>
        <p:xfrm>
          <a:off x="7974974" y="1247190"/>
          <a:ext cx="3556950" cy="5068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1A85BEE-8BBF-4517-8A93-8F2F3111927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213"/>
          <a:stretch/>
        </p:blipFill>
        <p:spPr>
          <a:xfrm>
            <a:off x="448040" y="1105214"/>
            <a:ext cx="6628621" cy="484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21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9D7C0379-EDA7-47BC-AECB-78A1712CF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71" y="419449"/>
            <a:ext cx="10972800" cy="428458"/>
          </a:xfrm>
        </p:spPr>
        <p:txBody>
          <a:bodyPr>
            <a:normAutofit fontScale="90000"/>
          </a:bodyPr>
          <a:lstStyle/>
          <a:p>
            <a:r>
              <a:rPr lang="en-US" sz="2667" dirty="0"/>
              <a:t>Customer Journey – Improvement Themes Identified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91BEFD3-ACAB-4EE2-8B3A-64D56DDD3047}"/>
              </a:ext>
            </a:extLst>
          </p:cNvPr>
          <p:cNvGrpSpPr/>
          <p:nvPr/>
        </p:nvGrpSpPr>
        <p:grpSpPr>
          <a:xfrm>
            <a:off x="826354" y="1295776"/>
            <a:ext cx="1757456" cy="4225578"/>
            <a:chOff x="826354" y="1295776"/>
            <a:chExt cx="1757456" cy="4225578"/>
          </a:xfrm>
        </p:grpSpPr>
        <p:sp>
          <p:nvSpPr>
            <p:cNvPr id="334" name="Shape 334"/>
            <p:cNvSpPr/>
            <p:nvPr/>
          </p:nvSpPr>
          <p:spPr>
            <a:xfrm>
              <a:off x="826355" y="1865224"/>
              <a:ext cx="1757455" cy="11296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100" tIns="48100" rIns="48100" bIns="48100" anchor="t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GB" sz="1100" dirty="0"/>
                <a:t>How to help the customer understand where their change is within the process, whilst keeping them informed of progress and next steps?</a:t>
              </a:r>
              <a:endParaRPr lang="en-GB" sz="1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Shape 335"/>
            <p:cNvSpPr/>
            <p:nvPr/>
          </p:nvSpPr>
          <p:spPr>
            <a:xfrm>
              <a:off x="933926" y="1295776"/>
              <a:ext cx="1443051" cy="23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100" tIns="48100" rIns="48100" bIns="48100" anchor="t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 dirty="0">
                  <a:solidFill>
                    <a:srgbClr val="0C0C0C"/>
                  </a:solidFill>
                </a:rPr>
                <a:t>Visibility &amp; Communication</a:t>
              </a:r>
              <a:endParaRPr sz="1100" b="1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A473872-3F18-2842-ADFF-00828D4DC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0114" y="3275243"/>
              <a:ext cx="749936" cy="732245"/>
            </a:xfrm>
            <a:prstGeom prst="rect">
              <a:avLst/>
            </a:prstGeom>
          </p:spPr>
        </p:pic>
        <p:sp>
          <p:nvSpPr>
            <p:cNvPr id="27" name="Shape 334">
              <a:extLst>
                <a:ext uri="{FF2B5EF4-FFF2-40B4-BE49-F238E27FC236}">
                  <a16:creationId xmlns:a16="http://schemas.microsoft.com/office/drawing/2014/main" id="{54A19EEA-4762-43DC-A028-FE50D44B4812}"/>
                </a:ext>
              </a:extLst>
            </p:cNvPr>
            <p:cNvSpPr/>
            <p:nvPr/>
          </p:nvSpPr>
          <p:spPr>
            <a:xfrm>
              <a:off x="826354" y="4391709"/>
              <a:ext cx="1757455" cy="11296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100" tIns="48100" rIns="48100" bIns="48100" anchor="t" anchorCtr="0">
              <a:noAutofit/>
            </a:bodyPr>
            <a:lstStyle/>
            <a:p>
              <a:pPr marL="171450" indent="-1714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GB" sz="900" dirty="0"/>
                <a:t>Improved Website  “live” Tracking</a:t>
              </a:r>
            </a:p>
            <a:p>
              <a:pPr marL="171450" indent="-1714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GB" sz="9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Single point of contact</a:t>
              </a:r>
            </a:p>
            <a:p>
              <a:pPr marL="171450" indent="-1714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GB" sz="9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CRM system to workflow, manage, track and record customer interaction</a:t>
              </a:r>
            </a:p>
            <a:p>
              <a:pPr marL="171450" indent="-1714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GB" sz="9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Improved relationship management</a:t>
              </a:r>
              <a:endParaRPr lang="en-GB" sz="7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4A3F6AE-BB3B-4CD1-9188-20D1738DF9AF}"/>
              </a:ext>
            </a:extLst>
          </p:cNvPr>
          <p:cNvGrpSpPr/>
          <p:nvPr/>
        </p:nvGrpSpPr>
        <p:grpSpPr>
          <a:xfrm>
            <a:off x="2894460" y="1291004"/>
            <a:ext cx="2243461" cy="4219237"/>
            <a:chOff x="2540581" y="1291004"/>
            <a:chExt cx="2243461" cy="4219237"/>
          </a:xfrm>
        </p:grpSpPr>
        <p:sp>
          <p:nvSpPr>
            <p:cNvPr id="336" name="Shape 336"/>
            <p:cNvSpPr/>
            <p:nvPr/>
          </p:nvSpPr>
          <p:spPr>
            <a:xfrm>
              <a:off x="2795074" y="1865225"/>
              <a:ext cx="1757455" cy="11273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100" tIns="48100" rIns="48100" bIns="48100" anchor="t" anchorCtr="0">
              <a:noAutofit/>
            </a:bodyPr>
            <a:lstStyle/>
            <a:p>
              <a:pPr lvl="0" algn="ctr"/>
              <a:r>
                <a:rPr lang="en-GB" sz="1100" dirty="0"/>
                <a:t>In what ways might we be able to robustly understand the real customer need and potential impact of change?</a:t>
              </a:r>
            </a:p>
          </p:txBody>
        </p:sp>
        <p:sp>
          <p:nvSpPr>
            <p:cNvPr id="337" name="Shape 337"/>
            <p:cNvSpPr/>
            <p:nvPr/>
          </p:nvSpPr>
          <p:spPr>
            <a:xfrm>
              <a:off x="2540581" y="1291004"/>
              <a:ext cx="2243461" cy="2332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100" tIns="48100" rIns="48100" bIns="48100" anchor="t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 dirty="0">
                  <a:solidFill>
                    <a:srgbClr val="0C0C0C"/>
                  </a:solidFill>
                </a:rPr>
                <a:t>Understanding </a:t>
              </a:r>
            </a:p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 dirty="0">
                  <a:solidFill>
                    <a:srgbClr val="0C0C0C"/>
                  </a:solidFill>
                </a:rPr>
                <a:t>the real need</a:t>
              </a:r>
              <a:endParaRPr sz="1100" b="1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" name="Graphic 8" descr="Customer review">
              <a:extLst>
                <a:ext uri="{FF2B5EF4-FFF2-40B4-BE49-F238E27FC236}">
                  <a16:creationId xmlns:a16="http://schemas.microsoft.com/office/drawing/2014/main" id="{AB0A7A9D-DB03-4A5F-ACD6-2A7818D6B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216601" y="3184165"/>
              <a:ext cx="914400" cy="914400"/>
            </a:xfrm>
            <a:prstGeom prst="rect">
              <a:avLst/>
            </a:prstGeom>
          </p:spPr>
        </p:pic>
        <p:sp>
          <p:nvSpPr>
            <p:cNvPr id="28" name="Shape 334">
              <a:extLst>
                <a:ext uri="{FF2B5EF4-FFF2-40B4-BE49-F238E27FC236}">
                  <a16:creationId xmlns:a16="http://schemas.microsoft.com/office/drawing/2014/main" id="{6579F967-7D73-465B-8232-75D9E4A0D5DF}"/>
                </a:ext>
              </a:extLst>
            </p:cNvPr>
            <p:cNvSpPr/>
            <p:nvPr/>
          </p:nvSpPr>
          <p:spPr>
            <a:xfrm>
              <a:off x="2795074" y="4380596"/>
              <a:ext cx="1757455" cy="11296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100" tIns="48100" rIns="48100" bIns="48100" anchor="t" anchorCtr="0">
              <a:noAutofit/>
            </a:bodyPr>
            <a:lstStyle/>
            <a:p>
              <a:pPr marL="171450" indent="-1714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GB" sz="9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Change of focus from Solution to Goal</a:t>
              </a:r>
            </a:p>
            <a:p>
              <a:pPr marL="171450" indent="-1714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GB" sz="9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Better defined scope of Capture</a:t>
              </a:r>
            </a:p>
            <a:p>
              <a:pPr marL="171450" indent="-1714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GB" sz="9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Better RACI across the E2E (not all falling back on capture)</a:t>
              </a:r>
            </a:p>
            <a:p>
              <a:pPr marL="171450" indent="-1714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GB" sz="9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Change Specialists capability uplift to understand NEED</a:t>
              </a:r>
            </a:p>
            <a:p>
              <a:pPr marL="171450" indent="-1714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GB" sz="9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Improve SME knowledge for downstream impact of change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30515D4-4EDF-4C70-AEF2-B25E49E44A65}"/>
              </a:ext>
            </a:extLst>
          </p:cNvPr>
          <p:cNvGrpSpPr/>
          <p:nvPr/>
        </p:nvGrpSpPr>
        <p:grpSpPr>
          <a:xfrm>
            <a:off x="5448571" y="1291005"/>
            <a:ext cx="1849407" cy="4230349"/>
            <a:chOff x="5246323" y="1291005"/>
            <a:chExt cx="1849407" cy="4230349"/>
          </a:xfrm>
        </p:grpSpPr>
        <p:sp>
          <p:nvSpPr>
            <p:cNvPr id="340" name="Shape 340"/>
            <p:cNvSpPr/>
            <p:nvPr/>
          </p:nvSpPr>
          <p:spPr>
            <a:xfrm>
              <a:off x="5292300" y="1865225"/>
              <a:ext cx="1757455" cy="11273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100" tIns="48100" rIns="48100" bIns="48100" anchor="t" anchorCtr="0">
              <a:noAutofit/>
            </a:bodyPr>
            <a:lstStyle/>
            <a:p>
              <a:pPr lvl="0" algn="ctr"/>
              <a:r>
                <a:rPr lang="en-GB" sz="1100" dirty="0"/>
                <a:t>How might we be able to deliver a better, faster solution for our customers?</a:t>
              </a:r>
            </a:p>
          </p:txBody>
        </p:sp>
        <p:sp>
          <p:nvSpPr>
            <p:cNvPr id="341" name="Shape 341"/>
            <p:cNvSpPr/>
            <p:nvPr/>
          </p:nvSpPr>
          <p:spPr>
            <a:xfrm>
              <a:off x="5246323" y="1291005"/>
              <a:ext cx="1849407" cy="23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100" tIns="48100" rIns="48100" bIns="48100" anchor="t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 dirty="0"/>
                <a:t>Working better </a:t>
              </a:r>
            </a:p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 dirty="0"/>
                <a:t>together</a:t>
              </a:r>
              <a:endParaRPr sz="1100" b="1" dirty="0"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" name="Graphic 10" descr="Cheers">
              <a:extLst>
                <a:ext uri="{FF2B5EF4-FFF2-40B4-BE49-F238E27FC236}">
                  <a16:creationId xmlns:a16="http://schemas.microsoft.com/office/drawing/2014/main" id="{E9F996A8-D2A8-4172-BD4B-A893BF02D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13827" y="3273389"/>
              <a:ext cx="914400" cy="914400"/>
            </a:xfrm>
            <a:prstGeom prst="rect">
              <a:avLst/>
            </a:prstGeom>
          </p:spPr>
        </p:pic>
        <p:sp>
          <p:nvSpPr>
            <p:cNvPr id="29" name="Shape 334">
              <a:extLst>
                <a:ext uri="{FF2B5EF4-FFF2-40B4-BE49-F238E27FC236}">
                  <a16:creationId xmlns:a16="http://schemas.microsoft.com/office/drawing/2014/main" id="{BCD5A32A-947F-4094-BAEB-4CCB83C34225}"/>
                </a:ext>
              </a:extLst>
            </p:cNvPr>
            <p:cNvSpPr/>
            <p:nvPr/>
          </p:nvSpPr>
          <p:spPr>
            <a:xfrm>
              <a:off x="5292300" y="4391709"/>
              <a:ext cx="1757455" cy="11296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100" tIns="48100" rIns="48100" bIns="48100" anchor="t" anchorCtr="0">
              <a:noAutofit/>
            </a:bodyPr>
            <a:lstStyle/>
            <a:p>
              <a:pPr marL="171450" indent="-1714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GB" sz="900" dirty="0">
                  <a:solidFill>
                    <a:srgbClr val="000000"/>
                  </a:solidFill>
                  <a:ea typeface="Arial"/>
                  <a:cs typeface="Arial"/>
                  <a:sym typeface="Arial"/>
                </a:rPr>
                <a:t>Consider a sprint type approach for changes as they come through</a:t>
              </a:r>
              <a:endParaRPr lang="en-GB" sz="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indent="-1714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GB" sz="9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Consider a trial where team members from Capture to Design and Build sit together and process applications as one piece flow</a:t>
              </a:r>
            </a:p>
            <a:p>
              <a:pPr marL="171450" indent="-1714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GB" sz="900" dirty="0">
                  <a:solidFill>
                    <a:srgbClr val="000000"/>
                  </a:solidFill>
                  <a:ea typeface="Arial"/>
                  <a:cs typeface="Arial"/>
                  <a:sym typeface="Arial"/>
                </a:rPr>
                <a:t>CRM system to workflow, manage, track and record customer interaction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F2F9757-B05B-402C-B78B-C957246235A0}"/>
              </a:ext>
            </a:extLst>
          </p:cNvPr>
          <p:cNvGrpSpPr/>
          <p:nvPr/>
        </p:nvGrpSpPr>
        <p:grpSpPr>
          <a:xfrm>
            <a:off x="7608628" y="1291005"/>
            <a:ext cx="2065470" cy="4219235"/>
            <a:chOff x="7635518" y="1291005"/>
            <a:chExt cx="2065470" cy="4219235"/>
          </a:xfrm>
        </p:grpSpPr>
        <p:sp>
          <p:nvSpPr>
            <p:cNvPr id="342" name="Shape 342"/>
            <p:cNvSpPr/>
            <p:nvPr/>
          </p:nvSpPr>
          <p:spPr>
            <a:xfrm>
              <a:off x="7789526" y="1865225"/>
              <a:ext cx="1757455" cy="11273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100" tIns="48100" rIns="48100" bIns="48100" anchor="t" anchorCtr="0">
              <a:noAutofit/>
            </a:bodyPr>
            <a:lstStyle/>
            <a:p>
              <a:pPr lvl="0" algn="ctr"/>
              <a:r>
                <a:rPr lang="en-GB" sz="1100" dirty="0"/>
                <a:t>How could we make it easy for our customer to contact us and provide them information?</a:t>
              </a:r>
            </a:p>
          </p:txBody>
        </p:sp>
        <p:sp>
          <p:nvSpPr>
            <p:cNvPr id="343" name="Shape 343"/>
            <p:cNvSpPr/>
            <p:nvPr/>
          </p:nvSpPr>
          <p:spPr>
            <a:xfrm>
              <a:off x="7635518" y="1291005"/>
              <a:ext cx="2065470" cy="2332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100" tIns="48100" rIns="48100" bIns="48100" anchor="t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 dirty="0"/>
                <a:t>Customer </a:t>
              </a:r>
            </a:p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 dirty="0"/>
                <a:t>Contact</a:t>
              </a:r>
              <a:endParaRPr sz="1100" b="1" dirty="0"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" name="Graphic 12" descr="Boardroom">
              <a:extLst>
                <a:ext uri="{FF2B5EF4-FFF2-40B4-BE49-F238E27FC236}">
                  <a16:creationId xmlns:a16="http://schemas.microsoft.com/office/drawing/2014/main" id="{B0E99C3D-A994-48BF-B8ED-50D20FE1A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211053" y="3273389"/>
              <a:ext cx="914400" cy="914400"/>
            </a:xfrm>
            <a:prstGeom prst="rect">
              <a:avLst/>
            </a:prstGeom>
          </p:spPr>
        </p:pic>
        <p:sp>
          <p:nvSpPr>
            <p:cNvPr id="30" name="Shape 334">
              <a:extLst>
                <a:ext uri="{FF2B5EF4-FFF2-40B4-BE49-F238E27FC236}">
                  <a16:creationId xmlns:a16="http://schemas.microsoft.com/office/drawing/2014/main" id="{F381158A-B091-4E8B-962F-A5E29805908A}"/>
                </a:ext>
              </a:extLst>
            </p:cNvPr>
            <p:cNvSpPr/>
            <p:nvPr/>
          </p:nvSpPr>
          <p:spPr>
            <a:xfrm>
              <a:off x="7789526" y="4380595"/>
              <a:ext cx="1757455" cy="11296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100" tIns="48100" rIns="48100" bIns="48100" anchor="t" anchorCtr="0">
              <a:noAutofit/>
            </a:bodyPr>
            <a:lstStyle/>
            <a:p>
              <a:pPr marL="171450" indent="-1714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GB" sz="9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Improved website functionality</a:t>
              </a:r>
            </a:p>
            <a:p>
              <a:pPr marL="171450" indent="-1714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GB" sz="9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Improved website document search</a:t>
              </a:r>
            </a:p>
            <a:p>
              <a:pPr marL="171450" indent="-1714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GB" sz="9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Improved website “live” tracking</a:t>
              </a:r>
            </a:p>
            <a:p>
              <a:pPr marL="171450" indent="-1714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GB" sz="9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Single expert point of contact</a:t>
              </a:r>
            </a:p>
            <a:p>
              <a:pPr marL="171450" indent="-1714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GB" sz="9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CRM system to workflow, manage, track and record customer interaction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D83245E-1F0F-4A07-A5E9-334096E696B7}"/>
              </a:ext>
            </a:extLst>
          </p:cNvPr>
          <p:cNvGrpSpPr/>
          <p:nvPr/>
        </p:nvGrpSpPr>
        <p:grpSpPr>
          <a:xfrm>
            <a:off x="9984749" y="1291005"/>
            <a:ext cx="1757455" cy="4230349"/>
            <a:chOff x="9984749" y="1291005"/>
            <a:chExt cx="1757455" cy="4230349"/>
          </a:xfrm>
        </p:grpSpPr>
        <p:sp>
          <p:nvSpPr>
            <p:cNvPr id="17" name="Shape 342">
              <a:extLst>
                <a:ext uri="{FF2B5EF4-FFF2-40B4-BE49-F238E27FC236}">
                  <a16:creationId xmlns:a16="http://schemas.microsoft.com/office/drawing/2014/main" id="{CA50F262-43B2-4FA0-9013-9DF3097A7B58}"/>
                </a:ext>
              </a:extLst>
            </p:cNvPr>
            <p:cNvSpPr/>
            <p:nvPr/>
          </p:nvSpPr>
          <p:spPr>
            <a:xfrm>
              <a:off x="9984749" y="1865225"/>
              <a:ext cx="1757455" cy="11273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100" tIns="48100" rIns="48100" bIns="48100" anchor="t" anchorCtr="0">
              <a:noAutofit/>
            </a:bodyPr>
            <a:lstStyle/>
            <a:p>
              <a:pPr lvl="0" algn="ctr"/>
              <a:r>
                <a:rPr lang="en-GB" sz="1100" dirty="0"/>
                <a:t>How can we achieve a more reliable service post implementation?</a:t>
              </a:r>
            </a:p>
          </p:txBody>
        </p:sp>
        <p:sp>
          <p:nvSpPr>
            <p:cNvPr id="18" name="Shape 343">
              <a:extLst>
                <a:ext uri="{FF2B5EF4-FFF2-40B4-BE49-F238E27FC236}">
                  <a16:creationId xmlns:a16="http://schemas.microsoft.com/office/drawing/2014/main" id="{D9A7AE58-4F4C-44B9-94D0-352582C4C419}"/>
                </a:ext>
              </a:extLst>
            </p:cNvPr>
            <p:cNvSpPr/>
            <p:nvPr/>
          </p:nvSpPr>
          <p:spPr>
            <a:xfrm>
              <a:off x="10198665" y="1291005"/>
              <a:ext cx="1329622" cy="2332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100" tIns="48100" rIns="48100" bIns="48100" anchor="t" anchorCtr="0">
              <a:no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 dirty="0"/>
                <a:t>Better after </a:t>
              </a:r>
            </a:p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 dirty="0"/>
                <a:t>care</a:t>
              </a:r>
              <a:endParaRPr sz="1100" b="1" dirty="0"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" name="Graphic 6" descr="Heart lock">
              <a:extLst>
                <a:ext uri="{FF2B5EF4-FFF2-40B4-BE49-F238E27FC236}">
                  <a16:creationId xmlns:a16="http://schemas.microsoft.com/office/drawing/2014/main" id="{CBCBA63D-F462-43EB-8235-13984EEF7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406276" y="3273389"/>
              <a:ext cx="914400" cy="914400"/>
            </a:xfrm>
            <a:prstGeom prst="rect">
              <a:avLst/>
            </a:prstGeom>
          </p:spPr>
        </p:pic>
        <p:sp>
          <p:nvSpPr>
            <p:cNvPr id="31" name="Shape 334">
              <a:extLst>
                <a:ext uri="{FF2B5EF4-FFF2-40B4-BE49-F238E27FC236}">
                  <a16:creationId xmlns:a16="http://schemas.microsoft.com/office/drawing/2014/main" id="{6D30BBB4-41F6-4841-8784-C1028EAA6908}"/>
                </a:ext>
              </a:extLst>
            </p:cNvPr>
            <p:cNvSpPr/>
            <p:nvPr/>
          </p:nvSpPr>
          <p:spPr>
            <a:xfrm>
              <a:off x="9984749" y="4391709"/>
              <a:ext cx="1757455" cy="11296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100" tIns="48100" rIns="48100" bIns="48100" anchor="t" anchorCtr="0">
              <a:noAutofit/>
            </a:bodyPr>
            <a:lstStyle/>
            <a:p>
              <a:pPr marL="171450" indent="-1714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GB" sz="9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Better training &amp; documentation (UK LINK documentation is a particular frustration)</a:t>
              </a:r>
            </a:p>
            <a:p>
              <a:pPr marL="171450" indent="-1714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GB" sz="9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Improved Standard Procedures detailing What, How and Why (SOP’s)</a:t>
              </a:r>
            </a:p>
            <a:p>
              <a:pPr marL="171450" indent="-1714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GB" sz="9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Improved Impact awareness within capture</a:t>
              </a:r>
            </a:p>
            <a:p>
              <a:pPr marL="171450" indent="-1714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GB" sz="900" dirty="0">
                  <a:solidFill>
                    <a:srgbClr val="000000"/>
                  </a:solidFill>
                  <a:ea typeface="Arial"/>
                  <a:cs typeface="Arial"/>
                  <a:sym typeface="Arial"/>
                </a:rPr>
                <a:t>Single expert point of contact</a:t>
              </a:r>
            </a:p>
            <a:p>
              <a:pPr marL="171450" indent="-1714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GB" sz="9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Improved relationship management</a:t>
              </a:r>
            </a:p>
            <a:p>
              <a:pPr marL="171450" indent="-1714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GB" sz="9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Consider online training modules</a:t>
              </a:r>
            </a:p>
          </p:txBody>
        </p:sp>
      </p:grpSp>
      <p:sp>
        <p:nvSpPr>
          <p:cNvPr id="32" name="Shape 335">
            <a:extLst>
              <a:ext uri="{FF2B5EF4-FFF2-40B4-BE49-F238E27FC236}">
                <a16:creationId xmlns:a16="http://schemas.microsoft.com/office/drawing/2014/main" id="{0BC580BB-934C-481E-9D85-B03C4EE1F3AD}"/>
              </a:ext>
            </a:extLst>
          </p:cNvPr>
          <p:cNvSpPr/>
          <p:nvPr/>
        </p:nvSpPr>
        <p:spPr>
          <a:xfrm rot="16200000">
            <a:off x="-592227" y="4827067"/>
            <a:ext cx="1443051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100" tIns="48100" rIns="48100" bIns="481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Recommended Options</a:t>
            </a:r>
            <a:endParaRPr sz="1100" b="1" dirty="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Shape 335">
            <a:extLst>
              <a:ext uri="{FF2B5EF4-FFF2-40B4-BE49-F238E27FC236}">
                <a16:creationId xmlns:a16="http://schemas.microsoft.com/office/drawing/2014/main" id="{573B67F5-2246-4B9A-A373-84A79D19C022}"/>
              </a:ext>
            </a:extLst>
          </p:cNvPr>
          <p:cNvSpPr/>
          <p:nvPr/>
        </p:nvSpPr>
        <p:spPr>
          <a:xfrm rot="16200000">
            <a:off x="-592226" y="2310551"/>
            <a:ext cx="1443051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100" tIns="48100" rIns="48100" bIns="481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Improvement Theme</a:t>
            </a:r>
            <a:endParaRPr sz="1100" b="1" dirty="0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2324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E0A7F-5613-4F06-B7F2-D0B41AFB3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693987"/>
            <a:ext cx="10363200" cy="1470025"/>
          </a:xfrm>
        </p:spPr>
        <p:txBody>
          <a:bodyPr/>
          <a:lstStyle/>
          <a:p>
            <a:r>
              <a:rPr lang="en-GB" dirty="0"/>
              <a:t>Xoserve Key Value Indicator (KVI) Change Management Survey</a:t>
            </a:r>
          </a:p>
        </p:txBody>
      </p:sp>
    </p:spTree>
    <p:extLst>
      <p:ext uri="{BB962C8B-B14F-4D97-AF65-F5344CB8AC3E}">
        <p14:creationId xmlns:p14="http://schemas.microsoft.com/office/powerpoint/2010/main" val="657801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10857-BD65-4807-9569-18EB02612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6087"/>
            <a:ext cx="10972800" cy="850107"/>
          </a:xfrm>
        </p:spPr>
        <p:txBody>
          <a:bodyPr>
            <a:normAutofit fontScale="90000"/>
          </a:bodyPr>
          <a:lstStyle/>
          <a:p>
            <a:r>
              <a:rPr lang="en-GB" dirty="0"/>
              <a:t>Xoserve Key Value Indicator (KVI) Change Management Survey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CA21F-EF6C-4C15-A6D5-8950E0E83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600201"/>
            <a:ext cx="11468100" cy="49434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u="sng" dirty="0"/>
              <a:t>Xoserve Key Value Indicator (KVI) Questions (Current) </a:t>
            </a:r>
          </a:p>
          <a:p>
            <a:pPr marL="0" indent="0">
              <a:buNone/>
            </a:pPr>
            <a:endParaRPr lang="en-US" sz="1900" b="1" u="sng" dirty="0"/>
          </a:p>
          <a:p>
            <a:r>
              <a:rPr lang="en-US" sz="1900" dirty="0"/>
              <a:t>I receive timely and fit for purpose information to enable me to manage new changes that impact my organization.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en-US" sz="1900" dirty="0"/>
              <a:t>Xoserve presents a range of solution options for each change to enable choice</a:t>
            </a:r>
          </a:p>
          <a:p>
            <a:pPr marL="0" indent="0">
              <a:buNone/>
            </a:pPr>
            <a:r>
              <a:rPr lang="en-US" sz="1900" dirty="0"/>
              <a:t> </a:t>
            </a:r>
          </a:p>
          <a:p>
            <a:r>
              <a:rPr lang="en-US" sz="1900" dirty="0"/>
              <a:t>I trust Xoserve to identify solutions that benefit the whole Industry where possible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en-US" sz="1900" dirty="0"/>
              <a:t>Xoserve supports the ability for me to fully engage me in the change process, should I choose to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en-US" sz="1900" dirty="0"/>
              <a:t>I trust Xoserve to deliver changes to agreed costs, timescales and quality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en-US" sz="1900" dirty="0"/>
              <a:t>Please provide any further comments in support of your rating (optional)</a:t>
            </a:r>
          </a:p>
          <a:p>
            <a:endParaRPr lang="en-US" sz="1900" dirty="0"/>
          </a:p>
          <a:p>
            <a:endParaRPr lang="en-US" b="1" dirty="0"/>
          </a:p>
          <a:p>
            <a:endParaRPr lang="en-US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801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5743-94B6-47EE-B6A5-263598B32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9412"/>
            <a:ext cx="10972800" cy="850107"/>
          </a:xfrm>
        </p:spPr>
        <p:txBody>
          <a:bodyPr>
            <a:normAutofit fontScale="90000"/>
          </a:bodyPr>
          <a:lstStyle/>
          <a:p>
            <a:r>
              <a:rPr lang="en-GB" dirty="0"/>
              <a:t>Xoserve Key Value Indicator (KVI) Change Management Survey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0A5D0-1BB5-43B1-A463-89900B3AC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66851"/>
            <a:ext cx="11582400" cy="53911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b="1" u="sng" dirty="0"/>
              <a:t>Xoserve Key Value Indicator (KVI) Questions (New/Proposed)</a:t>
            </a:r>
          </a:p>
          <a:p>
            <a:endParaRPr lang="en-GB" sz="1800" b="1" u="sng" dirty="0"/>
          </a:p>
          <a:p>
            <a:pPr lvl="0"/>
            <a:r>
              <a:rPr lang="en-GB" sz="1900" dirty="0"/>
              <a:t>Xoserve delivers change that benefits my organisation </a:t>
            </a:r>
          </a:p>
          <a:p>
            <a:pPr marL="0" indent="0">
              <a:buNone/>
            </a:pPr>
            <a:endParaRPr lang="en-GB" sz="1900" dirty="0"/>
          </a:p>
          <a:p>
            <a:pPr lvl="0"/>
            <a:r>
              <a:rPr lang="en-GB" sz="1900" dirty="0">
                <a:solidFill>
                  <a:srgbClr val="FF0000"/>
                </a:solidFill>
              </a:rPr>
              <a:t>Xoserve reacts quickly and effectively to gas industry changes that affect my organisation </a:t>
            </a:r>
          </a:p>
          <a:p>
            <a:pPr marL="0" indent="0">
              <a:buNone/>
            </a:pPr>
            <a:endParaRPr lang="en-GB" sz="1900" dirty="0"/>
          </a:p>
          <a:p>
            <a:pPr lvl="0"/>
            <a:r>
              <a:rPr lang="en-GB" sz="1900" dirty="0"/>
              <a:t>Xoserve is neutral and transparent during industry discourse</a:t>
            </a:r>
          </a:p>
          <a:p>
            <a:pPr marL="0" indent="0">
              <a:buNone/>
            </a:pPr>
            <a:endParaRPr lang="en-GB" sz="1900" dirty="0"/>
          </a:p>
          <a:p>
            <a:pPr lvl="0"/>
            <a:r>
              <a:rPr lang="en-GB" sz="1900" dirty="0"/>
              <a:t>Xoserve presents its customers with options for delivery of industry changes</a:t>
            </a:r>
          </a:p>
          <a:p>
            <a:pPr marL="0" indent="0">
              <a:buNone/>
            </a:pPr>
            <a:endParaRPr lang="en-GB" sz="1900" dirty="0"/>
          </a:p>
          <a:p>
            <a:pPr lvl="0"/>
            <a:r>
              <a:rPr lang="en-GB" sz="1900" dirty="0"/>
              <a:t>Xoserve always consults its customers and presents effective options for change solutions (we already have something similar which we will probably keep)</a:t>
            </a:r>
          </a:p>
          <a:p>
            <a:pPr marL="0" indent="0">
              <a:buNone/>
            </a:pPr>
            <a:endParaRPr lang="en-GB" sz="1900" dirty="0">
              <a:solidFill>
                <a:srgbClr val="FF0000"/>
              </a:solidFill>
            </a:endParaRPr>
          </a:p>
          <a:p>
            <a:pPr lvl="0"/>
            <a:r>
              <a:rPr lang="en-GB" sz="1900" dirty="0">
                <a:solidFill>
                  <a:srgbClr val="FF0000"/>
                </a:solidFill>
              </a:rPr>
              <a:t>Costs associated with the changes that Xoserve deliver are clear and accurate</a:t>
            </a:r>
          </a:p>
          <a:p>
            <a:pPr marL="0" indent="0">
              <a:buNone/>
            </a:pPr>
            <a:endParaRPr lang="en-GB" sz="1900" dirty="0"/>
          </a:p>
          <a:p>
            <a:pPr lvl="0"/>
            <a:r>
              <a:rPr lang="en-GB" sz="1900" dirty="0"/>
              <a:t>Xoserve appropriately prioritises change 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345990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Xoserve 2018">
      <a:dk1>
        <a:sysClr val="windowText" lastClr="000000"/>
      </a:dk1>
      <a:lt1>
        <a:sysClr val="window" lastClr="FFFFFF"/>
      </a:lt1>
      <a:dk2>
        <a:srgbClr val="1D3E61"/>
      </a:dk2>
      <a:lt2>
        <a:srgbClr val="EEECE1"/>
      </a:lt2>
      <a:accent1>
        <a:srgbClr val="3E5AA8"/>
      </a:accent1>
      <a:accent2>
        <a:srgbClr val="D75733"/>
      </a:accent2>
      <a:accent3>
        <a:srgbClr val="56CF9E"/>
      </a:accent3>
      <a:accent4>
        <a:srgbClr val="6440A3"/>
      </a:accent4>
      <a:accent5>
        <a:srgbClr val="40D1F5"/>
      </a:accent5>
      <a:accent6>
        <a:srgbClr val="FCBC55"/>
      </a:accent6>
      <a:hlink>
        <a:srgbClr val="6440A3"/>
      </a:hlink>
      <a:folHlink>
        <a:srgbClr val="D2232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6F4EA17B43934988B74917834DE2A3" ma:contentTypeVersion="8" ma:contentTypeDescription="Create a new document." ma:contentTypeScope="" ma:versionID="3af327350984da0a66d4138278750af0">
  <xsd:schema xmlns:xsd="http://www.w3.org/2001/XMLSchema" xmlns:xs="http://www.w3.org/2001/XMLSchema" xmlns:p="http://schemas.microsoft.com/office/2006/metadata/properties" xmlns:ns3="36fde5cc-3268-432e-9f0f-ac9be479ffbc" xmlns:ns4="e5c930f0-f35d-49a1-a9b5-4c87e8811fb1" targetNamespace="http://schemas.microsoft.com/office/2006/metadata/properties" ma:root="true" ma:fieldsID="402d77dabc8198749a67ce0ae829722c" ns3:_="" ns4:_="">
    <xsd:import namespace="36fde5cc-3268-432e-9f0f-ac9be479ffbc"/>
    <xsd:import namespace="e5c930f0-f35d-49a1-a9b5-4c87e8811fb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fde5cc-3268-432e-9f0f-ac9be479ff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c930f0-f35d-49a1-a9b5-4c87e8811fb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5EAFBF-F829-4605-873E-438A268AEB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1429A8-4C0B-45D6-85F4-C395E4CC2426}">
  <ds:schemaRefs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36fde5cc-3268-432e-9f0f-ac9be479ffbc"/>
    <ds:schemaRef ds:uri="http://purl.org/dc/dcmitype/"/>
    <ds:schemaRef ds:uri="http://schemas.microsoft.com/office/2006/metadata/properties"/>
    <ds:schemaRef ds:uri="e5c930f0-f35d-49a1-a9b5-4c87e8811fb1"/>
  </ds:schemaRefs>
</ds:datastoreItem>
</file>

<file path=customXml/itemProps3.xml><?xml version="1.0" encoding="utf-8"?>
<ds:datastoreItem xmlns:ds="http://schemas.openxmlformats.org/officeDocument/2006/customXml" ds:itemID="{828824DF-BC10-4DE6-88B6-572CA5AB44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fde5cc-3268-432e-9f0f-ac9be479ffbc"/>
    <ds:schemaRef ds:uri="e5c930f0-f35d-49a1-a9b5-4c87e8811f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6887</TotalTime>
  <Words>680</Words>
  <Application>Microsoft Office PowerPoint</Application>
  <PresentationFormat>Widescreen</PresentationFormat>
  <Paragraphs>109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Helvetica Neue Light</vt:lpstr>
      <vt:lpstr>Noto Sans Symbols</vt:lpstr>
      <vt:lpstr>Office Theme</vt:lpstr>
      <vt:lpstr>1_Office Theme</vt:lpstr>
      <vt:lpstr>Customer Journey - Change  “I want something different or new” Findings Review  12th December 2019 </vt:lpstr>
      <vt:lpstr>Understanding the need using Task Appraisal</vt:lpstr>
      <vt:lpstr>PowerPoint Presentation</vt:lpstr>
      <vt:lpstr>Understanding how we make the customer feel using Customer Journey Mapping</vt:lpstr>
      <vt:lpstr>Customer Journey – Improvement Themes Identified</vt:lpstr>
      <vt:lpstr>Xoserve Key Value Indicator (KVI) Change Management Survey</vt:lpstr>
      <vt:lpstr>Xoserve Key Value Indicator (KVI) Change Management Survey Questions </vt:lpstr>
      <vt:lpstr>Xoserve Key Value Indicator (KVI) Change Management Survey 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Journey - Change  “I want something different or new” Findings Review   Nov 2019</dc:title>
  <dc:creator>Antony Matthews</dc:creator>
  <cp:lastModifiedBy>Singh, Charan</cp:lastModifiedBy>
  <cp:revision>20</cp:revision>
  <cp:lastPrinted>2019-11-22T12:46:53Z</cp:lastPrinted>
  <dcterms:created xsi:type="dcterms:W3CDTF">2019-11-15T10:38:54Z</dcterms:created>
  <dcterms:modified xsi:type="dcterms:W3CDTF">2019-12-06T09:45:20Z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0x010100096F4EA17B43934988B74917834DE2A3</vt:lpwstr>
  </property>
</Properties>
</file>