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88" r:id="rId5"/>
    <p:sldId id="303" r:id="rId6"/>
    <p:sldId id="298" r:id="rId7"/>
    <p:sldId id="299" r:id="rId8"/>
    <p:sldId id="311" r:id="rId9"/>
    <p:sldId id="310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CB3B"/>
    <a:srgbClr val="40D1F5"/>
    <a:srgbClr val="FFFFFF"/>
    <a:srgbClr val="B1D6E8"/>
    <a:srgbClr val="84B8DA"/>
    <a:srgbClr val="9C4877"/>
    <a:srgbClr val="2B80B1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840" autoAdjust="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649085"/>
            <a:ext cx="7772400" cy="1102519"/>
          </a:xfrm>
        </p:spPr>
        <p:txBody>
          <a:bodyPr/>
          <a:lstStyle/>
          <a:p>
            <a:r>
              <a:rPr lang="en-GB" dirty="0"/>
              <a:t>KPI and KVI Review Progress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18</a:t>
            </a:r>
            <a:r>
              <a:rPr lang="en-GB" baseline="30000" dirty="0">
                <a:latin typeface="Arial"/>
                <a:cs typeface="Arial"/>
              </a:rPr>
              <a:t>th</a:t>
            </a:r>
            <a:r>
              <a:rPr lang="en-GB" dirty="0">
                <a:latin typeface="Arial"/>
                <a:cs typeface="Arial"/>
              </a:rPr>
              <a:t> December 2019</a:t>
            </a:r>
          </a:p>
        </p:txBody>
      </p:sp>
      <p:sp>
        <p:nvSpPr>
          <p:cNvPr id="4" name="Rectangle 3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AB0CC-FCAB-4010-8B36-9300C240C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KPI Progress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D993D-E5FD-4330-89BE-CB82FABA0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Reviewed 100% of DSC Service Lines</a:t>
            </a:r>
          </a:p>
          <a:p>
            <a:r>
              <a:rPr lang="en-GB" dirty="0"/>
              <a:t>A number of service lines will require updates</a:t>
            </a:r>
          </a:p>
          <a:p>
            <a:pPr lvl="1"/>
            <a:r>
              <a:rPr lang="en-GB" dirty="0"/>
              <a:t>Cosmetic change</a:t>
            </a:r>
          </a:p>
          <a:p>
            <a:pPr lvl="1"/>
            <a:r>
              <a:rPr lang="en-GB" dirty="0"/>
              <a:t>Measurement</a:t>
            </a:r>
          </a:p>
          <a:p>
            <a:pPr lvl="1"/>
            <a:r>
              <a:rPr lang="en-GB" dirty="0"/>
              <a:t>Service area</a:t>
            </a:r>
          </a:p>
          <a:p>
            <a:r>
              <a:rPr lang="en-GB" dirty="0"/>
              <a:t>Identified potential processes where we could measure completeness &amp; quality as well as timescales</a:t>
            </a:r>
          </a:p>
          <a:p>
            <a:r>
              <a:rPr lang="en-GB" dirty="0"/>
              <a:t>Reviewing performance measures for each service line (are they appropriate)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9282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1362F-FFB8-452B-BCF4-84E6C1372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DSC Service Line &amp; KPI Review Plan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993EC74-1ED4-4858-B06C-9C28BCFA3F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7870328"/>
              </p:ext>
            </p:extLst>
          </p:nvPr>
        </p:nvGraphicFramePr>
        <p:xfrm>
          <a:off x="179512" y="627535"/>
          <a:ext cx="8856981" cy="444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6572">
                  <a:extLst>
                    <a:ext uri="{9D8B030D-6E8A-4147-A177-3AD203B41FA5}">
                      <a16:colId xmlns:a16="http://schemas.microsoft.com/office/drawing/2014/main" val="3105970873"/>
                    </a:ext>
                  </a:extLst>
                </a:gridCol>
                <a:gridCol w="810092">
                  <a:extLst>
                    <a:ext uri="{9D8B030D-6E8A-4147-A177-3AD203B41FA5}">
                      <a16:colId xmlns:a16="http://schemas.microsoft.com/office/drawing/2014/main" val="576065649"/>
                    </a:ext>
                  </a:extLst>
                </a:gridCol>
                <a:gridCol w="1001563">
                  <a:extLst>
                    <a:ext uri="{9D8B030D-6E8A-4147-A177-3AD203B41FA5}">
                      <a16:colId xmlns:a16="http://schemas.microsoft.com/office/drawing/2014/main" val="3058206757"/>
                    </a:ext>
                  </a:extLst>
                </a:gridCol>
                <a:gridCol w="942653">
                  <a:extLst>
                    <a:ext uri="{9D8B030D-6E8A-4147-A177-3AD203B41FA5}">
                      <a16:colId xmlns:a16="http://schemas.microsoft.com/office/drawing/2014/main" val="1451617471"/>
                    </a:ext>
                  </a:extLst>
                </a:gridCol>
                <a:gridCol w="936101">
                  <a:extLst>
                    <a:ext uri="{9D8B030D-6E8A-4147-A177-3AD203B41FA5}">
                      <a16:colId xmlns:a16="http://schemas.microsoft.com/office/drawing/2014/main" val="1920426177"/>
                    </a:ext>
                  </a:extLst>
                </a:gridCol>
              </a:tblGrid>
              <a:tr h="347356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Owner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Start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End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</a:rPr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9852662"/>
                  </a:ext>
                </a:extLst>
              </a:tr>
              <a:tr h="280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Review all DSC service lines against UNC &amp; other relevant non UNC docs. 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Xoserve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01/10/2019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29/11/2019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Complete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5356608"/>
                  </a:ext>
                </a:extLst>
              </a:tr>
              <a:tr h="3397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Review all KPIs and any DSC services line that should be considered as a KPI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Xoserve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15/10/2019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15/01/2020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Delayed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966923"/>
                  </a:ext>
                </a:extLst>
              </a:tr>
              <a:tr h="280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Present approach &amp; plan to </a:t>
                      </a:r>
                      <a:r>
                        <a:rPr lang="en-US" sz="1200" b="0" i="0" u="none" strike="noStrike" dirty="0" err="1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CoMC</a:t>
                      </a:r>
                      <a:endParaRPr lang="en-US" sz="1200" b="0" i="0" u="none" strike="noStrike" dirty="0">
                        <a:solidFill>
                          <a:srgbClr val="37464D"/>
                        </a:solidFill>
                        <a:effectLst/>
                        <a:latin typeface="+mn-lt"/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Xoserve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16/10/2019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16/10/2019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Complete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243424"/>
                  </a:ext>
                </a:extLst>
              </a:tr>
              <a:tr h="33971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Review performance measures for all service lines and supporting MI requirements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Xoserve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21/10/2109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31/01/2020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Delayed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999864"/>
                  </a:ext>
                </a:extLst>
              </a:tr>
              <a:tr h="2804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Update Service Description Table (track changes)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Xoserve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04/11/2019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31/01/2020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22228"/>
                  </a:ext>
                </a:extLst>
              </a:tr>
              <a:tr h="280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Develop performance measures &amp; reporting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Xoserve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04/11/2019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15/02/2020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Delayed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520555"/>
                  </a:ext>
                </a:extLst>
              </a:tr>
              <a:tr h="280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Provide progress update to November </a:t>
                      </a:r>
                      <a:r>
                        <a:rPr lang="en-US" sz="1200" b="0" i="0" u="none" strike="noStrike" dirty="0" err="1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CoMC</a:t>
                      </a:r>
                      <a:endParaRPr lang="en-US" sz="1200" b="0" i="0" u="none" strike="noStrike" dirty="0">
                        <a:solidFill>
                          <a:srgbClr val="37464D"/>
                        </a:solidFill>
                        <a:effectLst/>
                        <a:latin typeface="+mn-lt"/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Xoserve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20/11/2019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20/11/2019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Complete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592178"/>
                  </a:ext>
                </a:extLst>
              </a:tr>
              <a:tr h="280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Provide progress update to December </a:t>
                      </a:r>
                      <a:r>
                        <a:rPr lang="en-US" sz="1200" b="0" i="0" u="none" strike="noStrike" dirty="0" err="1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CoMC</a:t>
                      </a:r>
                      <a:endParaRPr lang="en-US" sz="1200" b="0" i="0" u="none" strike="noStrike" dirty="0">
                        <a:solidFill>
                          <a:srgbClr val="37464D"/>
                        </a:solidFill>
                        <a:effectLst/>
                        <a:latin typeface="+mn-lt"/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Xoserve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18/12/2019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18/12/2019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027565"/>
                  </a:ext>
                </a:extLst>
              </a:tr>
              <a:tr h="280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First review of the draft DSC service lines &amp; KPIs at January </a:t>
                      </a:r>
                      <a:r>
                        <a:rPr lang="en-US" sz="1200" b="0" i="0" u="none" strike="noStrike" dirty="0" err="1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CoMC</a:t>
                      </a:r>
                      <a:endParaRPr lang="en-US" sz="1200" b="0" i="0" u="none" strike="noStrike" dirty="0">
                        <a:solidFill>
                          <a:srgbClr val="37464D"/>
                        </a:solidFill>
                        <a:effectLst/>
                        <a:latin typeface="+mn-lt"/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CoMC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15/01/2020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15/01/2020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23905"/>
                  </a:ext>
                </a:extLst>
              </a:tr>
              <a:tr h="280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Provide any comments to </a:t>
                      </a:r>
                      <a:r>
                        <a:rPr lang="en-US" sz="1200" b="0" i="0" u="none" strike="noStrike" dirty="0" err="1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Xoserve</a:t>
                      </a:r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 of the draft service lines &amp; KPIs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CMs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15/01/2020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07/02/2020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511604"/>
                  </a:ext>
                </a:extLst>
              </a:tr>
              <a:tr h="280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Exec review of proposed KPIs &amp; measures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Xoserve</a:t>
                      </a:r>
                      <a:r>
                        <a:rPr lang="en-GB" sz="1200" dirty="0">
                          <a:latin typeface="+mn-lt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11/02/2020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11/02/2020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164193"/>
                  </a:ext>
                </a:extLst>
              </a:tr>
              <a:tr h="280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Second review of the updated DSC service lines &amp; KPIs at February </a:t>
                      </a:r>
                      <a:r>
                        <a:rPr lang="en-US" sz="1200" b="0" i="0" u="none" strike="noStrike" dirty="0" err="1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CoMC</a:t>
                      </a:r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CoMC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19/02/2020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19/02/2020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274044"/>
                  </a:ext>
                </a:extLst>
              </a:tr>
              <a:tr h="280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Final review &amp; approval of DSC Service Line and KPIs to March </a:t>
                      </a:r>
                      <a:r>
                        <a:rPr lang="en-US" sz="1200" b="0" i="0" u="none" strike="noStrike" dirty="0" err="1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CoMC</a:t>
                      </a:r>
                      <a:endParaRPr lang="en-US" sz="1200" b="0" i="0" u="none" strike="noStrike" dirty="0">
                        <a:solidFill>
                          <a:srgbClr val="37464D"/>
                        </a:solidFill>
                        <a:effectLst/>
                        <a:latin typeface="+mn-lt"/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CoMC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18/03/2020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18/03/2020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238263"/>
                  </a:ext>
                </a:extLst>
              </a:tr>
              <a:tr h="280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New service lines and KPIs effective &amp; published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Xoserve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01/04/2020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01/04/2020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5069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447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1362F-FFB8-452B-BCF4-84E6C1372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KVI Review Plan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993EC74-1ED4-4858-B06C-9C28BCFA3F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0509373"/>
              </p:ext>
            </p:extLst>
          </p:nvPr>
        </p:nvGraphicFramePr>
        <p:xfrm>
          <a:off x="179512" y="699542"/>
          <a:ext cx="8856982" cy="4320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6573">
                  <a:extLst>
                    <a:ext uri="{9D8B030D-6E8A-4147-A177-3AD203B41FA5}">
                      <a16:colId xmlns:a16="http://schemas.microsoft.com/office/drawing/2014/main" val="3105970873"/>
                    </a:ext>
                  </a:extLst>
                </a:gridCol>
                <a:gridCol w="810091">
                  <a:extLst>
                    <a:ext uri="{9D8B030D-6E8A-4147-A177-3AD203B41FA5}">
                      <a16:colId xmlns:a16="http://schemas.microsoft.com/office/drawing/2014/main" val="576065649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058206757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451617471"/>
                    </a:ext>
                  </a:extLst>
                </a:gridCol>
                <a:gridCol w="864094">
                  <a:extLst>
                    <a:ext uri="{9D8B030D-6E8A-4147-A177-3AD203B41FA5}">
                      <a16:colId xmlns:a16="http://schemas.microsoft.com/office/drawing/2014/main" val="2165025702"/>
                    </a:ext>
                  </a:extLst>
                </a:gridCol>
              </a:tblGrid>
              <a:tr h="308606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Owner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Start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End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</a:rPr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9852662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Present approach &amp; plan to </a:t>
                      </a:r>
                      <a:r>
                        <a:rPr lang="en-US" sz="1200" b="0" i="0" u="none" strike="noStrike" dirty="0" err="1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CoMC</a:t>
                      </a:r>
                      <a:endParaRPr lang="en-US" sz="1200" b="0" i="0" u="none" strike="noStrike" dirty="0">
                        <a:solidFill>
                          <a:srgbClr val="37464D"/>
                        </a:solidFill>
                        <a:effectLst/>
                        <a:latin typeface="+mn-lt"/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Xoserve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16/10/2019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16/10/2019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Complete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243424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Review KVIs and measures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Xoserve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17/10/2109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31/01/2020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Delayed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999864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Carry out sessions to discuss KVIs with customers (via constituent groups)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Xoserve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17/10/2019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28/02/2020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682241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Develop strawman KVIs and measures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Xoserve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04/11/2019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15/01/2020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433560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Provide progress update &amp; share view of proposed KVIs November </a:t>
                      </a:r>
                      <a:r>
                        <a:rPr lang="en-US" sz="1200" b="0" i="0" u="none" strike="noStrike" dirty="0" err="1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CoMC</a:t>
                      </a:r>
                      <a:endParaRPr lang="en-US" sz="1200" b="0" i="0" u="none" strike="noStrike" dirty="0">
                        <a:solidFill>
                          <a:srgbClr val="37464D"/>
                        </a:solidFill>
                        <a:effectLst/>
                        <a:latin typeface="+mn-lt"/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Xoserve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20/11/2019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20/11/2019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Complete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592178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Review strawman KVIs at December </a:t>
                      </a:r>
                      <a:r>
                        <a:rPr lang="en-US" sz="1200" b="0" i="0" u="none" strike="noStrike" dirty="0" err="1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CoMC</a:t>
                      </a:r>
                      <a:endParaRPr lang="en-US" sz="1200" b="0" i="0" u="none" strike="noStrike" dirty="0">
                        <a:solidFill>
                          <a:srgbClr val="37464D"/>
                        </a:solidFill>
                        <a:effectLst/>
                        <a:latin typeface="+mn-lt"/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CoMC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18/12/2019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18/12/2019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342494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Provide feedback on strawman KVIs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CMs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19/12/2019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03/01/2020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97190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First formal review of the draft KVIs and measures at January </a:t>
                      </a:r>
                      <a:r>
                        <a:rPr lang="en-US" sz="1200" b="0" i="0" u="none" strike="noStrike" dirty="0" err="1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CoMC</a:t>
                      </a:r>
                      <a:endParaRPr lang="en-US" sz="1200" b="0" i="0" u="none" strike="noStrike" dirty="0">
                        <a:solidFill>
                          <a:srgbClr val="37464D"/>
                        </a:solidFill>
                        <a:effectLst/>
                        <a:latin typeface="+mn-lt"/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CoMC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15/01/2020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15/01/2020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23905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Provide any comments to </a:t>
                      </a:r>
                      <a:r>
                        <a:rPr lang="en-US" sz="1200" b="0" i="0" u="none" strike="noStrike" dirty="0" err="1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Xoserve</a:t>
                      </a:r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 on the draft KVIs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CMs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16/01/2020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07/02/2020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511604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Second review of the KVIs and measures at February </a:t>
                      </a:r>
                      <a:r>
                        <a:rPr lang="en-US" sz="1200" b="0" i="0" u="none" strike="noStrike" dirty="0" err="1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CoMC</a:t>
                      </a:r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CoMC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19/02/2020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19/02/2020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274044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Provide any comments to </a:t>
                      </a:r>
                      <a:r>
                        <a:rPr lang="en-US" sz="1200" b="0" i="0" u="none" strike="noStrike" dirty="0" err="1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Xoserve</a:t>
                      </a:r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 on the draft KVIs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CMs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20/02/2020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06/03/2020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547390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Final review &amp; approval of KVIs at March </a:t>
                      </a:r>
                      <a:r>
                        <a:rPr lang="en-US" sz="1200" b="0" i="0" u="none" strike="noStrike" dirty="0" err="1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CoMC</a:t>
                      </a:r>
                      <a:endParaRPr lang="en-US" sz="1200" b="0" i="0" u="none" strike="noStrike" dirty="0">
                        <a:solidFill>
                          <a:srgbClr val="37464D"/>
                        </a:solidFill>
                        <a:effectLst/>
                        <a:latin typeface="+mn-lt"/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CoMC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18/03/2020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18/03/2020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238263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New KVIs effective &amp; published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Xoserve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01/04/2020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01/04/2020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5069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2494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ECFA3-2929-4D95-8C84-BAE9048DD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KVI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C41D2-6774-4D66-8A8D-870975ADE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z="2900" dirty="0"/>
              <a:t>Following discussions with all customer groups, the following have been suggested as key customer focus areas;</a:t>
            </a:r>
          </a:p>
          <a:p>
            <a:pPr lvl="1"/>
            <a:r>
              <a:rPr lang="en-GB" sz="2600" dirty="0"/>
              <a:t>System availability / performance</a:t>
            </a:r>
          </a:p>
          <a:p>
            <a:pPr lvl="1"/>
            <a:r>
              <a:rPr lang="en-GB" sz="2600" dirty="0"/>
              <a:t>Defect Resolution </a:t>
            </a:r>
          </a:p>
          <a:p>
            <a:pPr lvl="2"/>
            <a:r>
              <a:rPr lang="en-GB" sz="2400" dirty="0"/>
              <a:t>Customer Issues – consistent approach to resolution</a:t>
            </a:r>
          </a:p>
          <a:p>
            <a:pPr lvl="1"/>
            <a:r>
              <a:rPr lang="en-GB" sz="2600" dirty="0"/>
              <a:t>Reporting – timeliness/quality</a:t>
            </a:r>
          </a:p>
          <a:p>
            <a:pPr lvl="2"/>
            <a:r>
              <a:rPr lang="en-GB" sz="2600" dirty="0"/>
              <a:t>Data quality around portfolio reports customers depend on for their business</a:t>
            </a:r>
          </a:p>
          <a:p>
            <a:pPr lvl="1"/>
            <a:r>
              <a:rPr lang="en-GB" sz="2600" dirty="0"/>
              <a:t>Incident Resolution/Service Desk </a:t>
            </a:r>
          </a:p>
          <a:p>
            <a:pPr lvl="1"/>
            <a:r>
              <a:rPr lang="en-GB" sz="2600" dirty="0"/>
              <a:t>Compliance</a:t>
            </a:r>
          </a:p>
          <a:p>
            <a:pPr lvl="1"/>
            <a:r>
              <a:rPr lang="en-GB" sz="2600" dirty="0"/>
              <a:t>Effective communication</a:t>
            </a:r>
          </a:p>
          <a:p>
            <a:pPr lvl="1"/>
            <a:r>
              <a:rPr lang="en-GB" sz="2600" dirty="0"/>
              <a:t>Continuous improvement</a:t>
            </a:r>
          </a:p>
          <a:p>
            <a:pPr lvl="1"/>
            <a:r>
              <a:rPr lang="en-GB" sz="2600" dirty="0"/>
              <a:t>Innovation</a:t>
            </a:r>
          </a:p>
          <a:p>
            <a:pPr lvl="1"/>
            <a:r>
              <a:rPr lang="en-GB" sz="2600" dirty="0"/>
              <a:t>Data Security </a:t>
            </a:r>
          </a:p>
          <a:p>
            <a:pPr lvl="1"/>
            <a:r>
              <a:rPr lang="en-GB" sz="2600" dirty="0"/>
              <a:t>Financial Reports 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7738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2F188-1910-4BAD-9F31-8A4C5AD55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4E9EF-F091-4952-8E8E-E6E631658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workshop will be arranged for January 2020 to draft the proposed KVIs for </a:t>
            </a:r>
            <a:r>
              <a:rPr lang="en-GB" dirty="0" err="1"/>
              <a:t>CoMC</a:t>
            </a:r>
            <a:r>
              <a:rPr lang="en-GB" dirty="0"/>
              <a:t> review at January meeting</a:t>
            </a:r>
          </a:p>
          <a:p>
            <a:r>
              <a:rPr lang="en-GB" dirty="0"/>
              <a:t>Further review at February </a:t>
            </a:r>
            <a:r>
              <a:rPr lang="en-GB" dirty="0" err="1"/>
              <a:t>CoMC</a:t>
            </a:r>
            <a:r>
              <a:rPr lang="en-GB" dirty="0"/>
              <a:t> with aim to approve at March meeting. </a:t>
            </a:r>
          </a:p>
        </p:txBody>
      </p:sp>
    </p:spTree>
    <p:extLst>
      <p:ext uri="{BB962C8B-B14F-4D97-AF65-F5344CB8AC3E}">
        <p14:creationId xmlns:p14="http://schemas.microsoft.com/office/powerpoint/2010/main" val="2550828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SharedWithUsers xmlns="c2c3c64b-197f-4d44-873b-9bc42c21a8ad">
      <UserInfo>
        <DisplayName>Clarke, Angela</DisplayName>
        <AccountId>6</AccountId>
        <AccountType/>
      </UserInfo>
      <UserInfo>
        <DisplayName>McGlone, Jayne</DisplayName>
        <AccountId>12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5CB93D5EA47F4FB2B449F221845348" ma:contentTypeVersion="11" ma:contentTypeDescription="Create a new document." ma:contentTypeScope="" ma:versionID="7ad4730052cd795d9b4de9d579940b6e">
  <xsd:schema xmlns:xsd="http://www.w3.org/2001/XMLSchema" xmlns:xs="http://www.w3.org/2001/XMLSchema" xmlns:p="http://schemas.microsoft.com/office/2006/metadata/properties" xmlns:ns3="eceb2f7e-856d-4a93-adc1-1b6153234de3" xmlns:ns4="c2c3c64b-197f-4d44-873b-9bc42c21a8ad" targetNamespace="http://schemas.microsoft.com/office/2006/metadata/properties" ma:root="true" ma:fieldsID="7ca1401e0d9e339c2b97cd9d1d7afea4" ns3:_="" ns4:_="">
    <xsd:import namespace="eceb2f7e-856d-4a93-adc1-1b6153234de3"/>
    <xsd:import namespace="c2c3c64b-197f-4d44-873b-9bc42c21a8a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eb2f7e-856d-4a93-adc1-1b6153234d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c3c64b-197f-4d44-873b-9bc42c21a8a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966AA5-3D01-4B81-BAE0-8020A2E16EFF}">
  <ds:schemaRefs>
    <ds:schemaRef ds:uri="http://schemas.microsoft.com/office/2006/documentManagement/types"/>
    <ds:schemaRef ds:uri="http://purl.org/dc/elements/1.1/"/>
    <ds:schemaRef ds:uri="eceb2f7e-856d-4a93-adc1-1b6153234de3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purl.org/dc/dcmitype/"/>
    <ds:schemaRef ds:uri="c2c3c64b-197f-4d44-873b-9bc42c21a8ad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350117A-A135-4C2E-B6E6-83F42876EC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eb2f7e-856d-4a93-adc1-1b6153234de3"/>
    <ds:schemaRef ds:uri="c2c3c64b-197f-4d44-873b-9bc42c21a8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1598</TotalTime>
  <Words>549</Words>
  <Application>Microsoft Office PowerPoint</Application>
  <PresentationFormat>On-screen Show (16:9)</PresentationFormat>
  <Paragraphs>176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KPI and KVI Review Progress Report</vt:lpstr>
      <vt:lpstr>KPI Progress Review</vt:lpstr>
      <vt:lpstr>DSC Service Line &amp; KPI Review Plan</vt:lpstr>
      <vt:lpstr>KVI Review Plan</vt:lpstr>
      <vt:lpstr>KVI Topics</vt:lpstr>
      <vt:lpstr>Next Steps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Helen Cuin</cp:lastModifiedBy>
  <cp:revision>64</cp:revision>
  <dcterms:created xsi:type="dcterms:W3CDTF">2018-09-02T17:12:15Z</dcterms:created>
  <dcterms:modified xsi:type="dcterms:W3CDTF">2019-12-18T08:32:06Z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0x010100BC5CB93D5EA47F4FB2B449F221845348</vt:lpwstr>
  </property>
</Properties>
</file>