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88" r:id="rId5"/>
    <p:sldId id="316" r:id="rId6"/>
    <p:sldId id="314" r:id="rId7"/>
    <p:sldId id="31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5C2"/>
    <a:srgbClr val="F5835D"/>
    <a:srgbClr val="EB9A2D"/>
    <a:srgbClr val="006C31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8" d="100"/>
          <a:sy n="88" d="100"/>
        </p:scale>
        <p:origin x="964" y="56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18/12/2019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093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/>
              <a:t>Customer Issue Management Dashboard</a:t>
            </a:r>
            <a:br>
              <a:rPr lang="en-GB" dirty="0"/>
            </a:br>
            <a:br>
              <a:rPr lang="en-GB" dirty="0"/>
            </a:br>
            <a:r>
              <a:rPr lang="en-GB" dirty="0" err="1"/>
              <a:t>CoMC</a:t>
            </a:r>
            <a:r>
              <a:rPr lang="en-GB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18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December 2019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2.0 18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December 2019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/>
              <a:t>Summary Dashboard (Data as at 17</a:t>
            </a:r>
            <a:r>
              <a:rPr lang="en-GB" sz="2400" baseline="30000" dirty="0"/>
              <a:t>th</a:t>
            </a:r>
            <a:r>
              <a:rPr lang="en-GB" sz="2400" dirty="0"/>
              <a:t> December 2019)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93005" y="1607440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2500" y="785765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658630" y="1105518"/>
            <a:ext cx="132919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(Oct:11) 8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1332414" y="2787996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6642" y="1901116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17500" y="2197673"/>
            <a:ext cx="154391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:54) 44 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20878" y="2901941"/>
            <a:ext cx="222510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 in Nov 19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782500" y="3329604"/>
            <a:ext cx="120114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 : 0) 0</a:t>
            </a:r>
            <a:endParaRPr lang="en-IN" sz="2000" dirty="0">
              <a:solidFill>
                <a:srgbClr val="6DC6CD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658630" y="4083740"/>
            <a:ext cx="190525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 in Nov 19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1537085" y="4453072"/>
            <a:ext cx="142232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defRPr>
            </a:lvl1pPr>
          </a:lstStyle>
          <a:p>
            <a:pPr algn="ctr" defTabSz="1218987"/>
            <a:r>
              <a:rPr lang="en-GB" sz="2000" dirty="0">
                <a:solidFill>
                  <a:srgbClr val="6DC6CD"/>
                </a:solidFill>
              </a:rPr>
              <a:t>(Oct:3) 3</a:t>
            </a:r>
            <a:endParaRPr lang="en-IN" sz="2000" dirty="0">
              <a:solidFill>
                <a:srgbClr val="6DC6CD"/>
              </a:solidFill>
            </a:endParaRP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4EC80FD-1C38-4CD6-A914-CA8E27408949}"/>
              </a:ext>
            </a:extLst>
          </p:cNvPr>
          <p:cNvCxnSpPr>
            <a:cxnSpLocks/>
          </p:cNvCxnSpPr>
          <p:nvPr/>
        </p:nvCxnSpPr>
        <p:spPr>
          <a:xfrm>
            <a:off x="1237000" y="38998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5019401" y="1633313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37853" y="1082322"/>
            <a:ext cx="1763770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:9) 9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711984" y="2706424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235392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446181" y="2116101"/>
            <a:ext cx="164609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:14) 14 </a:t>
            </a:r>
            <a:endParaRPr lang="en-IN" sz="2400" dirty="0">
              <a:solidFill>
                <a:srgbClr val="6DC6CD"/>
              </a:solidFill>
            </a:endParaRP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C953F34F-5603-4D19-9B5D-1DCF66D2E8F7}"/>
              </a:ext>
            </a:extLst>
          </p:cNvPr>
          <p:cNvCxnSpPr>
            <a:cxnSpLocks/>
          </p:cNvCxnSpPr>
          <p:nvPr/>
        </p:nvCxnSpPr>
        <p:spPr>
          <a:xfrm>
            <a:off x="4685197" y="3908447"/>
            <a:ext cx="2132919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</p:cxn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57884" y="2893106"/>
            <a:ext cx="274254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Availability Incidents Raised in Nov 19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373908" y="3318124"/>
            <a:ext cx="134246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 0) 0</a:t>
            </a:r>
            <a:endParaRPr lang="en-IN" sz="2400" dirty="0">
              <a:solidFill>
                <a:srgbClr val="6DC6CD"/>
              </a:solidFill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180644" y="4062196"/>
            <a:ext cx="274254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Availability Incidents Raised in Nov 19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FF35B325-975F-4D7A-8A16-43258B494C83}"/>
              </a:ext>
            </a:extLst>
          </p:cNvPr>
          <p:cNvSpPr txBox="1"/>
          <p:nvPr/>
        </p:nvSpPr>
        <p:spPr>
          <a:xfrm>
            <a:off x="5298682" y="4407325"/>
            <a:ext cx="157435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algn="ctr" defTabSz="1218987">
              <a:defRPr sz="2000" b="1">
                <a:solidFill>
                  <a:srgbClr val="52BF8A"/>
                </a:solidFill>
                <a:latin typeface="Calibri"/>
                <a:cs typeface="Arial" pitchFamily="34" charset="0"/>
              </a:defRPr>
            </a:lvl1pPr>
          </a:lstStyle>
          <a:p>
            <a:r>
              <a:rPr lang="en-GB" sz="2400" dirty="0">
                <a:solidFill>
                  <a:srgbClr val="6DC6CD"/>
                </a:solidFill>
              </a:rPr>
              <a:t>(Oct :0) 0</a:t>
            </a:r>
            <a:endParaRPr lang="en-IN" sz="2400" dirty="0">
              <a:solidFill>
                <a:srgbClr val="6DC6CD"/>
              </a:solidFill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16101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069370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07" y="302869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321" y="4035081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91726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837" y="870168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690" y="306924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957" y="1988294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ight Arrow 39"/>
          <p:cNvSpPr/>
          <p:nvPr/>
        </p:nvSpPr>
        <p:spPr>
          <a:xfrm rot="5400000">
            <a:off x="3088210" y="2240959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131840" y="3480268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Arrow: Left-Right 40">
            <a:extLst>
              <a:ext uri="{FF2B5EF4-FFF2-40B4-BE49-F238E27FC236}">
                <a16:creationId xmlns:a16="http://schemas.microsoft.com/office/drawing/2014/main" id="{FF142D14-F1F2-44B8-A83E-ABA8D8F28D44}"/>
              </a:ext>
            </a:extLst>
          </p:cNvPr>
          <p:cNvSpPr/>
          <p:nvPr/>
        </p:nvSpPr>
        <p:spPr>
          <a:xfrm>
            <a:off x="3124313" y="458213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Arrow: Left-Right 42">
            <a:extLst>
              <a:ext uri="{FF2B5EF4-FFF2-40B4-BE49-F238E27FC236}">
                <a16:creationId xmlns:a16="http://schemas.microsoft.com/office/drawing/2014/main" id="{B640F4BD-5B43-4F30-9F20-8B8FF4A49CC8}"/>
              </a:ext>
            </a:extLst>
          </p:cNvPr>
          <p:cNvSpPr/>
          <p:nvPr/>
        </p:nvSpPr>
        <p:spPr>
          <a:xfrm>
            <a:off x="7047865" y="4557923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ight Arrow 39">
            <a:extLst>
              <a:ext uri="{FF2B5EF4-FFF2-40B4-BE49-F238E27FC236}">
                <a16:creationId xmlns:a16="http://schemas.microsoft.com/office/drawing/2014/main" id="{EFE15AD7-BCA0-42BF-8248-6B2A06C68C04}"/>
              </a:ext>
            </a:extLst>
          </p:cNvPr>
          <p:cNvSpPr/>
          <p:nvPr/>
        </p:nvSpPr>
        <p:spPr>
          <a:xfrm rot="5400000">
            <a:off x="3060867" y="1181560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Arrow: Left-Right 46">
            <a:extLst>
              <a:ext uri="{FF2B5EF4-FFF2-40B4-BE49-F238E27FC236}">
                <a16:creationId xmlns:a16="http://schemas.microsoft.com/office/drawing/2014/main" id="{20DFD062-07B4-44E2-836E-65BD9EDC422F}"/>
              </a:ext>
            </a:extLst>
          </p:cNvPr>
          <p:cNvSpPr/>
          <p:nvPr/>
        </p:nvSpPr>
        <p:spPr>
          <a:xfrm>
            <a:off x="7076411" y="3466382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Arrow: Left-Right 47">
            <a:extLst>
              <a:ext uri="{FF2B5EF4-FFF2-40B4-BE49-F238E27FC236}">
                <a16:creationId xmlns:a16="http://schemas.microsoft.com/office/drawing/2014/main" id="{125094B6-7CD9-44AA-8C07-39A807B63320}"/>
              </a:ext>
            </a:extLst>
          </p:cNvPr>
          <p:cNvSpPr/>
          <p:nvPr/>
        </p:nvSpPr>
        <p:spPr>
          <a:xfrm>
            <a:off x="7092280" y="2302890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Arrow: Left-Right 41">
            <a:extLst>
              <a:ext uri="{FF2B5EF4-FFF2-40B4-BE49-F238E27FC236}">
                <a16:creationId xmlns:a16="http://schemas.microsoft.com/office/drawing/2014/main" id="{4CCCF1A3-C06C-4A95-884C-6EFF7E846CE5}"/>
              </a:ext>
            </a:extLst>
          </p:cNvPr>
          <p:cNvSpPr/>
          <p:nvPr/>
        </p:nvSpPr>
        <p:spPr>
          <a:xfrm>
            <a:off x="7092280" y="1210433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57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17</a:t>
            </a:r>
            <a:r>
              <a:rPr lang="en-GB" sz="1400" baseline="30000" dirty="0"/>
              <a:t>th</a:t>
            </a:r>
            <a:r>
              <a:rPr lang="en-GB" sz="1400" dirty="0"/>
              <a:t> December 2019)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90E24C-8357-4054-A371-628750075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580" y="444744"/>
            <a:ext cx="8770839" cy="46472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20AD98-653F-4BFE-9538-6AA64B6062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3003798"/>
            <a:ext cx="2297187" cy="96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800" dirty="0">
                <a:hlinkClick r:id="rId3"/>
              </a:rPr>
              <a:t>     </a:t>
            </a:r>
            <a:r>
              <a:rPr lang="en-GB" sz="1600" dirty="0">
                <a:hlinkClick r:id="rId3"/>
              </a:rPr>
              <a:t>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74447E4A7C74D8097436715100539" ma:contentTypeVersion="4" ma:contentTypeDescription="Create a new document." ma:contentTypeScope="" ma:versionID="045bbebc7231554bce0dc85f2ce0cdec">
  <xsd:schema xmlns:xsd="http://www.w3.org/2001/XMLSchema" xmlns:xs="http://www.w3.org/2001/XMLSchema" xmlns:p="http://schemas.microsoft.com/office/2006/metadata/properties" xmlns:ns2="8884602b-5bfe-4e50-baf0-2e0f5e46e0b3" xmlns:ns3="e1e6c638-a51c-46f6-b94f-e2343d07a395" targetNamespace="http://schemas.microsoft.com/office/2006/metadata/properties" ma:root="true" ma:fieldsID="aa0d3e88734c266a11a71f879735088a" ns2:_="" ns3:_="">
    <xsd:import namespace="8884602b-5bfe-4e50-baf0-2e0f5e46e0b3"/>
    <xsd:import namespace="e1e6c638-a51c-46f6-b94f-e2343d07a3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4602b-5bfe-4e50-baf0-2e0f5e46e0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6c638-a51c-46f6-b94f-e2343d07a39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1e6c638-a51c-46f6-b94f-e2343d07a395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FB95CC4-51FB-4471-847F-AEF9ABEAFE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84602b-5bfe-4e50-baf0-2e0f5e46e0b3"/>
    <ds:schemaRef ds:uri="e1e6c638-a51c-46f6-b94f-e2343d07a3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e1e6c638-a51c-46f6-b94f-e2343d07a395"/>
    <ds:schemaRef ds:uri="8884602b-5bfe-4e50-baf0-2e0f5e46e0b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14080</TotalTime>
  <Words>221</Words>
  <Application>Microsoft Office PowerPoint</Application>
  <PresentationFormat>On-screen Show (16:9)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Customer Issue Management Dashboard  CoMC </vt:lpstr>
      <vt:lpstr>Summary Dashboard (Data as at 17th December 2019)</vt:lpstr>
      <vt:lpstr>PowerPoint Presentation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295</cp:revision>
  <dcterms:created xsi:type="dcterms:W3CDTF">2018-09-02T17:12:15Z</dcterms:created>
  <dcterms:modified xsi:type="dcterms:W3CDTF">2019-12-18T08:30:34Z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664306679</vt:i4>
  </property>
  <property fmtid="{D5CDD505-2E9C-101B-9397-08002B2CF9AE}" pid="3" name="_NewReviewCycle">
    <vt:lpwstr/>
  </property>
  <property fmtid="{D5CDD505-2E9C-101B-9397-08002B2CF9AE}" pid="4" name="_EmailSubject">
    <vt:lpwstr>CoMC dashboard - 14.08.19</vt:lpwstr>
  </property>
  <property fmtid="{D5CDD505-2E9C-101B-9397-08002B2CF9AE}" pid="5" name="_AuthorEmail">
    <vt:lpwstr>megan.laki@xoserve.com</vt:lpwstr>
  </property>
  <property fmtid="{D5CDD505-2E9C-101B-9397-08002B2CF9AE}" pid="6" name="_AuthorEmailDisplayName">
    <vt:lpwstr>Laki, Megan</vt:lpwstr>
  </property>
  <property fmtid="{D5CDD505-2E9C-101B-9397-08002B2CF9AE}" pid="7" name="_PreviousAdHocReviewCycleID">
    <vt:i4>-346255393</vt:i4>
  </property>
  <property fmtid="{D5CDD505-2E9C-101B-9397-08002B2CF9AE}" pid="8" name="ContentTypeId">
    <vt:lpwstr>0x01010080D74447E4A7C74D8097436715100539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