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4"/>
  </p:sldMasterIdLst>
  <p:notesMasterIdLst>
    <p:notesMasterId r:id="rId14"/>
  </p:notesMasterIdLst>
  <p:handoutMasterIdLst>
    <p:handoutMasterId r:id="rId15"/>
  </p:handoutMasterIdLst>
  <p:sldIdLst>
    <p:sldId id="548" r:id="rId5"/>
    <p:sldId id="593" r:id="rId6"/>
    <p:sldId id="604" r:id="rId7"/>
    <p:sldId id="596" r:id="rId8"/>
    <p:sldId id="597" r:id="rId9"/>
    <p:sldId id="595" r:id="rId10"/>
    <p:sldId id="600" r:id="rId11"/>
    <p:sldId id="598" r:id="rId12"/>
    <p:sldId id="442" r:id="rId13"/>
  </p:sldIdLst>
  <p:sldSz cx="9144000" cy="5143500" type="screen16x9"/>
  <p:notesSz cx="6670675" cy="9777413"/>
  <p:defaultTextStyle>
    <a:defPPr>
      <a:defRPr lang="en-GB"/>
    </a:defPPr>
    <a:lvl1pPr marL="0" indent="0" algn="l" rtl="0" eaLnBrk="1" fontAlgn="base" hangingPunct="1">
      <a:spcBef>
        <a:spcPct val="0"/>
      </a:spcBef>
      <a:spcAft>
        <a:spcPts val="600"/>
      </a:spcAft>
      <a:buClr>
        <a:schemeClr val="tx1"/>
      </a:buClr>
      <a:buFontTx/>
      <a:buNone/>
      <a:defRPr sz="1800" b="1">
        <a:solidFill>
          <a:schemeClr val="accent1"/>
        </a:solidFill>
        <a:latin typeface="+mn-lt"/>
        <a:ea typeface="+mn-ea"/>
        <a:cs typeface="+mn-cs"/>
      </a:defRPr>
    </a:lvl1pPr>
    <a:lvl2pPr marL="0" indent="0" algn="l" rtl="0" eaLnBrk="1" fontAlgn="base" hangingPunct="1">
      <a:spcBef>
        <a:spcPct val="0"/>
      </a:spcBef>
      <a:spcAft>
        <a:spcPts val="600"/>
      </a:spcAft>
      <a:buClr>
        <a:schemeClr val="tx1"/>
      </a:buClr>
      <a:buFontTx/>
      <a:buNone/>
      <a:defRPr sz="1800">
        <a:solidFill>
          <a:schemeClr val="tx1"/>
        </a:solidFill>
        <a:latin typeface="+mn-lt"/>
        <a:ea typeface="+mn-ea"/>
      </a:defRPr>
    </a:lvl2pPr>
    <a:lvl3pPr marL="27000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Arial" panose="020B0604020202020204" pitchFamily="34" charset="0"/>
      <a:buChar char="•"/>
      <a:defRPr sz="1800">
        <a:solidFill>
          <a:schemeClr val="tx1"/>
        </a:solidFill>
        <a:latin typeface="+mn-lt"/>
        <a:ea typeface="+mn-ea"/>
      </a:defRPr>
    </a:lvl3pPr>
    <a:lvl4pPr marL="54000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Arial" panose="020B0604020202020204" pitchFamily="34" charset="0"/>
      <a:buChar char="-"/>
      <a:defRPr sz="1800">
        <a:solidFill>
          <a:schemeClr val="tx1"/>
        </a:solidFill>
        <a:latin typeface="+mn-lt"/>
        <a:ea typeface="+mn-ea"/>
      </a:defRPr>
    </a:lvl4pPr>
    <a:lvl5pPr marL="81000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Arial" panose="020B0604020202020204" pitchFamily="34" charset="0"/>
      <a:buChar char="◦"/>
      <a:defRPr sz="1800">
        <a:solidFill>
          <a:schemeClr val="tx1"/>
        </a:solidFill>
        <a:latin typeface="+mn-lt"/>
        <a:ea typeface="+mn-ea"/>
      </a:defRPr>
    </a:lvl5pPr>
    <a:lvl6pPr marL="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+mj-lt"/>
      <a:buAutoNum type="arabicPeriod"/>
      <a:defRPr sz="1800">
        <a:solidFill>
          <a:schemeClr val="tx1"/>
        </a:solidFill>
        <a:latin typeface="+mn-lt"/>
        <a:ea typeface="+mn-ea"/>
      </a:defRPr>
    </a:lvl6pPr>
    <a:lvl7pPr marL="54000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+mj-lt"/>
      <a:buAutoNum type="alphaLcPeriod"/>
      <a:defRPr sz="1800">
        <a:solidFill>
          <a:schemeClr val="tx1"/>
        </a:solidFill>
        <a:latin typeface="+mn-lt"/>
        <a:ea typeface="+mn-ea"/>
      </a:defRPr>
    </a:lvl7pPr>
    <a:lvl8pPr marL="81000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+mj-lt"/>
      <a:buAutoNum type="romanLcPeriod"/>
      <a:defRPr sz="1800">
        <a:solidFill>
          <a:schemeClr val="tx1"/>
        </a:solidFill>
        <a:latin typeface="+mn-lt"/>
        <a:ea typeface="+mn-ea"/>
      </a:defRPr>
    </a:lvl8pPr>
    <a:lvl9pPr marL="0" indent="0" algn="l" rtl="0" eaLnBrk="1" fontAlgn="base" hangingPunct="1">
      <a:spcBef>
        <a:spcPct val="0"/>
      </a:spcBef>
      <a:spcAft>
        <a:spcPts val="600"/>
      </a:spcAft>
      <a:buClr>
        <a:schemeClr val="tx1"/>
      </a:buClr>
      <a:buFontTx/>
      <a:buNone/>
      <a:defRPr sz="2400">
        <a:solidFill>
          <a:schemeClr val="accent2"/>
        </a:solidFill>
        <a:latin typeface="+mn-lt"/>
        <a:ea typeface="+mn-ea"/>
      </a:defRPr>
    </a:lvl9pPr>
  </p:defaultTextStyle>
  <p:extLst>
    <p:ext uri="{EFAFB233-063F-42B5-8137-9DF3F51BA10A}">
      <p15:sldGuideLst xmlns:p15="http://schemas.microsoft.com/office/powerpoint/2012/main">
        <p15:guide id="1" orient="horz" pos="962" userDrawn="1">
          <p15:clr>
            <a:srgbClr val="A4A3A4"/>
          </p15:clr>
        </p15:guide>
        <p15:guide id="2" pos="748" userDrawn="1">
          <p15:clr>
            <a:srgbClr val="A4A3A4"/>
          </p15:clr>
        </p15:guide>
        <p15:guide id="3" orient="horz" pos="22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rah McGugan" initials="ZM" lastIdx="2" clrIdx="0">
    <p:extLst>
      <p:ext uri="{19B8F6BF-5375-455C-9EA6-DF929625EA0E}">
        <p15:presenceInfo xmlns:p15="http://schemas.microsoft.com/office/powerpoint/2012/main" userId="S-1-5-21-4161563473-2938609101-4020916863-1246" providerId="AD"/>
      </p:ext>
    </p:extLst>
  </p:cmAuthor>
  <p:cmAuthor id="2" name="Lane, Tom" initials="LT" lastIdx="0" clrIdx="1">
    <p:extLst>
      <p:ext uri="{19B8F6BF-5375-455C-9EA6-DF929625EA0E}">
        <p15:presenceInfo xmlns:p15="http://schemas.microsoft.com/office/powerpoint/2012/main" userId="S-1-5-21-852109325-4236797708-1392725387-1603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215" autoAdjust="0"/>
  </p:normalViewPr>
  <p:slideViewPr>
    <p:cSldViewPr snapToGrid="0">
      <p:cViewPr varScale="1">
        <p:scale>
          <a:sx n="93" d="100"/>
          <a:sy n="93" d="100"/>
        </p:scale>
        <p:origin x="204" y="72"/>
      </p:cViewPr>
      <p:guideLst>
        <p:guide orient="horz" pos="962"/>
        <p:guide pos="748"/>
        <p:guide orient="horz" pos="2255"/>
      </p:guideLst>
    </p:cSldViewPr>
  </p:slideViewPr>
  <p:outlineViewPr>
    <p:cViewPr>
      <p:scale>
        <a:sx n="33" d="100"/>
        <a:sy n="33" d="100"/>
      </p:scale>
      <p:origin x="0" y="-1717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90916" cy="4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761" y="1"/>
            <a:ext cx="2890915" cy="4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fld id="{D8211FFE-B3EB-1B4F-A849-3CF65CAE83E6}" type="datetime1">
              <a:rPr lang="en-GB" smtClean="0"/>
              <a:t>27/11/2019</a:t>
            </a:fld>
            <a:endParaRPr lang="en-US" dirty="0"/>
          </a:p>
        </p:txBody>
      </p:sp>
      <p:sp>
        <p:nvSpPr>
          <p:cNvPr id="922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289191"/>
            <a:ext cx="2890916" cy="4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761" y="9289191"/>
            <a:ext cx="2890915" cy="4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fld id="{350ECF5C-888C-41F6-A366-B80CE9FF0D5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178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90916" cy="48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312" y="1"/>
            <a:ext cx="2890916" cy="48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1C4EFE-BC34-5643-BA96-233A28E9007A}" type="datetime1">
              <a:rPr lang="en-GB" smtClean="0"/>
              <a:t>27/11/2019</a:t>
            </a:fld>
            <a:endParaRPr lang="en-GB" dirty="0"/>
          </a:p>
        </p:txBody>
      </p:sp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8" y="733425"/>
            <a:ext cx="6515100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7358" y="4644596"/>
            <a:ext cx="5335961" cy="439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287575"/>
            <a:ext cx="2890916" cy="48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312" y="9287575"/>
            <a:ext cx="2890916" cy="48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779895-3E67-4CB8-BE0C-23F3FD5FF7F3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162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39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08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618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158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696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235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773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313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8CDB5-958E-4EBE-8C05-3F9C84B061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fr-FR" dirty="0"/>
              <a:t>| [Insert document title] | [Insert date]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DC1A31-5068-457A-9EB8-1CE2FB67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04472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Capital Deliver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5" y="1058863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5" y="2600550"/>
            <a:ext cx="4033839" cy="55399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Date</a:t>
            </a:r>
            <a:endParaRPr lang="en-GB" dirty="0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11" y="0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0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7" name="Round Diagonal Corner Rectangle 4">
            <a:extLst>
              <a:ext uri="{FF2B5EF4-FFF2-40B4-BE49-F238E27FC236}">
                <a16:creationId xmlns:a16="http://schemas.microsoft.com/office/drawing/2014/main" id="{7EF46B65-58C7-4BF4-B402-D21DCC45562C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A4769A89-F694-4BC2-B8EA-1E2093D69A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79" y="208023"/>
            <a:ext cx="1153207" cy="5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5900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+ Electricity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194" y="2536528"/>
            <a:ext cx="2524125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496" y="680340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D58862-146A-4EE8-ADC1-F3A18F91FAC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3099461" y="-9501"/>
            <a:ext cx="6056160" cy="515798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378259-38E9-45E5-B3A5-E2A8A5A3E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1" name="Round Diagonal Corner Rectangle 4">
            <a:extLst>
              <a:ext uri="{FF2B5EF4-FFF2-40B4-BE49-F238E27FC236}">
                <a16:creationId xmlns:a16="http://schemas.microsoft.com/office/drawing/2014/main" id="{6CC7CF4C-7ECE-4939-8EBC-3E10506D9B76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A499534-3473-4E22-AB07-600AA3C32E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79" y="208022"/>
            <a:ext cx="1736469" cy="5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577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+ Gas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194" y="2536528"/>
            <a:ext cx="2524125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496" y="680340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D58862-146A-4EE8-ADC1-F3A18F91FAC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3099461" y="-9501"/>
            <a:ext cx="6056160" cy="515798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378259-38E9-45E5-B3A5-E2A8A5A3E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9" name="Round Diagonal Corner Rectangle 4">
            <a:extLst>
              <a:ext uri="{FF2B5EF4-FFF2-40B4-BE49-F238E27FC236}">
                <a16:creationId xmlns:a16="http://schemas.microsoft.com/office/drawing/2014/main" id="{DE53115C-105A-4CE7-BEF2-2D7D7A9604F8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1A4C1D0B-5407-4DAA-8724-B6778E12A9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79" y="208022"/>
            <a:ext cx="1736469" cy="5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9882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+ Gas System Operat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194" y="2536528"/>
            <a:ext cx="2524125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496" y="680340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D58862-146A-4EE8-ADC1-F3A18F91FAC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3099461" y="-9501"/>
            <a:ext cx="6056160" cy="515798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378259-38E9-45E5-B3A5-E2A8A5A3E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1" name="Round Diagonal Corner Rectangle 4">
            <a:extLst>
              <a:ext uri="{FF2B5EF4-FFF2-40B4-BE49-F238E27FC236}">
                <a16:creationId xmlns:a16="http://schemas.microsoft.com/office/drawing/2014/main" id="{6CC7CF4C-7ECE-4939-8EBC-3E10506D9B76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379" y="255600"/>
            <a:ext cx="1547332" cy="45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3177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8505645" y="4778375"/>
            <a:ext cx="638355" cy="365125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600" smtClean="0"/>
              <a:pPr/>
              <a:t>‹#›</a:t>
            </a:fld>
            <a:endParaRPr lang="en-GB" sz="600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704F238-3359-468F-8B64-BD992440F212}"/>
              </a:ext>
            </a:extLst>
          </p:cNvPr>
          <p:cNvGrpSpPr/>
          <p:nvPr userDrawn="1"/>
        </p:nvGrpSpPr>
        <p:grpSpPr bwMode="black">
          <a:xfrm>
            <a:off x="2105025" y="2051785"/>
            <a:ext cx="4933950" cy="1039932"/>
            <a:chOff x="2910342" y="325575"/>
            <a:chExt cx="5928968" cy="124965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FE871AB-CF2E-4DAC-8C2D-963B97B314CA}"/>
                </a:ext>
              </a:extLst>
            </p:cNvPr>
            <p:cNvSpPr/>
            <p:nvPr/>
          </p:nvSpPr>
          <p:spPr bwMode="black"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C8C29B9-203B-435B-890E-73A70CA4C81F}"/>
                </a:ext>
              </a:extLst>
            </p:cNvPr>
            <p:cNvSpPr/>
            <p:nvPr/>
          </p:nvSpPr>
          <p:spPr bwMode="black"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707B5D5-B821-47CA-933A-D54DC178C7C5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D58047D-9689-487F-BFF5-02E48B2EA260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EE19533-4B41-4903-ADFA-1430E5FA3683}"/>
                </a:ext>
              </a:extLst>
            </p:cNvPr>
            <p:cNvSpPr/>
            <p:nvPr/>
          </p:nvSpPr>
          <p:spPr bwMode="black"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72D0F65-4955-4D3B-8293-898EC918883C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C4826A8-C9E9-49D9-AF7F-E3DC7BD67BD3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CCCC674-E4E6-46F9-9914-F12E382E2222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53A8048-4F2C-4389-90D8-AD6670C2E937}"/>
                </a:ext>
              </a:extLst>
            </p:cNvPr>
            <p:cNvSpPr/>
            <p:nvPr/>
          </p:nvSpPr>
          <p:spPr bwMode="black"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1191415-0ECC-4572-B26D-B095FEB85F29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ACB428A-70CC-49C9-9815-49643EC9A0FD}"/>
                </a:ext>
              </a:extLst>
            </p:cNvPr>
            <p:cNvSpPr/>
            <p:nvPr/>
          </p:nvSpPr>
          <p:spPr bwMode="black"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861F017-D2F7-4800-923F-F093966A4640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C217B49-70CC-4D78-AED0-18A9A28B3500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021449B-89FF-4452-B2AC-A01CC925A3F6}"/>
                </a:ext>
              </a:extLst>
            </p:cNvPr>
            <p:cNvSpPr/>
            <p:nvPr/>
          </p:nvSpPr>
          <p:spPr bwMode="black"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63DE190-5910-4A04-8831-912E7B4D07E0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C513A30-DC41-4B70-B474-B7F9882045F1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4BE96A6-616D-4E71-8D2F-943A0D187F8C}"/>
                </a:ext>
              </a:extLst>
            </p:cNvPr>
            <p:cNvSpPr/>
            <p:nvPr/>
          </p:nvSpPr>
          <p:spPr bwMode="black"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C6CE4B4-072A-4577-874A-81871C055E54}"/>
                </a:ext>
              </a:extLst>
            </p:cNvPr>
            <p:cNvSpPr/>
            <p:nvPr/>
          </p:nvSpPr>
          <p:spPr bwMode="black"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C62C249-90CE-45DC-8B3D-A3EF2B7862C4}"/>
                </a:ext>
              </a:extLst>
            </p:cNvPr>
            <p:cNvSpPr/>
            <p:nvPr/>
          </p:nvSpPr>
          <p:spPr bwMode="black"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45501122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704110C-7FA9-42B8-8B3B-DA58E665BD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4001" y="1062500"/>
            <a:ext cx="55434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F5AF73-3EA7-4347-84EA-D70EBAC2F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80" y="267573"/>
            <a:ext cx="5544620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A415EBFD-084A-4878-8287-2E1A3FCE8D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fr-FR" dirty="0"/>
              <a:t>| [Insert document title] | [Insert date]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308CCAE-A613-4894-962F-B9332D979AE1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18" name="Guidance note">
              <a:extLst>
                <a:ext uri="{FF2B5EF4-FFF2-40B4-BE49-F238E27FC236}">
                  <a16:creationId xmlns:a16="http://schemas.microsoft.com/office/drawing/2014/main" id="{753381CB-CFAD-4C37-9043-05C8A52380A7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FA04F91-854A-4895-BD97-24C8BB928F41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0" name="Picture 3">
                <a:extLst>
                  <a:ext uri="{FF2B5EF4-FFF2-40B4-BE49-F238E27FC236}">
                    <a16:creationId xmlns:a16="http://schemas.microsoft.com/office/drawing/2014/main" id="{9CABB711-E1AB-41A2-A779-C8967E1B90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ounded Rectangle 20">
                <a:extLst>
                  <a:ext uri="{FF2B5EF4-FFF2-40B4-BE49-F238E27FC236}">
                    <a16:creationId xmlns:a16="http://schemas.microsoft.com/office/drawing/2014/main" id="{702CAAD7-0480-4B1D-A46C-986161320307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78605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AD82B2-07C2-46E9-9678-D1F4F1426BE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27763" y="1062038"/>
            <a:ext cx="2577149" cy="34544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9E21F-48B1-4B1C-A7BD-A425530A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5B8ED1A-AF6F-4E25-AAB2-26D9DEBFF5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4000" y="1062500"/>
            <a:ext cx="2592239" cy="1569660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4BB6730-51C5-4FB3-8052-D9905AB148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76600" y="1062500"/>
            <a:ext cx="2592000" cy="1569660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E89C5F10-0515-49F1-B7E1-FA5D252EBE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fr-FR" dirty="0"/>
              <a:t>| [Insert document title] | [Insert date]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6203AC-F147-41C5-B406-E8249CBBDB54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15" name="Guidance note">
              <a:extLst>
                <a:ext uri="{FF2B5EF4-FFF2-40B4-BE49-F238E27FC236}">
                  <a16:creationId xmlns:a16="http://schemas.microsoft.com/office/drawing/2014/main" id="{464C2E21-214C-4806-9F3E-C69A825582DD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E56EF6B-B396-42F9-B229-E1E18A219AB6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7" name="Picture 3">
                <a:extLst>
                  <a:ext uri="{FF2B5EF4-FFF2-40B4-BE49-F238E27FC236}">
                    <a16:creationId xmlns:a16="http://schemas.microsoft.com/office/drawing/2014/main" id="{8EB1562C-2ED4-4AC8-AFE4-22D14FADB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ounded Rectangle 20">
                <a:extLst>
                  <a:ext uri="{FF2B5EF4-FFF2-40B4-BE49-F238E27FC236}">
                    <a16:creationId xmlns:a16="http://schemas.microsoft.com/office/drawing/2014/main" id="{E1BE0287-66BC-469E-9977-A30B88F00C15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Round Diagonal Corner Rectangle 4">
            <a:extLst>
              <a:ext uri="{FF2B5EF4-FFF2-40B4-BE49-F238E27FC236}">
                <a16:creationId xmlns:a16="http://schemas.microsoft.com/office/drawing/2014/main" id="{529E9B37-4CA4-410B-848A-FE86FF6F9510}"/>
              </a:ext>
            </a:extLst>
          </p:cNvPr>
          <p:cNvSpPr/>
          <p:nvPr userDrawn="1"/>
        </p:nvSpPr>
        <p:spPr>
          <a:xfrm>
            <a:off x="9206425" y="2140326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78559715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24DF50-EEA0-4A06-8714-8D21D9F9F1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fr-FR" dirty="0"/>
              <a:t>| [Insert document title] | [Insert date]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F1565-A4B3-45DC-B4DE-67F62117E5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2780" y="1068388"/>
            <a:ext cx="5544621" cy="329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DD9BE2-305C-49B6-A828-7CE17E381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A5251B-0820-4ADA-9A19-8246D2702489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17" name="Guidance note">
              <a:extLst>
                <a:ext uri="{FF2B5EF4-FFF2-40B4-BE49-F238E27FC236}">
                  <a16:creationId xmlns:a16="http://schemas.microsoft.com/office/drawing/2014/main" id="{312A308F-3064-47BA-AC60-32EDEEDAB44B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FAF13CC-EB75-491E-ADC5-099192BFB81F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9" name="Picture 3">
                <a:extLst>
                  <a:ext uri="{FF2B5EF4-FFF2-40B4-BE49-F238E27FC236}">
                    <a16:creationId xmlns:a16="http://schemas.microsoft.com/office/drawing/2014/main" id="{A9488914-4AA4-477A-966D-3FA45BA9AD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0">
                <a:extLst>
                  <a:ext uri="{FF2B5EF4-FFF2-40B4-BE49-F238E27FC236}">
                    <a16:creationId xmlns:a16="http://schemas.microsoft.com/office/drawing/2014/main" id="{6261C382-D82C-4A0D-BCAA-2DFF1F81BFD8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74085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820A5-9B9A-4B03-84D6-6834D49C1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hart Placeholder 5">
            <a:extLst>
              <a:ext uri="{FF2B5EF4-FFF2-40B4-BE49-F238E27FC236}">
                <a16:creationId xmlns:a16="http://schemas.microsoft.com/office/drawing/2014/main" id="{BB756EA4-8862-4B57-AC57-F64C8CF382CB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323850" y="1062500"/>
            <a:ext cx="8496000" cy="34539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91E4EDE-F73E-4D47-BE09-9DA6C99359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fr-FR" dirty="0"/>
              <a:t>| [Insert document title] | [Insert date]</a:t>
            </a:r>
          </a:p>
        </p:txBody>
      </p:sp>
      <p:sp>
        <p:nvSpPr>
          <p:cNvPr id="12" name="Guidance note">
            <a:extLst>
              <a:ext uri="{FF2B5EF4-FFF2-40B4-BE49-F238E27FC236}">
                <a16:creationId xmlns:a16="http://schemas.microsoft.com/office/drawing/2014/main" id="{DF4D906A-19FE-4A37-9F71-EBD603DB8313}"/>
              </a:ext>
            </a:extLst>
          </p:cNvPr>
          <p:cNvSpPr/>
          <p:nvPr userDrawn="1"/>
        </p:nvSpPr>
        <p:spPr>
          <a:xfrm>
            <a:off x="9206425" y="0"/>
            <a:ext cx="2029736" cy="99603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 anchor="t" anchorCtr="0">
            <a:spAutoFit/>
          </a:bodyPr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  <a:endParaRPr kumimoji="0" lang="en-GB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92424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984479-1823-4BDB-AAA8-6F7D67888FD9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11" y="0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8BD2EEFA-8252-4979-8B48-D13EEB8A4E19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0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A49F27C-7E3B-4D20-B431-E1FC318DDF6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7CA7715-C5DB-4A2E-9532-A9F797EC5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06806-C157-486B-910B-A52A24A4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5" y="1058863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5" y="2600550"/>
            <a:ext cx="4033839" cy="55399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Date</a:t>
            </a:r>
            <a:endParaRPr lang="en-GB" dirty="0"/>
          </a:p>
        </p:txBody>
      </p:sp>
      <p:sp>
        <p:nvSpPr>
          <p:cNvPr id="10" name="Round Diagonal Corner Rectangle 4">
            <a:extLst>
              <a:ext uri="{FF2B5EF4-FFF2-40B4-BE49-F238E27FC236}">
                <a16:creationId xmlns:a16="http://schemas.microsoft.com/office/drawing/2014/main" id="{16DC8360-D4F7-405A-BF06-04DDCFD5DEFE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147894130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Electricity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5" y="1058863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5" y="2600550"/>
            <a:ext cx="4033839" cy="55399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Date</a:t>
            </a:r>
            <a:endParaRPr lang="en-GB" dirty="0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11" y="0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0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7" name="Round Diagonal Corner Rectangle 4">
            <a:extLst>
              <a:ext uri="{FF2B5EF4-FFF2-40B4-BE49-F238E27FC236}">
                <a16:creationId xmlns:a16="http://schemas.microsoft.com/office/drawing/2014/main" id="{C79AD21E-EFC3-431D-86B8-0DD21178CC58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743C6D98-1722-4E05-929E-AB343311CA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79" y="208022"/>
            <a:ext cx="1736469" cy="5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6274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Gas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5" y="1058863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5" y="2600550"/>
            <a:ext cx="4033839" cy="55399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Date</a:t>
            </a:r>
            <a:endParaRPr lang="en-GB" dirty="0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11" y="0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0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6" name="Round Diagonal Corner Rectangle 4">
            <a:extLst>
              <a:ext uri="{FF2B5EF4-FFF2-40B4-BE49-F238E27FC236}">
                <a16:creationId xmlns:a16="http://schemas.microsoft.com/office/drawing/2014/main" id="{A8CD0164-38F9-45E8-BBCE-ACF9D4084AC5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45BF049-76A9-444A-BE2F-250E572948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79" y="208022"/>
            <a:ext cx="1736469" cy="5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4790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Gas System Operat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5" y="1058863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5" y="2600550"/>
            <a:ext cx="4033839" cy="55399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Date</a:t>
            </a:r>
            <a:endParaRPr lang="en-GB" dirty="0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11" y="0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0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7" name="Round Diagonal Corner Rectangle 4">
            <a:extLst>
              <a:ext uri="{FF2B5EF4-FFF2-40B4-BE49-F238E27FC236}">
                <a16:creationId xmlns:a16="http://schemas.microsoft.com/office/drawing/2014/main" id="{C79AD21E-EFC3-431D-86B8-0DD21178CC58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379" y="255600"/>
            <a:ext cx="1547332" cy="45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0814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22780" y="267573"/>
            <a:ext cx="849737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27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780" y="1058864"/>
            <a:ext cx="849844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286937" y="4740424"/>
            <a:ext cx="534283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1100" smtClean="0">
                <a:solidFill>
                  <a:schemeClr val="accent1"/>
                </a:solidFill>
              </a:rPr>
              <a:pPr/>
              <a:t>‹#›</a:t>
            </a:fld>
            <a:endParaRPr lang="en-GB" sz="1100" dirty="0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12DA87-6564-4220-A5E6-DF04389D5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4838" y="4740424"/>
            <a:ext cx="7195415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lang="en-GB" sz="1100" b="0" dirty="0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tabLst>
                <a:tab pos="989013" algn="l"/>
              </a:tabLst>
            </a:pPr>
            <a:r>
              <a:rPr lang="fr-FR" dirty="0"/>
              <a:t>| [Insert document title] | [Insert date]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5595E345-7284-4667-AC5E-016E8BC22574}"/>
              </a:ext>
            </a:extLst>
          </p:cNvPr>
          <p:cNvSpPr txBox="1">
            <a:spLocks/>
          </p:cNvSpPr>
          <p:nvPr userDrawn="1"/>
        </p:nvSpPr>
        <p:spPr>
          <a:xfrm>
            <a:off x="322780" y="4740424"/>
            <a:ext cx="912058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GB" sz="11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>
              <a:tabLst>
                <a:tab pos="989013" algn="l"/>
              </a:tabLst>
            </a:pPr>
            <a:r>
              <a:rPr lang="fr-FR" b="1" dirty="0"/>
              <a:t>National Grid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00" r:id="rId2"/>
    <p:sldLayoutId id="2147483813" r:id="rId3"/>
    <p:sldLayoutId id="2147483786" r:id="rId4"/>
    <p:sldLayoutId id="2147483814" r:id="rId5"/>
    <p:sldLayoutId id="2147483817" r:id="rId6"/>
    <p:sldLayoutId id="2147483795" r:id="rId7"/>
    <p:sldLayoutId id="2147483796" r:id="rId8"/>
    <p:sldLayoutId id="2147483815" r:id="rId9"/>
    <p:sldLayoutId id="2147483794" r:id="rId10"/>
    <p:sldLayoutId id="2147483797" r:id="rId11"/>
    <p:sldLayoutId id="2147483798" r:id="rId12"/>
    <p:sldLayoutId id="2147483816" r:id="rId13"/>
    <p:sldLayoutId id="2147483784" r:id="rId14"/>
  </p:sldLayoutIdLst>
  <p:transition>
    <p:fade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5pPr>
      <a:lvl6pPr marL="342866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6pPr>
      <a:lvl7pPr marL="685732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7pPr>
      <a:lvl8pPr marL="1028598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8pPr>
      <a:lvl9pPr marL="1371464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18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1600">
          <a:solidFill>
            <a:schemeClr val="tx1"/>
          </a:solidFill>
          <a:latin typeface="+mn-lt"/>
          <a:ea typeface="+mn-ea"/>
        </a:defRPr>
      </a:lvl2pPr>
      <a:lvl3pPr marL="27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54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  <a:ea typeface="+mn-ea"/>
        </a:defRPr>
      </a:lvl4pPr>
      <a:lvl5pPr marL="81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◦"/>
        <a:defRPr sz="1600">
          <a:solidFill>
            <a:schemeClr val="tx1"/>
          </a:solidFill>
          <a:latin typeface="+mn-lt"/>
          <a:ea typeface="+mn-ea"/>
        </a:defRPr>
      </a:lvl5pPr>
      <a:lvl6pPr marL="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arabicPeriod"/>
        <a:defRPr sz="1600">
          <a:solidFill>
            <a:schemeClr val="tx1"/>
          </a:solidFill>
          <a:latin typeface="+mn-lt"/>
          <a:ea typeface="+mn-ea"/>
        </a:defRPr>
      </a:lvl6pPr>
      <a:lvl7pPr marL="54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alphaLcPeriod"/>
        <a:defRPr sz="1600">
          <a:solidFill>
            <a:schemeClr val="tx1"/>
          </a:solidFill>
          <a:latin typeface="+mn-lt"/>
          <a:ea typeface="+mn-ea"/>
        </a:defRPr>
      </a:lvl7pPr>
      <a:lvl8pPr marL="81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romanLcPeriod"/>
        <a:defRPr sz="16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24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en-GB"/>
      </a:defPPr>
      <a:lvl1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>
          <a:solidFill>
            <a:schemeClr val="tx1"/>
          </a:solidFill>
          <a:latin typeface="+mn-lt"/>
          <a:ea typeface="+mn-ea"/>
        </a:defRPr>
      </a:lvl2pPr>
      <a:lvl3pPr marL="18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  <a:ea typeface="+mn-ea"/>
        </a:defRPr>
      </a:lvl3pPr>
      <a:lvl4pPr marL="36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-"/>
        <a:defRPr sz="1200">
          <a:solidFill>
            <a:schemeClr val="tx1"/>
          </a:solidFill>
          <a:latin typeface="+mn-lt"/>
          <a:ea typeface="+mn-ea"/>
        </a:defRPr>
      </a:lvl4pPr>
      <a:lvl5pPr marL="54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◦"/>
        <a:defRPr sz="1200">
          <a:solidFill>
            <a:schemeClr val="tx1"/>
          </a:solidFill>
          <a:latin typeface="+mn-lt"/>
          <a:ea typeface="+mn-ea"/>
        </a:defRPr>
      </a:lvl5pPr>
      <a:lvl6pPr marL="18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arabicPeriod"/>
        <a:defRPr sz="1200">
          <a:solidFill>
            <a:schemeClr val="tx1"/>
          </a:solidFill>
          <a:latin typeface="+mn-lt"/>
          <a:ea typeface="+mn-ea"/>
        </a:defRPr>
      </a:lvl6pPr>
      <a:lvl7pPr marL="36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alphaLcPeriod"/>
        <a:defRPr sz="1200">
          <a:solidFill>
            <a:schemeClr val="tx1"/>
          </a:solidFill>
          <a:latin typeface="+mn-lt"/>
          <a:ea typeface="+mn-ea"/>
        </a:defRPr>
      </a:lvl7pPr>
      <a:lvl8pPr marL="54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romanLcPeriod"/>
        <a:defRPr sz="12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>
          <a:solidFill>
            <a:schemeClr val="accent2"/>
          </a:solidFill>
          <a:latin typeface="+mn-lt"/>
          <a:ea typeface="+mn-ea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767" userDrawn="1">
          <p15:clr>
            <a:srgbClr val="F26B43"/>
          </p15:clr>
        </p15:guide>
        <p15:guide id="4" pos="5556" userDrawn="1">
          <p15:clr>
            <a:srgbClr val="F26B43"/>
          </p15:clr>
        </p15:guide>
        <p15:guide id="6" orient="horz" pos="2845" userDrawn="1">
          <p15:clr>
            <a:srgbClr val="F26B43"/>
          </p15:clr>
        </p15:guide>
        <p15:guide id="8" pos="204" userDrawn="1">
          <p15:clr>
            <a:srgbClr val="F26B43"/>
          </p15:clr>
        </p15:guide>
        <p15:guide id="13" pos="2993" userDrawn="1">
          <p15:clr>
            <a:srgbClr val="F26B43"/>
          </p15:clr>
        </p15:guide>
        <p15:guide id="14" orient="horz" pos="350" userDrawn="1">
          <p15:clr>
            <a:srgbClr val="F26B43"/>
          </p15:clr>
        </p15:guide>
        <p15:guide id="15" orient="horz" pos="667" userDrawn="1">
          <p15:clr>
            <a:srgbClr val="F26B43"/>
          </p15:clr>
        </p15:guide>
        <p15:guide id="16" pos="2064" userDrawn="1">
          <p15:clr>
            <a:srgbClr val="F26B43"/>
          </p15:clr>
        </p15:guide>
        <p15:guide id="17" pos="3923" userDrawn="1">
          <p15:clr>
            <a:srgbClr val="F26B43"/>
          </p15:clr>
        </p15:guide>
        <p15:guide id="18" pos="3696" userDrawn="1">
          <p15:clr>
            <a:srgbClr val="F26B43"/>
          </p15:clr>
        </p15:guide>
        <p15:guide id="19" pos="183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Default System Marginal Price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330195" y="2600550"/>
            <a:ext cx="4033839" cy="276999"/>
          </a:xfrm>
        </p:spPr>
        <p:txBody>
          <a:bodyPr/>
          <a:lstStyle/>
          <a:p>
            <a:r>
              <a:rPr lang="en-GB" dirty="0"/>
              <a:t>Malcolm Montgomery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12512" b="12512"/>
          <a:stretch>
            <a:fillRect/>
          </a:stretch>
        </p:blipFill>
        <p:spPr/>
      </p:pic>
      <p:pic>
        <p:nvPicPr>
          <p:cNvPr id="13" name="Picture Placeholder 12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12512" b="12512"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/>
          <a:srcRect l="14122" r="29389" b="15266"/>
          <a:stretch/>
        </p:blipFill>
        <p:spPr/>
      </p:pic>
    </p:spTree>
    <p:extLst>
      <p:ext uri="{BB962C8B-B14F-4D97-AF65-F5344CB8AC3E}">
        <p14:creationId xmlns:p14="http://schemas.microsoft.com/office/powerpoint/2010/main" val="300053986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issue</a:t>
            </a: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322780" y="898112"/>
            <a:ext cx="8626011" cy="365484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Tx/>
              <a:buNone/>
              <a:defRPr sz="1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Tx/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270000" indent="-270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540000" indent="-270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810000" indent="-270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70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+mj-lt"/>
              <a:buAutoNum type="arabicPeriod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540000" indent="-270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+mj-lt"/>
              <a:buAutoNum type="alphaLcPeriod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810000" indent="-270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+mj-lt"/>
              <a:buAutoNum type="romanLcPeriod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Tx/>
              <a:buNone/>
              <a:defRPr sz="24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algn="just">
              <a:lnSpc>
                <a:spcPct val="125000"/>
              </a:lnSpc>
            </a:pPr>
            <a:r>
              <a:rPr lang="en-GB" b="0" dirty="0">
                <a:cs typeface="Arial" panose="020B0604020202020204" pitchFamily="34" charset="0"/>
              </a:rPr>
              <a:t>The current cash out arrangements are based upon an annually calculated default system marginal price. The principle of which was intended as a proxy of the cost associated with managing a imbalance on the network. </a:t>
            </a:r>
          </a:p>
          <a:p>
            <a:pPr algn="just">
              <a:lnSpc>
                <a:spcPct val="125000"/>
              </a:lnSpc>
            </a:pPr>
            <a:endParaRPr lang="en-GB" b="0" dirty="0">
              <a:cs typeface="Arial" panose="020B0604020202020204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en-GB" b="0" dirty="0">
                <a:cs typeface="Arial" panose="020B0604020202020204" pitchFamily="34" charset="0"/>
              </a:rPr>
              <a:t>We are proposing a update of the formula used to calculate the default system marginal price (SMP) as it is no </a:t>
            </a:r>
            <a:r>
              <a:rPr lang="en-GB" b="0" dirty="0">
                <a:solidFill>
                  <a:srgbClr val="00148C"/>
                </a:solidFill>
                <a:cs typeface="Arial" panose="020B0604020202020204" pitchFamily="34" charset="0"/>
              </a:rPr>
              <a:t>longer deemed to be an accurate reflection of the way the network is operated due to market evolution since 2011.</a:t>
            </a:r>
          </a:p>
        </p:txBody>
      </p:sp>
    </p:spTree>
    <p:extLst>
      <p:ext uri="{BB962C8B-B14F-4D97-AF65-F5344CB8AC3E}">
        <p14:creationId xmlns:p14="http://schemas.microsoft.com/office/powerpoint/2010/main" val="383589789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NTS is changing</a:t>
            </a: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322780" y="970031"/>
            <a:ext cx="4249220" cy="365484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Tx/>
              <a:buNone/>
              <a:defRPr sz="1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Tx/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270000" indent="-270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540000" indent="-270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810000" indent="-270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70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+mj-lt"/>
              <a:buAutoNum type="arabicPeriod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540000" indent="-270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+mj-lt"/>
              <a:buAutoNum type="alphaLcPeriod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810000" indent="-270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+mj-lt"/>
              <a:buAutoNum type="romanLcPeriod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Tx/>
              <a:buNone/>
              <a:defRPr sz="24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25000"/>
              </a:lnSpc>
            </a:pPr>
            <a:r>
              <a:rPr lang="en-GB" b="0" dirty="0">
                <a:cs typeface="Arial" panose="020B0604020202020204" pitchFamily="34" charset="0"/>
              </a:rPr>
              <a:t>Over the past ten years, the way the NTS is used has changed dramatically in terms of supply/demand patterns, in day </a:t>
            </a:r>
            <a:r>
              <a:rPr lang="en-GB" b="0" dirty="0" err="1">
                <a:cs typeface="Arial" panose="020B0604020202020204" pitchFamily="34" charset="0"/>
              </a:rPr>
              <a:t>linepack</a:t>
            </a:r>
            <a:r>
              <a:rPr lang="en-GB" b="0" dirty="0">
                <a:cs typeface="Arial" panose="020B0604020202020204" pitchFamily="34" charset="0"/>
              </a:rPr>
              <a:t> change and day on day </a:t>
            </a:r>
            <a:r>
              <a:rPr lang="en-GB" b="0" dirty="0" err="1">
                <a:cs typeface="Arial" panose="020B0604020202020204" pitchFamily="34" charset="0"/>
              </a:rPr>
              <a:t>linepack</a:t>
            </a:r>
            <a:r>
              <a:rPr lang="en-GB" b="0" dirty="0">
                <a:cs typeface="Arial" panose="020B0604020202020204" pitchFamily="34" charset="0"/>
              </a:rPr>
              <a:t> variability.</a:t>
            </a:r>
          </a:p>
          <a:p>
            <a:pPr>
              <a:lnSpc>
                <a:spcPct val="125000"/>
              </a:lnSpc>
            </a:pPr>
            <a:r>
              <a:rPr lang="en-GB" b="0" dirty="0">
                <a:cs typeface="Arial" panose="020B0604020202020204" pitchFamily="34" charset="0"/>
              </a:rPr>
              <a:t>We need a formula that is reflective of the current system and adaptive enough to evolve with future changes, within the scope permitted by EU Bal code.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5024063" y="1469203"/>
            <a:ext cx="3328827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  <a:buClr>
                <a:schemeClr val="tx1"/>
              </a:buClr>
            </a:pPr>
            <a:endParaRPr lang="en-GB" b="0" dirty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  <a:buClr>
                <a:schemeClr val="tx1"/>
              </a:buClr>
            </a:pPr>
            <a:endParaRPr lang="en-GB" sz="1800" b="0" kern="0" dirty="0">
              <a:solidFill>
                <a:schemeClr val="tx1"/>
              </a:solidFill>
              <a:latin typeface="+mn-lt"/>
              <a:ea typeface="+mn-ea"/>
            </a:endParaRPr>
          </a:p>
          <a:p>
            <a:pPr algn="l">
              <a:spcAft>
                <a:spcPts val="600"/>
              </a:spcAft>
              <a:buClr>
                <a:schemeClr val="tx1"/>
              </a:buClr>
            </a:pPr>
            <a:endParaRPr lang="en-GB" b="0" dirty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  <a:buClr>
                <a:schemeClr val="tx1"/>
              </a:buClr>
            </a:pPr>
            <a:endParaRPr lang="en-GB" sz="1800" b="0" kern="0" dirty="0">
              <a:solidFill>
                <a:schemeClr val="tx1"/>
              </a:solidFill>
              <a:latin typeface="+mn-lt"/>
              <a:ea typeface="+mn-ea"/>
            </a:endParaRPr>
          </a:p>
          <a:p>
            <a:pPr algn="l">
              <a:spcAft>
                <a:spcPts val="600"/>
              </a:spcAft>
              <a:buClr>
                <a:schemeClr val="tx1"/>
              </a:buClr>
            </a:pPr>
            <a:endParaRPr lang="en-GB" sz="1800" b="0" kern="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4333045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Methodology</a:t>
            </a:r>
          </a:p>
        </p:txBody>
      </p:sp>
      <p:sp>
        <p:nvSpPr>
          <p:cNvPr id="3" name="Text Placeholder 6"/>
          <p:cNvSpPr txBox="1">
            <a:spLocks/>
          </p:cNvSpPr>
          <p:nvPr/>
        </p:nvSpPr>
        <p:spPr>
          <a:xfrm>
            <a:off x="322780" y="774822"/>
            <a:ext cx="7843954" cy="365334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Tx/>
              <a:buNone/>
              <a:defRPr sz="1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Tx/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270000" indent="-270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540000" indent="-270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810000" indent="-270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70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+mj-lt"/>
              <a:buAutoNum type="arabicPeriod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540000" indent="-270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+mj-lt"/>
              <a:buAutoNum type="alphaLcPeriod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810000" indent="-270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+mj-lt"/>
              <a:buAutoNum type="romanLcPeriod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Tx/>
              <a:buNone/>
              <a:defRPr sz="24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algn="just">
              <a:lnSpc>
                <a:spcPct val="125000"/>
              </a:lnSpc>
            </a:pPr>
            <a:r>
              <a:rPr lang="en-GB" b="0" dirty="0">
                <a:cs typeface="Arial" panose="020B0604020202020204" pitchFamily="34" charset="0"/>
              </a:rPr>
              <a:t>The current formula was derived in 2011 and is closely linked to compressor usage, previous years demand and capacity charges. </a:t>
            </a:r>
          </a:p>
          <a:p>
            <a:pPr algn="just">
              <a:lnSpc>
                <a:spcPct val="125000"/>
              </a:lnSpc>
            </a:pPr>
            <a:endParaRPr lang="en-GB" b="0" dirty="0">
              <a:cs typeface="Arial" panose="020B0604020202020204" pitchFamily="34" charset="0"/>
            </a:endParaRPr>
          </a:p>
          <a:p>
            <a:pPr algn="just">
              <a:lnSpc>
                <a:spcPct val="125000"/>
              </a:lnSpc>
            </a:pPr>
            <a:endParaRPr lang="en-GB" b="0" dirty="0">
              <a:cs typeface="Arial" panose="020B0604020202020204" pitchFamily="34" charset="0"/>
            </a:endParaRPr>
          </a:p>
          <a:p>
            <a:pPr algn="just">
              <a:lnSpc>
                <a:spcPct val="125000"/>
              </a:lnSpc>
            </a:pPr>
            <a:endParaRPr lang="en-GB" b="0" dirty="0">
              <a:cs typeface="Arial" panose="020B0604020202020204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en-GB" b="0" dirty="0">
                <a:cs typeface="Arial" panose="020B0604020202020204" pitchFamily="34" charset="0"/>
              </a:rPr>
              <a:t>As supply and demand patterns have changed, alongside how we operate the network, the current SMP small adjustment formula may not be as reflective as it once was.</a:t>
            </a:r>
            <a:endParaRPr lang="en-US" sz="1600" dirty="0">
              <a:solidFill>
                <a:schemeClr val="tx2"/>
              </a:solidFill>
            </a:endParaRPr>
          </a:p>
          <a:p>
            <a:pPr algn="just">
              <a:lnSpc>
                <a:spcPct val="125000"/>
              </a:lnSpc>
            </a:pPr>
            <a:endParaRPr lang="en-US" sz="1600" b="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1722852"/>
            <a:ext cx="4210050" cy="125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4850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Considerations</a:t>
            </a:r>
            <a:endParaRPr lang="en-GB" strike="sngStrike" dirty="0"/>
          </a:p>
        </p:txBody>
      </p:sp>
      <p:sp>
        <p:nvSpPr>
          <p:cNvPr id="3" name="Text Placeholder 6"/>
          <p:cNvSpPr txBox="1">
            <a:spLocks/>
          </p:cNvSpPr>
          <p:nvPr/>
        </p:nvSpPr>
        <p:spPr>
          <a:xfrm>
            <a:off x="322780" y="893852"/>
            <a:ext cx="7843954" cy="371329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Tx/>
              <a:buNone/>
              <a:defRPr sz="1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Tx/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270000" indent="-270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540000" indent="-270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810000" indent="-270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70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+mj-lt"/>
              <a:buAutoNum type="arabicPeriod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540000" indent="-270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+mj-lt"/>
              <a:buAutoNum type="alphaLcPeriod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810000" indent="-270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+mj-lt"/>
              <a:buAutoNum type="romanLcPeriod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Tx/>
              <a:buNone/>
              <a:defRPr sz="24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algn="just">
              <a:lnSpc>
                <a:spcPct val="125000"/>
              </a:lnSpc>
            </a:pPr>
            <a:r>
              <a:rPr lang="en-US" b="0" dirty="0">
                <a:solidFill>
                  <a:srgbClr val="00148C"/>
                </a:solidFill>
              </a:rPr>
              <a:t>Realistically it is very difficult to isolate incremental costs caused by market imbalance from general operational costs in order to derive a reflective formula.</a:t>
            </a:r>
          </a:p>
          <a:p>
            <a:pPr algn="just">
              <a:lnSpc>
                <a:spcPct val="125000"/>
              </a:lnSpc>
            </a:pPr>
            <a:r>
              <a:rPr lang="en-GB" b="0" dirty="0">
                <a:cs typeface="Arial" panose="020B0604020202020204" pitchFamily="34" charset="0"/>
              </a:rPr>
              <a:t>Changes to the default SMP may have the consequence of altering the commercial drivers of Shippers to balance.</a:t>
            </a:r>
            <a:endParaRPr lang="en-US" b="0" dirty="0"/>
          </a:p>
          <a:p>
            <a:pPr algn="just">
              <a:lnSpc>
                <a:spcPct val="125000"/>
              </a:lnSpc>
            </a:pPr>
            <a:r>
              <a:rPr lang="en-US" b="0" dirty="0"/>
              <a:t>Any review should therefore balance the desire for cost reflectivity both with practical considerations and with providing</a:t>
            </a:r>
            <a:r>
              <a:rPr lang="en-US" b="0" dirty="0">
                <a:solidFill>
                  <a:srgbClr val="00148C"/>
                </a:solidFill>
              </a:rPr>
              <a:t> sufficient incentives </a:t>
            </a:r>
            <a:r>
              <a:rPr lang="en-US" b="0" dirty="0"/>
              <a:t>on the market to balance.</a:t>
            </a:r>
          </a:p>
          <a:p>
            <a:pPr algn="just">
              <a:lnSpc>
                <a:spcPct val="125000"/>
              </a:lnSpc>
            </a:pPr>
            <a:endParaRPr lang="en-US" sz="16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15860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25522" y="844611"/>
            <a:ext cx="3756060" cy="3693319"/>
          </a:xfrm>
        </p:spPr>
        <p:txBody>
          <a:bodyPr/>
          <a:lstStyle/>
          <a:p>
            <a:pPr algn="just"/>
            <a:r>
              <a:rPr lang="en-US" b="0" dirty="0"/>
              <a:t>The Industry view is mixed, however concerns raised via Ops Forum and </a:t>
            </a:r>
            <a:r>
              <a:rPr lang="en-US" b="0" dirty="0" err="1"/>
              <a:t>bilaterals</a:t>
            </a:r>
            <a:r>
              <a:rPr lang="en-US" b="0" dirty="0"/>
              <a:t> include:</a:t>
            </a:r>
          </a:p>
          <a:p>
            <a:pPr lvl="3">
              <a:spcAft>
                <a:spcPts val="0"/>
              </a:spcAft>
            </a:pPr>
            <a:r>
              <a:rPr lang="en-US" dirty="0"/>
              <a:t>Increased frequency of National Grid trading as residual balancer;</a:t>
            </a:r>
          </a:p>
          <a:p>
            <a:pPr lvl="3">
              <a:spcAft>
                <a:spcPts val="0"/>
              </a:spcAft>
            </a:pPr>
            <a:r>
              <a:rPr lang="en-US" dirty="0"/>
              <a:t>Shippers whose inputs and outputs are out of balance are not being held accountable;</a:t>
            </a:r>
          </a:p>
          <a:p>
            <a:pPr lvl="3">
              <a:spcAft>
                <a:spcPts val="0"/>
              </a:spcAft>
            </a:pPr>
            <a:r>
              <a:rPr lang="en-US" dirty="0"/>
              <a:t>Default cash-out price isn’t sufficient enough to drive commercial decisions;</a:t>
            </a:r>
          </a:p>
          <a:p>
            <a:pPr lvl="3">
              <a:spcAft>
                <a:spcPts val="0"/>
              </a:spcAft>
            </a:pPr>
            <a:r>
              <a:rPr lang="en-US" dirty="0"/>
              <a:t>Small cash out prices are giving the perception that imbalances do not cause issues on the NTS.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External Views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F50920-1BD3-4E57-9693-FF7638E7E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345" y="1418035"/>
            <a:ext cx="3826306" cy="283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87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322780" y="774823"/>
            <a:ext cx="7843954" cy="290332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Tx/>
              <a:buNone/>
              <a:defRPr sz="1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Tx/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270000" indent="-270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540000" indent="-270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810000" indent="-270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70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+mj-lt"/>
              <a:buAutoNum type="arabicPeriod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540000" indent="-270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+mj-lt"/>
              <a:buAutoNum type="alphaLcPeriod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810000" indent="-270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+mj-lt"/>
              <a:buAutoNum type="romanLcPeriod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Tx/>
              <a:buNone/>
              <a:defRPr sz="24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algn="just">
              <a:lnSpc>
                <a:spcPct val="125000"/>
              </a:lnSpc>
            </a:pPr>
            <a:r>
              <a:rPr lang="en-GB" sz="1600" b="0" dirty="0">
                <a:cs typeface="Arial" panose="020B0604020202020204" pitchFamily="34" charset="0"/>
              </a:rPr>
              <a:t>National Grid (NG) believe it is appropriate to raise a UNC modification to amend the default SMP formula. NG believe the main considerations are:</a:t>
            </a:r>
          </a:p>
          <a:p>
            <a:pPr marL="342900" indent="-342900" algn="just">
              <a:lnSpc>
                <a:spcPct val="125000"/>
              </a:lnSpc>
              <a:buAutoNum type="arabicPeriod"/>
            </a:pPr>
            <a:r>
              <a:rPr lang="en-GB" sz="1600" b="0" dirty="0">
                <a:cs typeface="Arial" panose="020B0604020202020204" pitchFamily="34" charset="0"/>
              </a:rPr>
              <a:t>How should the formula evolve to reflect the operation of the network in 2019 and be adaptive to future needs.</a:t>
            </a:r>
          </a:p>
          <a:p>
            <a:pPr marL="342900" indent="-342900" algn="just">
              <a:lnSpc>
                <a:spcPct val="125000"/>
              </a:lnSpc>
              <a:buAutoNum type="arabicPeriod"/>
            </a:pPr>
            <a:r>
              <a:rPr lang="en-GB" sz="1600" b="0" dirty="0">
                <a:cs typeface="Arial" panose="020B0604020202020204" pitchFamily="34" charset="0"/>
              </a:rPr>
              <a:t>Opportunity to address concerns raised by shippers regarding</a:t>
            </a:r>
            <a:r>
              <a:rPr lang="en-GB" sz="1600" b="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GB" sz="1600" b="0" dirty="0">
                <a:cs typeface="Arial" panose="020B0604020202020204" pitchFamily="34" charset="0"/>
              </a:rPr>
              <a:t>NG’s increased trading frequency. </a:t>
            </a:r>
          </a:p>
          <a:p>
            <a:pPr marL="342900" indent="-342900" algn="just">
              <a:lnSpc>
                <a:spcPct val="125000"/>
              </a:lnSpc>
              <a:buAutoNum type="arabicPeriod"/>
            </a:pPr>
            <a:r>
              <a:rPr lang="en-GB" sz="1600" b="0" dirty="0">
                <a:cs typeface="Arial" panose="020B0604020202020204" pitchFamily="34" charset="0"/>
              </a:rPr>
              <a:t>What is a proportional incentive on Shippers to balance their portfolios and how does that relate to other EU markets?</a:t>
            </a:r>
          </a:p>
          <a:p>
            <a:pPr algn="just">
              <a:lnSpc>
                <a:spcPct val="125000"/>
              </a:lnSpc>
            </a:pPr>
            <a:endParaRPr lang="en-US" sz="1600" b="0" dirty="0"/>
          </a:p>
          <a:p>
            <a:pPr algn="just">
              <a:lnSpc>
                <a:spcPct val="125000"/>
              </a:lnSpc>
            </a:pPr>
            <a:endParaRPr lang="en-US" sz="16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74495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324001" y="1062500"/>
            <a:ext cx="7689842" cy="1569660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GB" dirty="0"/>
              <a:t>UNC modification proposal to be raised to Dec or Jan panel.</a:t>
            </a:r>
          </a:p>
          <a:p>
            <a:pPr marL="285750" indent="-285750">
              <a:buFontTx/>
              <a:buChar char="-"/>
            </a:pPr>
            <a:r>
              <a:rPr lang="en-GB" dirty="0"/>
              <a:t>Further engagement with industry to understand range of views.</a:t>
            </a:r>
          </a:p>
          <a:p>
            <a:pPr marL="285750" indent="-285750">
              <a:buFontTx/>
              <a:buChar char="-"/>
            </a:pPr>
            <a:r>
              <a:rPr lang="en-GB" dirty="0"/>
              <a:t>Establishing understanding of arrangements in other EU countries.</a:t>
            </a:r>
          </a:p>
          <a:p>
            <a:pPr marL="285750" indent="-285750">
              <a:buFontTx/>
              <a:buChar char="-"/>
            </a:pPr>
            <a:r>
              <a:rPr lang="en-GB" dirty="0"/>
              <a:t>Target date of 1</a:t>
            </a:r>
            <a:r>
              <a:rPr lang="en-GB" baseline="30000" dirty="0"/>
              <a:t>st</a:t>
            </a:r>
            <a:r>
              <a:rPr lang="en-GB" dirty="0"/>
              <a:t> Oct 2020 for any new UNC methodology.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989013" algn="l"/>
              </a:tabLst>
            </a:pPr>
            <a:r>
              <a:rPr lang="fr-FR"/>
              <a:t>| [Insert document title] | [Insert date]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0537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6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NG_PPT_16x9_Generic_template-blue">
  <a:themeElements>
    <a:clrScheme name="Custom 8">
      <a:dk1>
        <a:srgbClr val="55555A"/>
      </a:dk1>
      <a:lt1>
        <a:srgbClr val="FFFFFF"/>
      </a:lt1>
      <a:dk2>
        <a:srgbClr val="808083"/>
      </a:dk2>
      <a:lt2>
        <a:srgbClr val="AAAAAC"/>
      </a:lt2>
      <a:accent1>
        <a:srgbClr val="00148C"/>
      </a:accent1>
      <a:accent2>
        <a:srgbClr val="00BEB4"/>
      </a:accent2>
      <a:accent3>
        <a:srgbClr val="FA4616"/>
      </a:accent3>
      <a:accent4>
        <a:srgbClr val="500A78"/>
      </a:accent4>
      <a:accent5>
        <a:srgbClr val="C800A1"/>
      </a:accent5>
      <a:accent6>
        <a:srgbClr val="FFB45A"/>
      </a:accent6>
      <a:hlink>
        <a:srgbClr val="96D7EB"/>
      </a:hlink>
      <a:folHlink>
        <a:srgbClr val="96D7EB"/>
      </a:folHlink>
    </a:clrScheme>
    <a:fontScheme name="NG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34" tIns="45718" rIns="91434" bIns="45718" numCol="1" rtlCol="0" anchor="t" anchorCtr="0" compatLnSpc="1">
        <a:prstTxWarp prst="textNoShape">
          <a:avLst/>
        </a:prstTxWarp>
      </a:bodyPr>
      <a:lstStyle>
        <a:defPPr algn="l">
          <a:spcAft>
            <a:spcPts val="450"/>
          </a:spcAft>
          <a:defRPr sz="1800" dirty="0" err="1">
            <a:solidFill>
              <a:schemeClr val="bg1"/>
            </a:solidFill>
            <a:latin typeface="+mn-lt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algn="l">
          <a:spcAft>
            <a:spcPts val="600"/>
          </a:spcAft>
          <a:buClr>
            <a:schemeClr val="tx1"/>
          </a:buClr>
          <a:defRPr sz="1800" b="0" kern="0" dirty="0" err="1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  <a:extLst>
    <a:ext uri="{05A4C25C-085E-4340-85A3-A5531E510DB2}">
      <thm15:themeFamily xmlns:thm15="http://schemas.microsoft.com/office/thememl/2012/main" name="NG PowerPoint Template 16x9 2018 (002) [Read-Only]" id="{09C022F4-7565-41E1-A7FB-C2D493F3294A}" vid="{2AAFE8C1-F82C-4771-B86E-3A99EBEE956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9FE3A0DFBDDF4B86E3D79E9FDBE029" ma:contentTypeVersion="13" ma:contentTypeDescription="Create a new document." ma:contentTypeScope="" ma:versionID="a7975b0689f984a9ceb30d01b1c5ec91">
  <xsd:schema xmlns:xsd="http://www.w3.org/2001/XMLSchema" xmlns:xs="http://www.w3.org/2001/XMLSchema" xmlns:p="http://schemas.microsoft.com/office/2006/metadata/properties" xmlns:ns3="058e8728-260f-4dfb-8787-4ebe17203182" xmlns:ns4="63f065d3-f48e-4d2d-a5d5-b4becdeb24fc" targetNamespace="http://schemas.microsoft.com/office/2006/metadata/properties" ma:root="true" ma:fieldsID="c186f5e41ec1966ae02ab9c6b020244d" ns3:_="" ns4:_="">
    <xsd:import namespace="058e8728-260f-4dfb-8787-4ebe17203182"/>
    <xsd:import namespace="63f065d3-f48e-4d2d-a5d5-b4becdeb24f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EventHashCode" minOccurs="0"/>
                <xsd:element ref="ns3:MediaServiceGenerationTime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8e8728-260f-4dfb-8787-4ebe172031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f065d3-f48e-4d2d-a5d5-b4becdeb24f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5F7A86-BB63-4AA3-A715-9ADFE1E4AA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8e8728-260f-4dfb-8787-4ebe17203182"/>
    <ds:schemaRef ds:uri="63f065d3-f48e-4d2d-a5d5-b4becdeb24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DD61D4-0728-42E5-8DEC-12F895BE0BCC}">
  <ds:schemaRefs>
    <ds:schemaRef ds:uri="http://purl.org/dc/dcmitype/"/>
    <ds:schemaRef ds:uri="http://www.w3.org/XML/1998/namespace"/>
    <ds:schemaRef ds:uri="63f065d3-f48e-4d2d-a5d5-b4becdeb24fc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058e8728-260f-4dfb-8787-4ebe17203182"/>
  </ds:schemaRefs>
</ds:datastoreItem>
</file>

<file path=customXml/itemProps3.xml><?xml version="1.0" encoding="utf-8"?>
<ds:datastoreItem xmlns:ds="http://schemas.openxmlformats.org/officeDocument/2006/customXml" ds:itemID="{B66B82BE-70C2-4805-A50B-AF1C6D4175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GISG%20Nov%2019%20slides</Template>
  <TotalTime>896</TotalTime>
  <Words>494</Words>
  <Application>Microsoft Office PowerPoint</Application>
  <PresentationFormat>On-screen Show (16:9)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ＭＳ Ｐゴシック</vt:lpstr>
      <vt:lpstr>Arial</vt:lpstr>
      <vt:lpstr>Calibri</vt:lpstr>
      <vt:lpstr>NG_PPT_16x9_Generic_template-blue</vt:lpstr>
      <vt:lpstr>Default System Marginal Price</vt:lpstr>
      <vt:lpstr>The issue</vt:lpstr>
      <vt:lpstr>The NTS is changing</vt:lpstr>
      <vt:lpstr>Current Methodology</vt:lpstr>
      <vt:lpstr>Further Considerations</vt:lpstr>
      <vt:lpstr>External Views</vt:lpstr>
      <vt:lpstr>Summary</vt:lpstr>
      <vt:lpstr>Next Steps</vt:lpstr>
      <vt:lpstr>PowerPoint Presentation</vt:lpstr>
    </vt:vector>
  </TitlesOfParts>
  <Company>National Grid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Default System Marginal Price</dc:title>
  <dc:creator>Montgomery, Malcolm</dc:creator>
  <cp:lastModifiedBy>Montgomery, Malcolm</cp:lastModifiedBy>
  <cp:revision>89</cp:revision>
  <cp:lastPrinted>2018-08-10T07:16:05Z</cp:lastPrinted>
  <dcterms:created xsi:type="dcterms:W3CDTF">2019-11-11T10:17:34Z</dcterms:created>
  <dcterms:modified xsi:type="dcterms:W3CDTF">2019-11-27T16:11:23Z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0x010100719FE3A0DFBDDF4B86E3D79E9FDBE029</vt:lpwstr>
  </property>
  <property fmtid="{D5CDD505-2E9C-101B-9397-08002B2CF9AE}" pid="4" name="_AdHocReviewCycleID">
    <vt:i4>-388957562</vt:i4>
  </property>
  <property fmtid="{D5CDD505-2E9C-101B-9397-08002B2CF9AE}" pid="5" name="_EmailSubject">
    <vt:lpwstr>new item for Dec Tx WG</vt:lpwstr>
  </property>
  <property fmtid="{D5CDD505-2E9C-101B-9397-08002B2CF9AE}" pid="6" name="_AuthorEmail">
    <vt:lpwstr>Malcolm.Montgomery@nationalgrid.com</vt:lpwstr>
  </property>
  <property fmtid="{D5CDD505-2E9C-101B-9397-08002B2CF9AE}" pid="7" name="_AuthorEmailDisplayName">
    <vt:lpwstr>Montgomery, Malcolm</vt:lpwstr>
  </property>
  <property fmtid="{D5CDD505-2E9C-101B-9397-08002B2CF9AE}" pid="8" name="_PreviousAdHocReviewCycleID">
    <vt:i4>1008309157</vt:i4>
  </property>
</Properties>
</file>