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63" r:id="rId10"/>
    <p:sldId id="352" r:id="rId11"/>
    <p:sldId id="257"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F4AE14-88B0-4B98-BC1E-CFA52642051C}" v="522" dt="2019-11-05T12:34:44.278"/>
    <p1510:client id="{E5DD0F5B-6BF7-4B4B-881E-DAEED0B6322F}" v="1" dt="2019-11-05T12:53:25.160"/>
    <p1510:client id="{84183B5B-3FFA-47BA-8B5C-F1069127B7E2}" v="68" dt="2019-11-05T16:00:46.6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7" autoAdjust="0"/>
  </p:normalViewPr>
  <p:slideViewPr>
    <p:cSldViewPr>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05/11/2019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13/11/19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600" dirty="0"/>
              <a:t>UIG Task Force Activities migration post October 19</a:t>
            </a:r>
            <a:endParaRPr lang="en-GB" sz="1500" dirty="0"/>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444150628"/>
              </p:ext>
            </p:extLst>
          </p:nvPr>
        </p:nvGraphicFramePr>
        <p:xfrm>
          <a:off x="251519" y="2376671"/>
          <a:ext cx="3469742" cy="2253609"/>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733439">
                  <a:extLst>
                    <a:ext uri="{9D8B030D-6E8A-4147-A177-3AD203B41FA5}">
                      <a16:colId xmlns:a16="http://schemas.microsoft.com/office/drawing/2014/main" val="20002"/>
                    </a:ext>
                  </a:extLst>
                </a:gridCol>
                <a:gridCol w="504055">
                  <a:extLst>
                    <a:ext uri="{9D8B030D-6E8A-4147-A177-3AD203B41FA5}">
                      <a16:colId xmlns:a16="http://schemas.microsoft.com/office/drawing/2014/main" val="20003"/>
                    </a:ext>
                  </a:extLst>
                </a:gridCol>
              </a:tblGrid>
              <a:tr h="33610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October</a:t>
                      </a:r>
                      <a:r>
                        <a:rPr lang="en-GB" sz="800" kern="1200" baseline="0" dirty="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0234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a:solidFill>
                            <a:schemeClr val="tx2"/>
                          </a:solidFill>
                          <a:latin typeface="+mn-lt"/>
                          <a:ea typeface="Calibri" panose="020F0502020204030204" pitchFamily="34" charset="0"/>
                          <a:cs typeface="Times New Roman" panose="02020603050405020304" pitchFamily="18" charset="0"/>
                        </a:rPr>
                        <a:t>October</a:t>
                      </a:r>
                      <a:r>
                        <a:rPr lang="en-GB" sz="800" kern="1200" dirty="0">
                          <a:solidFill>
                            <a:schemeClr val="tx2"/>
                          </a:solidFill>
                          <a:latin typeface="+mj-lt"/>
                          <a:ea typeface="Calibri" panose="020F0502020204030204" pitchFamily="34" charset="0"/>
                          <a:cs typeface="Times New Roman" panose="02020603050405020304" pitchFamily="18" charset="0"/>
                        </a:rPr>
                        <a:t>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887630650"/>
                  </a:ext>
                </a:extLst>
              </a:tr>
              <a:tr h="40234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a:solidFill>
                            <a:schemeClr val="tx2"/>
                          </a:solidFill>
                          <a:latin typeface="+mn-lt"/>
                          <a:ea typeface="Calibri" panose="020F0502020204030204" pitchFamily="34" charset="0"/>
                          <a:cs typeface="Times New Roman" panose="02020603050405020304" pitchFamily="18" charset="0"/>
                        </a:rPr>
                        <a:t>October</a:t>
                      </a:r>
                      <a:r>
                        <a:rPr lang="en-GB" sz="800" kern="1200" dirty="0">
                          <a:solidFill>
                            <a:schemeClr val="tx2"/>
                          </a:solidFill>
                          <a:latin typeface="+mj-lt"/>
                          <a:ea typeface="Calibri" panose="020F0502020204030204" pitchFamily="34" charset="0"/>
                          <a:cs typeface="Times New Roman" panose="02020603050405020304" pitchFamily="18" charset="0"/>
                        </a:rPr>
                        <a:t>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16/10/19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05133341"/>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09/09/19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225005"/>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78076949"/>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720080">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28019504"/>
              </p:ext>
            </p:extLst>
          </p:nvPr>
        </p:nvGraphicFramePr>
        <p:xfrm>
          <a:off x="4355976" y="2646030"/>
          <a:ext cx="3528392" cy="2058918"/>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693360">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November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13/11/19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3980208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November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20/11/19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5535299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w/c 11/11/19</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w/c 14/10/19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821441398"/>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November 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26/11/19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912508688"/>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 Updated</a:t>
            </a:r>
          </a:p>
        </p:txBody>
      </p:sp>
      <p:sp>
        <p:nvSpPr>
          <p:cNvPr id="15" name="Rectangle 14">
            <a:extLst>
              <a:ext uri="{FF2B5EF4-FFF2-40B4-BE49-F238E27FC236}">
                <a16:creationId xmlns:a16="http://schemas.microsoft.com/office/drawing/2014/main" id="{B64306B3-3585-5E46-BA3A-D8B3C1223180}"/>
              </a:ext>
            </a:extLst>
          </p:cNvPr>
          <p:cNvSpPr/>
          <p:nvPr/>
        </p:nvSpPr>
        <p:spPr bwMode="auto">
          <a:xfrm>
            <a:off x="5508104" y="195488"/>
            <a:ext cx="3456384" cy="449843"/>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id="{AC124C8C-4F66-FD40-BCE9-4399FC098415}"/>
              </a:ext>
            </a:extLst>
          </p:cNvPr>
          <p:cNvSpPr/>
          <p:nvPr/>
        </p:nvSpPr>
        <p:spPr>
          <a:xfrm>
            <a:off x="817240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2523575706"/>
              </p:ext>
            </p:extLst>
          </p:nvPr>
        </p:nvGraphicFramePr>
        <p:xfrm>
          <a:off x="567739" y="672591"/>
          <a:ext cx="7818372" cy="4010600"/>
        </p:xfrm>
        <a:graphic>
          <a:graphicData uri="http://schemas.openxmlformats.org/drawingml/2006/table">
            <a:tbl>
              <a:tblPr firstRow="1" bandRow="1">
                <a:tableStyleId>{69CF1AB2-1976-4502-BF36-3FF5EA218861}</a:tableStyleId>
              </a:tblPr>
              <a:tblGrid>
                <a:gridCol w="153232">
                  <a:extLst>
                    <a:ext uri="{9D8B030D-6E8A-4147-A177-3AD203B41FA5}">
                      <a16:colId xmlns:a16="http://schemas.microsoft.com/office/drawing/2014/main" val="4177888447"/>
                    </a:ext>
                  </a:extLst>
                </a:gridCol>
                <a:gridCol w="290814">
                  <a:extLst>
                    <a:ext uri="{9D8B030D-6E8A-4147-A177-3AD203B41FA5}">
                      <a16:colId xmlns:a16="http://schemas.microsoft.com/office/drawing/2014/main" val="20006"/>
                    </a:ext>
                  </a:extLst>
                </a:gridCol>
                <a:gridCol w="290814">
                  <a:extLst>
                    <a:ext uri="{9D8B030D-6E8A-4147-A177-3AD203B41FA5}">
                      <a16:colId xmlns:a16="http://schemas.microsoft.com/office/drawing/2014/main" val="20007"/>
                    </a:ext>
                  </a:extLst>
                </a:gridCol>
                <a:gridCol w="290814">
                  <a:extLst>
                    <a:ext uri="{9D8B030D-6E8A-4147-A177-3AD203B41FA5}">
                      <a16:colId xmlns:a16="http://schemas.microsoft.com/office/drawing/2014/main" val="20008"/>
                    </a:ext>
                  </a:extLst>
                </a:gridCol>
                <a:gridCol w="290814">
                  <a:extLst>
                    <a:ext uri="{9D8B030D-6E8A-4147-A177-3AD203B41FA5}">
                      <a16:colId xmlns:a16="http://schemas.microsoft.com/office/drawing/2014/main" val="20009"/>
                    </a:ext>
                  </a:extLst>
                </a:gridCol>
                <a:gridCol w="302367">
                  <a:extLst>
                    <a:ext uri="{9D8B030D-6E8A-4147-A177-3AD203B41FA5}">
                      <a16:colId xmlns:a16="http://schemas.microsoft.com/office/drawing/2014/main" val="20010"/>
                    </a:ext>
                  </a:extLst>
                </a:gridCol>
                <a:gridCol w="290814">
                  <a:extLst>
                    <a:ext uri="{9D8B030D-6E8A-4147-A177-3AD203B41FA5}">
                      <a16:colId xmlns:a16="http://schemas.microsoft.com/office/drawing/2014/main" val="20011"/>
                    </a:ext>
                  </a:extLst>
                </a:gridCol>
                <a:gridCol w="290814">
                  <a:extLst>
                    <a:ext uri="{9D8B030D-6E8A-4147-A177-3AD203B41FA5}">
                      <a16:colId xmlns:a16="http://schemas.microsoft.com/office/drawing/2014/main" val="20012"/>
                    </a:ext>
                  </a:extLst>
                </a:gridCol>
                <a:gridCol w="290814">
                  <a:extLst>
                    <a:ext uri="{9D8B030D-6E8A-4147-A177-3AD203B41FA5}">
                      <a16:colId xmlns:a16="http://schemas.microsoft.com/office/drawing/2014/main" val="20013"/>
                    </a:ext>
                  </a:extLst>
                </a:gridCol>
                <a:gridCol w="290814">
                  <a:extLst>
                    <a:ext uri="{9D8B030D-6E8A-4147-A177-3AD203B41FA5}">
                      <a16:colId xmlns:a16="http://schemas.microsoft.com/office/drawing/2014/main" val="20014"/>
                    </a:ext>
                  </a:extLst>
                </a:gridCol>
                <a:gridCol w="290814">
                  <a:extLst>
                    <a:ext uri="{9D8B030D-6E8A-4147-A177-3AD203B41FA5}">
                      <a16:colId xmlns:a16="http://schemas.microsoft.com/office/drawing/2014/main" val="20015"/>
                    </a:ext>
                  </a:extLst>
                </a:gridCol>
                <a:gridCol w="290814">
                  <a:extLst>
                    <a:ext uri="{9D8B030D-6E8A-4147-A177-3AD203B41FA5}">
                      <a16:colId xmlns:a16="http://schemas.microsoft.com/office/drawing/2014/main" val="20016"/>
                    </a:ext>
                  </a:extLst>
                </a:gridCol>
                <a:gridCol w="290814">
                  <a:extLst>
                    <a:ext uri="{9D8B030D-6E8A-4147-A177-3AD203B41FA5}">
                      <a16:colId xmlns:a16="http://schemas.microsoft.com/office/drawing/2014/main" val="20017"/>
                    </a:ext>
                  </a:extLst>
                </a:gridCol>
                <a:gridCol w="290814">
                  <a:extLst>
                    <a:ext uri="{9D8B030D-6E8A-4147-A177-3AD203B41FA5}">
                      <a16:colId xmlns:a16="http://schemas.microsoft.com/office/drawing/2014/main" val="20023"/>
                    </a:ext>
                  </a:extLst>
                </a:gridCol>
                <a:gridCol w="290814">
                  <a:extLst>
                    <a:ext uri="{9D8B030D-6E8A-4147-A177-3AD203B41FA5}">
                      <a16:colId xmlns:a16="http://schemas.microsoft.com/office/drawing/2014/main" val="20019"/>
                    </a:ext>
                  </a:extLst>
                </a:gridCol>
                <a:gridCol w="290814">
                  <a:extLst>
                    <a:ext uri="{9D8B030D-6E8A-4147-A177-3AD203B41FA5}">
                      <a16:colId xmlns:a16="http://schemas.microsoft.com/office/drawing/2014/main" val="20020"/>
                    </a:ext>
                  </a:extLst>
                </a:gridCol>
                <a:gridCol w="290814">
                  <a:extLst>
                    <a:ext uri="{9D8B030D-6E8A-4147-A177-3AD203B41FA5}">
                      <a16:colId xmlns:a16="http://schemas.microsoft.com/office/drawing/2014/main" val="20021"/>
                    </a:ext>
                  </a:extLst>
                </a:gridCol>
                <a:gridCol w="290814">
                  <a:extLst>
                    <a:ext uri="{9D8B030D-6E8A-4147-A177-3AD203B41FA5}">
                      <a16:colId xmlns:a16="http://schemas.microsoft.com/office/drawing/2014/main" val="20022"/>
                    </a:ext>
                  </a:extLst>
                </a:gridCol>
                <a:gridCol w="290814">
                  <a:extLst>
                    <a:ext uri="{9D8B030D-6E8A-4147-A177-3AD203B41FA5}">
                      <a16:colId xmlns:a16="http://schemas.microsoft.com/office/drawing/2014/main" val="20027"/>
                    </a:ext>
                  </a:extLst>
                </a:gridCol>
                <a:gridCol w="302367">
                  <a:extLst>
                    <a:ext uri="{9D8B030D-6E8A-4147-A177-3AD203B41FA5}">
                      <a16:colId xmlns:a16="http://schemas.microsoft.com/office/drawing/2014/main" val="20024"/>
                    </a:ext>
                  </a:extLst>
                </a:gridCol>
                <a:gridCol w="302366">
                  <a:extLst>
                    <a:ext uri="{9D8B030D-6E8A-4147-A177-3AD203B41FA5}">
                      <a16:colId xmlns:a16="http://schemas.microsoft.com/office/drawing/2014/main" val="20025"/>
                    </a:ext>
                  </a:extLst>
                </a:gridCol>
                <a:gridCol w="302367">
                  <a:extLst>
                    <a:ext uri="{9D8B030D-6E8A-4147-A177-3AD203B41FA5}">
                      <a16:colId xmlns:a16="http://schemas.microsoft.com/office/drawing/2014/main" val="20026"/>
                    </a:ext>
                  </a:extLst>
                </a:gridCol>
                <a:gridCol w="302367">
                  <a:extLst>
                    <a:ext uri="{9D8B030D-6E8A-4147-A177-3AD203B41FA5}">
                      <a16:colId xmlns:a16="http://schemas.microsoft.com/office/drawing/2014/main" val="20028"/>
                    </a:ext>
                  </a:extLst>
                </a:gridCol>
                <a:gridCol w="302367">
                  <a:extLst>
                    <a:ext uri="{9D8B030D-6E8A-4147-A177-3AD203B41FA5}">
                      <a16:colId xmlns:a16="http://schemas.microsoft.com/office/drawing/2014/main" val="2898339239"/>
                    </a:ext>
                  </a:extLst>
                </a:gridCol>
                <a:gridCol w="302367">
                  <a:extLst>
                    <a:ext uri="{9D8B030D-6E8A-4147-A177-3AD203B41FA5}">
                      <a16:colId xmlns:a16="http://schemas.microsoft.com/office/drawing/2014/main" val="2483526446"/>
                    </a:ext>
                  </a:extLst>
                </a:gridCol>
                <a:gridCol w="302367">
                  <a:extLst>
                    <a:ext uri="{9D8B030D-6E8A-4147-A177-3AD203B41FA5}">
                      <a16:colId xmlns:a16="http://schemas.microsoft.com/office/drawing/2014/main" val="1246570788"/>
                    </a:ext>
                  </a:extLst>
                </a:gridCol>
                <a:gridCol w="302367">
                  <a:extLst>
                    <a:ext uri="{9D8B030D-6E8A-4147-A177-3AD203B41FA5}">
                      <a16:colId xmlns:a16="http://schemas.microsoft.com/office/drawing/2014/main" val="1675033782"/>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July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August</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November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04/11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11/11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18/11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25/11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1149007"/>
                  </a:ext>
                </a:extLst>
              </a:tr>
            </a:tbl>
          </a:graphicData>
        </a:graphic>
      </p:graphicFrame>
      <p:sp>
        <p:nvSpPr>
          <p:cNvPr id="29" name="Rectangle 28">
            <a:extLst>
              <a:ext uri="{FF2B5EF4-FFF2-40B4-BE49-F238E27FC236}">
                <a16:creationId xmlns:a16="http://schemas.microsoft.com/office/drawing/2014/main" id="{F3EB2757-1D02-F943-B54B-ECECCBAAC990}"/>
              </a:ext>
            </a:extLst>
          </p:cNvPr>
          <p:cNvSpPr/>
          <p:nvPr/>
        </p:nvSpPr>
        <p:spPr>
          <a:xfrm>
            <a:off x="755576" y="3291830"/>
            <a:ext cx="7632846" cy="2465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id="{8B803917-08C4-B347-AB2A-57446C6406BD}"/>
              </a:ext>
            </a:extLst>
          </p:cNvPr>
          <p:cNvSpPr/>
          <p:nvPr/>
        </p:nvSpPr>
        <p:spPr>
          <a:xfrm>
            <a:off x="800400" y="2465648"/>
            <a:ext cx="7588023" cy="248529"/>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id="{72FAFA24-C1FC-B24F-9807-690D8DF306C9}"/>
              </a:ext>
            </a:extLst>
          </p:cNvPr>
          <p:cNvSpPr/>
          <p:nvPr/>
        </p:nvSpPr>
        <p:spPr>
          <a:xfrm>
            <a:off x="755575" y="2715764"/>
            <a:ext cx="7632848" cy="267709"/>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id="{8B803917-08C4-B347-AB2A-57446C6406BD}"/>
              </a:ext>
            </a:extLst>
          </p:cNvPr>
          <p:cNvSpPr/>
          <p:nvPr/>
        </p:nvSpPr>
        <p:spPr>
          <a:xfrm>
            <a:off x="755576" y="2094954"/>
            <a:ext cx="7632848" cy="199672"/>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a16="http://schemas.microsoft.com/office/drawing/2014/main" id="{8B803917-08C4-B347-AB2A-57446C6406BD}"/>
              </a:ext>
            </a:extLst>
          </p:cNvPr>
          <p:cNvSpPr/>
          <p:nvPr/>
        </p:nvSpPr>
        <p:spPr>
          <a:xfrm>
            <a:off x="755575" y="3003798"/>
            <a:ext cx="7632847" cy="24397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62" name="Triangle 123">
            <a:extLst>
              <a:ext uri="{FF2B5EF4-FFF2-40B4-BE49-F238E27FC236}">
                <a16:creationId xmlns:a16="http://schemas.microsoft.com/office/drawing/2014/main" id="{6F9210BC-760F-B640-8FBC-6D5BC3A96AFB}"/>
              </a:ext>
            </a:extLst>
          </p:cNvPr>
          <p:cNvSpPr/>
          <p:nvPr/>
        </p:nvSpPr>
        <p:spPr>
          <a:xfrm>
            <a:off x="114017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id="{6ECF800B-C755-FD4C-8704-BB42D910CD1F}"/>
              </a:ext>
            </a:extLst>
          </p:cNvPr>
          <p:cNvSpPr txBox="1"/>
          <p:nvPr/>
        </p:nvSpPr>
        <p:spPr>
          <a:xfrm>
            <a:off x="82758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85" name="Triangle 123">
            <a:extLst>
              <a:ext uri="{FF2B5EF4-FFF2-40B4-BE49-F238E27FC236}">
                <a16:creationId xmlns:a16="http://schemas.microsoft.com/office/drawing/2014/main" id="{6F9210BC-760F-B640-8FBC-6D5BC3A96AFB}"/>
              </a:ext>
            </a:extLst>
          </p:cNvPr>
          <p:cNvSpPr/>
          <p:nvPr/>
        </p:nvSpPr>
        <p:spPr>
          <a:xfrm>
            <a:off x="1331640"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id="{6ECF800B-C755-FD4C-8704-BB42D910CD1F}"/>
              </a:ext>
            </a:extLst>
          </p:cNvPr>
          <p:cNvSpPr txBox="1"/>
          <p:nvPr/>
        </p:nvSpPr>
        <p:spPr>
          <a:xfrm>
            <a:off x="118762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91" name="Triangle 123">
            <a:extLst>
              <a:ext uri="{FF2B5EF4-FFF2-40B4-BE49-F238E27FC236}">
                <a16:creationId xmlns:a16="http://schemas.microsoft.com/office/drawing/2014/main" id="{6F9210BC-760F-B640-8FBC-6D5BC3A96AFB}"/>
              </a:ext>
            </a:extLst>
          </p:cNvPr>
          <p:cNvSpPr/>
          <p:nvPr/>
        </p:nvSpPr>
        <p:spPr>
          <a:xfrm>
            <a:off x="138532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id="{6ECF800B-C755-FD4C-8704-BB42D910CD1F}"/>
              </a:ext>
            </a:extLst>
          </p:cNvPr>
          <p:cNvSpPr txBox="1"/>
          <p:nvPr/>
        </p:nvSpPr>
        <p:spPr>
          <a:xfrm>
            <a:off x="104360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a16="http://schemas.microsoft.com/office/drawing/2014/main" id="{6F9210BC-760F-B640-8FBC-6D5BC3A96AFB}"/>
              </a:ext>
            </a:extLst>
          </p:cNvPr>
          <p:cNvSpPr/>
          <p:nvPr/>
        </p:nvSpPr>
        <p:spPr>
          <a:xfrm>
            <a:off x="241176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id="{6ECF800B-C755-FD4C-8704-BB42D910CD1F}"/>
              </a:ext>
            </a:extLst>
          </p:cNvPr>
          <p:cNvSpPr txBox="1"/>
          <p:nvPr/>
        </p:nvSpPr>
        <p:spPr>
          <a:xfrm>
            <a:off x="2051720"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10/07 DSC ChMC</a:t>
            </a:r>
          </a:p>
        </p:txBody>
      </p:sp>
      <p:sp>
        <p:nvSpPr>
          <p:cNvPr id="77" name="Triangle 123">
            <a:extLst>
              <a:ext uri="{FF2B5EF4-FFF2-40B4-BE49-F238E27FC236}">
                <a16:creationId xmlns:a16="http://schemas.microsoft.com/office/drawing/2014/main" id="{6F9210BC-760F-B640-8FBC-6D5BC3A96AFB}"/>
              </a:ext>
            </a:extLst>
          </p:cNvPr>
          <p:cNvSpPr/>
          <p:nvPr/>
        </p:nvSpPr>
        <p:spPr>
          <a:xfrm>
            <a:off x="356388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id="{6ECF800B-C755-FD4C-8704-BB42D910CD1F}"/>
              </a:ext>
            </a:extLst>
          </p:cNvPr>
          <p:cNvSpPr txBox="1"/>
          <p:nvPr/>
        </p:nvSpPr>
        <p:spPr>
          <a:xfrm>
            <a:off x="3203848"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07/08 DSC ChMC</a:t>
            </a:r>
          </a:p>
        </p:txBody>
      </p:sp>
      <p:sp>
        <p:nvSpPr>
          <p:cNvPr id="79" name="Triangle 123">
            <a:extLst>
              <a:ext uri="{FF2B5EF4-FFF2-40B4-BE49-F238E27FC236}">
                <a16:creationId xmlns:a16="http://schemas.microsoft.com/office/drawing/2014/main" id="{6F9210BC-760F-B640-8FBC-6D5BC3A96AFB}"/>
              </a:ext>
            </a:extLst>
          </p:cNvPr>
          <p:cNvSpPr/>
          <p:nvPr/>
        </p:nvSpPr>
        <p:spPr>
          <a:xfrm>
            <a:off x="507605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id="{6ECF800B-C755-FD4C-8704-BB42D910CD1F}"/>
              </a:ext>
            </a:extLst>
          </p:cNvPr>
          <p:cNvSpPr txBox="1"/>
          <p:nvPr/>
        </p:nvSpPr>
        <p:spPr>
          <a:xfrm>
            <a:off x="469837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11/09 DSC ChMC</a:t>
            </a:r>
          </a:p>
        </p:txBody>
      </p:sp>
      <p:sp>
        <p:nvSpPr>
          <p:cNvPr id="81" name="Triangle 123">
            <a:extLst>
              <a:ext uri="{FF2B5EF4-FFF2-40B4-BE49-F238E27FC236}">
                <a16:creationId xmlns:a16="http://schemas.microsoft.com/office/drawing/2014/main" id="{6F9210BC-760F-B640-8FBC-6D5BC3A96AFB}"/>
              </a:ext>
            </a:extLst>
          </p:cNvPr>
          <p:cNvSpPr/>
          <p:nvPr/>
        </p:nvSpPr>
        <p:spPr>
          <a:xfrm>
            <a:off x="2346664"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id="{6ECF800B-C755-FD4C-8704-BB42D910CD1F}"/>
              </a:ext>
            </a:extLst>
          </p:cNvPr>
          <p:cNvSpPr txBox="1"/>
          <p:nvPr/>
        </p:nvSpPr>
        <p:spPr>
          <a:xfrm>
            <a:off x="2004945"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17/07 CoMC</a:t>
            </a:r>
          </a:p>
        </p:txBody>
      </p:sp>
      <p:sp>
        <p:nvSpPr>
          <p:cNvPr id="96" name="Triangle 123">
            <a:extLst>
              <a:ext uri="{FF2B5EF4-FFF2-40B4-BE49-F238E27FC236}">
                <a16:creationId xmlns:a16="http://schemas.microsoft.com/office/drawing/2014/main" id="{6F9210BC-760F-B640-8FBC-6D5BC3A96AFB}"/>
              </a:ext>
            </a:extLst>
          </p:cNvPr>
          <p:cNvSpPr/>
          <p:nvPr/>
        </p:nvSpPr>
        <p:spPr>
          <a:xfrm>
            <a:off x="3617575"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id="{6ECF800B-C755-FD4C-8704-BB42D910CD1F}"/>
              </a:ext>
            </a:extLst>
          </p:cNvPr>
          <p:cNvSpPr txBox="1"/>
          <p:nvPr/>
        </p:nvSpPr>
        <p:spPr>
          <a:xfrm>
            <a:off x="3275856"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14/08 CoMC</a:t>
            </a:r>
          </a:p>
        </p:txBody>
      </p:sp>
      <p:sp>
        <p:nvSpPr>
          <p:cNvPr id="98" name="Triangle 123">
            <a:extLst>
              <a:ext uri="{FF2B5EF4-FFF2-40B4-BE49-F238E27FC236}">
                <a16:creationId xmlns:a16="http://schemas.microsoft.com/office/drawing/2014/main" id="{6F9210BC-760F-B640-8FBC-6D5BC3A96AFB}"/>
              </a:ext>
            </a:extLst>
          </p:cNvPr>
          <p:cNvSpPr/>
          <p:nvPr/>
        </p:nvSpPr>
        <p:spPr>
          <a:xfrm>
            <a:off x="498572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id="{6ECF800B-C755-FD4C-8704-BB42D910CD1F}"/>
              </a:ext>
            </a:extLst>
          </p:cNvPr>
          <p:cNvSpPr txBox="1"/>
          <p:nvPr/>
        </p:nvSpPr>
        <p:spPr>
          <a:xfrm>
            <a:off x="464400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18/09 CoMC</a:t>
            </a:r>
          </a:p>
        </p:txBody>
      </p:sp>
      <p:sp>
        <p:nvSpPr>
          <p:cNvPr id="104" name="Triangle 123">
            <a:extLst>
              <a:ext uri="{FF2B5EF4-FFF2-40B4-BE49-F238E27FC236}">
                <a16:creationId xmlns:a16="http://schemas.microsoft.com/office/drawing/2014/main" id="{6F9210BC-760F-B640-8FBC-6D5BC3A96AFB}"/>
              </a:ext>
            </a:extLst>
          </p:cNvPr>
          <p:cNvSpPr/>
          <p:nvPr/>
        </p:nvSpPr>
        <p:spPr>
          <a:xfrm>
            <a:off x="2562688" y="415592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id="{6ECF800B-C755-FD4C-8704-BB42D910CD1F}"/>
              </a:ext>
            </a:extLst>
          </p:cNvPr>
          <p:cNvSpPr txBox="1"/>
          <p:nvPr/>
        </p:nvSpPr>
        <p:spPr>
          <a:xfrm>
            <a:off x="2267744" y="4319692"/>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23/07 UIG WG</a:t>
            </a:r>
          </a:p>
        </p:txBody>
      </p:sp>
      <p:sp>
        <p:nvSpPr>
          <p:cNvPr id="106" name="Triangle 123">
            <a:extLst>
              <a:ext uri="{FF2B5EF4-FFF2-40B4-BE49-F238E27FC236}">
                <a16:creationId xmlns:a16="http://schemas.microsoft.com/office/drawing/2014/main" id="{6F9210BC-760F-B640-8FBC-6D5BC3A96AFB}"/>
              </a:ext>
            </a:extLst>
          </p:cNvPr>
          <p:cNvSpPr/>
          <p:nvPr/>
        </p:nvSpPr>
        <p:spPr>
          <a:xfrm>
            <a:off x="385883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id="{6ECF800B-C755-FD4C-8704-BB42D910CD1F}"/>
              </a:ext>
            </a:extLst>
          </p:cNvPr>
          <p:cNvSpPr txBox="1"/>
          <p:nvPr/>
        </p:nvSpPr>
        <p:spPr>
          <a:xfrm>
            <a:off x="3563888"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20/08 UIG WG</a:t>
            </a:r>
          </a:p>
        </p:txBody>
      </p:sp>
      <p:sp>
        <p:nvSpPr>
          <p:cNvPr id="108" name="Triangle 123">
            <a:extLst>
              <a:ext uri="{FF2B5EF4-FFF2-40B4-BE49-F238E27FC236}">
                <a16:creationId xmlns:a16="http://schemas.microsoft.com/office/drawing/2014/main" id="{6F9210BC-760F-B640-8FBC-6D5BC3A96AFB}"/>
              </a:ext>
            </a:extLst>
          </p:cNvPr>
          <p:cNvSpPr/>
          <p:nvPr/>
        </p:nvSpPr>
        <p:spPr>
          <a:xfrm>
            <a:off x="5154976"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id="{6ECF800B-C755-FD4C-8704-BB42D910CD1F}"/>
              </a:ext>
            </a:extLst>
          </p:cNvPr>
          <p:cNvSpPr txBox="1"/>
          <p:nvPr/>
        </p:nvSpPr>
        <p:spPr>
          <a:xfrm>
            <a:off x="4860032"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23/09 UIG WG</a:t>
            </a:r>
          </a:p>
        </p:txBody>
      </p:sp>
      <p:sp>
        <p:nvSpPr>
          <p:cNvPr id="68" name="TextBox 67">
            <a:extLst>
              <a:ext uri="{FF2B5EF4-FFF2-40B4-BE49-F238E27FC236}">
                <a16:creationId xmlns:a16="http://schemas.microsoft.com/office/drawing/2014/main" id="{8DE52843-4138-1442-9B64-C4E1D836BDAC}"/>
              </a:ext>
            </a:extLst>
          </p:cNvPr>
          <p:cNvSpPr txBox="1"/>
          <p:nvPr/>
        </p:nvSpPr>
        <p:spPr>
          <a:xfrm>
            <a:off x="195285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Exec Summary </a:t>
            </a:r>
          </a:p>
        </p:txBody>
      </p:sp>
      <p:sp>
        <p:nvSpPr>
          <p:cNvPr id="69" name="Diamond 68">
            <a:extLst>
              <a:ext uri="{FF2B5EF4-FFF2-40B4-BE49-F238E27FC236}">
                <a16:creationId xmlns:a16="http://schemas.microsoft.com/office/drawing/2014/main" id="{386EECE8-E9BF-8E4C-B2B2-6087159F6123}"/>
              </a:ext>
            </a:extLst>
          </p:cNvPr>
          <p:cNvSpPr/>
          <p:nvPr/>
        </p:nvSpPr>
        <p:spPr>
          <a:xfrm>
            <a:off x="190770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id="{8DE52843-4138-1442-9B64-C4E1D836BDAC}"/>
              </a:ext>
            </a:extLst>
          </p:cNvPr>
          <p:cNvSpPr txBox="1"/>
          <p:nvPr/>
        </p:nvSpPr>
        <p:spPr>
          <a:xfrm>
            <a:off x="339301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05/08 Exec Summary </a:t>
            </a:r>
          </a:p>
        </p:txBody>
      </p:sp>
      <p:sp>
        <p:nvSpPr>
          <p:cNvPr id="94" name="Diamond 93">
            <a:extLst>
              <a:ext uri="{FF2B5EF4-FFF2-40B4-BE49-F238E27FC236}">
                <a16:creationId xmlns:a16="http://schemas.microsoft.com/office/drawing/2014/main" id="{386EECE8-E9BF-8E4C-B2B2-6087159F6123}"/>
              </a:ext>
            </a:extLst>
          </p:cNvPr>
          <p:cNvSpPr/>
          <p:nvPr/>
        </p:nvSpPr>
        <p:spPr>
          <a:xfrm>
            <a:off x="334786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id="{8DE52843-4138-1442-9B64-C4E1D836BDAC}"/>
              </a:ext>
            </a:extLst>
          </p:cNvPr>
          <p:cNvSpPr txBox="1"/>
          <p:nvPr/>
        </p:nvSpPr>
        <p:spPr>
          <a:xfrm>
            <a:off x="4689159"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09/09 Exec Summary </a:t>
            </a:r>
          </a:p>
        </p:txBody>
      </p:sp>
      <p:sp>
        <p:nvSpPr>
          <p:cNvPr id="100" name="Diamond 99">
            <a:extLst>
              <a:ext uri="{FF2B5EF4-FFF2-40B4-BE49-F238E27FC236}">
                <a16:creationId xmlns:a16="http://schemas.microsoft.com/office/drawing/2014/main" id="{386EECE8-E9BF-8E4C-B2B2-6087159F6123}"/>
              </a:ext>
            </a:extLst>
          </p:cNvPr>
          <p:cNvSpPr/>
          <p:nvPr/>
        </p:nvSpPr>
        <p:spPr>
          <a:xfrm>
            <a:off x="4968056" y="185167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id="{9E42E2F7-1B55-0246-A79F-66DE70F6DB26}"/>
              </a:ext>
            </a:extLst>
          </p:cNvPr>
          <p:cNvCxnSpPr>
            <a:cxnSpLocks/>
          </p:cNvCxnSpPr>
          <p:nvPr/>
        </p:nvCxnSpPr>
        <p:spPr>
          <a:xfrm>
            <a:off x="7637864" y="987990"/>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8B803917-08C4-B347-AB2A-57446C6406BD}"/>
              </a:ext>
            </a:extLst>
          </p:cNvPr>
          <p:cNvSpPr/>
          <p:nvPr/>
        </p:nvSpPr>
        <p:spPr>
          <a:xfrm>
            <a:off x="755576" y="4491542"/>
            <a:ext cx="7632846"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Review/draft updates to UIG user guide ongoing</a:t>
            </a:r>
          </a:p>
        </p:txBody>
      </p:sp>
      <p:sp>
        <p:nvSpPr>
          <p:cNvPr id="102" name="TextBox 101">
            <a:extLst>
              <a:ext uri="{FF2B5EF4-FFF2-40B4-BE49-F238E27FC236}">
                <a16:creationId xmlns:a16="http://schemas.microsoft.com/office/drawing/2014/main" id="{8DE52843-4138-1442-9B64-C4E1D836BDAC}"/>
              </a:ext>
            </a:extLst>
          </p:cNvPr>
          <p:cNvSpPr txBox="1"/>
          <p:nvPr/>
        </p:nvSpPr>
        <p:spPr>
          <a:xfrm>
            <a:off x="8047785" y="1399298"/>
            <a:ext cx="484655"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 BAU Publish UIG Investigation guide V.2 </a:t>
            </a:r>
          </a:p>
        </p:txBody>
      </p:sp>
      <p:sp>
        <p:nvSpPr>
          <p:cNvPr id="110" name="Diamond 109">
            <a:extLst>
              <a:ext uri="{FF2B5EF4-FFF2-40B4-BE49-F238E27FC236}">
                <a16:creationId xmlns:a16="http://schemas.microsoft.com/office/drawing/2014/main" id="{386EECE8-E9BF-8E4C-B2B2-6087159F6123}"/>
              </a:ext>
            </a:extLst>
          </p:cNvPr>
          <p:cNvSpPr/>
          <p:nvPr/>
        </p:nvSpPr>
        <p:spPr>
          <a:xfrm>
            <a:off x="8283232" y="12035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id="{386EECE8-E9BF-8E4C-B2B2-6087159F6123}"/>
              </a:ext>
            </a:extLst>
          </p:cNvPr>
          <p:cNvSpPr/>
          <p:nvPr/>
        </p:nvSpPr>
        <p:spPr>
          <a:xfrm>
            <a:off x="1907704" y="38882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id="{8DE52843-4138-1442-9B64-C4E1D836BDAC}"/>
              </a:ext>
            </a:extLst>
          </p:cNvPr>
          <p:cNvSpPr txBox="1"/>
          <p:nvPr/>
        </p:nvSpPr>
        <p:spPr>
          <a:xfrm>
            <a:off x="2123727" y="3939903"/>
            <a:ext cx="5215750"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create close out activity plan</a:t>
            </a:r>
          </a:p>
        </p:txBody>
      </p:sp>
      <p:sp>
        <p:nvSpPr>
          <p:cNvPr id="113" name="Triangle 123">
            <a:extLst>
              <a:ext uri="{FF2B5EF4-FFF2-40B4-BE49-F238E27FC236}">
                <a16:creationId xmlns:a16="http://schemas.microsoft.com/office/drawing/2014/main" id="{6F9210BC-760F-B640-8FBC-6D5BC3A96AFB}"/>
              </a:ext>
            </a:extLst>
          </p:cNvPr>
          <p:cNvSpPr/>
          <p:nvPr/>
        </p:nvSpPr>
        <p:spPr>
          <a:xfrm>
            <a:off x="615617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id="{6ECF800B-C755-FD4C-8704-BB42D910CD1F}"/>
              </a:ext>
            </a:extLst>
          </p:cNvPr>
          <p:cNvSpPr txBox="1"/>
          <p:nvPr/>
        </p:nvSpPr>
        <p:spPr>
          <a:xfrm>
            <a:off x="577849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09/10 DSC ChMC</a:t>
            </a:r>
          </a:p>
        </p:txBody>
      </p:sp>
      <p:sp>
        <p:nvSpPr>
          <p:cNvPr id="116" name="Triangle 123">
            <a:extLst>
              <a:ext uri="{FF2B5EF4-FFF2-40B4-BE49-F238E27FC236}">
                <a16:creationId xmlns:a16="http://schemas.microsoft.com/office/drawing/2014/main" id="{6F9210BC-760F-B640-8FBC-6D5BC3A96AFB}"/>
              </a:ext>
            </a:extLst>
          </p:cNvPr>
          <p:cNvSpPr/>
          <p:nvPr/>
        </p:nvSpPr>
        <p:spPr>
          <a:xfrm>
            <a:off x="606584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7" name="TextBox 116">
            <a:extLst>
              <a:ext uri="{FF2B5EF4-FFF2-40B4-BE49-F238E27FC236}">
                <a16:creationId xmlns:a16="http://schemas.microsoft.com/office/drawing/2014/main" id="{6ECF800B-C755-FD4C-8704-BB42D910CD1F}"/>
              </a:ext>
            </a:extLst>
          </p:cNvPr>
          <p:cNvSpPr txBox="1"/>
          <p:nvPr/>
        </p:nvSpPr>
        <p:spPr>
          <a:xfrm>
            <a:off x="572412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16/10 CoMC</a:t>
            </a:r>
          </a:p>
        </p:txBody>
      </p:sp>
      <p:sp>
        <p:nvSpPr>
          <p:cNvPr id="67" name="TextBox 66">
            <a:extLst>
              <a:ext uri="{FF2B5EF4-FFF2-40B4-BE49-F238E27FC236}">
                <a16:creationId xmlns:a16="http://schemas.microsoft.com/office/drawing/2014/main" id="{A00E7BEA-1415-4914-A1F1-402FB141B1D2}"/>
              </a:ext>
            </a:extLst>
          </p:cNvPr>
          <p:cNvSpPr txBox="1"/>
          <p:nvPr/>
        </p:nvSpPr>
        <p:spPr>
          <a:xfrm>
            <a:off x="7108873" y="165597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11/11 Exec Summary </a:t>
            </a:r>
          </a:p>
        </p:txBody>
      </p:sp>
      <p:sp>
        <p:nvSpPr>
          <p:cNvPr id="70" name="Diamond 69">
            <a:extLst>
              <a:ext uri="{FF2B5EF4-FFF2-40B4-BE49-F238E27FC236}">
                <a16:creationId xmlns:a16="http://schemas.microsoft.com/office/drawing/2014/main" id="{6F7DA0A7-1277-4BB9-9DBD-FEDCA811300E}"/>
              </a:ext>
            </a:extLst>
          </p:cNvPr>
          <p:cNvSpPr/>
          <p:nvPr/>
        </p:nvSpPr>
        <p:spPr>
          <a:xfrm>
            <a:off x="7387770"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73" name="Triangle 123">
            <a:extLst>
              <a:ext uri="{FF2B5EF4-FFF2-40B4-BE49-F238E27FC236}">
                <a16:creationId xmlns:a16="http://schemas.microsoft.com/office/drawing/2014/main" id="{0A556E35-63C5-464C-AA16-4070AC28D237}"/>
              </a:ext>
            </a:extLst>
          </p:cNvPr>
          <p:cNvSpPr/>
          <p:nvPr/>
        </p:nvSpPr>
        <p:spPr>
          <a:xfrm>
            <a:off x="6451120"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a16="http://schemas.microsoft.com/office/drawing/2014/main" id="{1AA96ADB-E693-4800-9383-A32E635B8189}"/>
              </a:ext>
            </a:extLst>
          </p:cNvPr>
          <p:cNvSpPr txBox="1"/>
          <p:nvPr/>
        </p:nvSpPr>
        <p:spPr>
          <a:xfrm>
            <a:off x="6156176"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22/10 UIG WG</a:t>
            </a:r>
          </a:p>
        </p:txBody>
      </p:sp>
      <p:sp>
        <p:nvSpPr>
          <p:cNvPr id="75" name="Triangle 123">
            <a:extLst>
              <a:ext uri="{FF2B5EF4-FFF2-40B4-BE49-F238E27FC236}">
                <a16:creationId xmlns:a16="http://schemas.microsoft.com/office/drawing/2014/main" id="{460062CE-702F-4ACA-A906-E4369F6BDB48}"/>
              </a:ext>
            </a:extLst>
          </p:cNvPr>
          <p:cNvSpPr/>
          <p:nvPr/>
        </p:nvSpPr>
        <p:spPr>
          <a:xfrm>
            <a:off x="7578015"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6" name="TextBox 75">
            <a:extLst>
              <a:ext uri="{FF2B5EF4-FFF2-40B4-BE49-F238E27FC236}">
                <a16:creationId xmlns:a16="http://schemas.microsoft.com/office/drawing/2014/main" id="{A1B0ED11-9A7F-4E33-B651-9F79DA3374BF}"/>
              </a:ext>
            </a:extLst>
          </p:cNvPr>
          <p:cNvSpPr txBox="1"/>
          <p:nvPr/>
        </p:nvSpPr>
        <p:spPr>
          <a:xfrm>
            <a:off x="7236296"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20/11 CoMC</a:t>
            </a:r>
          </a:p>
        </p:txBody>
      </p:sp>
      <p:sp>
        <p:nvSpPr>
          <p:cNvPr id="82" name="Triangle 123">
            <a:extLst>
              <a:ext uri="{FF2B5EF4-FFF2-40B4-BE49-F238E27FC236}">
                <a16:creationId xmlns:a16="http://schemas.microsoft.com/office/drawing/2014/main" id="{739E7082-502F-42AC-A1AB-E2DC48102D3A}"/>
              </a:ext>
            </a:extLst>
          </p:cNvPr>
          <p:cNvSpPr/>
          <p:nvPr/>
        </p:nvSpPr>
        <p:spPr>
          <a:xfrm>
            <a:off x="7963288"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7" name="TextBox 86">
            <a:extLst>
              <a:ext uri="{FF2B5EF4-FFF2-40B4-BE49-F238E27FC236}">
                <a16:creationId xmlns:a16="http://schemas.microsoft.com/office/drawing/2014/main" id="{DDF1D8A8-76E3-4B16-B625-D0549EB3B1A6}"/>
              </a:ext>
            </a:extLst>
          </p:cNvPr>
          <p:cNvSpPr txBox="1"/>
          <p:nvPr/>
        </p:nvSpPr>
        <p:spPr>
          <a:xfrm>
            <a:off x="766834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26/11 UIG WG</a:t>
            </a:r>
          </a:p>
        </p:txBody>
      </p:sp>
      <p:sp>
        <p:nvSpPr>
          <p:cNvPr id="3" name="Arrow: Right 2">
            <a:extLst>
              <a:ext uri="{FF2B5EF4-FFF2-40B4-BE49-F238E27FC236}">
                <a16:creationId xmlns:a16="http://schemas.microsoft.com/office/drawing/2014/main" id="{4E5FAB98-981D-43C4-A81E-7CDFF30019A7}"/>
              </a:ext>
            </a:extLst>
          </p:cNvPr>
          <p:cNvSpPr/>
          <p:nvPr/>
        </p:nvSpPr>
        <p:spPr>
          <a:xfrm>
            <a:off x="6543021" y="1871994"/>
            <a:ext cx="844744" cy="167194"/>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Arrow: Right 87">
            <a:extLst>
              <a:ext uri="{FF2B5EF4-FFF2-40B4-BE49-F238E27FC236}">
                <a16:creationId xmlns:a16="http://schemas.microsoft.com/office/drawing/2014/main" id="{D6D27793-0EA3-4B79-9E17-5607ED4A80E4}"/>
              </a:ext>
            </a:extLst>
          </p:cNvPr>
          <p:cNvSpPr/>
          <p:nvPr/>
        </p:nvSpPr>
        <p:spPr>
          <a:xfrm>
            <a:off x="7164288" y="1468452"/>
            <a:ext cx="844744" cy="167194"/>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Triangle 123">
            <a:extLst>
              <a:ext uri="{FF2B5EF4-FFF2-40B4-BE49-F238E27FC236}">
                <a16:creationId xmlns:a16="http://schemas.microsoft.com/office/drawing/2014/main" id="{FF6A5887-53BB-4A94-97AC-020197B43476}"/>
              </a:ext>
            </a:extLst>
          </p:cNvPr>
          <p:cNvSpPr/>
          <p:nvPr/>
        </p:nvSpPr>
        <p:spPr>
          <a:xfrm>
            <a:off x="759633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9" name="TextBox 118">
            <a:extLst>
              <a:ext uri="{FF2B5EF4-FFF2-40B4-BE49-F238E27FC236}">
                <a16:creationId xmlns:a16="http://schemas.microsoft.com/office/drawing/2014/main" id="{372D4C5F-0C7B-4BBE-992D-D5096B3F0C4C}"/>
              </a:ext>
            </a:extLst>
          </p:cNvPr>
          <p:cNvSpPr txBox="1"/>
          <p:nvPr/>
        </p:nvSpPr>
        <p:spPr>
          <a:xfrm>
            <a:off x="7074638" y="119860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13/11 DSC ChMC</a:t>
            </a:r>
          </a:p>
        </p:txBody>
      </p:sp>
      <p:sp>
        <p:nvSpPr>
          <p:cNvPr id="83" name="Arrow: Right 82">
            <a:extLst>
              <a:ext uri="{FF2B5EF4-FFF2-40B4-BE49-F238E27FC236}">
                <a16:creationId xmlns:a16="http://schemas.microsoft.com/office/drawing/2014/main" id="{70A3C242-D09C-4CE7-8398-81ED86E4C07D}"/>
              </a:ext>
            </a:extLst>
          </p:cNvPr>
          <p:cNvSpPr/>
          <p:nvPr/>
        </p:nvSpPr>
        <p:spPr>
          <a:xfrm>
            <a:off x="8100392" y="425567"/>
            <a:ext cx="217720" cy="164424"/>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a:extLst>
              <a:ext uri="{FF2B5EF4-FFF2-40B4-BE49-F238E27FC236}">
                <a16:creationId xmlns:a16="http://schemas.microsoft.com/office/drawing/2014/main" id="{AF855DAD-7797-49AC-8F47-199C62DEB5D9}"/>
              </a:ext>
            </a:extLst>
          </p:cNvPr>
          <p:cNvSpPr txBox="1"/>
          <p:nvPr/>
        </p:nvSpPr>
        <p:spPr>
          <a:xfrm>
            <a:off x="8244408" y="418006"/>
            <a:ext cx="613087" cy="128685"/>
          </a:xfrm>
          <a:prstGeom prst="rect">
            <a:avLst/>
          </a:prstGeom>
          <a:noFill/>
        </p:spPr>
        <p:txBody>
          <a:bodyPr wrap="square" lIns="18000" tIns="18000" rIns="18000" bIns="18000" rtlCol="0">
            <a:spAutoFit/>
          </a:bodyPr>
          <a:lstStyle/>
          <a:p>
            <a:pPr algn="r"/>
            <a:r>
              <a:rPr lang="en-US" sz="600" dirty="0"/>
              <a:t>Rescheduled</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own Arrow 36"/>
          <p:cNvSpPr/>
          <p:nvPr/>
        </p:nvSpPr>
        <p:spPr>
          <a:xfrm>
            <a:off x="630019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Down Arrow 56"/>
          <p:cNvSpPr/>
          <p:nvPr/>
        </p:nvSpPr>
        <p:spPr>
          <a:xfrm>
            <a:off x="543609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a:t>Recommendations - where we are</a:t>
            </a:r>
          </a:p>
        </p:txBody>
      </p:sp>
      <p:sp>
        <p:nvSpPr>
          <p:cNvPr id="24" name="Rectangle 23"/>
          <p:cNvSpPr/>
          <p:nvPr/>
        </p:nvSpPr>
        <p:spPr>
          <a:xfrm>
            <a:off x="3851920" y="1986686"/>
            <a:ext cx="1440160" cy="12297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  (3.2.1) = 3 MODS – 1 sponsored Total  0692), 2 sponsored British Gas 0690 &amp; 0691</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19925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2" name="Rectangle 21"/>
          <p:cNvSpPr/>
          <p:nvPr/>
        </p:nvSpPr>
        <p:spPr>
          <a:xfrm>
            <a:off x="604910" y="3405464"/>
            <a:ext cx="42551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22 Future review</a:t>
            </a:r>
          </a:p>
        </p:txBody>
      </p:sp>
      <p:sp>
        <p:nvSpPr>
          <p:cNvPr id="38" name="Rectangle 37"/>
          <p:cNvSpPr/>
          <p:nvPr/>
        </p:nvSpPr>
        <p:spPr>
          <a:xfrm>
            <a:off x="2123729"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4 lines MOD 0681 – EON</a:t>
            </a:r>
          </a:p>
        </p:txBody>
      </p:sp>
      <p:sp>
        <p:nvSpPr>
          <p:cNvPr id="39" name="Down Arrow 38"/>
          <p:cNvSpPr/>
          <p:nvPr/>
        </p:nvSpPr>
        <p:spPr>
          <a:xfrm>
            <a:off x="219573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53 CLOSED</a:t>
            </a: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30/10/19</a:t>
            </a:r>
          </a:p>
        </p:txBody>
      </p:sp>
      <p:sp>
        <p:nvSpPr>
          <p:cNvPr id="51" name="Rectangle 50"/>
          <p:cNvSpPr/>
          <p:nvPr/>
        </p:nvSpPr>
        <p:spPr>
          <a:xfrm>
            <a:off x="298782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51"/>
          <p:cNvSpPr/>
          <p:nvPr/>
        </p:nvSpPr>
        <p:spPr>
          <a:xfrm>
            <a:off x="305983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13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27 other options progressed</a:t>
            </a:r>
          </a:p>
        </p:txBody>
      </p:sp>
      <p:sp>
        <p:nvSpPr>
          <p:cNvPr id="64" name="Rectangle 63"/>
          <p:cNvSpPr/>
          <p:nvPr/>
        </p:nvSpPr>
        <p:spPr>
          <a:xfrm>
            <a:off x="2555776"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November</a:t>
            </a:r>
            <a:endParaRPr lang="en-GB" sz="900" dirty="0">
              <a:solidFill>
                <a:prstClr val="white"/>
              </a:solidFill>
            </a:endParaRPr>
          </a:p>
        </p:txBody>
      </p:sp>
      <p:sp>
        <p:nvSpPr>
          <p:cNvPr id="65" name="Down Arrow 64"/>
          <p:cNvSpPr/>
          <p:nvPr/>
        </p:nvSpPr>
        <p:spPr>
          <a:xfrm>
            <a:off x="2555776"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851920"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December</a:t>
            </a:r>
            <a:endParaRPr lang="en-GB" sz="900" dirty="0">
              <a:solidFill>
                <a:prstClr val="white"/>
              </a:solidFill>
            </a:endParaRPr>
          </a:p>
        </p:txBody>
      </p:sp>
      <p:sp>
        <p:nvSpPr>
          <p:cNvPr id="67" name="Down Arrow 66"/>
          <p:cNvSpPr/>
          <p:nvPr/>
        </p:nvSpPr>
        <p:spPr>
          <a:xfrm>
            <a:off x="388644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60"/>
          <p:cNvSpPr/>
          <p:nvPr/>
        </p:nvSpPr>
        <p:spPr>
          <a:xfrm>
            <a:off x="5292081" y="1986686"/>
            <a:ext cx="876800"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2 lines Xoserve drafted MODs 3.2.5</a:t>
            </a:r>
          </a:p>
        </p:txBody>
      </p:sp>
      <p:sp>
        <p:nvSpPr>
          <p:cNvPr id="41" name="Rectangle 40"/>
          <p:cNvSpPr/>
          <p:nvPr/>
        </p:nvSpPr>
        <p:spPr>
          <a:xfrm>
            <a:off x="6156177" y="1986686"/>
            <a:ext cx="87820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1 line MOD 0699 Scottish Power</a:t>
            </a:r>
          </a:p>
        </p:txBody>
      </p:sp>
      <p:sp>
        <p:nvSpPr>
          <p:cNvPr id="30" name="Rectangle 29"/>
          <p:cNvSpPr/>
          <p:nvPr/>
        </p:nvSpPr>
        <p:spPr>
          <a:xfrm>
            <a:off x="1035988" y="4043272"/>
            <a:ext cx="1080120" cy="40068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 review November (carried over from October meeting)</a:t>
            </a:r>
            <a:endParaRPr lang="en-GB" sz="900" dirty="0">
              <a:solidFill>
                <a:prstClr val="white"/>
              </a:solidFill>
            </a:endParaRPr>
          </a:p>
        </p:txBody>
      </p:sp>
      <p:sp>
        <p:nvSpPr>
          <p:cNvPr id="31" name="Down Arrow 30"/>
          <p:cNvSpPr/>
          <p:nvPr/>
        </p:nvSpPr>
        <p:spPr>
          <a:xfrm>
            <a:off x="1259632" y="3744545"/>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64661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B24D013-0AAE-4D3A-9682-EAFF6E7D0F68}"/>
              </a:ext>
            </a:extLst>
          </p:cNvPr>
          <p:cNvPicPr>
            <a:picLocks noChangeAspect="1"/>
          </p:cNvPicPr>
          <p:nvPr/>
        </p:nvPicPr>
        <p:blipFill>
          <a:blip r:embed="rId3"/>
          <a:stretch>
            <a:fillRect/>
          </a:stretch>
        </p:blipFill>
        <p:spPr>
          <a:xfrm>
            <a:off x="375373" y="555526"/>
            <a:ext cx="8311427" cy="4320480"/>
          </a:xfrm>
          <a:prstGeom prst="rect">
            <a:avLst/>
          </a:prstGeom>
        </p:spPr>
      </p:pic>
      <p:sp>
        <p:nvSpPr>
          <p:cNvPr id="2" name="Title 1"/>
          <p:cNvSpPr>
            <a:spLocks noGrp="1"/>
          </p:cNvSpPr>
          <p:nvPr>
            <p:ph type="title"/>
          </p:nvPr>
        </p:nvSpPr>
        <p:spPr/>
        <p:txBody>
          <a:bodyPr/>
          <a:lstStyle/>
          <a:p>
            <a:r>
              <a:rPr lang="en-GB" dirty="0"/>
              <a:t>Overview Of Task Force Funding</a:t>
            </a:r>
          </a:p>
        </p:txBody>
      </p:sp>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9094" y="87475"/>
            <a:ext cx="6380466" cy="432048"/>
          </a:xfrm>
        </p:spPr>
        <p:txBody>
          <a:bodyPr vert="horz" lIns="68580" tIns="34290" rIns="68580" bIns="34290" rtlCol="0" anchor="ctr">
            <a:normAutofit fontScale="90000"/>
          </a:bodyPr>
          <a:lstStyle/>
          <a:p>
            <a:pPr algn="l"/>
            <a:r>
              <a:rPr lang="en-GB" sz="1800" dirty="0"/>
              <a:t>Reminder – UIG Task Force Activities migration post October 19</a:t>
            </a:r>
          </a:p>
        </p:txBody>
      </p:sp>
      <p:graphicFrame>
        <p:nvGraphicFramePr>
          <p:cNvPr id="5" name="Table 4"/>
          <p:cNvGraphicFramePr>
            <a:graphicFrameLocks noGrp="1"/>
          </p:cNvGraphicFramePr>
          <p:nvPr>
            <p:extLst>
              <p:ext uri="{D42A27DB-BD31-4B8C-83A1-F6EECF244321}">
                <p14:modId xmlns:p14="http://schemas.microsoft.com/office/powerpoint/2010/main" val="2863502895"/>
              </p:ext>
            </p:extLst>
          </p:nvPr>
        </p:nvGraphicFramePr>
        <p:xfrm>
          <a:off x="683568" y="602136"/>
          <a:ext cx="7632848" cy="4316730"/>
        </p:xfrm>
        <a:graphic>
          <a:graphicData uri="http://schemas.openxmlformats.org/drawingml/2006/table">
            <a:tbl>
              <a:tblPr firstRow="1" bandRow="1">
                <a:tableStyleId>{5940675A-B579-460E-94D1-54222C63F5DA}</a:tableStyleId>
              </a:tblPr>
              <a:tblGrid>
                <a:gridCol w="2544283">
                  <a:extLst>
                    <a:ext uri="{9D8B030D-6E8A-4147-A177-3AD203B41FA5}">
                      <a16:colId xmlns:a16="http://schemas.microsoft.com/office/drawing/2014/main" val="20000"/>
                    </a:ext>
                  </a:extLst>
                </a:gridCol>
                <a:gridCol w="2609521">
                  <a:extLst>
                    <a:ext uri="{9D8B030D-6E8A-4147-A177-3AD203B41FA5}">
                      <a16:colId xmlns:a16="http://schemas.microsoft.com/office/drawing/2014/main" val="20001"/>
                    </a:ext>
                  </a:extLst>
                </a:gridCol>
                <a:gridCol w="2479044">
                  <a:extLst>
                    <a:ext uri="{9D8B030D-6E8A-4147-A177-3AD203B41FA5}">
                      <a16:colId xmlns:a16="http://schemas.microsoft.com/office/drawing/2014/main" val="20003"/>
                    </a:ext>
                  </a:extLst>
                </a:gridCol>
              </a:tblGrid>
              <a:tr h="537210">
                <a:tc>
                  <a:txBody>
                    <a:bodyPr/>
                    <a:lstStyle/>
                    <a:p>
                      <a:pPr algn="ctr"/>
                      <a:r>
                        <a:rPr lang="en-GB" sz="1000" b="1" u="sng" dirty="0">
                          <a:solidFill>
                            <a:schemeClr val="bg1"/>
                          </a:solidFill>
                        </a:rPr>
                        <a:t>Pre</a:t>
                      </a:r>
                      <a:r>
                        <a:rPr lang="en-GB" sz="1000" b="1" u="sng" baseline="0" dirty="0">
                          <a:solidFill>
                            <a:schemeClr val="bg1"/>
                          </a:solidFill>
                        </a:rPr>
                        <a:t> November Task Force</a:t>
                      </a:r>
                      <a:endParaRPr lang="en-GB" sz="1000" b="1" u="sng" dirty="0">
                        <a:solidFill>
                          <a:schemeClr val="bg1"/>
                        </a:solidFill>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October Customer</a:t>
                      </a:r>
                      <a:r>
                        <a:rPr lang="en-GB" sz="1000" b="1" u="sng" kern="1200" baseline="0">
                          <a:solidFill>
                            <a:schemeClr val="bg1"/>
                          </a:solidFill>
                          <a:latin typeface="+mn-lt"/>
                          <a:ea typeface="+mn-ea"/>
                          <a:cs typeface="+mn-cs"/>
                        </a:rPr>
                        <a:t> Support Services Team</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a:t>
                      </a:r>
                      <a:r>
                        <a:rPr lang="en-GB" sz="1000" b="1" u="sng" kern="1200" baseline="0">
                          <a:solidFill>
                            <a:schemeClr val="bg1"/>
                          </a:solidFill>
                          <a:latin typeface="+mn-lt"/>
                          <a:ea typeface="+mn-ea"/>
                          <a:cs typeface="+mn-cs"/>
                        </a:rPr>
                        <a:t> Customer Change Team </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760470">
                <a:tc>
                  <a:txBody>
                    <a:bodyPr/>
                    <a:lstStyle/>
                    <a:p>
                      <a:pPr marL="0" lvl="0" indent="0">
                        <a:spcAft>
                          <a:spcPts val="400"/>
                        </a:spcAft>
                        <a:buFont typeface="Arial" panose="020B0604020202020204" pitchFamily="34" charset="0"/>
                        <a:buNone/>
                      </a:pPr>
                      <a:r>
                        <a:rPr lang="en-GB" sz="700" b="1" baseline="0" dirty="0"/>
                        <a:t>Existing activities which will migrate</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Daily UIG Box account management</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Monthly UIG Executive Summary</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Creation of UIG monthly dashboard stats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Web page ownership updates &amp; maintenance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UIG Work Group attendance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UIG Work Group Task Force recommendation tracking</a:t>
                      </a:r>
                    </a:p>
                    <a:p>
                      <a:pPr marL="72000" lvl="0" indent="-72000">
                        <a:spcAft>
                          <a:spcPts val="400"/>
                        </a:spcAft>
                        <a:buFont typeface="Arial" panose="020B0604020202020204" pitchFamily="34" charset="0"/>
                        <a:buChar char="•"/>
                      </a:pPr>
                      <a:r>
                        <a:rPr lang="en-GB" sz="700" baseline="0" dirty="0"/>
                        <a:t>UIG data sources creation</a:t>
                      </a:r>
                    </a:p>
                    <a:p>
                      <a:pPr marL="72000" lvl="0" indent="-72000">
                        <a:spcAft>
                          <a:spcPts val="400"/>
                        </a:spcAft>
                        <a:buFont typeface="Arial" panose="020B0604020202020204" pitchFamily="34" charset="0"/>
                        <a:buChar char="•"/>
                      </a:pPr>
                      <a:r>
                        <a:rPr lang="en-GB" sz="700" baseline="0" dirty="0"/>
                        <a:t>UIG modification alignment creation &amp; publication</a:t>
                      </a:r>
                    </a:p>
                    <a:p>
                      <a:pPr marL="72000" lvl="0" indent="-72000">
                        <a:spcAft>
                          <a:spcPts val="400"/>
                        </a:spcAft>
                        <a:buFont typeface="Arial" panose="020B0604020202020204" pitchFamily="34" charset="0"/>
                        <a:buChar char="•"/>
                      </a:pPr>
                      <a:r>
                        <a:rPr lang="en-GB" sz="700" baseline="0" dirty="0"/>
                        <a:t>Machine Learning new analysis</a:t>
                      </a:r>
                    </a:p>
                    <a:p>
                      <a:pPr marL="71755" lvl="0" indent="-71755">
                        <a:spcAft>
                          <a:spcPts val="400"/>
                        </a:spcAft>
                        <a:buFont typeface="Arial" panose="020B0604020202020204" pitchFamily="34" charset="0"/>
                        <a:buChar char="•"/>
                      </a:pPr>
                      <a:r>
                        <a:rPr lang="en-GB" sz="700" baseline="0" dirty="0"/>
                        <a:t>Budget mapping and forecast</a:t>
                      </a:r>
                    </a:p>
                    <a:p>
                      <a:pPr marL="0" marR="0" lvl="0" indent="0" algn="l" rtl="0" eaLnBrk="1" fontAlgn="auto" latinLnBrk="0" hangingPunct="1">
                        <a:lnSpc>
                          <a:spcPct val="100000"/>
                        </a:lnSpc>
                        <a:spcBef>
                          <a:spcPts val="0"/>
                        </a:spcBef>
                        <a:spcAft>
                          <a:spcPts val="400"/>
                        </a:spcAft>
                        <a:buFont typeface="Arial" panose="020B0604020202020204" pitchFamily="34" charset="0"/>
                        <a:buNone/>
                      </a:pPr>
                      <a:r>
                        <a:rPr lang="en-GB" sz="700" b="1" dirty="0"/>
                        <a:t>.</a:t>
                      </a:r>
                      <a:r>
                        <a:rPr lang="en-GB" sz="700" b="0" dirty="0"/>
                        <a:t> Support development of new online UIG interactive reporting</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dirty="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baseline="0" dirty="0"/>
                        <a:t>Activities which will cease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aseline="0" dirty="0"/>
                        <a:t>Representation at </a:t>
                      </a:r>
                      <a:r>
                        <a:rPr lang="en-GB" sz="700" baseline="0" dirty="0" err="1"/>
                        <a:t>ChMC</a:t>
                      </a:r>
                      <a:r>
                        <a:rPr lang="en-GB" sz="700" baseline="0" dirty="0"/>
                        <a:t> &amp; </a:t>
                      </a:r>
                      <a:r>
                        <a:rPr lang="en-GB" sz="700" baseline="0" dirty="0" err="1"/>
                        <a:t>CoMC</a:t>
                      </a:r>
                      <a:r>
                        <a:rPr lang="en-GB" sz="700" baseline="0" dirty="0"/>
                        <a:t> </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dirty="0"/>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GB" sz="700" baseline="0" dirty="0"/>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endParaRPr lang="en-GB" sz="700" baseline="0" dirty="0"/>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baseline="0" dirty="0">
                          <a:solidFill>
                            <a:schemeClr val="tx1"/>
                          </a:solidFill>
                          <a:latin typeface="+mn-lt"/>
                          <a:ea typeface="+mn-ea"/>
                          <a:cs typeface="+mn-cs"/>
                        </a:rPr>
                        <a:t>Existing activities which will be migrated</a:t>
                      </a:r>
                    </a:p>
                    <a:p>
                      <a:pPr marL="71755" lvl="0" indent="-71755"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Daily UIG Box account management</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Monthly UIG Executive Summary</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Creation of UIG monthly dashboard stats</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Web page ownership updates &amp;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Work Group attendance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Work Group Task Force recommendation tracking</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data sources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modification alignment pack maintenance</a:t>
                      </a:r>
                    </a:p>
                    <a:p>
                      <a:pPr marL="72000" lvl="0" indent="-72000" algn="l" defTabSz="914400" rtl="0" eaLnBrk="1" latinLnBrk="0" hangingPunct="1">
                        <a:spcAft>
                          <a:spcPts val="400"/>
                        </a:spcAft>
                        <a:buFont typeface="Arial" panose="020B0604020202020204" pitchFamily="34" charset="0"/>
                        <a:buChar char="•"/>
                      </a:pPr>
                      <a:r>
                        <a:rPr lang="en-GB" sz="700" baseline="0" dirty="0"/>
                        <a:t>Machine Learning</a:t>
                      </a:r>
                      <a:r>
                        <a:rPr lang="en-GB" sz="700" kern="1200" baseline="0" dirty="0">
                          <a:solidFill>
                            <a:schemeClr val="tx1"/>
                          </a:solidFill>
                          <a:latin typeface="+mn-lt"/>
                          <a:ea typeface="+mn-ea"/>
                          <a:cs typeface="+mn-cs"/>
                        </a:rPr>
                        <a:t> outstanding analysis</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Budget monitoring for UIG activities</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kern="1200" baseline="0" dirty="0">
                          <a:solidFill>
                            <a:schemeClr val="tx1"/>
                          </a:solidFill>
                          <a:latin typeface="+mn-lt"/>
                          <a:ea typeface="+mn-ea"/>
                          <a:cs typeface="+mn-cs"/>
                        </a:rPr>
                        <a:t>Outstanding CP 4853 Interim process to monitor and manually load rejected reads into UK Link where the read was rejected for reason MRE00458 only.  Manual work around to be closed out end of October 19.</a:t>
                      </a:r>
                      <a:endParaRPr lang="en-GB" sz="700" kern="1200" dirty="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UIG brochure version 2 creation &amp; publication</a:t>
                      </a:r>
                      <a:r>
                        <a:rPr lang="en-GB" sz="700" kern="1200" baseline="0" dirty="0">
                          <a:solidFill>
                            <a:schemeClr val="tx1"/>
                          </a:solidFill>
                          <a:latin typeface="+mn-lt"/>
                          <a:ea typeface="+mn-ea"/>
                          <a:cs typeface="+mn-cs"/>
                        </a:rPr>
                        <a:t> </a:t>
                      </a: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Re-purpose the existing "Lines of investigation tracker" </a:t>
                      </a:r>
                      <a:endParaRPr lang="en-GB" sz="700" kern="1200" baseline="0" dirty="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Work with Customer Change team to develop formal project close down</a:t>
                      </a:r>
                    </a:p>
                    <a:p>
                      <a:pPr marL="0" marR="0" lvl="0" indent="0" algn="l">
                        <a:lnSpc>
                          <a:spcPct val="100000"/>
                        </a:lnSpc>
                        <a:spcBef>
                          <a:spcPts val="0"/>
                        </a:spcBef>
                        <a:spcAft>
                          <a:spcPts val="400"/>
                        </a:spcAft>
                        <a:buNone/>
                      </a:pPr>
                      <a:r>
                        <a:rPr lang="en-GB" sz="700" b="1" kern="1200" baseline="0" dirty="0">
                          <a:solidFill>
                            <a:schemeClr val="tx1"/>
                          </a:solidFill>
                          <a:latin typeface="+mn-lt"/>
                          <a:ea typeface="+mn-ea"/>
                          <a:cs typeface="+mn-cs"/>
                        </a:rPr>
                        <a:t>New activities which will commence</a:t>
                      </a:r>
                    </a:p>
                    <a:p>
                      <a:pPr marL="171450" marR="0" lvl="0" indent="-171450" algn="l">
                        <a:lnSpc>
                          <a:spcPct val="100000"/>
                        </a:lnSpc>
                        <a:spcBef>
                          <a:spcPts val="0"/>
                        </a:spcBef>
                        <a:spcAft>
                          <a:spcPts val="400"/>
                        </a:spcAft>
                        <a:buFont typeface="Arial"/>
                        <a:buChar char="•"/>
                      </a:pPr>
                      <a:r>
                        <a:rPr lang="en-GB" sz="700" b="0" i="0" u="none" strike="noStrike" kern="1200" baseline="0" noProof="0" dirty="0">
                          <a:solidFill>
                            <a:schemeClr val="tx1"/>
                          </a:solidFill>
                          <a:latin typeface="Arial"/>
                        </a:rPr>
                        <a:t>Support maintenance of new online UIG interactive reporting</a:t>
                      </a:r>
                      <a:endParaRPr lang="en-GB" sz="1400" dirty="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dirty="0" err="1">
                          <a:solidFill>
                            <a:schemeClr val="tx1"/>
                          </a:solidFill>
                          <a:latin typeface="+mn-lt"/>
                          <a:ea typeface="+mn-ea"/>
                          <a:cs typeface="+mn-cs"/>
                        </a:rPr>
                        <a:t>Adhoc</a:t>
                      </a:r>
                      <a:r>
                        <a:rPr lang="en-GB" sz="700" b="1" kern="1200" dirty="0">
                          <a:solidFill>
                            <a:schemeClr val="tx1"/>
                          </a:solidFill>
                          <a:latin typeface="+mn-lt"/>
                          <a:ea typeface="+mn-ea"/>
                          <a:cs typeface="+mn-cs"/>
                        </a:rPr>
                        <a:t> new UIG related requests</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dirty="0">
                          <a:solidFill>
                            <a:schemeClr val="tx1"/>
                          </a:solidFill>
                          <a:latin typeface="+mn-lt"/>
                          <a:ea typeface="+mn-ea"/>
                          <a:cs typeface="+mn-cs"/>
                        </a:rPr>
                        <a:t>One</a:t>
                      </a:r>
                      <a:r>
                        <a:rPr lang="en-GB" sz="700" kern="1200" baseline="0" dirty="0">
                          <a:solidFill>
                            <a:schemeClr val="tx1"/>
                          </a:solidFill>
                          <a:latin typeface="+mn-lt"/>
                          <a:ea typeface="+mn-ea"/>
                          <a:cs typeface="+mn-cs"/>
                        </a:rPr>
                        <a:t> off activities e.g. simulations/</a:t>
                      </a:r>
                      <a:r>
                        <a:rPr lang="en-GB" sz="700" kern="1200" baseline="0" dirty="0" err="1">
                          <a:solidFill>
                            <a:schemeClr val="tx1"/>
                          </a:solidFill>
                          <a:latin typeface="+mn-lt"/>
                          <a:ea typeface="+mn-ea"/>
                          <a:cs typeface="+mn-cs"/>
                        </a:rPr>
                        <a:t>adhoc</a:t>
                      </a:r>
                      <a:r>
                        <a:rPr lang="en-GB" sz="700" kern="1200" baseline="0" dirty="0">
                          <a:solidFill>
                            <a:schemeClr val="tx1"/>
                          </a:solidFill>
                          <a:latin typeface="+mn-lt"/>
                          <a:ea typeface="+mn-ea"/>
                          <a:cs typeface="+mn-cs"/>
                        </a:rPr>
                        <a:t> UIG reporting requests – considered by Customer Support Services and/or directed to raise CP</a:t>
                      </a:r>
                      <a:endParaRPr lang="en-GB" sz="700" kern="1200" dirty="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Live CP4866 Removal of validation on uncorrected read due November release</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i="0" kern="1200" baseline="0">
                          <a:solidFill>
                            <a:schemeClr val="tx1"/>
                          </a:solidFill>
                          <a:latin typeface="+mn-lt"/>
                          <a:ea typeface="+mn-ea"/>
                          <a:cs typeface="+mn-cs"/>
                        </a:rPr>
                        <a:t>Work </a:t>
                      </a:r>
                      <a:r>
                        <a:rPr lang="en-GB" sz="700" i="0" kern="1200" baseline="0" dirty="0">
                          <a:solidFill>
                            <a:schemeClr val="tx1"/>
                          </a:solidFill>
                          <a:latin typeface="+mn-lt"/>
                          <a:ea typeface="+mn-ea"/>
                          <a:cs typeface="+mn-cs"/>
                        </a:rPr>
                        <a:t>with Customer Team complete outstanding UIG related CR's.</a:t>
                      </a:r>
                    </a:p>
                    <a:p>
                      <a:pPr marL="71755" marR="0" lvl="0" indent="-71755" algn="l">
                        <a:lnSpc>
                          <a:spcPct val="100000"/>
                        </a:lnSpc>
                        <a:spcBef>
                          <a:spcPts val="0"/>
                        </a:spcBef>
                        <a:spcAft>
                          <a:spcPts val="400"/>
                        </a:spcAft>
                        <a:buFont typeface="Arial" panose="020B0604020202020204" pitchFamily="34" charset="0"/>
                        <a:buChar char="•"/>
                      </a:pPr>
                      <a:r>
                        <a:rPr lang="en-GB" sz="700" kern="1200" baseline="0" dirty="0">
                          <a:solidFill>
                            <a:schemeClr val="tx1"/>
                          </a:solidFill>
                          <a:latin typeface="+mn-lt"/>
                          <a:ea typeface="+mn-ea"/>
                          <a:cs typeface="+mn-cs"/>
                        </a:rPr>
                        <a:t>Newly identified Modifications &amp; CRs</a:t>
                      </a:r>
                      <a:endParaRPr lang="en-GB" sz="1400" dirty="0"/>
                    </a:p>
                    <a:p>
                      <a:pPr marL="0" marR="0" lvl="0" indent="0" algn="l" defTabSz="914400" rtl="0" eaLnBrk="1" fontAlgn="auto" latinLnBrk="0" hangingPunct="1">
                        <a:lnSpc>
                          <a:spcPct val="100000"/>
                        </a:lnSpc>
                        <a:spcBef>
                          <a:spcPts val="0"/>
                        </a:spcBef>
                        <a:spcAft>
                          <a:spcPts val="400"/>
                        </a:spcAft>
                        <a:buClrTx/>
                        <a:buSzTx/>
                        <a:buNone/>
                        <a:tabLst/>
                        <a:defRPr/>
                      </a:pPr>
                      <a:endParaRPr lang="en-GB" sz="700" kern="1200" baseline="0" dirty="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79185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http://schemas.microsoft.com/office/2006/documentManagement/types"/>
    <ds:schemaRef ds:uri="http://purl.org/dc/terms/"/>
    <ds:schemaRef ds:uri="c78a4dae-5fc0-4ed3-ad80-da51122ab114"/>
    <ds:schemaRef ds:uri="http://schemas.microsoft.com/office/infopath/2007/PartnerControls"/>
    <ds:schemaRef ds:uri="http://purl.org/dc/elements/1.1/"/>
    <ds:schemaRef ds:uri="http://schemas.openxmlformats.org/package/2006/metadata/core-properties"/>
    <ds:schemaRef ds:uri="http://www.w3.org/XML/1998/namespace"/>
    <ds:schemaRef ds:uri="5844fa40-a696-4ac9-bd38-c0330d295109"/>
    <ds:schemaRef ds:uri="http://schemas.microsoft.com/office/2006/metadata/propertie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26601</TotalTime>
  <Words>841</Words>
  <Application>Microsoft Office PowerPoint</Application>
  <PresentationFormat>On-screen Show (16:9)</PresentationFormat>
  <Paragraphs>228</Paragraphs>
  <Slides>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ＭＳ Ｐゴシック</vt:lpstr>
      <vt:lpstr>Arial</vt:lpstr>
      <vt:lpstr>Calibri</vt:lpstr>
      <vt:lpstr>Times New Roman</vt:lpstr>
      <vt:lpstr>Wingdings</vt:lpstr>
      <vt:lpstr>Office Theme</vt:lpstr>
      <vt:lpstr>xoserve templates</vt:lpstr>
      <vt:lpstr>UIG Task Force Progress Report</vt:lpstr>
      <vt:lpstr>Background</vt:lpstr>
      <vt:lpstr>UIG Task Force: Dashboard</vt:lpstr>
      <vt:lpstr>Plan on Page Updated</vt:lpstr>
      <vt:lpstr>Recommendations - where we are</vt:lpstr>
      <vt:lpstr>Overview Of Task Force Funding</vt:lpstr>
      <vt:lpstr>Reminder – UIG Task Force Activities migration post October 19</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Cottam, Fiona</cp:lastModifiedBy>
  <cp:revision>187</cp:revision>
  <cp:lastPrinted>2019-09-02T07:43:52Z</cp:lastPrinted>
  <dcterms:created xsi:type="dcterms:W3CDTF">2018-09-02T17:12:15Z</dcterms:created>
  <dcterms:modified xsi:type="dcterms:W3CDTF">2019-11-05T16:00:46Z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0x0101002A9D4E94D94ABB48A35A572EF9A60258</vt:lpwstr>
  </property>
</Properties>
</file>