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12"/>
  </p:notesMasterIdLst>
  <p:handoutMasterIdLst>
    <p:handoutMasterId r:id="rId13"/>
  </p:handoutMasterIdLst>
  <p:sldIdLst>
    <p:sldId id="594" r:id="rId6"/>
    <p:sldId id="796" r:id="rId7"/>
    <p:sldId id="596" r:id="rId8"/>
    <p:sldId id="799" r:id="rId9"/>
    <p:sldId id="580" r:id="rId10"/>
    <p:sldId id="8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FD3678-C71D-4D5C-98FF-09213D89E054}">
          <p14:sldIdLst>
            <p14:sldId id="594"/>
            <p14:sldId id="796"/>
            <p14:sldId id="596"/>
            <p14:sldId id="799"/>
            <p14:sldId id="580"/>
            <p14:sldId id="8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Jessica" initials="A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D42AF-1BA1-47A1-B1AA-1D72258D5EA6}" v="281" dt="2019-08-29T13:27:52.732"/>
    <p1510:client id="{2B0A8BB4-9398-498B-844A-98D7F448C1F7}" v="60" dt="2019-08-28T21:35:48.227"/>
    <p1510:client id="{F303378F-F086-461E-84E4-4A49F5A6B02F}" v="703" dt="2019-08-29T13:24:42.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40" y="2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8EAE8-F60A-4188-8346-8FFEE4629D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29C83D2-78C3-46D3-9A23-5C0F35130363}">
      <dgm:prSet phldrT="[Text]" custT="1"/>
      <dgm:spPr/>
      <dgm:t>
        <a:bodyPr/>
        <a:lstStyle/>
        <a:p>
          <a:r>
            <a:rPr lang="en-GB" sz="1600" b="1" dirty="0"/>
            <a:t>Engagement</a:t>
          </a:r>
        </a:p>
        <a:p>
          <a:r>
            <a:rPr lang="en-GB" sz="1600" b="1" dirty="0"/>
            <a:t> </a:t>
          </a:r>
        </a:p>
        <a:p>
          <a:r>
            <a:rPr lang="en-GB" sz="1400" dirty="0"/>
            <a:t>Working with Gas Transmission Control Room to understand consequences</a:t>
          </a:r>
        </a:p>
        <a:p>
          <a:r>
            <a:rPr lang="en-GB" sz="1400" dirty="0"/>
            <a:t>Shippers have expressed preference for improving accuracy and confidence in the past</a:t>
          </a:r>
        </a:p>
        <a:p>
          <a:endParaRPr lang="en-GB" sz="1200" dirty="0"/>
        </a:p>
      </dgm:t>
    </dgm:pt>
    <dgm:pt modelId="{72775E8B-5A56-4067-9693-49C0CAC4EBA6}" type="parTrans" cxnId="{32C6202D-188B-4FA7-A527-76E64FBD8E9C}">
      <dgm:prSet/>
      <dgm:spPr/>
      <dgm:t>
        <a:bodyPr/>
        <a:lstStyle/>
        <a:p>
          <a:endParaRPr lang="en-GB"/>
        </a:p>
      </dgm:t>
    </dgm:pt>
    <dgm:pt modelId="{C8598B3F-E476-4B5F-AFB4-7CE0AE005BDA}" type="sibTrans" cxnId="{32C6202D-188B-4FA7-A527-76E64FBD8E9C}">
      <dgm:prSet/>
      <dgm:spPr/>
      <dgm:t>
        <a:bodyPr/>
        <a:lstStyle/>
        <a:p>
          <a:endParaRPr lang="en-GB"/>
        </a:p>
      </dgm:t>
    </dgm:pt>
    <dgm:pt modelId="{A655F501-83A4-4B3F-B948-C626E67C2C74}">
      <dgm:prSet phldrT="[Text]" custT="1"/>
      <dgm:spPr/>
      <dgm:t>
        <a:bodyPr/>
        <a:lstStyle/>
        <a:p>
          <a:pPr marL="0" lvl="0" algn="ctr" defTabSz="711200">
            <a:lnSpc>
              <a:spcPct val="90000"/>
            </a:lnSpc>
            <a:spcBef>
              <a:spcPct val="0"/>
            </a:spcBef>
            <a:spcAft>
              <a:spcPct val="35000"/>
            </a:spcAft>
            <a:buNone/>
          </a:pPr>
          <a:r>
            <a:rPr lang="en-GB" sz="1600" b="1" i="0" kern="1200" dirty="0"/>
            <a:t>Funding mechanism/ Output measures </a:t>
          </a:r>
        </a:p>
        <a:p>
          <a:pPr marL="0" lvl="0" algn="ctr" defTabSz="711200">
            <a:lnSpc>
              <a:spcPct val="90000"/>
            </a:lnSpc>
            <a:spcBef>
              <a:spcPct val="0"/>
            </a:spcBef>
            <a:spcAft>
              <a:spcPct val="35000"/>
            </a:spcAft>
            <a:buNone/>
          </a:pPr>
          <a:endParaRPr lang="en-GB" sz="1600" b="0" i="0" kern="1200" dirty="0"/>
        </a:p>
        <a:p>
          <a:pPr marL="0" lvl="0" algn="ctr" defTabSz="711200">
            <a:lnSpc>
              <a:spcPct val="90000"/>
            </a:lnSpc>
            <a:spcBef>
              <a:spcPct val="0"/>
            </a:spcBef>
            <a:spcAft>
              <a:spcPct val="35000"/>
            </a:spcAft>
            <a:buNone/>
          </a:pPr>
          <a:r>
            <a:rPr lang="en-GB" sz="1400" b="0" kern="1200" dirty="0">
              <a:solidFill>
                <a:prstClr val="white"/>
              </a:solidFill>
              <a:latin typeface="Arial" panose="020B0604020202020204"/>
              <a:ea typeface="+mn-ea"/>
              <a:cs typeface="+mn-cs"/>
            </a:rPr>
            <a:t>Base plan deliverable, tracked via NARMs.</a:t>
          </a:r>
        </a:p>
        <a:p>
          <a:pPr marL="0" lvl="0" algn="ctr" defTabSz="711200">
            <a:lnSpc>
              <a:spcPct val="90000"/>
            </a:lnSpc>
            <a:spcBef>
              <a:spcPct val="0"/>
            </a:spcBef>
            <a:spcAft>
              <a:spcPct val="35000"/>
            </a:spcAft>
            <a:buNone/>
          </a:pPr>
          <a:r>
            <a:rPr lang="en-GB" sz="1400" b="0" kern="1200" dirty="0">
              <a:solidFill>
                <a:prstClr val="white"/>
              </a:solidFill>
              <a:latin typeface="Arial" panose="020B0604020202020204"/>
              <a:ea typeface="+mn-ea"/>
              <a:cs typeface="+mn-cs"/>
            </a:rPr>
            <a:t>Alternative of PCD rejected, as NARMs covers output</a:t>
          </a:r>
        </a:p>
      </dgm:t>
    </dgm:pt>
    <dgm:pt modelId="{78E69C70-9E28-4F62-8122-23E11E94731F}" type="parTrans" cxnId="{A25CC003-DF72-4B7C-B204-FFC698C30EDF}">
      <dgm:prSet/>
      <dgm:spPr/>
      <dgm:t>
        <a:bodyPr/>
        <a:lstStyle/>
        <a:p>
          <a:endParaRPr lang="en-GB"/>
        </a:p>
      </dgm:t>
    </dgm:pt>
    <dgm:pt modelId="{F75210F8-3FF7-43E7-B620-6A2F82387686}" type="sibTrans" cxnId="{A25CC003-DF72-4B7C-B204-FFC698C30EDF}">
      <dgm:prSet/>
      <dgm:spPr/>
      <dgm:t>
        <a:bodyPr/>
        <a:lstStyle/>
        <a:p>
          <a:endParaRPr lang="en-GB"/>
        </a:p>
      </dgm:t>
    </dgm:pt>
    <dgm:pt modelId="{4552E61F-A822-42D3-986D-A05FB1AD9EAD}">
      <dgm:prSet phldrT="[Text]" custT="1"/>
      <dgm:spPr/>
      <dgm:t>
        <a:bodyPr/>
        <a:lstStyle/>
        <a:p>
          <a:pPr marL="0" lvl="0" algn="ctr" defTabSz="711200">
            <a:lnSpc>
              <a:spcPct val="90000"/>
            </a:lnSpc>
            <a:spcBef>
              <a:spcPct val="0"/>
            </a:spcBef>
            <a:spcAft>
              <a:spcPct val="35000"/>
            </a:spcAft>
            <a:buNone/>
          </a:pPr>
          <a:r>
            <a:rPr lang="en-GB" sz="1600" b="1" i="0" kern="1200" dirty="0"/>
            <a:t>Delivery </a:t>
          </a:r>
        </a:p>
        <a:p>
          <a:pPr marL="0" lvl="0" algn="ctr" defTabSz="711200">
            <a:lnSpc>
              <a:spcPct val="90000"/>
            </a:lnSpc>
            <a:spcBef>
              <a:spcPct val="0"/>
            </a:spcBef>
            <a:spcAft>
              <a:spcPct val="35000"/>
            </a:spcAft>
            <a:buNone/>
          </a:pPr>
          <a:endParaRPr lang="en-GB" sz="1600" b="0" i="0" kern="1200" dirty="0"/>
        </a:p>
        <a:p>
          <a:pPr marL="0" lvl="0" algn="ctr" defTabSz="711200">
            <a:lnSpc>
              <a:spcPct val="90000"/>
            </a:lnSpc>
            <a:spcBef>
              <a:spcPct val="0"/>
            </a:spcBef>
            <a:spcAft>
              <a:spcPct val="35000"/>
            </a:spcAft>
            <a:buNone/>
          </a:pPr>
          <a:r>
            <a:rPr lang="en-GB" sz="1400" b="0" i="0" kern="1200" dirty="0">
              <a:solidFill>
                <a:prstClr val="white"/>
              </a:solidFill>
              <a:latin typeface="Arial" panose="020B0604020202020204" pitchFamily="34" charset="0"/>
              <a:ea typeface="+mn-ea"/>
              <a:cs typeface="Arial" panose="020B0604020202020204" pitchFamily="34" charset="0"/>
            </a:rPr>
            <a:t>This will be an expansion of current activity, outage will need to be carefully planed but a relatively small number of sites will be impacted</a:t>
          </a:r>
          <a:endParaRPr lang="en-GB" sz="1400" b="0" kern="1200" dirty="0">
            <a:solidFill>
              <a:prstClr val="white"/>
            </a:solidFill>
            <a:latin typeface="Arial" panose="020B0604020202020204" pitchFamily="34" charset="0"/>
            <a:ea typeface="+mn-ea"/>
            <a:cs typeface="Arial" panose="020B0604020202020204" pitchFamily="34" charset="0"/>
          </a:endParaRPr>
        </a:p>
      </dgm:t>
    </dgm:pt>
    <dgm:pt modelId="{3F7EBD8D-7A60-417F-98F2-D3562938F69B}" type="parTrans" cxnId="{59FBA67E-693D-4057-999A-33033A1A0F99}">
      <dgm:prSet/>
      <dgm:spPr/>
      <dgm:t>
        <a:bodyPr/>
        <a:lstStyle/>
        <a:p>
          <a:endParaRPr lang="en-GB"/>
        </a:p>
      </dgm:t>
    </dgm:pt>
    <dgm:pt modelId="{C0F2CD3F-06D4-4A02-B4F0-8813E341743F}" type="sibTrans" cxnId="{59FBA67E-693D-4057-999A-33033A1A0F99}">
      <dgm:prSet/>
      <dgm:spPr/>
      <dgm:t>
        <a:bodyPr/>
        <a:lstStyle/>
        <a:p>
          <a:endParaRPr lang="en-GB"/>
        </a:p>
      </dgm:t>
    </dgm:pt>
    <dgm:pt modelId="{FD2D464B-CD2A-448B-B1EB-861B63120D0B}">
      <dgm:prSet phldrT="[Text]" custT="1"/>
      <dgm:spPr/>
      <dgm:t>
        <a:bodyPr/>
        <a:lstStyle/>
        <a:p>
          <a:endParaRPr lang="en-GB" sz="1400" b="1" dirty="0"/>
        </a:p>
        <a:p>
          <a:r>
            <a:rPr lang="en-GB" sz="1600" b="1" dirty="0"/>
            <a:t>Cost</a:t>
          </a:r>
        </a:p>
        <a:p>
          <a:endParaRPr lang="en-GB" sz="1000" b="1" dirty="0"/>
        </a:p>
        <a:p>
          <a:r>
            <a:rPr lang="en-GB" sz="1400" dirty="0"/>
            <a:t>External conceptual design work supported by site visits currently underway and will inform December.</a:t>
          </a:r>
        </a:p>
        <a:p>
          <a:r>
            <a:rPr lang="en-GB" sz="1400" dirty="0"/>
            <a:t>Key driver is any requirement to reconfigure pipework</a:t>
          </a:r>
        </a:p>
        <a:p>
          <a:endParaRPr lang="en-GB" sz="1400" dirty="0"/>
        </a:p>
        <a:p>
          <a:endParaRPr lang="en-GB" sz="1200" dirty="0"/>
        </a:p>
      </dgm:t>
    </dgm:pt>
    <dgm:pt modelId="{EF0B09B0-5078-4545-A9BF-BBBB420A48C7}" type="parTrans" cxnId="{BBF280AD-AB3D-4438-BA69-AA08989EC354}">
      <dgm:prSet/>
      <dgm:spPr/>
      <dgm:t>
        <a:bodyPr/>
        <a:lstStyle/>
        <a:p>
          <a:endParaRPr lang="en-GB"/>
        </a:p>
      </dgm:t>
    </dgm:pt>
    <dgm:pt modelId="{BC786E40-3AB3-4307-A9A4-86B189F88C46}" type="sibTrans" cxnId="{BBF280AD-AB3D-4438-BA69-AA08989EC354}">
      <dgm:prSet/>
      <dgm:spPr/>
      <dgm:t>
        <a:bodyPr/>
        <a:lstStyle/>
        <a:p>
          <a:endParaRPr lang="en-GB"/>
        </a:p>
      </dgm:t>
    </dgm:pt>
    <dgm:pt modelId="{4C92D2EE-B60D-447B-96DB-DDE1633833C2}" type="pres">
      <dgm:prSet presAssocID="{8348EAE8-F60A-4188-8346-8FFEE4629DD0}" presName="diagram" presStyleCnt="0">
        <dgm:presLayoutVars>
          <dgm:dir/>
          <dgm:resizeHandles val="exact"/>
        </dgm:presLayoutVars>
      </dgm:prSet>
      <dgm:spPr/>
    </dgm:pt>
    <dgm:pt modelId="{C24E742D-7AEF-4B40-BFA9-0489D084D8B6}" type="pres">
      <dgm:prSet presAssocID="{029C83D2-78C3-46D3-9A23-5C0F35130363}" presName="node" presStyleLbl="node1" presStyleIdx="0" presStyleCnt="4">
        <dgm:presLayoutVars>
          <dgm:bulletEnabled val="1"/>
        </dgm:presLayoutVars>
      </dgm:prSet>
      <dgm:spPr/>
    </dgm:pt>
    <dgm:pt modelId="{AAD6279D-8E1B-4721-A7AF-E9E5FE13934A}" type="pres">
      <dgm:prSet presAssocID="{C8598B3F-E476-4B5F-AFB4-7CE0AE005BDA}" presName="sibTrans" presStyleCnt="0"/>
      <dgm:spPr/>
    </dgm:pt>
    <dgm:pt modelId="{E5BD7AAD-79F2-4D5E-AB8A-92ADB1FC7761}" type="pres">
      <dgm:prSet presAssocID="{FD2D464B-CD2A-448B-B1EB-861B63120D0B}" presName="node" presStyleLbl="node1" presStyleIdx="1" presStyleCnt="4">
        <dgm:presLayoutVars>
          <dgm:bulletEnabled val="1"/>
        </dgm:presLayoutVars>
      </dgm:prSet>
      <dgm:spPr/>
    </dgm:pt>
    <dgm:pt modelId="{19CE396C-9B9B-4F1C-BDDE-ACB50619B3A3}" type="pres">
      <dgm:prSet presAssocID="{BC786E40-3AB3-4307-A9A4-86B189F88C46}" presName="sibTrans" presStyleCnt="0"/>
      <dgm:spPr/>
    </dgm:pt>
    <dgm:pt modelId="{2A2FEDCF-7064-478F-8C69-B3AC1640C5DF}" type="pres">
      <dgm:prSet presAssocID="{A655F501-83A4-4B3F-B948-C626E67C2C74}" presName="node" presStyleLbl="node1" presStyleIdx="2" presStyleCnt="4">
        <dgm:presLayoutVars>
          <dgm:bulletEnabled val="1"/>
        </dgm:presLayoutVars>
      </dgm:prSet>
      <dgm:spPr/>
    </dgm:pt>
    <dgm:pt modelId="{689B2A6C-3955-420A-BAE7-64EC1764EAE5}" type="pres">
      <dgm:prSet presAssocID="{F75210F8-3FF7-43E7-B620-6A2F82387686}" presName="sibTrans" presStyleCnt="0"/>
      <dgm:spPr/>
    </dgm:pt>
    <dgm:pt modelId="{4D504507-D450-47B2-8DDE-B8129FD6CAD3}" type="pres">
      <dgm:prSet presAssocID="{4552E61F-A822-42D3-986D-A05FB1AD9EAD}" presName="node" presStyleLbl="node1" presStyleIdx="3" presStyleCnt="4">
        <dgm:presLayoutVars>
          <dgm:bulletEnabled val="1"/>
        </dgm:presLayoutVars>
      </dgm:prSet>
      <dgm:spPr/>
    </dgm:pt>
  </dgm:ptLst>
  <dgm:cxnLst>
    <dgm:cxn modelId="{A25CC003-DF72-4B7C-B204-FFC698C30EDF}" srcId="{8348EAE8-F60A-4188-8346-8FFEE4629DD0}" destId="{A655F501-83A4-4B3F-B948-C626E67C2C74}" srcOrd="2" destOrd="0" parTransId="{78E69C70-9E28-4F62-8122-23E11E94731F}" sibTransId="{F75210F8-3FF7-43E7-B620-6A2F82387686}"/>
    <dgm:cxn modelId="{8DD50908-69C6-4990-90B2-10CBF7DB7DC4}" type="presOf" srcId="{029C83D2-78C3-46D3-9A23-5C0F35130363}" destId="{C24E742D-7AEF-4B40-BFA9-0489D084D8B6}" srcOrd="0" destOrd="0" presId="urn:microsoft.com/office/officeart/2005/8/layout/default"/>
    <dgm:cxn modelId="{D90E4824-CF8F-4F72-ACD3-68ACE5D43624}" type="presOf" srcId="{8348EAE8-F60A-4188-8346-8FFEE4629DD0}" destId="{4C92D2EE-B60D-447B-96DB-DDE1633833C2}" srcOrd="0" destOrd="0" presId="urn:microsoft.com/office/officeart/2005/8/layout/default"/>
    <dgm:cxn modelId="{32C6202D-188B-4FA7-A527-76E64FBD8E9C}" srcId="{8348EAE8-F60A-4188-8346-8FFEE4629DD0}" destId="{029C83D2-78C3-46D3-9A23-5C0F35130363}" srcOrd="0" destOrd="0" parTransId="{72775E8B-5A56-4067-9693-49C0CAC4EBA6}" sibTransId="{C8598B3F-E476-4B5F-AFB4-7CE0AE005BDA}"/>
    <dgm:cxn modelId="{8C7EB43E-5371-4BD4-B4EA-D274840E6C22}" type="presOf" srcId="{FD2D464B-CD2A-448B-B1EB-861B63120D0B}" destId="{E5BD7AAD-79F2-4D5E-AB8A-92ADB1FC7761}" srcOrd="0" destOrd="0" presId="urn:microsoft.com/office/officeart/2005/8/layout/default"/>
    <dgm:cxn modelId="{2B05596A-EDC2-4C77-8411-F6537226DE0E}" type="presOf" srcId="{A655F501-83A4-4B3F-B948-C626E67C2C74}" destId="{2A2FEDCF-7064-478F-8C69-B3AC1640C5DF}" srcOrd="0" destOrd="0" presId="urn:microsoft.com/office/officeart/2005/8/layout/default"/>
    <dgm:cxn modelId="{59FBA67E-693D-4057-999A-33033A1A0F99}" srcId="{8348EAE8-F60A-4188-8346-8FFEE4629DD0}" destId="{4552E61F-A822-42D3-986D-A05FB1AD9EAD}" srcOrd="3" destOrd="0" parTransId="{3F7EBD8D-7A60-417F-98F2-D3562938F69B}" sibTransId="{C0F2CD3F-06D4-4A02-B4F0-8813E341743F}"/>
    <dgm:cxn modelId="{BBF280AD-AB3D-4438-BA69-AA08989EC354}" srcId="{8348EAE8-F60A-4188-8346-8FFEE4629DD0}" destId="{FD2D464B-CD2A-448B-B1EB-861B63120D0B}" srcOrd="1" destOrd="0" parTransId="{EF0B09B0-5078-4545-A9BF-BBBB420A48C7}" sibTransId="{BC786E40-3AB3-4307-A9A4-86B189F88C46}"/>
    <dgm:cxn modelId="{A216DBD6-0C7B-4029-ACD5-ABB7419D8897}" type="presOf" srcId="{4552E61F-A822-42D3-986D-A05FB1AD9EAD}" destId="{4D504507-D450-47B2-8DDE-B8129FD6CAD3}" srcOrd="0" destOrd="0" presId="urn:microsoft.com/office/officeart/2005/8/layout/default"/>
    <dgm:cxn modelId="{D49590E5-E28B-49BF-99F1-59724A178977}" type="presParOf" srcId="{4C92D2EE-B60D-447B-96DB-DDE1633833C2}" destId="{C24E742D-7AEF-4B40-BFA9-0489D084D8B6}" srcOrd="0" destOrd="0" presId="urn:microsoft.com/office/officeart/2005/8/layout/default"/>
    <dgm:cxn modelId="{73CA211A-DE94-4802-8C6E-2D70B4A0D3F9}" type="presParOf" srcId="{4C92D2EE-B60D-447B-96DB-DDE1633833C2}" destId="{AAD6279D-8E1B-4721-A7AF-E9E5FE13934A}" srcOrd="1" destOrd="0" presId="urn:microsoft.com/office/officeart/2005/8/layout/default"/>
    <dgm:cxn modelId="{5C5C3A7B-A968-4479-8D97-C28CF54330AC}" type="presParOf" srcId="{4C92D2EE-B60D-447B-96DB-DDE1633833C2}" destId="{E5BD7AAD-79F2-4D5E-AB8A-92ADB1FC7761}" srcOrd="2" destOrd="0" presId="urn:microsoft.com/office/officeart/2005/8/layout/default"/>
    <dgm:cxn modelId="{2971A8DA-D9BD-4EA9-9AC2-CB9B67C9A5D2}" type="presParOf" srcId="{4C92D2EE-B60D-447B-96DB-DDE1633833C2}" destId="{19CE396C-9B9B-4F1C-BDDE-ACB50619B3A3}" srcOrd="3" destOrd="0" presId="urn:microsoft.com/office/officeart/2005/8/layout/default"/>
    <dgm:cxn modelId="{AF29FE4A-DA77-4A34-BFE9-4EB381FFBEE1}" type="presParOf" srcId="{4C92D2EE-B60D-447B-96DB-DDE1633833C2}" destId="{2A2FEDCF-7064-478F-8C69-B3AC1640C5DF}" srcOrd="4" destOrd="0" presId="urn:microsoft.com/office/officeart/2005/8/layout/default"/>
    <dgm:cxn modelId="{0024FE15-8B60-41A0-A27A-698AB169683B}" type="presParOf" srcId="{4C92D2EE-B60D-447B-96DB-DDE1633833C2}" destId="{689B2A6C-3955-420A-BAE7-64EC1764EAE5}" srcOrd="5" destOrd="0" presId="urn:microsoft.com/office/officeart/2005/8/layout/default"/>
    <dgm:cxn modelId="{67D4F6AD-A26D-4809-A745-C734FFCD07C9}" type="presParOf" srcId="{4C92D2EE-B60D-447B-96DB-DDE1633833C2}" destId="{4D504507-D450-47B2-8DDE-B8129FD6CAD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E742D-7AEF-4B40-BFA9-0489D084D8B6}">
      <dsp:nvSpPr>
        <dsp:cNvPr id="0" name=""/>
        <dsp:cNvSpPr/>
      </dsp:nvSpPr>
      <dsp:spPr>
        <a:xfrm>
          <a:off x="780853" y="263"/>
          <a:ext cx="3592992" cy="2155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Engagement</a:t>
          </a:r>
        </a:p>
        <a:p>
          <a:pPr marL="0" lvl="0" indent="0" algn="ctr" defTabSz="711200">
            <a:lnSpc>
              <a:spcPct val="90000"/>
            </a:lnSpc>
            <a:spcBef>
              <a:spcPct val="0"/>
            </a:spcBef>
            <a:spcAft>
              <a:spcPct val="35000"/>
            </a:spcAft>
            <a:buNone/>
          </a:pPr>
          <a:r>
            <a:rPr lang="en-GB" sz="1600" b="1" kern="1200" dirty="0"/>
            <a:t> </a:t>
          </a:r>
        </a:p>
        <a:p>
          <a:pPr marL="0" lvl="0" indent="0" algn="ctr" defTabSz="711200">
            <a:lnSpc>
              <a:spcPct val="90000"/>
            </a:lnSpc>
            <a:spcBef>
              <a:spcPct val="0"/>
            </a:spcBef>
            <a:spcAft>
              <a:spcPct val="35000"/>
            </a:spcAft>
            <a:buNone/>
          </a:pPr>
          <a:r>
            <a:rPr lang="en-GB" sz="1400" kern="1200" dirty="0"/>
            <a:t>Working with Gas Transmission Control Room to understand consequences</a:t>
          </a:r>
        </a:p>
        <a:p>
          <a:pPr marL="0" lvl="0" indent="0" algn="ctr" defTabSz="711200">
            <a:lnSpc>
              <a:spcPct val="90000"/>
            </a:lnSpc>
            <a:spcBef>
              <a:spcPct val="0"/>
            </a:spcBef>
            <a:spcAft>
              <a:spcPct val="35000"/>
            </a:spcAft>
            <a:buNone/>
          </a:pPr>
          <a:r>
            <a:rPr lang="en-GB" sz="1400" kern="1200" dirty="0"/>
            <a:t>Shippers have expressed preference for improving accuracy and confidence in the past</a:t>
          </a:r>
        </a:p>
        <a:p>
          <a:pPr marL="0" lvl="0" indent="0" algn="ctr" defTabSz="711200">
            <a:lnSpc>
              <a:spcPct val="90000"/>
            </a:lnSpc>
            <a:spcBef>
              <a:spcPct val="0"/>
            </a:spcBef>
            <a:spcAft>
              <a:spcPct val="35000"/>
            </a:spcAft>
            <a:buNone/>
          </a:pPr>
          <a:endParaRPr lang="en-GB" sz="1200" kern="1200" dirty="0"/>
        </a:p>
      </dsp:txBody>
      <dsp:txXfrm>
        <a:off x="780853" y="263"/>
        <a:ext cx="3592992" cy="2155795"/>
      </dsp:txXfrm>
    </dsp:sp>
    <dsp:sp modelId="{E5BD7AAD-79F2-4D5E-AB8A-92ADB1FC7761}">
      <dsp:nvSpPr>
        <dsp:cNvPr id="0" name=""/>
        <dsp:cNvSpPr/>
      </dsp:nvSpPr>
      <dsp:spPr>
        <a:xfrm>
          <a:off x="4733145" y="263"/>
          <a:ext cx="3592992" cy="2155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600" b="1" kern="1200" dirty="0"/>
            <a:t>Cost</a:t>
          </a:r>
        </a:p>
        <a:p>
          <a:pPr marL="0" lvl="0" indent="0" algn="ctr" defTabSz="622300">
            <a:lnSpc>
              <a:spcPct val="90000"/>
            </a:lnSpc>
            <a:spcBef>
              <a:spcPct val="0"/>
            </a:spcBef>
            <a:spcAft>
              <a:spcPct val="35000"/>
            </a:spcAft>
            <a:buNone/>
          </a:pPr>
          <a:endParaRPr lang="en-GB" sz="1000" b="1" kern="1200" dirty="0"/>
        </a:p>
        <a:p>
          <a:pPr marL="0" lvl="0" indent="0" algn="ctr" defTabSz="622300">
            <a:lnSpc>
              <a:spcPct val="90000"/>
            </a:lnSpc>
            <a:spcBef>
              <a:spcPct val="0"/>
            </a:spcBef>
            <a:spcAft>
              <a:spcPct val="35000"/>
            </a:spcAft>
            <a:buNone/>
          </a:pPr>
          <a:r>
            <a:rPr lang="en-GB" sz="1400" kern="1200" dirty="0"/>
            <a:t>External conceptual design work supported by site visits currently underway and will inform December.</a:t>
          </a:r>
        </a:p>
        <a:p>
          <a:pPr marL="0" lvl="0" indent="0" algn="ctr" defTabSz="622300">
            <a:lnSpc>
              <a:spcPct val="90000"/>
            </a:lnSpc>
            <a:spcBef>
              <a:spcPct val="0"/>
            </a:spcBef>
            <a:spcAft>
              <a:spcPct val="35000"/>
            </a:spcAft>
            <a:buNone/>
          </a:pPr>
          <a:r>
            <a:rPr lang="en-GB" sz="1400" kern="1200" dirty="0"/>
            <a:t>Key driver is any requirement to reconfigure pipework</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endParaRPr lang="en-GB" sz="1200" kern="1200" dirty="0"/>
        </a:p>
      </dsp:txBody>
      <dsp:txXfrm>
        <a:off x="4733145" y="263"/>
        <a:ext cx="3592992" cy="2155795"/>
      </dsp:txXfrm>
    </dsp:sp>
    <dsp:sp modelId="{2A2FEDCF-7064-478F-8C69-B3AC1640C5DF}">
      <dsp:nvSpPr>
        <dsp:cNvPr id="0" name=""/>
        <dsp:cNvSpPr/>
      </dsp:nvSpPr>
      <dsp:spPr>
        <a:xfrm>
          <a:off x="780853" y="2515358"/>
          <a:ext cx="3592992" cy="2155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Funding mechanism/ Output measures </a:t>
          </a:r>
        </a:p>
        <a:p>
          <a:pPr marL="0" lvl="0" indent="0" algn="ctr" defTabSz="711200">
            <a:lnSpc>
              <a:spcPct val="90000"/>
            </a:lnSpc>
            <a:spcBef>
              <a:spcPct val="0"/>
            </a:spcBef>
            <a:spcAft>
              <a:spcPct val="35000"/>
            </a:spcAft>
            <a:buNone/>
          </a:pPr>
          <a:endParaRPr lang="en-GB" sz="1600" b="0" i="0" kern="1200" dirty="0"/>
        </a:p>
        <a:p>
          <a:pPr marL="0" lvl="0" indent="0" algn="ctr" defTabSz="711200">
            <a:lnSpc>
              <a:spcPct val="90000"/>
            </a:lnSpc>
            <a:spcBef>
              <a:spcPct val="0"/>
            </a:spcBef>
            <a:spcAft>
              <a:spcPct val="35000"/>
            </a:spcAft>
            <a:buNone/>
          </a:pPr>
          <a:r>
            <a:rPr lang="en-GB" sz="1400" b="0" kern="1200" dirty="0">
              <a:solidFill>
                <a:prstClr val="white"/>
              </a:solidFill>
              <a:latin typeface="Arial" panose="020B0604020202020204"/>
              <a:ea typeface="+mn-ea"/>
              <a:cs typeface="+mn-cs"/>
            </a:rPr>
            <a:t>Base plan deliverable, tracked via NARMs.</a:t>
          </a:r>
        </a:p>
        <a:p>
          <a:pPr marL="0" lvl="0" indent="0" algn="ctr" defTabSz="711200">
            <a:lnSpc>
              <a:spcPct val="90000"/>
            </a:lnSpc>
            <a:spcBef>
              <a:spcPct val="0"/>
            </a:spcBef>
            <a:spcAft>
              <a:spcPct val="35000"/>
            </a:spcAft>
            <a:buNone/>
          </a:pPr>
          <a:r>
            <a:rPr lang="en-GB" sz="1400" b="0" kern="1200" dirty="0">
              <a:solidFill>
                <a:prstClr val="white"/>
              </a:solidFill>
              <a:latin typeface="Arial" panose="020B0604020202020204"/>
              <a:ea typeface="+mn-ea"/>
              <a:cs typeface="+mn-cs"/>
            </a:rPr>
            <a:t>Alternative of PCD rejected, as NARMs covers output</a:t>
          </a:r>
        </a:p>
      </dsp:txBody>
      <dsp:txXfrm>
        <a:off x="780853" y="2515358"/>
        <a:ext cx="3592992" cy="2155795"/>
      </dsp:txXfrm>
    </dsp:sp>
    <dsp:sp modelId="{4D504507-D450-47B2-8DDE-B8129FD6CAD3}">
      <dsp:nvSpPr>
        <dsp:cNvPr id="0" name=""/>
        <dsp:cNvSpPr/>
      </dsp:nvSpPr>
      <dsp:spPr>
        <a:xfrm>
          <a:off x="4733145" y="2515358"/>
          <a:ext cx="3592992" cy="21557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Delivery </a:t>
          </a:r>
        </a:p>
        <a:p>
          <a:pPr marL="0" lvl="0" indent="0" algn="ctr" defTabSz="711200">
            <a:lnSpc>
              <a:spcPct val="90000"/>
            </a:lnSpc>
            <a:spcBef>
              <a:spcPct val="0"/>
            </a:spcBef>
            <a:spcAft>
              <a:spcPct val="35000"/>
            </a:spcAft>
            <a:buNone/>
          </a:pPr>
          <a:endParaRPr lang="en-GB" sz="1600" b="0" i="0" kern="1200" dirty="0"/>
        </a:p>
        <a:p>
          <a:pPr marL="0" lvl="0" indent="0" algn="ctr" defTabSz="711200">
            <a:lnSpc>
              <a:spcPct val="90000"/>
            </a:lnSpc>
            <a:spcBef>
              <a:spcPct val="0"/>
            </a:spcBef>
            <a:spcAft>
              <a:spcPct val="35000"/>
            </a:spcAft>
            <a:buNone/>
          </a:pPr>
          <a:r>
            <a:rPr lang="en-GB" sz="1400" b="0" i="0" kern="1200" dirty="0">
              <a:solidFill>
                <a:prstClr val="white"/>
              </a:solidFill>
              <a:latin typeface="Arial" panose="020B0604020202020204" pitchFamily="34" charset="0"/>
              <a:ea typeface="+mn-ea"/>
              <a:cs typeface="Arial" panose="020B0604020202020204" pitchFamily="34" charset="0"/>
            </a:rPr>
            <a:t>This will be an expansion of current activity, outage will need to be carefully planed but a relatively small number of sites will be impacted</a:t>
          </a:r>
          <a:endParaRPr lang="en-GB" sz="1400" b="0" kern="1200" dirty="0">
            <a:solidFill>
              <a:prstClr val="white"/>
            </a:solidFill>
            <a:latin typeface="Arial" panose="020B0604020202020204" pitchFamily="34" charset="0"/>
            <a:ea typeface="+mn-ea"/>
            <a:cs typeface="Arial" panose="020B0604020202020204" pitchFamily="34" charset="0"/>
          </a:endParaRPr>
        </a:p>
      </dsp:txBody>
      <dsp:txXfrm>
        <a:off x="4733145" y="2515358"/>
        <a:ext cx="3592992" cy="21557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12EFAF-D2E2-430B-AA60-3B737F733DC0}" type="datetimeFigureOut">
              <a:rPr lang="en-GB" smtClean="0"/>
              <a:t>06/11/2019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FD529-B9AC-4D9A-B713-36734C05E990}" type="slidenum">
              <a:rPr lang="en-GB" smtClean="0"/>
              <a:t>‹#›</a:t>
            </a:fld>
            <a:endParaRPr lang="en-GB" dirty="0"/>
          </a:p>
        </p:txBody>
      </p:sp>
    </p:spTree>
    <p:extLst>
      <p:ext uri="{BB962C8B-B14F-4D97-AF65-F5344CB8AC3E}">
        <p14:creationId xmlns:p14="http://schemas.microsoft.com/office/powerpoint/2010/main" val="286578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4C967-6403-4C5F-8772-70A3C93BA6F4}" type="datetimeFigureOut">
              <a:rPr lang="en-GB" smtClean="0"/>
              <a:t>06/11/2019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EF4EF-0CB7-4BE4-87B2-7E00C5B19637}" type="slidenum">
              <a:rPr lang="en-GB" smtClean="0"/>
              <a:t>‹#›</a:t>
            </a:fld>
            <a:endParaRPr lang="en-GB" dirty="0"/>
          </a:p>
        </p:txBody>
      </p:sp>
    </p:spTree>
    <p:extLst>
      <p:ext uri="{BB962C8B-B14F-4D97-AF65-F5344CB8AC3E}">
        <p14:creationId xmlns:p14="http://schemas.microsoft.com/office/powerpoint/2010/main" val="41590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EEF4EF-0CB7-4BE4-87B2-7E00C5B19637}" type="slidenum">
              <a:rPr lang="en-GB" smtClean="0"/>
              <a:t>2</a:t>
            </a:fld>
            <a:endParaRPr lang="en-GB" dirty="0"/>
          </a:p>
        </p:txBody>
      </p:sp>
    </p:spTree>
    <p:extLst>
      <p:ext uri="{BB962C8B-B14F-4D97-AF65-F5344CB8AC3E}">
        <p14:creationId xmlns:p14="http://schemas.microsoft.com/office/powerpoint/2010/main" val="41167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69013" y="1447800"/>
            <a:ext cx="4821361" cy="1492639"/>
          </a:xfrm>
        </p:spPr>
        <p:txBody>
          <a:bodyPr anchor="b" anchorCtr="0">
            <a:noAutofit/>
          </a:bodyPr>
          <a:lstStyle>
            <a:lvl1pPr algn="l">
              <a:defRPr sz="3600"/>
            </a:lvl1pPr>
          </a:lstStyle>
          <a:p>
            <a:r>
              <a:rPr lang="en-US"/>
              <a:t>Click to edit Master title style</a:t>
            </a:r>
            <a:endParaRPr lang="en-GB"/>
          </a:p>
        </p:txBody>
      </p:sp>
      <p:sp>
        <p:nvSpPr>
          <p:cNvPr id="3" name="Subtitle 2"/>
          <p:cNvSpPr>
            <a:spLocks noGrp="1"/>
          </p:cNvSpPr>
          <p:nvPr>
            <p:ph type="subTitle" idx="1"/>
          </p:nvPr>
        </p:nvSpPr>
        <p:spPr>
          <a:xfrm>
            <a:off x="7069013" y="3070283"/>
            <a:ext cx="4821361" cy="1748459"/>
          </a:xfrm>
        </p:spPr>
        <p:txBody>
          <a:bodyPr>
            <a:noAutofit/>
          </a:bodyPr>
          <a:lstStyle>
            <a:lvl1pPr marL="0" indent="0" algn="l">
              <a:lnSpc>
                <a:spcPct val="100000"/>
              </a:lnSpc>
              <a:spcBef>
                <a:spcPts val="0"/>
              </a:spcBef>
              <a:buNone/>
              <a:tabLst>
                <a:tab pos="261938" algn="l"/>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p:cNvPicPr>
            <a:picLocks noChangeAspect="1"/>
          </p:cNvPicPr>
          <p:nvPr userDrawn="1"/>
        </p:nvPicPr>
        <p:blipFill>
          <a:blip r:embed="rId2"/>
          <a:stretch>
            <a:fillRect/>
          </a:stretch>
        </p:blipFill>
        <p:spPr>
          <a:xfrm>
            <a:off x="9697286" y="5092397"/>
            <a:ext cx="1800000" cy="728573"/>
          </a:xfrm>
          <a:prstGeom prst="rect">
            <a:avLst/>
          </a:prstGeom>
        </p:spPr>
      </p:pic>
      <p:sp>
        <p:nvSpPr>
          <p:cNvPr id="12" name="Picture Placeholder 11"/>
          <p:cNvSpPr>
            <a:spLocks noGrp="1"/>
          </p:cNvSpPr>
          <p:nvPr>
            <p:ph type="pic" sz="quarter" idx="10"/>
          </p:nvPr>
        </p:nvSpPr>
        <p:spPr>
          <a:xfrm>
            <a:off x="2914650" y="0"/>
            <a:ext cx="3181350" cy="1447800"/>
          </a:xfrm>
        </p:spPr>
        <p:txBody>
          <a:bodyPr/>
          <a:lstStyle/>
          <a:p>
            <a:r>
              <a:rPr lang="en-US" dirty="0"/>
              <a:t>Click icon to add picture</a:t>
            </a:r>
            <a:endParaRPr lang="en-GB" dirty="0"/>
          </a:p>
        </p:txBody>
      </p:sp>
      <p:sp>
        <p:nvSpPr>
          <p:cNvPr id="14" name="Picture Placeholder 13"/>
          <p:cNvSpPr>
            <a:spLocks noGrp="1"/>
          </p:cNvSpPr>
          <p:nvPr>
            <p:ph type="pic" sz="quarter" idx="11"/>
          </p:nvPr>
        </p:nvSpPr>
        <p:spPr>
          <a:xfrm>
            <a:off x="0" y="1447800"/>
            <a:ext cx="6096000" cy="4057650"/>
          </a:xfrm>
        </p:spPr>
        <p:txBody>
          <a:bodyPr/>
          <a:lstStyle/>
          <a:p>
            <a:r>
              <a:rPr lang="en-US" dirty="0"/>
              <a:t>Click icon to add picture</a:t>
            </a:r>
            <a:endParaRPr lang="en-GB" dirty="0"/>
          </a:p>
        </p:txBody>
      </p:sp>
      <p:sp>
        <p:nvSpPr>
          <p:cNvPr id="15" name="Rectangle 14"/>
          <p:cNvSpPr/>
          <p:nvPr userDrawn="1"/>
        </p:nvSpPr>
        <p:spPr>
          <a:xfrm>
            <a:off x="3667125" y="5505450"/>
            <a:ext cx="2428875" cy="5905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0" name="TextBox 9"/>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2017 </a:t>
            </a:r>
          </a:p>
        </p:txBody>
      </p:sp>
    </p:spTree>
    <p:extLst>
      <p:ext uri="{BB962C8B-B14F-4D97-AF65-F5344CB8AC3E}">
        <p14:creationId xmlns:p14="http://schemas.microsoft.com/office/powerpoint/2010/main" val="385795757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8" name="Chart Placeholder 7"/>
          <p:cNvSpPr>
            <a:spLocks noGrp="1"/>
          </p:cNvSpPr>
          <p:nvPr>
            <p:ph type="chart" sz="quarter" idx="17"/>
          </p:nvPr>
        </p:nvSpPr>
        <p:spPr>
          <a:xfrm>
            <a:off x="4711913" y="2136775"/>
            <a:ext cx="7178462" cy="4235450"/>
          </a:xfrm>
        </p:spPr>
        <p:txBody>
          <a:bodyPr/>
          <a:lstStyle/>
          <a:p>
            <a:r>
              <a:rPr lang="en-US" dirty="0"/>
              <a:t>Click icon to add chart</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733425"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24870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Grey Bg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734645" y="2138100"/>
            <a:ext cx="35028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6064C687-E54E-4A59-A131-5441B095AAD8}" type="datetime1">
              <a:rPr lang="en-GB" smtClean="0"/>
              <a:pPr/>
              <a:t>06/11/2019</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12" name="Content Placeholder 2"/>
          <p:cNvSpPr>
            <a:spLocks noGrp="1"/>
          </p:cNvSpPr>
          <p:nvPr>
            <p:ph idx="15"/>
          </p:nvPr>
        </p:nvSpPr>
        <p:spPr>
          <a:xfrm>
            <a:off x="4711913" y="2138100"/>
            <a:ext cx="3502800"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16"/>
          </p:nvPr>
        </p:nvSpPr>
        <p:spPr>
          <a:xfrm>
            <a:off x="8689181" y="2138100"/>
            <a:ext cx="3201194" cy="4234125"/>
          </a:xfrm>
        </p:spPr>
        <p:txBody>
          <a:bodyPr/>
          <a:lstStyle>
            <a:lvl1pPr>
              <a:defRPr sz="1400">
                <a:solidFill>
                  <a:schemeClr val="bg1"/>
                </a:solidFill>
              </a:defRPr>
            </a:lvl1pPr>
            <a:lvl2pPr marL="142875" indent="-142875">
              <a:defRPr sz="1200">
                <a:solidFill>
                  <a:schemeClr val="bg1"/>
                </a:solidFill>
              </a:defRPr>
            </a:lvl2pPr>
            <a:lvl3pPr marL="312738" indent="-152400">
              <a:defRPr sz="1100">
                <a:solidFill>
                  <a:schemeClr val="bg1"/>
                </a:solidFill>
              </a:defRPr>
            </a:lvl3pPr>
            <a:lvl4pPr marL="468313" indent="-134938">
              <a:defRPr sz="1050">
                <a:solidFill>
                  <a:schemeClr val="bg1"/>
                </a:solidFill>
              </a:defRPr>
            </a:lvl4pPr>
            <a:lvl5pPr marL="636588" indent="-150813">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p:cNvGrpSpPr/>
          <p:nvPr userDrawn="1"/>
        </p:nvGrpSpPr>
        <p:grpSpPr>
          <a:xfrm>
            <a:off x="8689181" y="265823"/>
            <a:ext cx="1266823" cy="116102"/>
            <a:chOff x="226220" y="265823"/>
            <a:chExt cx="1266823" cy="116102"/>
          </a:xfrm>
        </p:grpSpPr>
        <p:pic>
          <p:nvPicPr>
            <p:cNvPr id="14" name="Picture 13"/>
            <p:cNvPicPr>
              <a:picLocks noChangeAspect="1"/>
            </p:cNvPicPr>
            <p:nvPr userDrawn="1"/>
          </p:nvPicPr>
          <p:blipFill>
            <a:blip r:embed="rId2"/>
            <a:stretch>
              <a:fillRect/>
            </a:stretch>
          </p:blipFill>
          <p:spPr>
            <a:xfrm>
              <a:off x="226220" y="265823"/>
              <a:ext cx="461962" cy="116102"/>
            </a:xfrm>
            <a:prstGeom prst="rect">
              <a:avLst/>
            </a:prstGeom>
          </p:spPr>
        </p:pic>
        <p:pic>
          <p:nvPicPr>
            <p:cNvPr id="16" name="Picture 15"/>
            <p:cNvPicPr>
              <a:picLocks noChangeAspect="1"/>
            </p:cNvPicPr>
            <p:nvPr userDrawn="1"/>
          </p:nvPicPr>
          <p:blipFill>
            <a:blip r:embed="rId3"/>
            <a:stretch>
              <a:fillRect/>
            </a:stretch>
          </p:blipFill>
          <p:spPr>
            <a:xfrm>
              <a:off x="733498" y="310374"/>
              <a:ext cx="759545" cy="71551"/>
            </a:xfrm>
            <a:prstGeom prst="rect">
              <a:avLst/>
            </a:prstGeom>
          </p:spPr>
        </p:pic>
      </p:grpSp>
      <p:sp>
        <p:nvSpPr>
          <p:cNvPr id="17" name="TextBox 16"/>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spTree>
    <p:extLst>
      <p:ext uri="{BB962C8B-B14F-4D97-AF65-F5344CB8AC3E}">
        <p14:creationId xmlns:p14="http://schemas.microsoft.com/office/powerpoint/2010/main" val="3340399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203633" y="1454613"/>
            <a:ext cx="5085617" cy="4083062"/>
          </a:xfrm>
        </p:spPr>
        <p:txBody>
          <a:bodyPr/>
          <a:lstStyle>
            <a:lvl1pPr>
              <a:lnSpc>
                <a:spcPct val="80000"/>
              </a:lnSpc>
              <a:defRPr sz="4800"/>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7225"/>
            <a:ext cx="3502819" cy="5715000"/>
          </a:xfrm>
        </p:spPr>
        <p:txBody>
          <a:bodyPr/>
          <a:lstStyle/>
          <a:p>
            <a:r>
              <a:rPr lang="en-US" dirty="0"/>
              <a:t>Click icon to add picture</a:t>
            </a:r>
            <a:endParaRPr lang="en-GB" dirty="0"/>
          </a:p>
        </p:txBody>
      </p:sp>
      <p:sp>
        <p:nvSpPr>
          <p:cNvPr id="9" name="Rectangle 8"/>
          <p:cNvSpPr/>
          <p:nvPr userDrawn="1"/>
        </p:nvSpPr>
        <p:spPr>
          <a:xfrm>
            <a:off x="733425" y="1031813"/>
            <a:ext cx="470208" cy="47020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160239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425" y="1480213"/>
            <a:ext cx="7730637" cy="4293043"/>
          </a:xfrm>
        </p:spPr>
        <p:txBody>
          <a:bodyPr/>
          <a:lstStyle>
            <a:lvl1pPr>
              <a:lnSpc>
                <a:spcPct val="85000"/>
              </a:lnSpc>
              <a:defRPr sz="400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6064C687-E54E-4A59-A131-5441B095AAD8}" type="datetime1">
              <a:rPr lang="en-GB" smtClean="0"/>
              <a:pPr/>
              <a:t>06/11/2019</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grpSp>
        <p:nvGrpSpPr>
          <p:cNvPr id="14" name="Group 13"/>
          <p:cNvGrpSpPr/>
          <p:nvPr userDrawn="1"/>
        </p:nvGrpSpPr>
        <p:grpSpPr>
          <a:xfrm>
            <a:off x="8689181" y="265823"/>
            <a:ext cx="1266878" cy="116108"/>
            <a:chOff x="226220" y="265823"/>
            <a:chExt cx="1266878" cy="116108"/>
          </a:xfrm>
        </p:grpSpPr>
        <p:pic>
          <p:nvPicPr>
            <p:cNvPr id="15" name="Picture 14"/>
            <p:cNvPicPr>
              <a:picLocks noChangeAspect="1"/>
            </p:cNvPicPr>
            <p:nvPr userDrawn="1"/>
          </p:nvPicPr>
          <p:blipFill>
            <a:blip r:embed="rId2"/>
            <a:stretch>
              <a:fillRect/>
            </a:stretch>
          </p:blipFill>
          <p:spPr>
            <a:xfrm>
              <a:off x="226220" y="265823"/>
              <a:ext cx="460800" cy="115810"/>
            </a:xfrm>
            <a:prstGeom prst="rect">
              <a:avLst/>
            </a:prstGeom>
          </p:spPr>
        </p:pic>
        <p:pic>
          <p:nvPicPr>
            <p:cNvPr id="16" name="Picture 15"/>
            <p:cNvPicPr>
              <a:picLocks noChangeAspect="1"/>
            </p:cNvPicPr>
            <p:nvPr userDrawn="1"/>
          </p:nvPicPr>
          <p:blipFill>
            <a:blip r:embed="rId3"/>
            <a:stretch>
              <a:fillRect/>
            </a:stretch>
          </p:blipFill>
          <p:spPr>
            <a:xfrm>
              <a:off x="733498" y="310374"/>
              <a:ext cx="759600" cy="71557"/>
            </a:xfrm>
            <a:prstGeom prst="rect">
              <a:avLst/>
            </a:prstGeom>
          </p:spPr>
        </p:pic>
      </p:grpSp>
      <p:sp>
        <p:nvSpPr>
          <p:cNvPr id="17" name="TextBox 16"/>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spTree>
    <p:extLst>
      <p:ext uri="{BB962C8B-B14F-4D97-AF65-F5344CB8AC3E}">
        <p14:creationId xmlns:p14="http://schemas.microsoft.com/office/powerpoint/2010/main" val="1859188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078302" y="1758464"/>
            <a:ext cx="4654061" cy="4038112"/>
          </a:xfrm>
        </p:spPr>
        <p:txBody>
          <a:bodyPr/>
          <a:lstStyle>
            <a:lvl1pPr marL="0" indent="0" algn="r">
              <a:buNone/>
              <a:defRPr sz="28700" b="1">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38CB4A7A-8B33-441A-97FA-9F08F8996D5D}" type="datetime1">
              <a:rPr lang="en-GB" smtClean="0"/>
              <a:t>06/11/2019</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sp>
        <p:nvSpPr>
          <p:cNvPr id="7" name="Title 6"/>
          <p:cNvSpPr>
            <a:spLocks noGrp="1"/>
          </p:cNvSpPr>
          <p:nvPr>
            <p:ph type="title"/>
          </p:nvPr>
        </p:nvSpPr>
        <p:spPr>
          <a:xfrm>
            <a:off x="733425" y="2148784"/>
            <a:ext cx="4323618" cy="2153585"/>
          </a:xfrm>
        </p:spPr>
        <p:txBody>
          <a:bodyPr/>
          <a:lstStyle>
            <a:lvl1pPr>
              <a:defRPr>
                <a:solidFill>
                  <a:schemeClr val="bg1"/>
                </a:solidFill>
              </a:defRPr>
            </a:lvl1pPr>
          </a:lstStyle>
          <a:p>
            <a:r>
              <a:rPr lang="en-US"/>
              <a:t>Click to edit Master title style</a:t>
            </a:r>
            <a:endParaRPr lang="en-GB"/>
          </a:p>
        </p:txBody>
      </p:sp>
      <p:grpSp>
        <p:nvGrpSpPr>
          <p:cNvPr id="14" name="Group 13"/>
          <p:cNvGrpSpPr/>
          <p:nvPr userDrawn="1"/>
        </p:nvGrpSpPr>
        <p:grpSpPr>
          <a:xfrm>
            <a:off x="8689181" y="265823"/>
            <a:ext cx="1266878" cy="116108"/>
            <a:chOff x="226220" y="265823"/>
            <a:chExt cx="1266878" cy="116108"/>
          </a:xfrm>
        </p:grpSpPr>
        <p:pic>
          <p:nvPicPr>
            <p:cNvPr id="15" name="Picture 14"/>
            <p:cNvPicPr>
              <a:picLocks noChangeAspect="1"/>
            </p:cNvPicPr>
            <p:nvPr userDrawn="1"/>
          </p:nvPicPr>
          <p:blipFill>
            <a:blip r:embed="rId2"/>
            <a:stretch>
              <a:fillRect/>
            </a:stretch>
          </p:blipFill>
          <p:spPr>
            <a:xfrm>
              <a:off x="226220" y="265823"/>
              <a:ext cx="460800" cy="115810"/>
            </a:xfrm>
            <a:prstGeom prst="rect">
              <a:avLst/>
            </a:prstGeom>
          </p:spPr>
        </p:pic>
        <p:pic>
          <p:nvPicPr>
            <p:cNvPr id="16" name="Picture 15"/>
            <p:cNvPicPr>
              <a:picLocks noChangeAspect="1"/>
            </p:cNvPicPr>
            <p:nvPr userDrawn="1"/>
          </p:nvPicPr>
          <p:blipFill>
            <a:blip r:embed="rId3"/>
            <a:stretch>
              <a:fillRect/>
            </a:stretch>
          </p:blipFill>
          <p:spPr>
            <a:xfrm>
              <a:off x="733498" y="310374"/>
              <a:ext cx="759600" cy="71557"/>
            </a:xfrm>
            <a:prstGeom prst="rect">
              <a:avLst/>
            </a:prstGeom>
          </p:spPr>
        </p:pic>
      </p:grpSp>
      <p:sp>
        <p:nvSpPr>
          <p:cNvPr id="17" name="TextBox 16"/>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spTree>
    <p:extLst>
      <p:ext uri="{BB962C8B-B14F-4D97-AF65-F5344CB8AC3E}">
        <p14:creationId xmlns:p14="http://schemas.microsoft.com/office/powerpoint/2010/main" val="220635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8C6DA9-8593-4CDD-827A-0F28E96CE0AF}" type="datetime1">
              <a:rPr lang="en-GB" smtClean="0"/>
              <a:t>06/11/2019</a:t>
            </a:fld>
            <a:endParaRPr lang="en-GB" dirty="0"/>
          </a:p>
        </p:txBody>
      </p:sp>
      <p:sp>
        <p:nvSpPr>
          <p:cNvPr id="4" name="Footer Placeholder 3"/>
          <p:cNvSpPr>
            <a:spLocks noGrp="1"/>
          </p:cNvSpPr>
          <p:nvPr>
            <p:ph type="ftr" sz="quarter" idx="11"/>
          </p:nvPr>
        </p:nvSpPr>
        <p:spPr/>
        <p:txBody>
          <a:bodyPr/>
          <a:lstStyle/>
          <a:p>
            <a:r>
              <a:rPr lang="en-GB" dirty="0"/>
              <a:t>Presentation info in footer</a:t>
            </a:r>
          </a:p>
        </p:txBody>
      </p:sp>
      <p:sp>
        <p:nvSpPr>
          <p:cNvPr id="5" name="Slide Number Placeholder 4"/>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44789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63B99-1F51-443F-BEFA-8245376294C7}" type="datetime1">
              <a:rPr lang="en-GB" smtClean="0"/>
              <a:t>06/11/2019</a:t>
            </a:fld>
            <a:endParaRPr lang="en-GB" dirty="0"/>
          </a:p>
        </p:txBody>
      </p:sp>
      <p:sp>
        <p:nvSpPr>
          <p:cNvPr id="3" name="Footer Placeholder 2"/>
          <p:cNvSpPr>
            <a:spLocks noGrp="1"/>
          </p:cNvSpPr>
          <p:nvPr>
            <p:ph type="ftr" sz="quarter" idx="11"/>
          </p:nvPr>
        </p:nvSpPr>
        <p:spPr/>
        <p:txBody>
          <a:bodyPr/>
          <a:lstStyle/>
          <a:p>
            <a:r>
              <a:rPr lang="en-GB" dirty="0"/>
              <a:t>Presentation info in footer</a:t>
            </a:r>
          </a:p>
        </p:txBody>
      </p:sp>
      <p:sp>
        <p:nvSpPr>
          <p:cNvPr id="4" name="Slide Number Placeholder 3"/>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317386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469C3A-2EC2-4A2E-B09B-954187D965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 r="8309" b="22835"/>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F28D019E-6B6A-4B31-B474-2C5EC478CA3F}"/>
              </a:ext>
            </a:extLst>
          </p:cNvPr>
          <p:cNvSpPr/>
          <p:nvPr userDrawn="1"/>
        </p:nvSpPr>
        <p:spPr>
          <a:xfrm>
            <a:off x="0" y="0"/>
            <a:ext cx="12191999" cy="6858000"/>
          </a:xfrm>
          <a:prstGeom prst="rect">
            <a:avLst/>
          </a:prstGeom>
          <a:gradFill flip="none" rotWithShape="1">
            <a:gsLst>
              <a:gs pos="8000">
                <a:schemeClr val="bg1"/>
              </a:gs>
              <a:gs pos="74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a:extLst>
              <a:ext uri="{FF2B5EF4-FFF2-40B4-BE49-F238E27FC236}">
                <a16:creationId xmlns:a16="http://schemas.microsoft.com/office/drawing/2014/main" id="{BEC19CFC-EE66-4F9D-B3FA-7CE0213803A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5453" b="31657"/>
          <a:stretch/>
        </p:blipFill>
        <p:spPr>
          <a:xfrm>
            <a:off x="0" y="1420220"/>
            <a:ext cx="10058698" cy="5437780"/>
          </a:xfrm>
          <a:prstGeom prst="rect">
            <a:avLst/>
          </a:prstGeom>
        </p:spPr>
      </p:pic>
      <p:sp>
        <p:nvSpPr>
          <p:cNvPr id="2" name="Title 1">
            <a:extLst>
              <a:ext uri="{FF2B5EF4-FFF2-40B4-BE49-F238E27FC236}">
                <a16:creationId xmlns:a16="http://schemas.microsoft.com/office/drawing/2014/main" id="{A3D6D0DE-F2A2-4C5E-AE13-7D369B75C636}"/>
              </a:ext>
            </a:extLst>
          </p:cNvPr>
          <p:cNvSpPr>
            <a:spLocks noGrp="1"/>
          </p:cNvSpPr>
          <p:nvPr>
            <p:ph type="ctrTitle"/>
          </p:nvPr>
        </p:nvSpPr>
        <p:spPr>
          <a:xfrm>
            <a:off x="387350" y="1536699"/>
            <a:ext cx="4870450" cy="1440127"/>
          </a:xfrm>
        </p:spPr>
        <p:txBody>
          <a:bodyPr anchor="b"/>
          <a:lstStyle>
            <a:lvl1pPr algn="l">
              <a:defRPr sz="4800"/>
            </a:lvl1pPr>
          </a:lstStyle>
          <a:p>
            <a:r>
              <a:rPr lang="en-US"/>
              <a:t>Click to edit Master</a:t>
            </a:r>
            <a:endParaRPr lang="en-GB"/>
          </a:p>
        </p:txBody>
      </p:sp>
      <p:sp>
        <p:nvSpPr>
          <p:cNvPr id="3" name="Subtitle 2">
            <a:extLst>
              <a:ext uri="{FF2B5EF4-FFF2-40B4-BE49-F238E27FC236}">
                <a16:creationId xmlns:a16="http://schemas.microsoft.com/office/drawing/2014/main" id="{A286A450-2A11-480A-A06F-0694B121D6D4}"/>
              </a:ext>
            </a:extLst>
          </p:cNvPr>
          <p:cNvSpPr>
            <a:spLocks noGrp="1"/>
          </p:cNvSpPr>
          <p:nvPr>
            <p:ph type="subTitle" idx="1"/>
          </p:nvPr>
        </p:nvSpPr>
        <p:spPr>
          <a:xfrm>
            <a:off x="387350" y="3022600"/>
            <a:ext cx="4870450" cy="1149350"/>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1" name="Group 10">
            <a:extLst>
              <a:ext uri="{FF2B5EF4-FFF2-40B4-BE49-F238E27FC236}">
                <a16:creationId xmlns:a16="http://schemas.microsoft.com/office/drawing/2014/main" id="{8828C511-5BF0-4C83-93B4-EA4D66358172}"/>
              </a:ext>
            </a:extLst>
          </p:cNvPr>
          <p:cNvGrpSpPr/>
          <p:nvPr userDrawn="1"/>
        </p:nvGrpSpPr>
        <p:grpSpPr>
          <a:xfrm>
            <a:off x="566029" y="554803"/>
            <a:ext cx="1463372" cy="586425"/>
            <a:chOff x="566029" y="694503"/>
            <a:chExt cx="1463372" cy="586425"/>
          </a:xfrm>
        </p:grpSpPr>
        <p:sp>
          <p:nvSpPr>
            <p:cNvPr id="12" name="Freeform 5">
              <a:extLst>
                <a:ext uri="{FF2B5EF4-FFF2-40B4-BE49-F238E27FC236}">
                  <a16:creationId xmlns:a16="http://schemas.microsoft.com/office/drawing/2014/main" id="{99C2147C-ADA9-4858-94A3-197907D4B5C6}"/>
                </a:ext>
              </a:extLst>
            </p:cNvPr>
            <p:cNvSpPr>
              <a:spLocks/>
            </p:cNvSpPr>
            <p:nvPr userDrawn="1"/>
          </p:nvSpPr>
          <p:spPr bwMode="auto">
            <a:xfrm>
              <a:off x="566029" y="719252"/>
              <a:ext cx="247482" cy="337867"/>
            </a:xfrm>
            <a:custGeom>
              <a:avLst/>
              <a:gdLst>
                <a:gd name="T0" fmla="*/ 154 w 221"/>
                <a:gd name="T1" fmla="*/ 303 h 303"/>
                <a:gd name="T2" fmla="*/ 0 w 221"/>
                <a:gd name="T3" fmla="*/ 153 h 303"/>
                <a:gd name="T4" fmla="*/ 154 w 221"/>
                <a:gd name="T5" fmla="*/ 0 h 303"/>
                <a:gd name="T6" fmla="*/ 221 w 221"/>
                <a:gd name="T7" fmla="*/ 15 h 303"/>
                <a:gd name="T8" fmla="*/ 221 w 221"/>
                <a:gd name="T9" fmla="*/ 105 h 303"/>
                <a:gd name="T10" fmla="*/ 156 w 221"/>
                <a:gd name="T11" fmla="*/ 73 h 303"/>
                <a:gd name="T12" fmla="*/ 79 w 221"/>
                <a:gd name="T13" fmla="*/ 153 h 303"/>
                <a:gd name="T14" fmla="*/ 156 w 221"/>
                <a:gd name="T15" fmla="*/ 230 h 303"/>
                <a:gd name="T16" fmla="*/ 221 w 221"/>
                <a:gd name="T17" fmla="*/ 200 h 303"/>
                <a:gd name="T18" fmla="*/ 221 w 221"/>
                <a:gd name="T19" fmla="*/ 288 h 303"/>
                <a:gd name="T20" fmla="*/ 154 w 221"/>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303">
                  <a:moveTo>
                    <a:pt x="154" y="303"/>
                  </a:moveTo>
                  <a:cubicBezTo>
                    <a:pt x="70" y="303"/>
                    <a:pt x="0" y="238"/>
                    <a:pt x="0" y="153"/>
                  </a:cubicBezTo>
                  <a:cubicBezTo>
                    <a:pt x="0" y="67"/>
                    <a:pt x="68" y="0"/>
                    <a:pt x="154" y="0"/>
                  </a:cubicBezTo>
                  <a:cubicBezTo>
                    <a:pt x="178" y="0"/>
                    <a:pt x="199" y="6"/>
                    <a:pt x="221" y="15"/>
                  </a:cubicBezTo>
                  <a:cubicBezTo>
                    <a:pt x="221" y="105"/>
                    <a:pt x="221" y="105"/>
                    <a:pt x="221" y="105"/>
                  </a:cubicBezTo>
                  <a:cubicBezTo>
                    <a:pt x="204" y="84"/>
                    <a:pt x="183" y="73"/>
                    <a:pt x="156" y="73"/>
                  </a:cubicBezTo>
                  <a:cubicBezTo>
                    <a:pt x="110" y="73"/>
                    <a:pt x="79" y="108"/>
                    <a:pt x="79" y="153"/>
                  </a:cubicBezTo>
                  <a:cubicBezTo>
                    <a:pt x="79" y="197"/>
                    <a:pt x="112" y="230"/>
                    <a:pt x="156" y="230"/>
                  </a:cubicBezTo>
                  <a:cubicBezTo>
                    <a:pt x="182" y="230"/>
                    <a:pt x="204" y="219"/>
                    <a:pt x="221" y="200"/>
                  </a:cubicBezTo>
                  <a:cubicBezTo>
                    <a:pt x="221" y="288"/>
                    <a:pt x="221" y="288"/>
                    <a:pt x="221" y="288"/>
                  </a:cubicBezTo>
                  <a:cubicBezTo>
                    <a:pt x="199" y="296"/>
                    <a:pt x="177" y="303"/>
                    <a:pt x="154" y="30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3" name="Freeform 6">
              <a:extLst>
                <a:ext uri="{FF2B5EF4-FFF2-40B4-BE49-F238E27FC236}">
                  <a16:creationId xmlns:a16="http://schemas.microsoft.com/office/drawing/2014/main" id="{1B27EBDC-42DA-4F7D-8CC3-F4111252D167}"/>
                </a:ext>
              </a:extLst>
            </p:cNvPr>
            <p:cNvSpPr>
              <a:spLocks noEditPoints="1"/>
            </p:cNvSpPr>
            <p:nvPr userDrawn="1"/>
          </p:nvSpPr>
          <p:spPr bwMode="auto">
            <a:xfrm>
              <a:off x="832879" y="821472"/>
              <a:ext cx="255014" cy="233494"/>
            </a:xfrm>
            <a:custGeom>
              <a:avLst/>
              <a:gdLst>
                <a:gd name="T0" fmla="*/ 117 w 228"/>
                <a:gd name="T1" fmla="*/ 60 h 209"/>
                <a:gd name="T2" fmla="*/ 72 w 228"/>
                <a:gd name="T3" fmla="*/ 105 h 209"/>
                <a:gd name="T4" fmla="*/ 117 w 228"/>
                <a:gd name="T5" fmla="*/ 150 h 209"/>
                <a:gd name="T6" fmla="*/ 161 w 228"/>
                <a:gd name="T7" fmla="*/ 105 h 209"/>
                <a:gd name="T8" fmla="*/ 117 w 228"/>
                <a:gd name="T9" fmla="*/ 60 h 209"/>
                <a:gd name="T10" fmla="*/ 159 w 228"/>
                <a:gd name="T11" fmla="*/ 203 h 209"/>
                <a:gd name="T12" fmla="*/ 159 w 228"/>
                <a:gd name="T13" fmla="*/ 181 h 209"/>
                <a:gd name="T14" fmla="*/ 99 w 228"/>
                <a:gd name="T15" fmla="*/ 209 h 209"/>
                <a:gd name="T16" fmla="*/ 0 w 228"/>
                <a:gd name="T17" fmla="*/ 104 h 209"/>
                <a:gd name="T18" fmla="*/ 98 w 228"/>
                <a:gd name="T19" fmla="*/ 0 h 209"/>
                <a:gd name="T20" fmla="*/ 159 w 228"/>
                <a:gd name="T21" fmla="*/ 26 h 209"/>
                <a:gd name="T22" fmla="*/ 159 w 228"/>
                <a:gd name="T23" fmla="*/ 7 h 209"/>
                <a:gd name="T24" fmla="*/ 228 w 228"/>
                <a:gd name="T25" fmla="*/ 7 h 209"/>
                <a:gd name="T26" fmla="*/ 228 w 228"/>
                <a:gd name="T27" fmla="*/ 203 h 209"/>
                <a:gd name="T28" fmla="*/ 159 w 228"/>
                <a:gd name="T29" fmla="*/ 20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09">
                  <a:moveTo>
                    <a:pt x="117" y="60"/>
                  </a:moveTo>
                  <a:cubicBezTo>
                    <a:pt x="92" y="60"/>
                    <a:pt x="72" y="80"/>
                    <a:pt x="72" y="105"/>
                  </a:cubicBezTo>
                  <a:cubicBezTo>
                    <a:pt x="72" y="129"/>
                    <a:pt x="92" y="150"/>
                    <a:pt x="117" y="150"/>
                  </a:cubicBezTo>
                  <a:cubicBezTo>
                    <a:pt x="141" y="150"/>
                    <a:pt x="161" y="129"/>
                    <a:pt x="161" y="105"/>
                  </a:cubicBezTo>
                  <a:cubicBezTo>
                    <a:pt x="161" y="80"/>
                    <a:pt x="141" y="60"/>
                    <a:pt x="117" y="60"/>
                  </a:cubicBezTo>
                  <a:moveTo>
                    <a:pt x="159" y="203"/>
                  </a:moveTo>
                  <a:cubicBezTo>
                    <a:pt x="159" y="181"/>
                    <a:pt x="159" y="181"/>
                    <a:pt x="159" y="181"/>
                  </a:cubicBezTo>
                  <a:cubicBezTo>
                    <a:pt x="145" y="200"/>
                    <a:pt x="123" y="209"/>
                    <a:pt x="99" y="209"/>
                  </a:cubicBezTo>
                  <a:cubicBezTo>
                    <a:pt x="41" y="209"/>
                    <a:pt x="0" y="161"/>
                    <a:pt x="0" y="104"/>
                  </a:cubicBezTo>
                  <a:cubicBezTo>
                    <a:pt x="0" y="48"/>
                    <a:pt x="40" y="0"/>
                    <a:pt x="98" y="0"/>
                  </a:cubicBezTo>
                  <a:cubicBezTo>
                    <a:pt x="123" y="0"/>
                    <a:pt x="142" y="8"/>
                    <a:pt x="159" y="26"/>
                  </a:cubicBezTo>
                  <a:cubicBezTo>
                    <a:pt x="159" y="7"/>
                    <a:pt x="159" y="7"/>
                    <a:pt x="159" y="7"/>
                  </a:cubicBezTo>
                  <a:cubicBezTo>
                    <a:pt x="228" y="7"/>
                    <a:pt x="228" y="7"/>
                    <a:pt x="228" y="7"/>
                  </a:cubicBezTo>
                  <a:cubicBezTo>
                    <a:pt x="228" y="203"/>
                    <a:pt x="228" y="203"/>
                    <a:pt x="228" y="203"/>
                  </a:cubicBezTo>
                  <a:lnTo>
                    <a:pt x="159" y="2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4" name="Freeform 7">
              <a:extLst>
                <a:ext uri="{FF2B5EF4-FFF2-40B4-BE49-F238E27FC236}">
                  <a16:creationId xmlns:a16="http://schemas.microsoft.com/office/drawing/2014/main" id="{99140B5C-F0E7-48C1-8091-5BF0BBC2A249}"/>
                </a:ext>
              </a:extLst>
            </p:cNvPr>
            <p:cNvSpPr>
              <a:spLocks noEditPoints="1"/>
            </p:cNvSpPr>
            <p:nvPr userDrawn="1"/>
          </p:nvSpPr>
          <p:spPr bwMode="auto">
            <a:xfrm>
              <a:off x="1106185" y="694503"/>
              <a:ext cx="255014" cy="360463"/>
            </a:xfrm>
            <a:custGeom>
              <a:avLst/>
              <a:gdLst>
                <a:gd name="T0" fmla="*/ 117 w 228"/>
                <a:gd name="T1" fmla="*/ 174 h 323"/>
                <a:gd name="T2" fmla="*/ 72 w 228"/>
                <a:gd name="T3" fmla="*/ 219 h 323"/>
                <a:gd name="T4" fmla="*/ 117 w 228"/>
                <a:gd name="T5" fmla="*/ 264 h 323"/>
                <a:gd name="T6" fmla="*/ 161 w 228"/>
                <a:gd name="T7" fmla="*/ 219 h 323"/>
                <a:gd name="T8" fmla="*/ 117 w 228"/>
                <a:gd name="T9" fmla="*/ 174 h 323"/>
                <a:gd name="T10" fmla="*/ 159 w 228"/>
                <a:gd name="T11" fmla="*/ 317 h 323"/>
                <a:gd name="T12" fmla="*/ 159 w 228"/>
                <a:gd name="T13" fmla="*/ 295 h 323"/>
                <a:gd name="T14" fmla="*/ 99 w 228"/>
                <a:gd name="T15" fmla="*/ 323 h 323"/>
                <a:gd name="T16" fmla="*/ 0 w 228"/>
                <a:gd name="T17" fmla="*/ 218 h 323"/>
                <a:gd name="T18" fmla="*/ 98 w 228"/>
                <a:gd name="T19" fmla="*/ 114 h 323"/>
                <a:gd name="T20" fmla="*/ 159 w 228"/>
                <a:gd name="T21" fmla="*/ 140 h 323"/>
                <a:gd name="T22" fmla="*/ 159 w 228"/>
                <a:gd name="T23" fmla="*/ 0 h 323"/>
                <a:gd name="T24" fmla="*/ 228 w 228"/>
                <a:gd name="T25" fmla="*/ 0 h 323"/>
                <a:gd name="T26" fmla="*/ 228 w 228"/>
                <a:gd name="T27" fmla="*/ 317 h 323"/>
                <a:gd name="T28" fmla="*/ 159 w 228"/>
                <a:gd name="T29" fmla="*/ 31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23">
                  <a:moveTo>
                    <a:pt x="117" y="174"/>
                  </a:moveTo>
                  <a:cubicBezTo>
                    <a:pt x="92" y="174"/>
                    <a:pt x="72" y="194"/>
                    <a:pt x="72" y="219"/>
                  </a:cubicBezTo>
                  <a:cubicBezTo>
                    <a:pt x="72" y="243"/>
                    <a:pt x="92" y="264"/>
                    <a:pt x="117" y="264"/>
                  </a:cubicBezTo>
                  <a:cubicBezTo>
                    <a:pt x="141" y="264"/>
                    <a:pt x="161" y="243"/>
                    <a:pt x="161" y="219"/>
                  </a:cubicBezTo>
                  <a:cubicBezTo>
                    <a:pt x="161" y="194"/>
                    <a:pt x="141" y="174"/>
                    <a:pt x="117" y="174"/>
                  </a:cubicBezTo>
                  <a:moveTo>
                    <a:pt x="159" y="317"/>
                  </a:moveTo>
                  <a:cubicBezTo>
                    <a:pt x="159" y="295"/>
                    <a:pt x="159" y="295"/>
                    <a:pt x="159" y="295"/>
                  </a:cubicBezTo>
                  <a:cubicBezTo>
                    <a:pt x="144" y="314"/>
                    <a:pt x="123" y="323"/>
                    <a:pt x="99" y="323"/>
                  </a:cubicBezTo>
                  <a:cubicBezTo>
                    <a:pt x="41" y="323"/>
                    <a:pt x="0" y="275"/>
                    <a:pt x="0" y="218"/>
                  </a:cubicBezTo>
                  <a:cubicBezTo>
                    <a:pt x="0" y="162"/>
                    <a:pt x="40" y="114"/>
                    <a:pt x="98" y="114"/>
                  </a:cubicBezTo>
                  <a:cubicBezTo>
                    <a:pt x="123" y="114"/>
                    <a:pt x="142" y="122"/>
                    <a:pt x="159" y="140"/>
                  </a:cubicBezTo>
                  <a:cubicBezTo>
                    <a:pt x="159" y="0"/>
                    <a:pt x="159" y="0"/>
                    <a:pt x="159" y="0"/>
                  </a:cubicBezTo>
                  <a:cubicBezTo>
                    <a:pt x="228" y="0"/>
                    <a:pt x="228" y="0"/>
                    <a:pt x="228" y="0"/>
                  </a:cubicBezTo>
                  <a:cubicBezTo>
                    <a:pt x="228" y="317"/>
                    <a:pt x="228" y="317"/>
                    <a:pt x="228" y="317"/>
                  </a:cubicBezTo>
                  <a:lnTo>
                    <a:pt x="159" y="3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5" name="Freeform 8">
              <a:extLst>
                <a:ext uri="{FF2B5EF4-FFF2-40B4-BE49-F238E27FC236}">
                  <a16:creationId xmlns:a16="http://schemas.microsoft.com/office/drawing/2014/main" id="{C51384F4-692A-48D0-9DDE-944F8903A3DD}"/>
                </a:ext>
              </a:extLst>
            </p:cNvPr>
            <p:cNvSpPr>
              <a:spLocks noEditPoints="1"/>
            </p:cNvSpPr>
            <p:nvPr userDrawn="1"/>
          </p:nvSpPr>
          <p:spPr bwMode="auto">
            <a:xfrm>
              <a:off x="1378415" y="822548"/>
              <a:ext cx="242102" cy="234570"/>
            </a:xfrm>
            <a:custGeom>
              <a:avLst/>
              <a:gdLst>
                <a:gd name="T0" fmla="*/ 111 w 216"/>
                <a:gd name="T1" fmla="*/ 45 h 210"/>
                <a:gd name="T2" fmla="*/ 72 w 216"/>
                <a:gd name="T3" fmla="*/ 76 h 210"/>
                <a:gd name="T4" fmla="*/ 151 w 216"/>
                <a:gd name="T5" fmla="*/ 76 h 210"/>
                <a:gd name="T6" fmla="*/ 111 w 216"/>
                <a:gd name="T7" fmla="*/ 45 h 210"/>
                <a:gd name="T8" fmla="*/ 70 w 216"/>
                <a:gd name="T9" fmla="*/ 117 h 210"/>
                <a:gd name="T10" fmla="*/ 112 w 216"/>
                <a:gd name="T11" fmla="*/ 161 h 210"/>
                <a:gd name="T12" fmla="*/ 146 w 216"/>
                <a:gd name="T13" fmla="*/ 142 h 210"/>
                <a:gd name="T14" fmla="*/ 213 w 216"/>
                <a:gd name="T15" fmla="*/ 142 h 210"/>
                <a:gd name="T16" fmla="*/ 111 w 216"/>
                <a:gd name="T17" fmla="*/ 210 h 210"/>
                <a:gd name="T18" fmla="*/ 0 w 216"/>
                <a:gd name="T19" fmla="*/ 106 h 210"/>
                <a:gd name="T20" fmla="*/ 110 w 216"/>
                <a:gd name="T21" fmla="*/ 0 h 210"/>
                <a:gd name="T22" fmla="*/ 216 w 216"/>
                <a:gd name="T23" fmla="*/ 109 h 210"/>
                <a:gd name="T24" fmla="*/ 216 w 216"/>
                <a:gd name="T25" fmla="*/ 117 h 210"/>
                <a:gd name="T26" fmla="*/ 70 w 216"/>
                <a:gd name="T27" fmla="*/ 11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10">
                  <a:moveTo>
                    <a:pt x="111" y="45"/>
                  </a:moveTo>
                  <a:cubicBezTo>
                    <a:pt x="91" y="45"/>
                    <a:pt x="76" y="56"/>
                    <a:pt x="72" y="76"/>
                  </a:cubicBezTo>
                  <a:cubicBezTo>
                    <a:pt x="151" y="76"/>
                    <a:pt x="151" y="76"/>
                    <a:pt x="151" y="76"/>
                  </a:cubicBezTo>
                  <a:cubicBezTo>
                    <a:pt x="147" y="57"/>
                    <a:pt x="131" y="45"/>
                    <a:pt x="111" y="45"/>
                  </a:cubicBezTo>
                  <a:moveTo>
                    <a:pt x="70" y="117"/>
                  </a:moveTo>
                  <a:cubicBezTo>
                    <a:pt x="70" y="145"/>
                    <a:pt x="83" y="161"/>
                    <a:pt x="112" y="161"/>
                  </a:cubicBezTo>
                  <a:cubicBezTo>
                    <a:pt x="128" y="161"/>
                    <a:pt x="138" y="156"/>
                    <a:pt x="146" y="142"/>
                  </a:cubicBezTo>
                  <a:cubicBezTo>
                    <a:pt x="213" y="142"/>
                    <a:pt x="213" y="142"/>
                    <a:pt x="213" y="142"/>
                  </a:cubicBezTo>
                  <a:cubicBezTo>
                    <a:pt x="200" y="190"/>
                    <a:pt x="159" y="210"/>
                    <a:pt x="111" y="210"/>
                  </a:cubicBezTo>
                  <a:cubicBezTo>
                    <a:pt x="48" y="210"/>
                    <a:pt x="0" y="172"/>
                    <a:pt x="0" y="106"/>
                  </a:cubicBezTo>
                  <a:cubicBezTo>
                    <a:pt x="0" y="38"/>
                    <a:pt x="44" y="0"/>
                    <a:pt x="110" y="0"/>
                  </a:cubicBezTo>
                  <a:cubicBezTo>
                    <a:pt x="177" y="0"/>
                    <a:pt x="216" y="44"/>
                    <a:pt x="216" y="109"/>
                  </a:cubicBezTo>
                  <a:cubicBezTo>
                    <a:pt x="216" y="117"/>
                    <a:pt x="216" y="117"/>
                    <a:pt x="216" y="117"/>
                  </a:cubicBezTo>
                  <a:lnTo>
                    <a:pt x="70" y="1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6" name="Freeform 9">
              <a:extLst>
                <a:ext uri="{FF2B5EF4-FFF2-40B4-BE49-F238E27FC236}">
                  <a16:creationId xmlns:a16="http://schemas.microsoft.com/office/drawing/2014/main" id="{5743A791-ABB1-442C-92AF-74E81BFA48E0}"/>
                </a:ext>
              </a:extLst>
            </p:cNvPr>
            <p:cNvSpPr>
              <a:spLocks/>
            </p:cNvSpPr>
            <p:nvPr userDrawn="1"/>
          </p:nvSpPr>
          <p:spPr bwMode="auto">
            <a:xfrm>
              <a:off x="1637734" y="824700"/>
              <a:ext cx="231342" cy="223810"/>
            </a:xfrm>
            <a:custGeom>
              <a:avLst/>
              <a:gdLst>
                <a:gd name="T0" fmla="*/ 138 w 207"/>
                <a:gd name="T1" fmla="*/ 200 h 200"/>
                <a:gd name="T2" fmla="*/ 138 w 207"/>
                <a:gd name="T3" fmla="*/ 94 h 200"/>
                <a:gd name="T4" fmla="*/ 106 w 207"/>
                <a:gd name="T5" fmla="*/ 55 h 200"/>
                <a:gd name="T6" fmla="*/ 69 w 207"/>
                <a:gd name="T7" fmla="*/ 95 h 200"/>
                <a:gd name="T8" fmla="*/ 69 w 207"/>
                <a:gd name="T9" fmla="*/ 200 h 200"/>
                <a:gd name="T10" fmla="*/ 0 w 207"/>
                <a:gd name="T11" fmla="*/ 200 h 200"/>
                <a:gd name="T12" fmla="*/ 0 w 207"/>
                <a:gd name="T13" fmla="*/ 4 h 200"/>
                <a:gd name="T14" fmla="*/ 69 w 207"/>
                <a:gd name="T15" fmla="*/ 4 h 200"/>
                <a:gd name="T16" fmla="*/ 69 w 207"/>
                <a:gd name="T17" fmla="*/ 29 h 200"/>
                <a:gd name="T18" fmla="*/ 132 w 207"/>
                <a:gd name="T19" fmla="*/ 0 h 200"/>
                <a:gd name="T20" fmla="*/ 189 w 207"/>
                <a:gd name="T21" fmla="*/ 21 h 200"/>
                <a:gd name="T22" fmla="*/ 207 w 207"/>
                <a:gd name="T23" fmla="*/ 75 h 200"/>
                <a:gd name="T24" fmla="*/ 207 w 207"/>
                <a:gd name="T25" fmla="*/ 200 h 200"/>
                <a:gd name="T26" fmla="*/ 138 w 20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200">
                  <a:moveTo>
                    <a:pt x="138" y="200"/>
                  </a:moveTo>
                  <a:cubicBezTo>
                    <a:pt x="138" y="94"/>
                    <a:pt x="138" y="94"/>
                    <a:pt x="138" y="94"/>
                  </a:cubicBezTo>
                  <a:cubicBezTo>
                    <a:pt x="138" y="72"/>
                    <a:pt x="130" y="55"/>
                    <a:pt x="106" y="55"/>
                  </a:cubicBezTo>
                  <a:cubicBezTo>
                    <a:pt x="81" y="55"/>
                    <a:pt x="69" y="71"/>
                    <a:pt x="69" y="95"/>
                  </a:cubicBezTo>
                  <a:cubicBezTo>
                    <a:pt x="69" y="200"/>
                    <a:pt x="69" y="200"/>
                    <a:pt x="69" y="200"/>
                  </a:cubicBezTo>
                  <a:cubicBezTo>
                    <a:pt x="0" y="200"/>
                    <a:pt x="0" y="200"/>
                    <a:pt x="0" y="200"/>
                  </a:cubicBezTo>
                  <a:cubicBezTo>
                    <a:pt x="0" y="4"/>
                    <a:pt x="0" y="4"/>
                    <a:pt x="0" y="4"/>
                  </a:cubicBezTo>
                  <a:cubicBezTo>
                    <a:pt x="69" y="4"/>
                    <a:pt x="69" y="4"/>
                    <a:pt x="69" y="4"/>
                  </a:cubicBezTo>
                  <a:cubicBezTo>
                    <a:pt x="69" y="29"/>
                    <a:pt x="69" y="29"/>
                    <a:pt x="69" y="29"/>
                  </a:cubicBezTo>
                  <a:cubicBezTo>
                    <a:pt x="86" y="7"/>
                    <a:pt x="106" y="0"/>
                    <a:pt x="132" y="0"/>
                  </a:cubicBezTo>
                  <a:cubicBezTo>
                    <a:pt x="154" y="0"/>
                    <a:pt x="173" y="5"/>
                    <a:pt x="189" y="21"/>
                  </a:cubicBezTo>
                  <a:cubicBezTo>
                    <a:pt x="205" y="37"/>
                    <a:pt x="207" y="53"/>
                    <a:pt x="207" y="75"/>
                  </a:cubicBezTo>
                  <a:cubicBezTo>
                    <a:pt x="207" y="200"/>
                    <a:pt x="207" y="200"/>
                    <a:pt x="207" y="200"/>
                  </a:cubicBezTo>
                  <a:lnTo>
                    <a:pt x="138" y="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7" name="Freeform 10">
              <a:extLst>
                <a:ext uri="{FF2B5EF4-FFF2-40B4-BE49-F238E27FC236}">
                  <a16:creationId xmlns:a16="http://schemas.microsoft.com/office/drawing/2014/main" id="{FD92432D-AC19-4C64-9F18-3BD83FAC27AF}"/>
                </a:ext>
              </a:extLst>
            </p:cNvPr>
            <p:cNvSpPr>
              <a:spLocks/>
            </p:cNvSpPr>
            <p:nvPr userDrawn="1"/>
          </p:nvSpPr>
          <p:spPr bwMode="auto">
            <a:xfrm>
              <a:off x="1883064" y="763368"/>
              <a:ext cx="146337" cy="285143"/>
            </a:xfrm>
            <a:custGeom>
              <a:avLst/>
              <a:gdLst>
                <a:gd name="T0" fmla="*/ 95 w 136"/>
                <a:gd name="T1" fmla="*/ 121 h 265"/>
                <a:gd name="T2" fmla="*/ 95 w 136"/>
                <a:gd name="T3" fmla="*/ 265 h 265"/>
                <a:gd name="T4" fmla="*/ 23 w 136"/>
                <a:gd name="T5" fmla="*/ 265 h 265"/>
                <a:gd name="T6" fmla="*/ 23 w 136"/>
                <a:gd name="T7" fmla="*/ 121 h 265"/>
                <a:gd name="T8" fmla="*/ 0 w 136"/>
                <a:gd name="T9" fmla="*/ 121 h 265"/>
                <a:gd name="T10" fmla="*/ 0 w 136"/>
                <a:gd name="T11" fmla="*/ 62 h 265"/>
                <a:gd name="T12" fmla="*/ 23 w 136"/>
                <a:gd name="T13" fmla="*/ 62 h 265"/>
                <a:gd name="T14" fmla="*/ 23 w 136"/>
                <a:gd name="T15" fmla="*/ 0 h 265"/>
                <a:gd name="T16" fmla="*/ 95 w 136"/>
                <a:gd name="T17" fmla="*/ 0 h 265"/>
                <a:gd name="T18" fmla="*/ 95 w 136"/>
                <a:gd name="T19" fmla="*/ 62 h 265"/>
                <a:gd name="T20" fmla="*/ 136 w 136"/>
                <a:gd name="T21" fmla="*/ 62 h 265"/>
                <a:gd name="T22" fmla="*/ 136 w 136"/>
                <a:gd name="T23" fmla="*/ 121 h 265"/>
                <a:gd name="T24" fmla="*/ 95 w 136"/>
                <a:gd name="T25" fmla="*/ 12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65">
                  <a:moveTo>
                    <a:pt x="95" y="121"/>
                  </a:moveTo>
                  <a:lnTo>
                    <a:pt x="95" y="265"/>
                  </a:lnTo>
                  <a:lnTo>
                    <a:pt x="23" y="265"/>
                  </a:lnTo>
                  <a:lnTo>
                    <a:pt x="23" y="121"/>
                  </a:lnTo>
                  <a:lnTo>
                    <a:pt x="0" y="121"/>
                  </a:lnTo>
                  <a:lnTo>
                    <a:pt x="0" y="62"/>
                  </a:lnTo>
                  <a:lnTo>
                    <a:pt x="23" y="62"/>
                  </a:lnTo>
                  <a:lnTo>
                    <a:pt x="23" y="0"/>
                  </a:lnTo>
                  <a:lnTo>
                    <a:pt x="95" y="0"/>
                  </a:lnTo>
                  <a:lnTo>
                    <a:pt x="95" y="62"/>
                  </a:lnTo>
                  <a:lnTo>
                    <a:pt x="136" y="62"/>
                  </a:lnTo>
                  <a:lnTo>
                    <a:pt x="136" y="121"/>
                  </a:lnTo>
                  <a:lnTo>
                    <a:pt x="95" y="1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8" name="Freeform 11">
              <a:extLst>
                <a:ext uri="{FF2B5EF4-FFF2-40B4-BE49-F238E27FC236}">
                  <a16:creationId xmlns:a16="http://schemas.microsoft.com/office/drawing/2014/main" id="{B77ADE49-24B5-4E59-B97B-3CDA0AF03EE2}"/>
                </a:ext>
              </a:extLst>
            </p:cNvPr>
            <p:cNvSpPr>
              <a:spLocks/>
            </p:cNvSpPr>
            <p:nvPr userDrawn="1"/>
          </p:nvSpPr>
          <p:spPr bwMode="auto">
            <a:xfrm>
              <a:off x="776927" y="1187315"/>
              <a:ext cx="78548" cy="91461"/>
            </a:xfrm>
            <a:custGeom>
              <a:avLst/>
              <a:gdLst>
                <a:gd name="T0" fmla="*/ 30 w 73"/>
                <a:gd name="T1" fmla="*/ 48 h 85"/>
                <a:gd name="T2" fmla="*/ 0 w 73"/>
                <a:gd name="T3" fmla="*/ 0 h 85"/>
                <a:gd name="T4" fmla="*/ 16 w 73"/>
                <a:gd name="T5" fmla="*/ 0 h 85"/>
                <a:gd name="T6" fmla="*/ 37 w 73"/>
                <a:gd name="T7" fmla="*/ 36 h 85"/>
                <a:gd name="T8" fmla="*/ 58 w 73"/>
                <a:gd name="T9" fmla="*/ 0 h 85"/>
                <a:gd name="T10" fmla="*/ 73 w 73"/>
                <a:gd name="T11" fmla="*/ 0 h 85"/>
                <a:gd name="T12" fmla="*/ 44 w 73"/>
                <a:gd name="T13" fmla="*/ 48 h 85"/>
                <a:gd name="T14" fmla="*/ 44 w 73"/>
                <a:gd name="T15" fmla="*/ 85 h 85"/>
                <a:gd name="T16" fmla="*/ 30 w 73"/>
                <a:gd name="T17" fmla="*/ 85 h 85"/>
                <a:gd name="T18" fmla="*/ 30 w 73"/>
                <a:gd name="T19" fmla="*/ 4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5">
                  <a:moveTo>
                    <a:pt x="30" y="48"/>
                  </a:moveTo>
                  <a:lnTo>
                    <a:pt x="0" y="0"/>
                  </a:lnTo>
                  <a:lnTo>
                    <a:pt x="16" y="0"/>
                  </a:lnTo>
                  <a:lnTo>
                    <a:pt x="37" y="36"/>
                  </a:lnTo>
                  <a:lnTo>
                    <a:pt x="58" y="0"/>
                  </a:lnTo>
                  <a:lnTo>
                    <a:pt x="73" y="0"/>
                  </a:lnTo>
                  <a:lnTo>
                    <a:pt x="44" y="48"/>
                  </a:lnTo>
                  <a:lnTo>
                    <a:pt x="44" y="85"/>
                  </a:lnTo>
                  <a:lnTo>
                    <a:pt x="30" y="85"/>
                  </a:lnTo>
                  <a:lnTo>
                    <a:pt x="3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19" name="Freeform 12">
              <a:extLst>
                <a:ext uri="{FF2B5EF4-FFF2-40B4-BE49-F238E27FC236}">
                  <a16:creationId xmlns:a16="http://schemas.microsoft.com/office/drawing/2014/main" id="{98D14E4F-92FC-42AA-A41D-A456F643CA98}"/>
                </a:ext>
              </a:extLst>
            </p:cNvPr>
            <p:cNvSpPr>
              <a:spLocks noEditPoints="1"/>
            </p:cNvSpPr>
            <p:nvPr userDrawn="1"/>
          </p:nvSpPr>
          <p:spPr bwMode="auto">
            <a:xfrm>
              <a:off x="846867" y="1208835"/>
              <a:ext cx="66713" cy="71017"/>
            </a:xfrm>
            <a:custGeom>
              <a:avLst/>
              <a:gdLst>
                <a:gd name="T0" fmla="*/ 30 w 59"/>
                <a:gd name="T1" fmla="*/ 53 h 63"/>
                <a:gd name="T2" fmla="*/ 42 w 59"/>
                <a:gd name="T3" fmla="*/ 47 h 63"/>
                <a:gd name="T4" fmla="*/ 46 w 59"/>
                <a:gd name="T5" fmla="*/ 32 h 63"/>
                <a:gd name="T6" fmla="*/ 42 w 59"/>
                <a:gd name="T7" fmla="*/ 16 h 63"/>
                <a:gd name="T8" fmla="*/ 30 w 59"/>
                <a:gd name="T9" fmla="*/ 11 h 63"/>
                <a:gd name="T10" fmla="*/ 18 w 59"/>
                <a:gd name="T11" fmla="*/ 16 h 63"/>
                <a:gd name="T12" fmla="*/ 14 w 59"/>
                <a:gd name="T13" fmla="*/ 32 h 63"/>
                <a:gd name="T14" fmla="*/ 18 w 59"/>
                <a:gd name="T15" fmla="*/ 47 h 63"/>
                <a:gd name="T16" fmla="*/ 30 w 59"/>
                <a:gd name="T17" fmla="*/ 53 h 63"/>
                <a:gd name="T18" fmla="*/ 30 w 59"/>
                <a:gd name="T19" fmla="*/ 63 h 63"/>
                <a:gd name="T20" fmla="*/ 8 w 59"/>
                <a:gd name="T21" fmla="*/ 55 h 63"/>
                <a:gd name="T22" fmla="*/ 0 w 59"/>
                <a:gd name="T23" fmla="*/ 32 h 63"/>
                <a:gd name="T24" fmla="*/ 2 w 59"/>
                <a:gd name="T25" fmla="*/ 19 h 63"/>
                <a:gd name="T26" fmla="*/ 8 w 59"/>
                <a:gd name="T27" fmla="*/ 9 h 63"/>
                <a:gd name="T28" fmla="*/ 18 w 59"/>
                <a:gd name="T29" fmla="*/ 2 h 63"/>
                <a:gd name="T30" fmla="*/ 30 w 59"/>
                <a:gd name="T31" fmla="*/ 0 h 63"/>
                <a:gd name="T32" fmla="*/ 42 w 59"/>
                <a:gd name="T33" fmla="*/ 2 h 63"/>
                <a:gd name="T34" fmla="*/ 51 w 59"/>
                <a:gd name="T35" fmla="*/ 8 h 63"/>
                <a:gd name="T36" fmla="*/ 57 w 59"/>
                <a:gd name="T37" fmla="*/ 18 h 63"/>
                <a:gd name="T38" fmla="*/ 59 w 59"/>
                <a:gd name="T39" fmla="*/ 32 h 63"/>
                <a:gd name="T40" fmla="*/ 57 w 59"/>
                <a:gd name="T41" fmla="*/ 45 h 63"/>
                <a:gd name="T42" fmla="*/ 51 w 59"/>
                <a:gd name="T43" fmla="*/ 55 h 63"/>
                <a:gd name="T44" fmla="*/ 42 w 59"/>
                <a:gd name="T45" fmla="*/ 61 h 63"/>
                <a:gd name="T46" fmla="*/ 30 w 59"/>
                <a:gd name="T4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3">
                  <a:moveTo>
                    <a:pt x="30" y="53"/>
                  </a:moveTo>
                  <a:cubicBezTo>
                    <a:pt x="35" y="53"/>
                    <a:pt x="39" y="51"/>
                    <a:pt x="42" y="47"/>
                  </a:cubicBezTo>
                  <a:cubicBezTo>
                    <a:pt x="44" y="43"/>
                    <a:pt x="46" y="38"/>
                    <a:pt x="46" y="32"/>
                  </a:cubicBezTo>
                  <a:cubicBezTo>
                    <a:pt x="46" y="25"/>
                    <a:pt x="44" y="20"/>
                    <a:pt x="42" y="16"/>
                  </a:cubicBezTo>
                  <a:cubicBezTo>
                    <a:pt x="39" y="13"/>
                    <a:pt x="35" y="11"/>
                    <a:pt x="30" y="11"/>
                  </a:cubicBezTo>
                  <a:cubicBezTo>
                    <a:pt x="24" y="11"/>
                    <a:pt x="20" y="13"/>
                    <a:pt x="18" y="16"/>
                  </a:cubicBezTo>
                  <a:cubicBezTo>
                    <a:pt x="15" y="20"/>
                    <a:pt x="14" y="25"/>
                    <a:pt x="14" y="32"/>
                  </a:cubicBezTo>
                  <a:cubicBezTo>
                    <a:pt x="14" y="38"/>
                    <a:pt x="15" y="43"/>
                    <a:pt x="18" y="47"/>
                  </a:cubicBezTo>
                  <a:cubicBezTo>
                    <a:pt x="20" y="51"/>
                    <a:pt x="24" y="53"/>
                    <a:pt x="30" y="53"/>
                  </a:cubicBezTo>
                  <a:moveTo>
                    <a:pt x="30" y="63"/>
                  </a:moveTo>
                  <a:cubicBezTo>
                    <a:pt x="20" y="63"/>
                    <a:pt x="13" y="61"/>
                    <a:pt x="8" y="55"/>
                  </a:cubicBezTo>
                  <a:cubicBezTo>
                    <a:pt x="3" y="49"/>
                    <a:pt x="0" y="42"/>
                    <a:pt x="0" y="32"/>
                  </a:cubicBezTo>
                  <a:cubicBezTo>
                    <a:pt x="0" y="27"/>
                    <a:pt x="1" y="22"/>
                    <a:pt x="2" y="19"/>
                  </a:cubicBezTo>
                  <a:cubicBezTo>
                    <a:pt x="4" y="15"/>
                    <a:pt x="6" y="11"/>
                    <a:pt x="8" y="9"/>
                  </a:cubicBezTo>
                  <a:cubicBezTo>
                    <a:pt x="11" y="6"/>
                    <a:pt x="14" y="4"/>
                    <a:pt x="18" y="2"/>
                  </a:cubicBezTo>
                  <a:cubicBezTo>
                    <a:pt x="21" y="1"/>
                    <a:pt x="25" y="0"/>
                    <a:pt x="30" y="0"/>
                  </a:cubicBezTo>
                  <a:cubicBezTo>
                    <a:pt x="34" y="0"/>
                    <a:pt x="38" y="1"/>
                    <a:pt x="42" y="2"/>
                  </a:cubicBezTo>
                  <a:cubicBezTo>
                    <a:pt x="46" y="4"/>
                    <a:pt x="49" y="6"/>
                    <a:pt x="51" y="8"/>
                  </a:cubicBezTo>
                  <a:cubicBezTo>
                    <a:pt x="54" y="11"/>
                    <a:pt x="56" y="15"/>
                    <a:pt x="57" y="18"/>
                  </a:cubicBezTo>
                  <a:cubicBezTo>
                    <a:pt x="59" y="22"/>
                    <a:pt x="59" y="27"/>
                    <a:pt x="59" y="32"/>
                  </a:cubicBezTo>
                  <a:cubicBezTo>
                    <a:pt x="59" y="36"/>
                    <a:pt x="58" y="41"/>
                    <a:pt x="57" y="45"/>
                  </a:cubicBezTo>
                  <a:cubicBezTo>
                    <a:pt x="56" y="49"/>
                    <a:pt x="54" y="52"/>
                    <a:pt x="51" y="55"/>
                  </a:cubicBezTo>
                  <a:cubicBezTo>
                    <a:pt x="49" y="58"/>
                    <a:pt x="46" y="60"/>
                    <a:pt x="42" y="61"/>
                  </a:cubicBezTo>
                  <a:cubicBezTo>
                    <a:pt x="38" y="63"/>
                    <a:pt x="34" y="63"/>
                    <a:pt x="30" y="6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0" name="Freeform 13">
              <a:extLst>
                <a:ext uri="{FF2B5EF4-FFF2-40B4-BE49-F238E27FC236}">
                  <a16:creationId xmlns:a16="http://schemas.microsoft.com/office/drawing/2014/main" id="{0626A2EC-54B9-476A-8E89-C18BA2448015}"/>
                </a:ext>
              </a:extLst>
            </p:cNvPr>
            <p:cNvSpPr>
              <a:spLocks/>
            </p:cNvSpPr>
            <p:nvPr userDrawn="1"/>
          </p:nvSpPr>
          <p:spPr bwMode="auto">
            <a:xfrm>
              <a:off x="925416" y="1210987"/>
              <a:ext cx="57028" cy="68865"/>
            </a:xfrm>
            <a:custGeom>
              <a:avLst/>
              <a:gdLst>
                <a:gd name="T0" fmla="*/ 0 w 51"/>
                <a:gd name="T1" fmla="*/ 0 h 61"/>
                <a:gd name="T2" fmla="*/ 13 w 51"/>
                <a:gd name="T3" fmla="*/ 0 h 61"/>
                <a:gd name="T4" fmla="*/ 13 w 51"/>
                <a:gd name="T5" fmla="*/ 37 h 61"/>
                <a:gd name="T6" fmla="*/ 15 w 51"/>
                <a:gd name="T7" fmla="*/ 48 h 61"/>
                <a:gd name="T8" fmla="*/ 23 w 51"/>
                <a:gd name="T9" fmla="*/ 50 h 61"/>
                <a:gd name="T10" fmla="*/ 29 w 51"/>
                <a:gd name="T11" fmla="*/ 49 h 61"/>
                <a:gd name="T12" fmla="*/ 33 w 51"/>
                <a:gd name="T13" fmla="*/ 46 h 61"/>
                <a:gd name="T14" fmla="*/ 37 w 51"/>
                <a:gd name="T15" fmla="*/ 42 h 61"/>
                <a:gd name="T16" fmla="*/ 38 w 51"/>
                <a:gd name="T17" fmla="*/ 35 h 61"/>
                <a:gd name="T18" fmla="*/ 38 w 51"/>
                <a:gd name="T19" fmla="*/ 0 h 61"/>
                <a:gd name="T20" fmla="*/ 51 w 51"/>
                <a:gd name="T21" fmla="*/ 0 h 61"/>
                <a:gd name="T22" fmla="*/ 51 w 51"/>
                <a:gd name="T23" fmla="*/ 60 h 61"/>
                <a:gd name="T24" fmla="*/ 39 w 51"/>
                <a:gd name="T25" fmla="*/ 60 h 61"/>
                <a:gd name="T26" fmla="*/ 39 w 51"/>
                <a:gd name="T27" fmla="*/ 51 h 61"/>
                <a:gd name="T28" fmla="*/ 30 w 51"/>
                <a:gd name="T29" fmla="*/ 59 h 61"/>
                <a:gd name="T30" fmla="*/ 19 w 51"/>
                <a:gd name="T31" fmla="*/ 61 h 61"/>
                <a:gd name="T32" fmla="*/ 4 w 51"/>
                <a:gd name="T33" fmla="*/ 56 h 61"/>
                <a:gd name="T34" fmla="*/ 0 w 51"/>
                <a:gd name="T35" fmla="*/ 40 h 61"/>
                <a:gd name="T36" fmla="*/ 0 w 51"/>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61">
                  <a:moveTo>
                    <a:pt x="0" y="0"/>
                  </a:moveTo>
                  <a:cubicBezTo>
                    <a:pt x="13" y="0"/>
                    <a:pt x="13" y="0"/>
                    <a:pt x="13" y="0"/>
                  </a:cubicBezTo>
                  <a:cubicBezTo>
                    <a:pt x="13" y="37"/>
                    <a:pt x="13" y="37"/>
                    <a:pt x="13" y="37"/>
                  </a:cubicBezTo>
                  <a:cubicBezTo>
                    <a:pt x="13" y="42"/>
                    <a:pt x="14" y="46"/>
                    <a:pt x="15" y="48"/>
                  </a:cubicBezTo>
                  <a:cubicBezTo>
                    <a:pt x="17" y="49"/>
                    <a:pt x="19" y="50"/>
                    <a:pt x="23" y="50"/>
                  </a:cubicBezTo>
                  <a:cubicBezTo>
                    <a:pt x="25" y="50"/>
                    <a:pt x="27" y="50"/>
                    <a:pt x="29" y="49"/>
                  </a:cubicBezTo>
                  <a:cubicBezTo>
                    <a:pt x="30" y="49"/>
                    <a:pt x="32" y="48"/>
                    <a:pt x="33" y="46"/>
                  </a:cubicBezTo>
                  <a:cubicBezTo>
                    <a:pt x="35" y="45"/>
                    <a:pt x="36" y="43"/>
                    <a:pt x="37" y="42"/>
                  </a:cubicBezTo>
                  <a:cubicBezTo>
                    <a:pt x="38" y="40"/>
                    <a:pt x="38" y="38"/>
                    <a:pt x="38" y="35"/>
                  </a:cubicBezTo>
                  <a:cubicBezTo>
                    <a:pt x="38" y="0"/>
                    <a:pt x="38" y="0"/>
                    <a:pt x="38" y="0"/>
                  </a:cubicBezTo>
                  <a:cubicBezTo>
                    <a:pt x="51" y="0"/>
                    <a:pt x="51" y="0"/>
                    <a:pt x="51" y="0"/>
                  </a:cubicBezTo>
                  <a:cubicBezTo>
                    <a:pt x="51" y="60"/>
                    <a:pt x="51" y="60"/>
                    <a:pt x="51" y="60"/>
                  </a:cubicBezTo>
                  <a:cubicBezTo>
                    <a:pt x="39" y="60"/>
                    <a:pt x="39" y="60"/>
                    <a:pt x="39" y="60"/>
                  </a:cubicBezTo>
                  <a:cubicBezTo>
                    <a:pt x="39" y="51"/>
                    <a:pt x="39" y="51"/>
                    <a:pt x="39" y="51"/>
                  </a:cubicBezTo>
                  <a:cubicBezTo>
                    <a:pt x="36" y="55"/>
                    <a:pt x="33" y="57"/>
                    <a:pt x="30" y="59"/>
                  </a:cubicBezTo>
                  <a:cubicBezTo>
                    <a:pt x="26" y="61"/>
                    <a:pt x="23" y="61"/>
                    <a:pt x="19" y="61"/>
                  </a:cubicBezTo>
                  <a:cubicBezTo>
                    <a:pt x="13" y="61"/>
                    <a:pt x="8" y="60"/>
                    <a:pt x="4" y="56"/>
                  </a:cubicBezTo>
                  <a:cubicBezTo>
                    <a:pt x="1" y="52"/>
                    <a:pt x="0" y="47"/>
                    <a:pt x="0" y="4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1" name="Freeform 14">
              <a:extLst>
                <a:ext uri="{FF2B5EF4-FFF2-40B4-BE49-F238E27FC236}">
                  <a16:creationId xmlns:a16="http://schemas.microsoft.com/office/drawing/2014/main" id="{2102C780-444A-4D2B-8163-33E243FED041}"/>
                </a:ext>
              </a:extLst>
            </p:cNvPr>
            <p:cNvSpPr>
              <a:spLocks/>
            </p:cNvSpPr>
            <p:nvPr userDrawn="1"/>
          </p:nvSpPr>
          <p:spPr bwMode="auto">
            <a:xfrm>
              <a:off x="1000737" y="1209911"/>
              <a:ext cx="38736" cy="68865"/>
            </a:xfrm>
            <a:custGeom>
              <a:avLst/>
              <a:gdLst>
                <a:gd name="T0" fmla="*/ 0 w 35"/>
                <a:gd name="T1" fmla="*/ 1 h 61"/>
                <a:gd name="T2" fmla="*/ 12 w 35"/>
                <a:gd name="T3" fmla="*/ 1 h 61"/>
                <a:gd name="T4" fmla="*/ 12 w 35"/>
                <a:gd name="T5" fmla="*/ 10 h 61"/>
                <a:gd name="T6" fmla="*/ 20 w 35"/>
                <a:gd name="T7" fmla="*/ 2 h 61"/>
                <a:gd name="T8" fmla="*/ 29 w 35"/>
                <a:gd name="T9" fmla="*/ 0 h 61"/>
                <a:gd name="T10" fmla="*/ 35 w 35"/>
                <a:gd name="T11" fmla="*/ 0 h 61"/>
                <a:gd name="T12" fmla="*/ 34 w 35"/>
                <a:gd name="T13" fmla="*/ 12 h 61"/>
                <a:gd name="T14" fmla="*/ 31 w 35"/>
                <a:gd name="T15" fmla="*/ 12 h 61"/>
                <a:gd name="T16" fmla="*/ 28 w 35"/>
                <a:gd name="T17" fmla="*/ 12 h 61"/>
                <a:gd name="T18" fmla="*/ 22 w 35"/>
                <a:gd name="T19" fmla="*/ 13 h 61"/>
                <a:gd name="T20" fmla="*/ 17 w 35"/>
                <a:gd name="T21" fmla="*/ 15 h 61"/>
                <a:gd name="T22" fmla="*/ 13 w 35"/>
                <a:gd name="T23" fmla="*/ 26 h 61"/>
                <a:gd name="T24" fmla="*/ 13 w 35"/>
                <a:gd name="T25" fmla="*/ 61 h 61"/>
                <a:gd name="T26" fmla="*/ 0 w 35"/>
                <a:gd name="T27" fmla="*/ 61 h 61"/>
                <a:gd name="T28" fmla="*/ 0 w 35"/>
                <a:gd name="T29"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1">
                  <a:moveTo>
                    <a:pt x="0" y="1"/>
                  </a:moveTo>
                  <a:cubicBezTo>
                    <a:pt x="12" y="1"/>
                    <a:pt x="12" y="1"/>
                    <a:pt x="12" y="1"/>
                  </a:cubicBezTo>
                  <a:cubicBezTo>
                    <a:pt x="12" y="10"/>
                    <a:pt x="12" y="10"/>
                    <a:pt x="12" y="10"/>
                  </a:cubicBezTo>
                  <a:cubicBezTo>
                    <a:pt x="15" y="7"/>
                    <a:pt x="17" y="4"/>
                    <a:pt x="20" y="2"/>
                  </a:cubicBezTo>
                  <a:cubicBezTo>
                    <a:pt x="23" y="1"/>
                    <a:pt x="26" y="0"/>
                    <a:pt x="29" y="0"/>
                  </a:cubicBezTo>
                  <a:cubicBezTo>
                    <a:pt x="32" y="0"/>
                    <a:pt x="34" y="0"/>
                    <a:pt x="35" y="0"/>
                  </a:cubicBezTo>
                  <a:cubicBezTo>
                    <a:pt x="34" y="12"/>
                    <a:pt x="34" y="12"/>
                    <a:pt x="34" y="12"/>
                  </a:cubicBezTo>
                  <a:cubicBezTo>
                    <a:pt x="33" y="12"/>
                    <a:pt x="32" y="12"/>
                    <a:pt x="31" y="12"/>
                  </a:cubicBezTo>
                  <a:cubicBezTo>
                    <a:pt x="30" y="12"/>
                    <a:pt x="29" y="12"/>
                    <a:pt x="28" y="12"/>
                  </a:cubicBezTo>
                  <a:cubicBezTo>
                    <a:pt x="26" y="12"/>
                    <a:pt x="24" y="12"/>
                    <a:pt x="22" y="13"/>
                  </a:cubicBezTo>
                  <a:cubicBezTo>
                    <a:pt x="21" y="13"/>
                    <a:pt x="19" y="14"/>
                    <a:pt x="17" y="15"/>
                  </a:cubicBezTo>
                  <a:cubicBezTo>
                    <a:pt x="14" y="18"/>
                    <a:pt x="13" y="22"/>
                    <a:pt x="13" y="26"/>
                  </a:cubicBezTo>
                  <a:cubicBezTo>
                    <a:pt x="13" y="61"/>
                    <a:pt x="13" y="61"/>
                    <a:pt x="13" y="61"/>
                  </a:cubicBezTo>
                  <a:cubicBezTo>
                    <a:pt x="0" y="61"/>
                    <a:pt x="0" y="61"/>
                    <a:pt x="0" y="61"/>
                  </a:cubicBezTo>
                  <a:lnTo>
                    <a:pt x="0"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2" name="Freeform 15">
              <a:extLst>
                <a:ext uri="{FF2B5EF4-FFF2-40B4-BE49-F238E27FC236}">
                  <a16:creationId xmlns:a16="http://schemas.microsoft.com/office/drawing/2014/main" id="{AD8CB640-8CCF-46F0-B245-A30BE13FC717}"/>
                </a:ext>
              </a:extLst>
            </p:cNvPr>
            <p:cNvSpPr>
              <a:spLocks/>
            </p:cNvSpPr>
            <p:nvPr userDrawn="1"/>
          </p:nvSpPr>
          <p:spPr bwMode="auto">
            <a:xfrm>
              <a:off x="1078209" y="1184087"/>
              <a:ext cx="78548" cy="96841"/>
            </a:xfrm>
            <a:custGeom>
              <a:avLst/>
              <a:gdLst>
                <a:gd name="T0" fmla="*/ 40 w 71"/>
                <a:gd name="T1" fmla="*/ 40 h 86"/>
                <a:gd name="T2" fmla="*/ 71 w 71"/>
                <a:gd name="T3" fmla="*/ 40 h 86"/>
                <a:gd name="T4" fmla="*/ 71 w 71"/>
                <a:gd name="T5" fmla="*/ 74 h 86"/>
                <a:gd name="T6" fmla="*/ 56 w 71"/>
                <a:gd name="T7" fmla="*/ 83 h 86"/>
                <a:gd name="T8" fmla="*/ 39 w 71"/>
                <a:gd name="T9" fmla="*/ 86 h 86"/>
                <a:gd name="T10" fmla="*/ 22 w 71"/>
                <a:gd name="T11" fmla="*/ 83 h 86"/>
                <a:gd name="T12" fmla="*/ 10 w 71"/>
                <a:gd name="T13" fmla="*/ 74 h 86"/>
                <a:gd name="T14" fmla="*/ 3 w 71"/>
                <a:gd name="T15" fmla="*/ 61 h 86"/>
                <a:gd name="T16" fmla="*/ 0 w 71"/>
                <a:gd name="T17" fmla="*/ 43 h 86"/>
                <a:gd name="T18" fmla="*/ 3 w 71"/>
                <a:gd name="T19" fmla="*/ 25 h 86"/>
                <a:gd name="T20" fmla="*/ 11 w 71"/>
                <a:gd name="T21" fmla="*/ 11 h 86"/>
                <a:gd name="T22" fmla="*/ 22 w 71"/>
                <a:gd name="T23" fmla="*/ 2 h 86"/>
                <a:gd name="T24" fmla="*/ 38 w 71"/>
                <a:gd name="T25" fmla="*/ 0 h 86"/>
                <a:gd name="T26" fmla="*/ 51 w 71"/>
                <a:gd name="T27" fmla="*/ 1 h 86"/>
                <a:gd name="T28" fmla="*/ 60 w 71"/>
                <a:gd name="T29" fmla="*/ 7 h 86"/>
                <a:gd name="T30" fmla="*/ 66 w 71"/>
                <a:gd name="T31" fmla="*/ 14 h 86"/>
                <a:gd name="T32" fmla="*/ 70 w 71"/>
                <a:gd name="T33" fmla="*/ 24 h 86"/>
                <a:gd name="T34" fmla="*/ 56 w 71"/>
                <a:gd name="T35" fmla="*/ 26 h 86"/>
                <a:gd name="T36" fmla="*/ 54 w 71"/>
                <a:gd name="T37" fmla="*/ 20 h 86"/>
                <a:gd name="T38" fmla="*/ 51 w 71"/>
                <a:gd name="T39" fmla="*/ 15 h 86"/>
                <a:gd name="T40" fmla="*/ 45 w 71"/>
                <a:gd name="T41" fmla="*/ 13 h 86"/>
                <a:gd name="T42" fmla="*/ 38 w 71"/>
                <a:gd name="T43" fmla="*/ 11 h 86"/>
                <a:gd name="T44" fmla="*/ 28 w 71"/>
                <a:gd name="T45" fmla="*/ 14 h 86"/>
                <a:gd name="T46" fmla="*/ 21 w 71"/>
                <a:gd name="T47" fmla="*/ 20 h 86"/>
                <a:gd name="T48" fmla="*/ 16 w 71"/>
                <a:gd name="T49" fmla="*/ 30 h 86"/>
                <a:gd name="T50" fmla="*/ 15 w 71"/>
                <a:gd name="T51" fmla="*/ 43 h 86"/>
                <a:gd name="T52" fmla="*/ 16 w 71"/>
                <a:gd name="T53" fmla="*/ 56 h 86"/>
                <a:gd name="T54" fmla="*/ 21 w 71"/>
                <a:gd name="T55" fmla="*/ 65 h 86"/>
                <a:gd name="T56" fmla="*/ 28 w 71"/>
                <a:gd name="T57" fmla="*/ 72 h 86"/>
                <a:gd name="T58" fmla="*/ 39 w 71"/>
                <a:gd name="T59" fmla="*/ 74 h 86"/>
                <a:gd name="T60" fmla="*/ 58 w 71"/>
                <a:gd name="T61" fmla="*/ 68 h 86"/>
                <a:gd name="T62" fmla="*/ 58 w 71"/>
                <a:gd name="T63" fmla="*/ 52 h 86"/>
                <a:gd name="T64" fmla="*/ 40 w 71"/>
                <a:gd name="T65" fmla="*/ 52 h 86"/>
                <a:gd name="T66" fmla="*/ 40 w 71"/>
                <a:gd name="T67"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86">
                  <a:moveTo>
                    <a:pt x="40" y="40"/>
                  </a:moveTo>
                  <a:cubicBezTo>
                    <a:pt x="71" y="40"/>
                    <a:pt x="71" y="40"/>
                    <a:pt x="71" y="40"/>
                  </a:cubicBezTo>
                  <a:cubicBezTo>
                    <a:pt x="71" y="74"/>
                    <a:pt x="71" y="74"/>
                    <a:pt x="71" y="74"/>
                  </a:cubicBezTo>
                  <a:cubicBezTo>
                    <a:pt x="67" y="78"/>
                    <a:pt x="62" y="81"/>
                    <a:pt x="56" y="83"/>
                  </a:cubicBezTo>
                  <a:cubicBezTo>
                    <a:pt x="51" y="85"/>
                    <a:pt x="45" y="86"/>
                    <a:pt x="39" y="86"/>
                  </a:cubicBezTo>
                  <a:cubicBezTo>
                    <a:pt x="33" y="86"/>
                    <a:pt x="27" y="85"/>
                    <a:pt x="22" y="83"/>
                  </a:cubicBezTo>
                  <a:cubicBezTo>
                    <a:pt x="17" y="81"/>
                    <a:pt x="13" y="78"/>
                    <a:pt x="10" y="74"/>
                  </a:cubicBezTo>
                  <a:cubicBezTo>
                    <a:pt x="7" y="70"/>
                    <a:pt x="5" y="66"/>
                    <a:pt x="3" y="61"/>
                  </a:cubicBezTo>
                  <a:cubicBezTo>
                    <a:pt x="1" y="55"/>
                    <a:pt x="0" y="49"/>
                    <a:pt x="0" y="43"/>
                  </a:cubicBezTo>
                  <a:cubicBezTo>
                    <a:pt x="0" y="36"/>
                    <a:pt x="1" y="30"/>
                    <a:pt x="3" y="25"/>
                  </a:cubicBezTo>
                  <a:cubicBezTo>
                    <a:pt x="5" y="19"/>
                    <a:pt x="8" y="15"/>
                    <a:pt x="11" y="11"/>
                  </a:cubicBezTo>
                  <a:cubicBezTo>
                    <a:pt x="14" y="7"/>
                    <a:pt x="18" y="4"/>
                    <a:pt x="22" y="2"/>
                  </a:cubicBezTo>
                  <a:cubicBezTo>
                    <a:pt x="27" y="1"/>
                    <a:pt x="32" y="0"/>
                    <a:pt x="38" y="0"/>
                  </a:cubicBezTo>
                  <a:cubicBezTo>
                    <a:pt x="43" y="0"/>
                    <a:pt x="47" y="0"/>
                    <a:pt x="51" y="1"/>
                  </a:cubicBezTo>
                  <a:cubicBezTo>
                    <a:pt x="54" y="3"/>
                    <a:pt x="57" y="4"/>
                    <a:pt x="60" y="7"/>
                  </a:cubicBezTo>
                  <a:cubicBezTo>
                    <a:pt x="63" y="9"/>
                    <a:pt x="65" y="11"/>
                    <a:pt x="66" y="14"/>
                  </a:cubicBezTo>
                  <a:cubicBezTo>
                    <a:pt x="68" y="17"/>
                    <a:pt x="69" y="20"/>
                    <a:pt x="70" y="24"/>
                  </a:cubicBezTo>
                  <a:cubicBezTo>
                    <a:pt x="56" y="26"/>
                    <a:pt x="56" y="26"/>
                    <a:pt x="56" y="26"/>
                  </a:cubicBezTo>
                  <a:cubicBezTo>
                    <a:pt x="56" y="24"/>
                    <a:pt x="55" y="22"/>
                    <a:pt x="54" y="20"/>
                  </a:cubicBezTo>
                  <a:cubicBezTo>
                    <a:pt x="53" y="18"/>
                    <a:pt x="52" y="17"/>
                    <a:pt x="51" y="15"/>
                  </a:cubicBezTo>
                  <a:cubicBezTo>
                    <a:pt x="49" y="14"/>
                    <a:pt x="48" y="13"/>
                    <a:pt x="45" y="13"/>
                  </a:cubicBezTo>
                  <a:cubicBezTo>
                    <a:pt x="43" y="12"/>
                    <a:pt x="41" y="11"/>
                    <a:pt x="38" y="11"/>
                  </a:cubicBezTo>
                  <a:cubicBezTo>
                    <a:pt x="34" y="11"/>
                    <a:pt x="31" y="12"/>
                    <a:pt x="28" y="14"/>
                  </a:cubicBezTo>
                  <a:cubicBezTo>
                    <a:pt x="25" y="15"/>
                    <a:pt x="22" y="17"/>
                    <a:pt x="21" y="20"/>
                  </a:cubicBezTo>
                  <a:cubicBezTo>
                    <a:pt x="19" y="23"/>
                    <a:pt x="17" y="26"/>
                    <a:pt x="16" y="30"/>
                  </a:cubicBezTo>
                  <a:cubicBezTo>
                    <a:pt x="15" y="34"/>
                    <a:pt x="15" y="38"/>
                    <a:pt x="15" y="43"/>
                  </a:cubicBezTo>
                  <a:cubicBezTo>
                    <a:pt x="15" y="47"/>
                    <a:pt x="15" y="52"/>
                    <a:pt x="16" y="56"/>
                  </a:cubicBezTo>
                  <a:cubicBezTo>
                    <a:pt x="17" y="59"/>
                    <a:pt x="19" y="63"/>
                    <a:pt x="21" y="65"/>
                  </a:cubicBezTo>
                  <a:cubicBezTo>
                    <a:pt x="23" y="68"/>
                    <a:pt x="25" y="70"/>
                    <a:pt x="28" y="72"/>
                  </a:cubicBezTo>
                  <a:cubicBezTo>
                    <a:pt x="31" y="73"/>
                    <a:pt x="35" y="74"/>
                    <a:pt x="39" y="74"/>
                  </a:cubicBezTo>
                  <a:cubicBezTo>
                    <a:pt x="47" y="74"/>
                    <a:pt x="53" y="72"/>
                    <a:pt x="58" y="68"/>
                  </a:cubicBezTo>
                  <a:cubicBezTo>
                    <a:pt x="58" y="52"/>
                    <a:pt x="58" y="52"/>
                    <a:pt x="58" y="52"/>
                  </a:cubicBezTo>
                  <a:cubicBezTo>
                    <a:pt x="40" y="52"/>
                    <a:pt x="40" y="52"/>
                    <a:pt x="40" y="52"/>
                  </a:cubicBezTo>
                  <a:lnTo>
                    <a:pt x="40" y="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3" name="Freeform 16">
              <a:extLst>
                <a:ext uri="{FF2B5EF4-FFF2-40B4-BE49-F238E27FC236}">
                  <a16:creationId xmlns:a16="http://schemas.microsoft.com/office/drawing/2014/main" id="{149169A5-EDE1-42EF-A0C8-EC47C9582F91}"/>
                </a:ext>
              </a:extLst>
            </p:cNvPr>
            <p:cNvSpPr>
              <a:spLocks noEditPoints="1"/>
            </p:cNvSpPr>
            <p:nvPr userDrawn="1"/>
          </p:nvSpPr>
          <p:spPr bwMode="auto">
            <a:xfrm>
              <a:off x="1170746" y="1208835"/>
              <a:ext cx="58104" cy="71017"/>
            </a:xfrm>
            <a:custGeom>
              <a:avLst/>
              <a:gdLst>
                <a:gd name="T0" fmla="*/ 39 w 52"/>
                <a:gd name="T1" fmla="*/ 33 h 63"/>
                <a:gd name="T2" fmla="*/ 31 w 52"/>
                <a:gd name="T3" fmla="*/ 34 h 63"/>
                <a:gd name="T4" fmla="*/ 22 w 52"/>
                <a:gd name="T5" fmla="*/ 35 h 63"/>
                <a:gd name="T6" fmla="*/ 16 w 52"/>
                <a:gd name="T7" fmla="*/ 37 h 63"/>
                <a:gd name="T8" fmla="*/ 14 w 52"/>
                <a:gd name="T9" fmla="*/ 40 h 63"/>
                <a:gd name="T10" fmla="*/ 13 w 52"/>
                <a:gd name="T11" fmla="*/ 45 h 63"/>
                <a:gd name="T12" fmla="*/ 15 w 52"/>
                <a:gd name="T13" fmla="*/ 51 h 63"/>
                <a:gd name="T14" fmla="*/ 23 w 52"/>
                <a:gd name="T15" fmla="*/ 53 h 63"/>
                <a:gd name="T16" fmla="*/ 35 w 52"/>
                <a:gd name="T17" fmla="*/ 49 h 63"/>
                <a:gd name="T18" fmla="*/ 39 w 52"/>
                <a:gd name="T19" fmla="*/ 38 h 63"/>
                <a:gd name="T20" fmla="*/ 39 w 52"/>
                <a:gd name="T21" fmla="*/ 33 h 63"/>
                <a:gd name="T22" fmla="*/ 40 w 52"/>
                <a:gd name="T23" fmla="*/ 54 h 63"/>
                <a:gd name="T24" fmla="*/ 32 w 52"/>
                <a:gd name="T25" fmla="*/ 60 h 63"/>
                <a:gd name="T26" fmla="*/ 20 w 52"/>
                <a:gd name="T27" fmla="*/ 63 h 63"/>
                <a:gd name="T28" fmla="*/ 12 w 52"/>
                <a:gd name="T29" fmla="*/ 62 h 63"/>
                <a:gd name="T30" fmla="*/ 6 w 52"/>
                <a:gd name="T31" fmla="*/ 59 h 63"/>
                <a:gd name="T32" fmla="*/ 1 w 52"/>
                <a:gd name="T33" fmla="*/ 53 h 63"/>
                <a:gd name="T34" fmla="*/ 0 w 52"/>
                <a:gd name="T35" fmla="*/ 45 h 63"/>
                <a:gd name="T36" fmla="*/ 2 w 52"/>
                <a:gd name="T37" fmla="*/ 35 h 63"/>
                <a:gd name="T38" fmla="*/ 9 w 52"/>
                <a:gd name="T39" fmla="*/ 29 h 63"/>
                <a:gd name="T40" fmla="*/ 19 w 52"/>
                <a:gd name="T41" fmla="*/ 26 h 63"/>
                <a:gd name="T42" fmla="*/ 31 w 52"/>
                <a:gd name="T43" fmla="*/ 25 h 63"/>
                <a:gd name="T44" fmla="*/ 39 w 52"/>
                <a:gd name="T45" fmla="*/ 25 h 63"/>
                <a:gd name="T46" fmla="*/ 39 w 52"/>
                <a:gd name="T47" fmla="*/ 22 h 63"/>
                <a:gd name="T48" fmla="*/ 36 w 52"/>
                <a:gd name="T49" fmla="*/ 13 h 63"/>
                <a:gd name="T50" fmla="*/ 28 w 52"/>
                <a:gd name="T51" fmla="*/ 10 h 63"/>
                <a:gd name="T52" fmla="*/ 18 w 52"/>
                <a:gd name="T53" fmla="*/ 12 h 63"/>
                <a:gd name="T54" fmla="*/ 15 w 52"/>
                <a:gd name="T55" fmla="*/ 18 h 63"/>
                <a:gd name="T56" fmla="*/ 3 w 52"/>
                <a:gd name="T57" fmla="*/ 17 h 63"/>
                <a:gd name="T58" fmla="*/ 11 w 52"/>
                <a:gd name="T59" fmla="*/ 4 h 63"/>
                <a:gd name="T60" fmla="*/ 28 w 52"/>
                <a:gd name="T61" fmla="*/ 0 h 63"/>
                <a:gd name="T62" fmla="*/ 39 w 52"/>
                <a:gd name="T63" fmla="*/ 2 h 63"/>
                <a:gd name="T64" fmla="*/ 47 w 52"/>
                <a:gd name="T65" fmla="*/ 6 h 63"/>
                <a:gd name="T66" fmla="*/ 51 w 52"/>
                <a:gd name="T67" fmla="*/ 14 h 63"/>
                <a:gd name="T68" fmla="*/ 52 w 52"/>
                <a:gd name="T69" fmla="*/ 23 h 63"/>
                <a:gd name="T70" fmla="*/ 52 w 52"/>
                <a:gd name="T71" fmla="*/ 62 h 63"/>
                <a:gd name="T72" fmla="*/ 40 w 52"/>
                <a:gd name="T73" fmla="*/ 62 h 63"/>
                <a:gd name="T74" fmla="*/ 40 w 52"/>
                <a:gd name="T75"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3">
                  <a:moveTo>
                    <a:pt x="39" y="33"/>
                  </a:moveTo>
                  <a:cubicBezTo>
                    <a:pt x="31" y="34"/>
                    <a:pt x="31" y="34"/>
                    <a:pt x="31" y="34"/>
                  </a:cubicBezTo>
                  <a:cubicBezTo>
                    <a:pt x="27" y="34"/>
                    <a:pt x="24" y="34"/>
                    <a:pt x="22" y="35"/>
                  </a:cubicBezTo>
                  <a:cubicBezTo>
                    <a:pt x="20" y="35"/>
                    <a:pt x="18" y="36"/>
                    <a:pt x="16" y="37"/>
                  </a:cubicBezTo>
                  <a:cubicBezTo>
                    <a:pt x="15" y="38"/>
                    <a:pt x="14" y="39"/>
                    <a:pt x="14" y="40"/>
                  </a:cubicBezTo>
                  <a:cubicBezTo>
                    <a:pt x="13" y="42"/>
                    <a:pt x="13" y="43"/>
                    <a:pt x="13" y="45"/>
                  </a:cubicBezTo>
                  <a:cubicBezTo>
                    <a:pt x="13" y="47"/>
                    <a:pt x="14" y="49"/>
                    <a:pt x="15" y="51"/>
                  </a:cubicBezTo>
                  <a:cubicBezTo>
                    <a:pt x="17" y="52"/>
                    <a:pt x="19" y="53"/>
                    <a:pt x="23" y="53"/>
                  </a:cubicBezTo>
                  <a:cubicBezTo>
                    <a:pt x="28" y="53"/>
                    <a:pt x="32" y="52"/>
                    <a:pt x="35" y="49"/>
                  </a:cubicBezTo>
                  <a:cubicBezTo>
                    <a:pt x="38" y="47"/>
                    <a:pt x="39" y="43"/>
                    <a:pt x="39" y="38"/>
                  </a:cubicBezTo>
                  <a:lnTo>
                    <a:pt x="39" y="33"/>
                  </a:lnTo>
                  <a:close/>
                  <a:moveTo>
                    <a:pt x="40" y="54"/>
                  </a:moveTo>
                  <a:cubicBezTo>
                    <a:pt x="37" y="56"/>
                    <a:pt x="35" y="59"/>
                    <a:pt x="32" y="60"/>
                  </a:cubicBezTo>
                  <a:cubicBezTo>
                    <a:pt x="29" y="62"/>
                    <a:pt x="25" y="63"/>
                    <a:pt x="20" y="63"/>
                  </a:cubicBezTo>
                  <a:cubicBezTo>
                    <a:pt x="17" y="63"/>
                    <a:pt x="14" y="63"/>
                    <a:pt x="12" y="62"/>
                  </a:cubicBezTo>
                  <a:cubicBezTo>
                    <a:pt x="9" y="61"/>
                    <a:pt x="7" y="60"/>
                    <a:pt x="6" y="59"/>
                  </a:cubicBezTo>
                  <a:cubicBezTo>
                    <a:pt x="4" y="57"/>
                    <a:pt x="2" y="55"/>
                    <a:pt x="1" y="53"/>
                  </a:cubicBezTo>
                  <a:cubicBezTo>
                    <a:pt x="0" y="51"/>
                    <a:pt x="0" y="48"/>
                    <a:pt x="0" y="45"/>
                  </a:cubicBezTo>
                  <a:cubicBezTo>
                    <a:pt x="0" y="41"/>
                    <a:pt x="1" y="38"/>
                    <a:pt x="2" y="35"/>
                  </a:cubicBezTo>
                  <a:cubicBezTo>
                    <a:pt x="4" y="33"/>
                    <a:pt x="7" y="31"/>
                    <a:pt x="9" y="29"/>
                  </a:cubicBezTo>
                  <a:cubicBezTo>
                    <a:pt x="12" y="28"/>
                    <a:pt x="16" y="27"/>
                    <a:pt x="19" y="26"/>
                  </a:cubicBezTo>
                  <a:cubicBezTo>
                    <a:pt x="23" y="25"/>
                    <a:pt x="27" y="25"/>
                    <a:pt x="31" y="25"/>
                  </a:cubicBezTo>
                  <a:cubicBezTo>
                    <a:pt x="39" y="25"/>
                    <a:pt x="39" y="25"/>
                    <a:pt x="39" y="25"/>
                  </a:cubicBezTo>
                  <a:cubicBezTo>
                    <a:pt x="39" y="22"/>
                    <a:pt x="39" y="22"/>
                    <a:pt x="39" y="22"/>
                  </a:cubicBezTo>
                  <a:cubicBezTo>
                    <a:pt x="39" y="18"/>
                    <a:pt x="38" y="15"/>
                    <a:pt x="36" y="13"/>
                  </a:cubicBezTo>
                  <a:cubicBezTo>
                    <a:pt x="34" y="11"/>
                    <a:pt x="31" y="10"/>
                    <a:pt x="28" y="10"/>
                  </a:cubicBezTo>
                  <a:cubicBezTo>
                    <a:pt x="23" y="10"/>
                    <a:pt x="20" y="11"/>
                    <a:pt x="18" y="12"/>
                  </a:cubicBezTo>
                  <a:cubicBezTo>
                    <a:pt x="17" y="13"/>
                    <a:pt x="15" y="15"/>
                    <a:pt x="15" y="18"/>
                  </a:cubicBezTo>
                  <a:cubicBezTo>
                    <a:pt x="3" y="17"/>
                    <a:pt x="3" y="17"/>
                    <a:pt x="3" y="17"/>
                  </a:cubicBezTo>
                  <a:cubicBezTo>
                    <a:pt x="4" y="11"/>
                    <a:pt x="7" y="7"/>
                    <a:pt x="11" y="4"/>
                  </a:cubicBezTo>
                  <a:cubicBezTo>
                    <a:pt x="15" y="1"/>
                    <a:pt x="21" y="0"/>
                    <a:pt x="28" y="0"/>
                  </a:cubicBezTo>
                  <a:cubicBezTo>
                    <a:pt x="33" y="0"/>
                    <a:pt x="36" y="1"/>
                    <a:pt x="39" y="2"/>
                  </a:cubicBezTo>
                  <a:cubicBezTo>
                    <a:pt x="42" y="3"/>
                    <a:pt x="45" y="4"/>
                    <a:pt x="47" y="6"/>
                  </a:cubicBezTo>
                  <a:cubicBezTo>
                    <a:pt x="49" y="8"/>
                    <a:pt x="50" y="11"/>
                    <a:pt x="51" y="14"/>
                  </a:cubicBezTo>
                  <a:cubicBezTo>
                    <a:pt x="52" y="17"/>
                    <a:pt x="52" y="20"/>
                    <a:pt x="52" y="23"/>
                  </a:cubicBezTo>
                  <a:cubicBezTo>
                    <a:pt x="52" y="62"/>
                    <a:pt x="52" y="62"/>
                    <a:pt x="52" y="62"/>
                  </a:cubicBezTo>
                  <a:cubicBezTo>
                    <a:pt x="40" y="62"/>
                    <a:pt x="40" y="62"/>
                    <a:pt x="40" y="62"/>
                  </a:cubicBezTo>
                  <a:lnTo>
                    <a:pt x="40"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4" name="Freeform 17">
              <a:extLst>
                <a:ext uri="{FF2B5EF4-FFF2-40B4-BE49-F238E27FC236}">
                  <a16:creationId xmlns:a16="http://schemas.microsoft.com/office/drawing/2014/main" id="{BF973164-4923-41C2-A09A-D6333C47EAFC}"/>
                </a:ext>
              </a:extLst>
            </p:cNvPr>
            <p:cNvSpPr>
              <a:spLocks/>
            </p:cNvSpPr>
            <p:nvPr userDrawn="1"/>
          </p:nvSpPr>
          <p:spPr bwMode="auto">
            <a:xfrm>
              <a:off x="1240686" y="1208835"/>
              <a:ext cx="59180" cy="71017"/>
            </a:xfrm>
            <a:custGeom>
              <a:avLst/>
              <a:gdLst>
                <a:gd name="T0" fmla="*/ 12 w 52"/>
                <a:gd name="T1" fmla="*/ 43 h 63"/>
                <a:gd name="T2" fmla="*/ 17 w 52"/>
                <a:gd name="T3" fmla="*/ 51 h 63"/>
                <a:gd name="T4" fmla="*/ 27 w 52"/>
                <a:gd name="T5" fmla="*/ 53 h 63"/>
                <a:gd name="T6" fmla="*/ 37 w 52"/>
                <a:gd name="T7" fmla="*/ 51 h 63"/>
                <a:gd name="T8" fmla="*/ 39 w 52"/>
                <a:gd name="T9" fmla="*/ 46 h 63"/>
                <a:gd name="T10" fmla="*/ 38 w 52"/>
                <a:gd name="T11" fmla="*/ 40 h 63"/>
                <a:gd name="T12" fmla="*/ 30 w 52"/>
                <a:gd name="T13" fmla="*/ 37 h 63"/>
                <a:gd name="T14" fmla="*/ 22 w 52"/>
                <a:gd name="T15" fmla="*/ 36 h 63"/>
                <a:gd name="T16" fmla="*/ 13 w 52"/>
                <a:gd name="T17" fmla="*/ 34 h 63"/>
                <a:gd name="T18" fmla="*/ 7 w 52"/>
                <a:gd name="T19" fmla="*/ 31 h 63"/>
                <a:gd name="T20" fmla="*/ 3 w 52"/>
                <a:gd name="T21" fmla="*/ 25 h 63"/>
                <a:gd name="T22" fmla="*/ 1 w 52"/>
                <a:gd name="T23" fmla="*/ 18 h 63"/>
                <a:gd name="T24" fmla="*/ 3 w 52"/>
                <a:gd name="T25" fmla="*/ 11 h 63"/>
                <a:gd name="T26" fmla="*/ 8 w 52"/>
                <a:gd name="T27" fmla="*/ 5 h 63"/>
                <a:gd name="T28" fmla="*/ 16 w 52"/>
                <a:gd name="T29" fmla="*/ 1 h 63"/>
                <a:gd name="T30" fmla="*/ 26 w 52"/>
                <a:gd name="T31" fmla="*/ 0 h 63"/>
                <a:gd name="T32" fmla="*/ 38 w 52"/>
                <a:gd name="T33" fmla="*/ 1 h 63"/>
                <a:gd name="T34" fmla="*/ 45 w 52"/>
                <a:gd name="T35" fmla="*/ 5 h 63"/>
                <a:gd name="T36" fmla="*/ 50 w 52"/>
                <a:gd name="T37" fmla="*/ 11 h 63"/>
                <a:gd name="T38" fmla="*/ 52 w 52"/>
                <a:gd name="T39" fmla="*/ 17 h 63"/>
                <a:gd name="T40" fmla="*/ 40 w 52"/>
                <a:gd name="T41" fmla="*/ 19 h 63"/>
                <a:gd name="T42" fmla="*/ 36 w 52"/>
                <a:gd name="T43" fmla="*/ 12 h 63"/>
                <a:gd name="T44" fmla="*/ 26 w 52"/>
                <a:gd name="T45" fmla="*/ 10 h 63"/>
                <a:gd name="T46" fmla="*/ 20 w 52"/>
                <a:gd name="T47" fmla="*/ 11 h 63"/>
                <a:gd name="T48" fmla="*/ 17 w 52"/>
                <a:gd name="T49" fmla="*/ 12 h 63"/>
                <a:gd name="T50" fmla="*/ 15 w 52"/>
                <a:gd name="T51" fmla="*/ 15 h 63"/>
                <a:gd name="T52" fmla="*/ 14 w 52"/>
                <a:gd name="T53" fmla="*/ 17 h 63"/>
                <a:gd name="T54" fmla="*/ 14 w 52"/>
                <a:gd name="T55" fmla="*/ 20 h 63"/>
                <a:gd name="T56" fmla="*/ 16 w 52"/>
                <a:gd name="T57" fmla="*/ 22 h 63"/>
                <a:gd name="T58" fmla="*/ 19 w 52"/>
                <a:gd name="T59" fmla="*/ 24 h 63"/>
                <a:gd name="T60" fmla="*/ 24 w 52"/>
                <a:gd name="T61" fmla="*/ 25 h 63"/>
                <a:gd name="T62" fmla="*/ 32 w 52"/>
                <a:gd name="T63" fmla="*/ 26 h 63"/>
                <a:gd name="T64" fmla="*/ 42 w 52"/>
                <a:gd name="T65" fmla="*/ 29 h 63"/>
                <a:gd name="T66" fmla="*/ 48 w 52"/>
                <a:gd name="T67" fmla="*/ 33 h 63"/>
                <a:gd name="T68" fmla="*/ 51 w 52"/>
                <a:gd name="T69" fmla="*/ 38 h 63"/>
                <a:gd name="T70" fmla="*/ 52 w 52"/>
                <a:gd name="T71" fmla="*/ 45 h 63"/>
                <a:gd name="T72" fmla="*/ 46 w 52"/>
                <a:gd name="T73" fmla="*/ 58 h 63"/>
                <a:gd name="T74" fmla="*/ 27 w 52"/>
                <a:gd name="T75" fmla="*/ 63 h 63"/>
                <a:gd name="T76" fmla="*/ 17 w 52"/>
                <a:gd name="T77" fmla="*/ 62 h 63"/>
                <a:gd name="T78" fmla="*/ 9 w 52"/>
                <a:gd name="T79" fmla="*/ 59 h 63"/>
                <a:gd name="T80" fmla="*/ 3 w 52"/>
                <a:gd name="T81" fmla="*/ 53 h 63"/>
                <a:gd name="T82" fmla="*/ 0 w 52"/>
                <a:gd name="T83" fmla="*/ 43 h 63"/>
                <a:gd name="T84" fmla="*/ 12 w 52"/>
                <a:gd name="T85"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63">
                  <a:moveTo>
                    <a:pt x="12" y="43"/>
                  </a:moveTo>
                  <a:cubicBezTo>
                    <a:pt x="13" y="47"/>
                    <a:pt x="15" y="50"/>
                    <a:pt x="17" y="51"/>
                  </a:cubicBezTo>
                  <a:cubicBezTo>
                    <a:pt x="20" y="53"/>
                    <a:pt x="23" y="53"/>
                    <a:pt x="27" y="53"/>
                  </a:cubicBezTo>
                  <a:cubicBezTo>
                    <a:pt x="32" y="53"/>
                    <a:pt x="35" y="53"/>
                    <a:pt x="37" y="51"/>
                  </a:cubicBezTo>
                  <a:cubicBezTo>
                    <a:pt x="38" y="50"/>
                    <a:pt x="39" y="48"/>
                    <a:pt x="39" y="46"/>
                  </a:cubicBezTo>
                  <a:cubicBezTo>
                    <a:pt x="39" y="44"/>
                    <a:pt x="39" y="42"/>
                    <a:pt x="38" y="40"/>
                  </a:cubicBezTo>
                  <a:cubicBezTo>
                    <a:pt x="36" y="39"/>
                    <a:pt x="34" y="38"/>
                    <a:pt x="30" y="37"/>
                  </a:cubicBezTo>
                  <a:cubicBezTo>
                    <a:pt x="22" y="36"/>
                    <a:pt x="22" y="36"/>
                    <a:pt x="22" y="36"/>
                  </a:cubicBezTo>
                  <a:cubicBezTo>
                    <a:pt x="19" y="36"/>
                    <a:pt x="16" y="35"/>
                    <a:pt x="13" y="34"/>
                  </a:cubicBezTo>
                  <a:cubicBezTo>
                    <a:pt x="11" y="33"/>
                    <a:pt x="9" y="32"/>
                    <a:pt x="7" y="31"/>
                  </a:cubicBezTo>
                  <a:cubicBezTo>
                    <a:pt x="5" y="29"/>
                    <a:pt x="4" y="27"/>
                    <a:pt x="3" y="25"/>
                  </a:cubicBezTo>
                  <a:cubicBezTo>
                    <a:pt x="2" y="23"/>
                    <a:pt x="1" y="21"/>
                    <a:pt x="1" y="18"/>
                  </a:cubicBezTo>
                  <a:cubicBezTo>
                    <a:pt x="1" y="15"/>
                    <a:pt x="2" y="13"/>
                    <a:pt x="3" y="11"/>
                  </a:cubicBezTo>
                  <a:cubicBezTo>
                    <a:pt x="5" y="8"/>
                    <a:pt x="6" y="7"/>
                    <a:pt x="8" y="5"/>
                  </a:cubicBezTo>
                  <a:cubicBezTo>
                    <a:pt x="11" y="3"/>
                    <a:pt x="13" y="2"/>
                    <a:pt x="16" y="1"/>
                  </a:cubicBezTo>
                  <a:cubicBezTo>
                    <a:pt x="19" y="0"/>
                    <a:pt x="23" y="0"/>
                    <a:pt x="26" y="0"/>
                  </a:cubicBezTo>
                  <a:cubicBezTo>
                    <a:pt x="31" y="0"/>
                    <a:pt x="34" y="1"/>
                    <a:pt x="38" y="1"/>
                  </a:cubicBezTo>
                  <a:cubicBezTo>
                    <a:pt x="41" y="2"/>
                    <a:pt x="43" y="4"/>
                    <a:pt x="45" y="5"/>
                  </a:cubicBezTo>
                  <a:cubicBezTo>
                    <a:pt x="47" y="7"/>
                    <a:pt x="48" y="8"/>
                    <a:pt x="50" y="11"/>
                  </a:cubicBezTo>
                  <a:cubicBezTo>
                    <a:pt x="51" y="13"/>
                    <a:pt x="51" y="15"/>
                    <a:pt x="52" y="17"/>
                  </a:cubicBezTo>
                  <a:cubicBezTo>
                    <a:pt x="40" y="19"/>
                    <a:pt x="40" y="19"/>
                    <a:pt x="40" y="19"/>
                  </a:cubicBezTo>
                  <a:cubicBezTo>
                    <a:pt x="39" y="16"/>
                    <a:pt x="38" y="14"/>
                    <a:pt x="36" y="12"/>
                  </a:cubicBezTo>
                  <a:cubicBezTo>
                    <a:pt x="34" y="11"/>
                    <a:pt x="31" y="10"/>
                    <a:pt x="26" y="10"/>
                  </a:cubicBezTo>
                  <a:cubicBezTo>
                    <a:pt x="24" y="10"/>
                    <a:pt x="22" y="10"/>
                    <a:pt x="20" y="11"/>
                  </a:cubicBezTo>
                  <a:cubicBezTo>
                    <a:pt x="19" y="11"/>
                    <a:pt x="18" y="12"/>
                    <a:pt x="17" y="12"/>
                  </a:cubicBezTo>
                  <a:cubicBezTo>
                    <a:pt x="16" y="13"/>
                    <a:pt x="15" y="14"/>
                    <a:pt x="15" y="15"/>
                  </a:cubicBezTo>
                  <a:cubicBezTo>
                    <a:pt x="14" y="15"/>
                    <a:pt x="14" y="16"/>
                    <a:pt x="14" y="17"/>
                  </a:cubicBezTo>
                  <a:cubicBezTo>
                    <a:pt x="14" y="18"/>
                    <a:pt x="14" y="19"/>
                    <a:pt x="14" y="20"/>
                  </a:cubicBezTo>
                  <a:cubicBezTo>
                    <a:pt x="15" y="21"/>
                    <a:pt x="15" y="22"/>
                    <a:pt x="16" y="22"/>
                  </a:cubicBezTo>
                  <a:cubicBezTo>
                    <a:pt x="17" y="23"/>
                    <a:pt x="18" y="23"/>
                    <a:pt x="19" y="24"/>
                  </a:cubicBezTo>
                  <a:cubicBezTo>
                    <a:pt x="20" y="24"/>
                    <a:pt x="22" y="25"/>
                    <a:pt x="24" y="25"/>
                  </a:cubicBezTo>
                  <a:cubicBezTo>
                    <a:pt x="32" y="26"/>
                    <a:pt x="32" y="26"/>
                    <a:pt x="32" y="26"/>
                  </a:cubicBezTo>
                  <a:cubicBezTo>
                    <a:pt x="36" y="27"/>
                    <a:pt x="39" y="28"/>
                    <a:pt x="42" y="29"/>
                  </a:cubicBezTo>
                  <a:cubicBezTo>
                    <a:pt x="44" y="30"/>
                    <a:pt x="46" y="31"/>
                    <a:pt x="48" y="33"/>
                  </a:cubicBezTo>
                  <a:cubicBezTo>
                    <a:pt x="50" y="34"/>
                    <a:pt x="51" y="36"/>
                    <a:pt x="51" y="38"/>
                  </a:cubicBezTo>
                  <a:cubicBezTo>
                    <a:pt x="52" y="40"/>
                    <a:pt x="52" y="43"/>
                    <a:pt x="52" y="45"/>
                  </a:cubicBezTo>
                  <a:cubicBezTo>
                    <a:pt x="52" y="51"/>
                    <a:pt x="50" y="55"/>
                    <a:pt x="46" y="58"/>
                  </a:cubicBezTo>
                  <a:cubicBezTo>
                    <a:pt x="42" y="62"/>
                    <a:pt x="36" y="63"/>
                    <a:pt x="27" y="63"/>
                  </a:cubicBezTo>
                  <a:cubicBezTo>
                    <a:pt x="24" y="63"/>
                    <a:pt x="20" y="63"/>
                    <a:pt x="17" y="62"/>
                  </a:cubicBezTo>
                  <a:cubicBezTo>
                    <a:pt x="14" y="62"/>
                    <a:pt x="11" y="61"/>
                    <a:pt x="9" y="59"/>
                  </a:cubicBezTo>
                  <a:cubicBezTo>
                    <a:pt x="6" y="58"/>
                    <a:pt x="4" y="55"/>
                    <a:pt x="3" y="53"/>
                  </a:cubicBezTo>
                  <a:cubicBezTo>
                    <a:pt x="1" y="50"/>
                    <a:pt x="0" y="47"/>
                    <a:pt x="0" y="43"/>
                  </a:cubicBezTo>
                  <a:lnTo>
                    <a:pt x="12" y="4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5" name="Freeform 18">
              <a:extLst>
                <a:ext uri="{FF2B5EF4-FFF2-40B4-BE49-F238E27FC236}">
                  <a16:creationId xmlns:a16="http://schemas.microsoft.com/office/drawing/2014/main" id="{F37F3AE2-6346-4D85-B1A9-874B531FD662}"/>
                </a:ext>
              </a:extLst>
            </p:cNvPr>
            <p:cNvSpPr>
              <a:spLocks/>
            </p:cNvSpPr>
            <p:nvPr userDrawn="1"/>
          </p:nvSpPr>
          <p:spPr bwMode="auto">
            <a:xfrm>
              <a:off x="1343983" y="1187315"/>
              <a:ext cx="72092" cy="91461"/>
            </a:xfrm>
            <a:custGeom>
              <a:avLst/>
              <a:gdLst>
                <a:gd name="T0" fmla="*/ 0 w 67"/>
                <a:gd name="T1" fmla="*/ 0 h 85"/>
                <a:gd name="T2" fmla="*/ 14 w 67"/>
                <a:gd name="T3" fmla="*/ 0 h 85"/>
                <a:gd name="T4" fmla="*/ 53 w 67"/>
                <a:gd name="T5" fmla="*/ 61 h 85"/>
                <a:gd name="T6" fmla="*/ 53 w 67"/>
                <a:gd name="T7" fmla="*/ 0 h 85"/>
                <a:gd name="T8" fmla="*/ 67 w 67"/>
                <a:gd name="T9" fmla="*/ 0 h 85"/>
                <a:gd name="T10" fmla="*/ 67 w 67"/>
                <a:gd name="T11" fmla="*/ 85 h 85"/>
                <a:gd name="T12" fmla="*/ 53 w 67"/>
                <a:gd name="T13" fmla="*/ 85 h 85"/>
                <a:gd name="T14" fmla="*/ 15 w 67"/>
                <a:gd name="T15" fmla="*/ 23 h 85"/>
                <a:gd name="T16" fmla="*/ 15 w 67"/>
                <a:gd name="T17" fmla="*/ 85 h 85"/>
                <a:gd name="T18" fmla="*/ 0 w 67"/>
                <a:gd name="T19" fmla="*/ 85 h 85"/>
                <a:gd name="T20" fmla="*/ 0 w 67"/>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5">
                  <a:moveTo>
                    <a:pt x="0" y="0"/>
                  </a:moveTo>
                  <a:lnTo>
                    <a:pt x="14" y="0"/>
                  </a:lnTo>
                  <a:lnTo>
                    <a:pt x="53" y="61"/>
                  </a:lnTo>
                  <a:lnTo>
                    <a:pt x="53" y="0"/>
                  </a:lnTo>
                  <a:lnTo>
                    <a:pt x="67" y="0"/>
                  </a:lnTo>
                  <a:lnTo>
                    <a:pt x="67" y="85"/>
                  </a:lnTo>
                  <a:lnTo>
                    <a:pt x="53" y="85"/>
                  </a:lnTo>
                  <a:lnTo>
                    <a:pt x="15" y="23"/>
                  </a:lnTo>
                  <a:lnTo>
                    <a:pt x="15" y="85"/>
                  </a:lnTo>
                  <a:lnTo>
                    <a:pt x="0" y="8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6" name="Freeform 19">
              <a:extLst>
                <a:ext uri="{FF2B5EF4-FFF2-40B4-BE49-F238E27FC236}">
                  <a16:creationId xmlns:a16="http://schemas.microsoft.com/office/drawing/2014/main" id="{6C9FEC26-A2E2-4510-B3E0-EBDC903E2D70}"/>
                </a:ext>
              </a:extLst>
            </p:cNvPr>
            <p:cNvSpPr>
              <a:spLocks noEditPoints="1"/>
            </p:cNvSpPr>
            <p:nvPr userDrawn="1"/>
          </p:nvSpPr>
          <p:spPr bwMode="auto">
            <a:xfrm>
              <a:off x="1430064" y="1208835"/>
              <a:ext cx="63484" cy="71017"/>
            </a:xfrm>
            <a:custGeom>
              <a:avLst/>
              <a:gdLst>
                <a:gd name="T0" fmla="*/ 43 w 56"/>
                <a:gd name="T1" fmla="*/ 26 h 63"/>
                <a:gd name="T2" fmla="*/ 39 w 56"/>
                <a:gd name="T3" fmla="*/ 14 h 63"/>
                <a:gd name="T4" fmla="*/ 28 w 56"/>
                <a:gd name="T5" fmla="*/ 10 h 63"/>
                <a:gd name="T6" fmla="*/ 17 w 56"/>
                <a:gd name="T7" fmla="*/ 14 h 63"/>
                <a:gd name="T8" fmla="*/ 13 w 56"/>
                <a:gd name="T9" fmla="*/ 26 h 63"/>
                <a:gd name="T10" fmla="*/ 43 w 56"/>
                <a:gd name="T11" fmla="*/ 26 h 63"/>
                <a:gd name="T12" fmla="*/ 55 w 56"/>
                <a:gd name="T13" fmla="*/ 44 h 63"/>
                <a:gd name="T14" fmla="*/ 47 w 56"/>
                <a:gd name="T15" fmla="*/ 58 h 63"/>
                <a:gd name="T16" fmla="*/ 29 w 56"/>
                <a:gd name="T17" fmla="*/ 63 h 63"/>
                <a:gd name="T18" fmla="*/ 7 w 56"/>
                <a:gd name="T19" fmla="*/ 55 h 63"/>
                <a:gd name="T20" fmla="*/ 0 w 56"/>
                <a:gd name="T21" fmla="*/ 32 h 63"/>
                <a:gd name="T22" fmla="*/ 2 w 56"/>
                <a:gd name="T23" fmla="*/ 18 h 63"/>
                <a:gd name="T24" fmla="*/ 8 w 56"/>
                <a:gd name="T25" fmla="*/ 8 h 63"/>
                <a:gd name="T26" fmla="*/ 17 w 56"/>
                <a:gd name="T27" fmla="*/ 2 h 63"/>
                <a:gd name="T28" fmla="*/ 29 w 56"/>
                <a:gd name="T29" fmla="*/ 0 h 63"/>
                <a:gd name="T30" fmla="*/ 41 w 56"/>
                <a:gd name="T31" fmla="*/ 2 h 63"/>
                <a:gd name="T32" fmla="*/ 49 w 56"/>
                <a:gd name="T33" fmla="*/ 8 h 63"/>
                <a:gd name="T34" fmla="*/ 54 w 56"/>
                <a:gd name="T35" fmla="*/ 17 h 63"/>
                <a:gd name="T36" fmla="*/ 56 w 56"/>
                <a:gd name="T37" fmla="*/ 29 h 63"/>
                <a:gd name="T38" fmla="*/ 56 w 56"/>
                <a:gd name="T39" fmla="*/ 35 h 63"/>
                <a:gd name="T40" fmla="*/ 13 w 56"/>
                <a:gd name="T41" fmla="*/ 35 h 63"/>
                <a:gd name="T42" fmla="*/ 17 w 56"/>
                <a:gd name="T43" fmla="*/ 48 h 63"/>
                <a:gd name="T44" fmla="*/ 29 w 56"/>
                <a:gd name="T45" fmla="*/ 53 h 63"/>
                <a:gd name="T46" fmla="*/ 38 w 56"/>
                <a:gd name="T47" fmla="*/ 51 h 63"/>
                <a:gd name="T48" fmla="*/ 42 w 56"/>
                <a:gd name="T49" fmla="*/ 44 h 63"/>
                <a:gd name="T50" fmla="*/ 55 w 56"/>
                <a:gd name="T51"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63">
                  <a:moveTo>
                    <a:pt x="43" y="26"/>
                  </a:moveTo>
                  <a:cubicBezTo>
                    <a:pt x="43" y="21"/>
                    <a:pt x="42" y="17"/>
                    <a:pt x="39" y="14"/>
                  </a:cubicBezTo>
                  <a:cubicBezTo>
                    <a:pt x="37" y="11"/>
                    <a:pt x="33" y="10"/>
                    <a:pt x="28" y="10"/>
                  </a:cubicBezTo>
                  <a:cubicBezTo>
                    <a:pt x="24" y="10"/>
                    <a:pt x="20" y="11"/>
                    <a:pt x="17" y="14"/>
                  </a:cubicBezTo>
                  <a:cubicBezTo>
                    <a:pt x="15" y="17"/>
                    <a:pt x="13" y="21"/>
                    <a:pt x="13" y="26"/>
                  </a:cubicBezTo>
                  <a:lnTo>
                    <a:pt x="43" y="26"/>
                  </a:lnTo>
                  <a:close/>
                  <a:moveTo>
                    <a:pt x="55" y="44"/>
                  </a:moveTo>
                  <a:cubicBezTo>
                    <a:pt x="54" y="50"/>
                    <a:pt x="51" y="55"/>
                    <a:pt x="47" y="58"/>
                  </a:cubicBezTo>
                  <a:cubicBezTo>
                    <a:pt x="43" y="62"/>
                    <a:pt x="37" y="63"/>
                    <a:pt x="29" y="63"/>
                  </a:cubicBezTo>
                  <a:cubicBezTo>
                    <a:pt x="19" y="63"/>
                    <a:pt x="12" y="61"/>
                    <a:pt x="7" y="55"/>
                  </a:cubicBezTo>
                  <a:cubicBezTo>
                    <a:pt x="2" y="50"/>
                    <a:pt x="0" y="42"/>
                    <a:pt x="0" y="32"/>
                  </a:cubicBezTo>
                  <a:cubicBezTo>
                    <a:pt x="0" y="27"/>
                    <a:pt x="0" y="22"/>
                    <a:pt x="2" y="18"/>
                  </a:cubicBezTo>
                  <a:cubicBezTo>
                    <a:pt x="3" y="14"/>
                    <a:pt x="5" y="11"/>
                    <a:pt x="8" y="8"/>
                  </a:cubicBezTo>
                  <a:cubicBezTo>
                    <a:pt x="10" y="6"/>
                    <a:pt x="13" y="4"/>
                    <a:pt x="17" y="2"/>
                  </a:cubicBezTo>
                  <a:cubicBezTo>
                    <a:pt x="21" y="1"/>
                    <a:pt x="24" y="0"/>
                    <a:pt x="29" y="0"/>
                  </a:cubicBezTo>
                  <a:cubicBezTo>
                    <a:pt x="33" y="0"/>
                    <a:pt x="37" y="1"/>
                    <a:pt x="41" y="2"/>
                  </a:cubicBezTo>
                  <a:cubicBezTo>
                    <a:pt x="44" y="4"/>
                    <a:pt x="47" y="6"/>
                    <a:pt x="49" y="8"/>
                  </a:cubicBezTo>
                  <a:cubicBezTo>
                    <a:pt x="51" y="11"/>
                    <a:pt x="53" y="14"/>
                    <a:pt x="54" y="17"/>
                  </a:cubicBezTo>
                  <a:cubicBezTo>
                    <a:pt x="55" y="21"/>
                    <a:pt x="56" y="25"/>
                    <a:pt x="56" y="29"/>
                  </a:cubicBezTo>
                  <a:cubicBezTo>
                    <a:pt x="56" y="35"/>
                    <a:pt x="56" y="35"/>
                    <a:pt x="56" y="35"/>
                  </a:cubicBezTo>
                  <a:cubicBezTo>
                    <a:pt x="13" y="35"/>
                    <a:pt x="13" y="35"/>
                    <a:pt x="13" y="35"/>
                  </a:cubicBezTo>
                  <a:cubicBezTo>
                    <a:pt x="13" y="40"/>
                    <a:pt x="14" y="45"/>
                    <a:pt x="17" y="48"/>
                  </a:cubicBezTo>
                  <a:cubicBezTo>
                    <a:pt x="20" y="52"/>
                    <a:pt x="23" y="53"/>
                    <a:pt x="29" y="53"/>
                  </a:cubicBezTo>
                  <a:cubicBezTo>
                    <a:pt x="33" y="53"/>
                    <a:pt x="36" y="52"/>
                    <a:pt x="38" y="51"/>
                  </a:cubicBezTo>
                  <a:cubicBezTo>
                    <a:pt x="40" y="49"/>
                    <a:pt x="42" y="47"/>
                    <a:pt x="42" y="44"/>
                  </a:cubicBezTo>
                  <a:lnTo>
                    <a:pt x="55" y="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7" name="Freeform 20">
              <a:extLst>
                <a:ext uri="{FF2B5EF4-FFF2-40B4-BE49-F238E27FC236}">
                  <a16:creationId xmlns:a16="http://schemas.microsoft.com/office/drawing/2014/main" id="{35432B85-4266-488E-A623-6C05649D6A6B}"/>
                </a:ext>
              </a:extLst>
            </p:cNvPr>
            <p:cNvSpPr>
              <a:spLocks/>
            </p:cNvSpPr>
            <p:nvPr userDrawn="1"/>
          </p:nvSpPr>
          <p:spPr bwMode="auto">
            <a:xfrm>
              <a:off x="1500005" y="1193771"/>
              <a:ext cx="43040" cy="86081"/>
            </a:xfrm>
            <a:custGeom>
              <a:avLst/>
              <a:gdLst>
                <a:gd name="T0" fmla="*/ 9 w 39"/>
                <a:gd name="T1" fmla="*/ 26 h 77"/>
                <a:gd name="T2" fmla="*/ 0 w 39"/>
                <a:gd name="T3" fmla="*/ 26 h 77"/>
                <a:gd name="T4" fmla="*/ 0 w 39"/>
                <a:gd name="T5" fmla="*/ 16 h 77"/>
                <a:gd name="T6" fmla="*/ 9 w 39"/>
                <a:gd name="T7" fmla="*/ 16 h 77"/>
                <a:gd name="T8" fmla="*/ 9 w 39"/>
                <a:gd name="T9" fmla="*/ 0 h 77"/>
                <a:gd name="T10" fmla="*/ 22 w 39"/>
                <a:gd name="T11" fmla="*/ 0 h 77"/>
                <a:gd name="T12" fmla="*/ 22 w 39"/>
                <a:gd name="T13" fmla="*/ 16 h 77"/>
                <a:gd name="T14" fmla="*/ 37 w 39"/>
                <a:gd name="T15" fmla="*/ 16 h 77"/>
                <a:gd name="T16" fmla="*/ 37 w 39"/>
                <a:gd name="T17" fmla="*/ 26 h 77"/>
                <a:gd name="T18" fmla="*/ 22 w 39"/>
                <a:gd name="T19" fmla="*/ 26 h 77"/>
                <a:gd name="T20" fmla="*/ 22 w 39"/>
                <a:gd name="T21" fmla="*/ 57 h 77"/>
                <a:gd name="T22" fmla="*/ 30 w 39"/>
                <a:gd name="T23" fmla="*/ 66 h 77"/>
                <a:gd name="T24" fmla="*/ 37 w 39"/>
                <a:gd name="T25" fmla="*/ 65 h 77"/>
                <a:gd name="T26" fmla="*/ 39 w 39"/>
                <a:gd name="T27" fmla="*/ 75 h 77"/>
                <a:gd name="T28" fmla="*/ 27 w 39"/>
                <a:gd name="T29" fmla="*/ 77 h 77"/>
                <a:gd name="T30" fmla="*/ 13 w 39"/>
                <a:gd name="T31" fmla="*/ 72 h 77"/>
                <a:gd name="T32" fmla="*/ 9 w 39"/>
                <a:gd name="T33" fmla="*/ 56 h 77"/>
                <a:gd name="T34" fmla="*/ 9 w 39"/>
                <a:gd name="T3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77">
                  <a:moveTo>
                    <a:pt x="9" y="26"/>
                  </a:moveTo>
                  <a:cubicBezTo>
                    <a:pt x="0" y="26"/>
                    <a:pt x="0" y="26"/>
                    <a:pt x="0" y="26"/>
                  </a:cubicBezTo>
                  <a:cubicBezTo>
                    <a:pt x="0" y="16"/>
                    <a:pt x="0" y="16"/>
                    <a:pt x="0" y="16"/>
                  </a:cubicBezTo>
                  <a:cubicBezTo>
                    <a:pt x="9" y="16"/>
                    <a:pt x="9" y="16"/>
                    <a:pt x="9" y="16"/>
                  </a:cubicBezTo>
                  <a:cubicBezTo>
                    <a:pt x="9" y="0"/>
                    <a:pt x="9" y="0"/>
                    <a:pt x="9" y="0"/>
                  </a:cubicBezTo>
                  <a:cubicBezTo>
                    <a:pt x="22" y="0"/>
                    <a:pt x="22" y="0"/>
                    <a:pt x="22" y="0"/>
                  </a:cubicBezTo>
                  <a:cubicBezTo>
                    <a:pt x="22" y="16"/>
                    <a:pt x="22" y="16"/>
                    <a:pt x="22" y="16"/>
                  </a:cubicBezTo>
                  <a:cubicBezTo>
                    <a:pt x="37" y="16"/>
                    <a:pt x="37" y="16"/>
                    <a:pt x="37" y="16"/>
                  </a:cubicBezTo>
                  <a:cubicBezTo>
                    <a:pt x="37" y="26"/>
                    <a:pt x="37" y="26"/>
                    <a:pt x="37" y="26"/>
                  </a:cubicBezTo>
                  <a:cubicBezTo>
                    <a:pt x="22" y="26"/>
                    <a:pt x="22" y="26"/>
                    <a:pt x="22" y="26"/>
                  </a:cubicBezTo>
                  <a:cubicBezTo>
                    <a:pt x="22" y="57"/>
                    <a:pt x="22" y="57"/>
                    <a:pt x="22" y="57"/>
                  </a:cubicBezTo>
                  <a:cubicBezTo>
                    <a:pt x="22" y="63"/>
                    <a:pt x="25" y="66"/>
                    <a:pt x="30" y="66"/>
                  </a:cubicBezTo>
                  <a:cubicBezTo>
                    <a:pt x="33" y="66"/>
                    <a:pt x="35" y="66"/>
                    <a:pt x="37" y="65"/>
                  </a:cubicBezTo>
                  <a:cubicBezTo>
                    <a:pt x="39" y="75"/>
                    <a:pt x="39" y="75"/>
                    <a:pt x="39" y="75"/>
                  </a:cubicBezTo>
                  <a:cubicBezTo>
                    <a:pt x="35" y="76"/>
                    <a:pt x="31" y="77"/>
                    <a:pt x="27" y="77"/>
                  </a:cubicBezTo>
                  <a:cubicBezTo>
                    <a:pt x="21" y="77"/>
                    <a:pt x="16" y="75"/>
                    <a:pt x="13" y="72"/>
                  </a:cubicBezTo>
                  <a:cubicBezTo>
                    <a:pt x="11" y="68"/>
                    <a:pt x="9" y="63"/>
                    <a:pt x="9" y="56"/>
                  </a:cubicBezTo>
                  <a:lnTo>
                    <a:pt x="9"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8" name="Freeform 21">
              <a:extLst>
                <a:ext uri="{FF2B5EF4-FFF2-40B4-BE49-F238E27FC236}">
                  <a16:creationId xmlns:a16="http://schemas.microsoft.com/office/drawing/2014/main" id="{DE5D496F-DF2C-4204-BD54-2575BA198D57}"/>
                </a:ext>
              </a:extLst>
            </p:cNvPr>
            <p:cNvSpPr>
              <a:spLocks/>
            </p:cNvSpPr>
            <p:nvPr userDrawn="1"/>
          </p:nvSpPr>
          <p:spPr bwMode="auto">
            <a:xfrm>
              <a:off x="1550577" y="1210987"/>
              <a:ext cx="94689" cy="67789"/>
            </a:xfrm>
            <a:custGeom>
              <a:avLst/>
              <a:gdLst>
                <a:gd name="T0" fmla="*/ 0 w 88"/>
                <a:gd name="T1" fmla="*/ 0 h 63"/>
                <a:gd name="T2" fmla="*/ 15 w 88"/>
                <a:gd name="T3" fmla="*/ 0 h 63"/>
                <a:gd name="T4" fmla="*/ 26 w 88"/>
                <a:gd name="T5" fmla="*/ 46 h 63"/>
                <a:gd name="T6" fmla="*/ 38 w 88"/>
                <a:gd name="T7" fmla="*/ 0 h 63"/>
                <a:gd name="T8" fmla="*/ 51 w 88"/>
                <a:gd name="T9" fmla="*/ 0 h 63"/>
                <a:gd name="T10" fmla="*/ 64 w 88"/>
                <a:gd name="T11" fmla="*/ 46 h 63"/>
                <a:gd name="T12" fmla="*/ 75 w 88"/>
                <a:gd name="T13" fmla="*/ 0 h 63"/>
                <a:gd name="T14" fmla="*/ 88 w 88"/>
                <a:gd name="T15" fmla="*/ 0 h 63"/>
                <a:gd name="T16" fmla="*/ 70 w 88"/>
                <a:gd name="T17" fmla="*/ 63 h 63"/>
                <a:gd name="T18" fmla="*/ 57 w 88"/>
                <a:gd name="T19" fmla="*/ 63 h 63"/>
                <a:gd name="T20" fmla="*/ 44 w 88"/>
                <a:gd name="T21" fmla="*/ 17 h 63"/>
                <a:gd name="T22" fmla="*/ 32 w 88"/>
                <a:gd name="T23" fmla="*/ 63 h 63"/>
                <a:gd name="T24" fmla="*/ 18 w 88"/>
                <a:gd name="T25" fmla="*/ 63 h 63"/>
                <a:gd name="T26" fmla="*/ 0 w 88"/>
                <a:gd name="T2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63">
                  <a:moveTo>
                    <a:pt x="0" y="0"/>
                  </a:moveTo>
                  <a:lnTo>
                    <a:pt x="15" y="0"/>
                  </a:lnTo>
                  <a:lnTo>
                    <a:pt x="26" y="46"/>
                  </a:lnTo>
                  <a:lnTo>
                    <a:pt x="38" y="0"/>
                  </a:lnTo>
                  <a:lnTo>
                    <a:pt x="51" y="0"/>
                  </a:lnTo>
                  <a:lnTo>
                    <a:pt x="64" y="46"/>
                  </a:lnTo>
                  <a:lnTo>
                    <a:pt x="75" y="0"/>
                  </a:lnTo>
                  <a:lnTo>
                    <a:pt x="88" y="0"/>
                  </a:lnTo>
                  <a:lnTo>
                    <a:pt x="70" y="63"/>
                  </a:lnTo>
                  <a:lnTo>
                    <a:pt x="57" y="63"/>
                  </a:lnTo>
                  <a:lnTo>
                    <a:pt x="44" y="17"/>
                  </a:lnTo>
                  <a:lnTo>
                    <a:pt x="32" y="63"/>
                  </a:lnTo>
                  <a:lnTo>
                    <a:pt x="18" y="63"/>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29" name="Freeform 22">
              <a:extLst>
                <a:ext uri="{FF2B5EF4-FFF2-40B4-BE49-F238E27FC236}">
                  <a16:creationId xmlns:a16="http://schemas.microsoft.com/office/drawing/2014/main" id="{1413DE83-B96F-4B82-8DB3-7E85AB9C3E24}"/>
                </a:ext>
              </a:extLst>
            </p:cNvPr>
            <p:cNvSpPr>
              <a:spLocks noEditPoints="1"/>
            </p:cNvSpPr>
            <p:nvPr userDrawn="1"/>
          </p:nvSpPr>
          <p:spPr bwMode="auto">
            <a:xfrm>
              <a:off x="1650646" y="1208835"/>
              <a:ext cx="66713" cy="71017"/>
            </a:xfrm>
            <a:custGeom>
              <a:avLst/>
              <a:gdLst>
                <a:gd name="T0" fmla="*/ 29 w 59"/>
                <a:gd name="T1" fmla="*/ 53 h 63"/>
                <a:gd name="T2" fmla="*/ 41 w 59"/>
                <a:gd name="T3" fmla="*/ 47 h 63"/>
                <a:gd name="T4" fmla="*/ 45 w 59"/>
                <a:gd name="T5" fmla="*/ 32 h 63"/>
                <a:gd name="T6" fmla="*/ 41 w 59"/>
                <a:gd name="T7" fmla="*/ 16 h 63"/>
                <a:gd name="T8" fmla="*/ 29 w 59"/>
                <a:gd name="T9" fmla="*/ 11 h 63"/>
                <a:gd name="T10" fmla="*/ 17 w 59"/>
                <a:gd name="T11" fmla="*/ 16 h 63"/>
                <a:gd name="T12" fmla="*/ 13 w 59"/>
                <a:gd name="T13" fmla="*/ 32 h 63"/>
                <a:gd name="T14" fmla="*/ 17 w 59"/>
                <a:gd name="T15" fmla="*/ 47 h 63"/>
                <a:gd name="T16" fmla="*/ 29 w 59"/>
                <a:gd name="T17" fmla="*/ 53 h 63"/>
                <a:gd name="T18" fmla="*/ 29 w 59"/>
                <a:gd name="T19" fmla="*/ 63 h 63"/>
                <a:gd name="T20" fmla="*/ 7 w 59"/>
                <a:gd name="T21" fmla="*/ 55 h 63"/>
                <a:gd name="T22" fmla="*/ 0 w 59"/>
                <a:gd name="T23" fmla="*/ 32 h 63"/>
                <a:gd name="T24" fmla="*/ 2 w 59"/>
                <a:gd name="T25" fmla="*/ 19 h 63"/>
                <a:gd name="T26" fmla="*/ 8 w 59"/>
                <a:gd name="T27" fmla="*/ 9 h 63"/>
                <a:gd name="T28" fmla="*/ 17 w 59"/>
                <a:gd name="T29" fmla="*/ 2 h 63"/>
                <a:gd name="T30" fmla="*/ 29 w 59"/>
                <a:gd name="T31" fmla="*/ 0 h 63"/>
                <a:gd name="T32" fmla="*/ 42 w 59"/>
                <a:gd name="T33" fmla="*/ 2 h 63"/>
                <a:gd name="T34" fmla="*/ 51 w 59"/>
                <a:gd name="T35" fmla="*/ 8 h 63"/>
                <a:gd name="T36" fmla="*/ 57 w 59"/>
                <a:gd name="T37" fmla="*/ 18 h 63"/>
                <a:gd name="T38" fmla="*/ 59 w 59"/>
                <a:gd name="T39" fmla="*/ 32 h 63"/>
                <a:gd name="T40" fmla="*/ 57 w 59"/>
                <a:gd name="T41" fmla="*/ 45 h 63"/>
                <a:gd name="T42" fmla="*/ 51 w 59"/>
                <a:gd name="T43" fmla="*/ 55 h 63"/>
                <a:gd name="T44" fmla="*/ 41 w 59"/>
                <a:gd name="T45" fmla="*/ 61 h 63"/>
                <a:gd name="T46" fmla="*/ 29 w 59"/>
                <a:gd name="T4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3">
                  <a:moveTo>
                    <a:pt x="29" y="53"/>
                  </a:moveTo>
                  <a:cubicBezTo>
                    <a:pt x="35" y="53"/>
                    <a:pt x="39" y="51"/>
                    <a:pt x="41" y="47"/>
                  </a:cubicBezTo>
                  <a:cubicBezTo>
                    <a:pt x="44" y="43"/>
                    <a:pt x="45" y="38"/>
                    <a:pt x="45" y="32"/>
                  </a:cubicBezTo>
                  <a:cubicBezTo>
                    <a:pt x="45" y="25"/>
                    <a:pt x="44" y="20"/>
                    <a:pt x="41" y="16"/>
                  </a:cubicBezTo>
                  <a:cubicBezTo>
                    <a:pt x="39" y="13"/>
                    <a:pt x="35" y="11"/>
                    <a:pt x="29" y="11"/>
                  </a:cubicBezTo>
                  <a:cubicBezTo>
                    <a:pt x="24" y="11"/>
                    <a:pt x="20" y="13"/>
                    <a:pt x="17" y="16"/>
                  </a:cubicBezTo>
                  <a:cubicBezTo>
                    <a:pt x="14" y="20"/>
                    <a:pt x="13" y="25"/>
                    <a:pt x="13" y="32"/>
                  </a:cubicBezTo>
                  <a:cubicBezTo>
                    <a:pt x="13" y="38"/>
                    <a:pt x="14" y="43"/>
                    <a:pt x="17" y="47"/>
                  </a:cubicBezTo>
                  <a:cubicBezTo>
                    <a:pt x="20" y="51"/>
                    <a:pt x="24" y="53"/>
                    <a:pt x="29" y="53"/>
                  </a:cubicBezTo>
                  <a:moveTo>
                    <a:pt x="29" y="63"/>
                  </a:moveTo>
                  <a:cubicBezTo>
                    <a:pt x="20" y="63"/>
                    <a:pt x="13" y="61"/>
                    <a:pt x="7" y="55"/>
                  </a:cubicBezTo>
                  <a:cubicBezTo>
                    <a:pt x="2" y="49"/>
                    <a:pt x="0" y="42"/>
                    <a:pt x="0" y="32"/>
                  </a:cubicBezTo>
                  <a:cubicBezTo>
                    <a:pt x="0" y="27"/>
                    <a:pt x="0" y="22"/>
                    <a:pt x="2" y="19"/>
                  </a:cubicBezTo>
                  <a:cubicBezTo>
                    <a:pt x="3" y="15"/>
                    <a:pt x="5" y="11"/>
                    <a:pt x="8" y="9"/>
                  </a:cubicBezTo>
                  <a:cubicBezTo>
                    <a:pt x="10" y="6"/>
                    <a:pt x="13" y="4"/>
                    <a:pt x="17" y="2"/>
                  </a:cubicBezTo>
                  <a:cubicBezTo>
                    <a:pt x="21" y="1"/>
                    <a:pt x="25" y="0"/>
                    <a:pt x="29" y="0"/>
                  </a:cubicBezTo>
                  <a:cubicBezTo>
                    <a:pt x="34" y="0"/>
                    <a:pt x="38" y="1"/>
                    <a:pt x="42" y="2"/>
                  </a:cubicBezTo>
                  <a:cubicBezTo>
                    <a:pt x="45" y="4"/>
                    <a:pt x="48" y="6"/>
                    <a:pt x="51" y="8"/>
                  </a:cubicBezTo>
                  <a:cubicBezTo>
                    <a:pt x="53" y="11"/>
                    <a:pt x="55" y="15"/>
                    <a:pt x="57" y="18"/>
                  </a:cubicBezTo>
                  <a:cubicBezTo>
                    <a:pt x="58" y="22"/>
                    <a:pt x="59" y="27"/>
                    <a:pt x="59" y="32"/>
                  </a:cubicBezTo>
                  <a:cubicBezTo>
                    <a:pt x="59" y="36"/>
                    <a:pt x="58" y="41"/>
                    <a:pt x="57" y="45"/>
                  </a:cubicBezTo>
                  <a:cubicBezTo>
                    <a:pt x="55" y="49"/>
                    <a:pt x="53" y="52"/>
                    <a:pt x="51" y="55"/>
                  </a:cubicBezTo>
                  <a:cubicBezTo>
                    <a:pt x="48" y="58"/>
                    <a:pt x="45" y="60"/>
                    <a:pt x="41" y="61"/>
                  </a:cubicBezTo>
                  <a:cubicBezTo>
                    <a:pt x="38" y="63"/>
                    <a:pt x="34" y="63"/>
                    <a:pt x="29" y="6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30" name="Freeform 23">
              <a:extLst>
                <a:ext uri="{FF2B5EF4-FFF2-40B4-BE49-F238E27FC236}">
                  <a16:creationId xmlns:a16="http://schemas.microsoft.com/office/drawing/2014/main" id="{B6FBB598-70B3-42D6-9003-F74F0B3F5F83}"/>
                </a:ext>
              </a:extLst>
            </p:cNvPr>
            <p:cNvSpPr>
              <a:spLocks/>
            </p:cNvSpPr>
            <p:nvPr userDrawn="1"/>
          </p:nvSpPr>
          <p:spPr bwMode="auto">
            <a:xfrm>
              <a:off x="1730271" y="1209911"/>
              <a:ext cx="39812" cy="68865"/>
            </a:xfrm>
            <a:custGeom>
              <a:avLst/>
              <a:gdLst>
                <a:gd name="T0" fmla="*/ 0 w 35"/>
                <a:gd name="T1" fmla="*/ 1 h 61"/>
                <a:gd name="T2" fmla="*/ 12 w 35"/>
                <a:gd name="T3" fmla="*/ 1 h 61"/>
                <a:gd name="T4" fmla="*/ 12 w 35"/>
                <a:gd name="T5" fmla="*/ 10 h 61"/>
                <a:gd name="T6" fmla="*/ 20 w 35"/>
                <a:gd name="T7" fmla="*/ 2 h 61"/>
                <a:gd name="T8" fmla="*/ 29 w 35"/>
                <a:gd name="T9" fmla="*/ 0 h 61"/>
                <a:gd name="T10" fmla="*/ 35 w 35"/>
                <a:gd name="T11" fmla="*/ 0 h 61"/>
                <a:gd name="T12" fmla="*/ 33 w 35"/>
                <a:gd name="T13" fmla="*/ 12 h 61"/>
                <a:gd name="T14" fmla="*/ 31 w 35"/>
                <a:gd name="T15" fmla="*/ 12 h 61"/>
                <a:gd name="T16" fmla="*/ 28 w 35"/>
                <a:gd name="T17" fmla="*/ 12 h 61"/>
                <a:gd name="T18" fmla="*/ 22 w 35"/>
                <a:gd name="T19" fmla="*/ 13 h 61"/>
                <a:gd name="T20" fmla="*/ 17 w 35"/>
                <a:gd name="T21" fmla="*/ 15 h 61"/>
                <a:gd name="T22" fmla="*/ 13 w 35"/>
                <a:gd name="T23" fmla="*/ 26 h 61"/>
                <a:gd name="T24" fmla="*/ 13 w 35"/>
                <a:gd name="T25" fmla="*/ 61 h 61"/>
                <a:gd name="T26" fmla="*/ 0 w 35"/>
                <a:gd name="T27" fmla="*/ 61 h 61"/>
                <a:gd name="T28" fmla="*/ 0 w 35"/>
                <a:gd name="T29"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1">
                  <a:moveTo>
                    <a:pt x="0" y="1"/>
                  </a:moveTo>
                  <a:cubicBezTo>
                    <a:pt x="12" y="1"/>
                    <a:pt x="12" y="1"/>
                    <a:pt x="12" y="1"/>
                  </a:cubicBezTo>
                  <a:cubicBezTo>
                    <a:pt x="12" y="10"/>
                    <a:pt x="12" y="10"/>
                    <a:pt x="12" y="10"/>
                  </a:cubicBezTo>
                  <a:cubicBezTo>
                    <a:pt x="14" y="7"/>
                    <a:pt x="17" y="4"/>
                    <a:pt x="20" y="2"/>
                  </a:cubicBezTo>
                  <a:cubicBezTo>
                    <a:pt x="23" y="1"/>
                    <a:pt x="26" y="0"/>
                    <a:pt x="29" y="0"/>
                  </a:cubicBezTo>
                  <a:cubicBezTo>
                    <a:pt x="32" y="0"/>
                    <a:pt x="34" y="0"/>
                    <a:pt x="35" y="0"/>
                  </a:cubicBezTo>
                  <a:cubicBezTo>
                    <a:pt x="33" y="12"/>
                    <a:pt x="33" y="12"/>
                    <a:pt x="33" y="12"/>
                  </a:cubicBezTo>
                  <a:cubicBezTo>
                    <a:pt x="33" y="12"/>
                    <a:pt x="32" y="12"/>
                    <a:pt x="31" y="12"/>
                  </a:cubicBezTo>
                  <a:cubicBezTo>
                    <a:pt x="30" y="12"/>
                    <a:pt x="29" y="12"/>
                    <a:pt x="28" y="12"/>
                  </a:cubicBezTo>
                  <a:cubicBezTo>
                    <a:pt x="26" y="12"/>
                    <a:pt x="24" y="12"/>
                    <a:pt x="22" y="13"/>
                  </a:cubicBezTo>
                  <a:cubicBezTo>
                    <a:pt x="21" y="13"/>
                    <a:pt x="19" y="14"/>
                    <a:pt x="17" y="15"/>
                  </a:cubicBezTo>
                  <a:cubicBezTo>
                    <a:pt x="14" y="18"/>
                    <a:pt x="13" y="22"/>
                    <a:pt x="13" y="26"/>
                  </a:cubicBezTo>
                  <a:cubicBezTo>
                    <a:pt x="13" y="61"/>
                    <a:pt x="13" y="61"/>
                    <a:pt x="13" y="61"/>
                  </a:cubicBezTo>
                  <a:cubicBezTo>
                    <a:pt x="0" y="61"/>
                    <a:pt x="0" y="61"/>
                    <a:pt x="0" y="61"/>
                  </a:cubicBezTo>
                  <a:lnTo>
                    <a:pt x="0"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sp>
          <p:nvSpPr>
            <p:cNvPr id="31" name="Freeform 24">
              <a:extLst>
                <a:ext uri="{FF2B5EF4-FFF2-40B4-BE49-F238E27FC236}">
                  <a16:creationId xmlns:a16="http://schemas.microsoft.com/office/drawing/2014/main" id="{A07B5F05-A686-4595-832C-BA8C446300B0}"/>
                </a:ext>
              </a:extLst>
            </p:cNvPr>
            <p:cNvSpPr>
              <a:spLocks/>
            </p:cNvSpPr>
            <p:nvPr userDrawn="1"/>
          </p:nvSpPr>
          <p:spPr bwMode="auto">
            <a:xfrm>
              <a:off x="1780843" y="1187315"/>
              <a:ext cx="61332" cy="91461"/>
            </a:xfrm>
            <a:custGeom>
              <a:avLst/>
              <a:gdLst>
                <a:gd name="T0" fmla="*/ 0 w 57"/>
                <a:gd name="T1" fmla="*/ 0 h 85"/>
                <a:gd name="T2" fmla="*/ 13 w 57"/>
                <a:gd name="T3" fmla="*/ 0 h 85"/>
                <a:gd name="T4" fmla="*/ 13 w 57"/>
                <a:gd name="T5" fmla="*/ 46 h 85"/>
                <a:gd name="T6" fmla="*/ 40 w 57"/>
                <a:gd name="T7" fmla="*/ 22 h 85"/>
                <a:gd name="T8" fmla="*/ 55 w 57"/>
                <a:gd name="T9" fmla="*/ 22 h 85"/>
                <a:gd name="T10" fmla="*/ 33 w 57"/>
                <a:gd name="T11" fmla="*/ 43 h 85"/>
                <a:gd name="T12" fmla="*/ 57 w 57"/>
                <a:gd name="T13" fmla="*/ 85 h 85"/>
                <a:gd name="T14" fmla="*/ 43 w 57"/>
                <a:gd name="T15" fmla="*/ 85 h 85"/>
                <a:gd name="T16" fmla="*/ 23 w 57"/>
                <a:gd name="T17" fmla="*/ 51 h 85"/>
                <a:gd name="T18" fmla="*/ 13 w 57"/>
                <a:gd name="T19" fmla="*/ 60 h 85"/>
                <a:gd name="T20" fmla="*/ 13 w 57"/>
                <a:gd name="T21" fmla="*/ 85 h 85"/>
                <a:gd name="T22" fmla="*/ 0 w 57"/>
                <a:gd name="T23" fmla="*/ 85 h 85"/>
                <a:gd name="T24" fmla="*/ 0 w 57"/>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85">
                  <a:moveTo>
                    <a:pt x="0" y="0"/>
                  </a:moveTo>
                  <a:lnTo>
                    <a:pt x="13" y="0"/>
                  </a:lnTo>
                  <a:lnTo>
                    <a:pt x="13" y="46"/>
                  </a:lnTo>
                  <a:lnTo>
                    <a:pt x="40" y="22"/>
                  </a:lnTo>
                  <a:lnTo>
                    <a:pt x="55" y="22"/>
                  </a:lnTo>
                  <a:lnTo>
                    <a:pt x="33" y="43"/>
                  </a:lnTo>
                  <a:lnTo>
                    <a:pt x="57" y="85"/>
                  </a:lnTo>
                  <a:lnTo>
                    <a:pt x="43" y="85"/>
                  </a:lnTo>
                  <a:lnTo>
                    <a:pt x="23" y="51"/>
                  </a:lnTo>
                  <a:lnTo>
                    <a:pt x="13" y="60"/>
                  </a:lnTo>
                  <a:lnTo>
                    <a:pt x="13" y="85"/>
                  </a:lnTo>
                  <a:lnTo>
                    <a:pt x="0" y="8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l"/>
              <a:endParaRPr lang="en-GB" dirty="0"/>
            </a:p>
          </p:txBody>
        </p:sp>
      </p:grpSp>
    </p:spTree>
    <p:extLst>
      <p:ext uri="{BB962C8B-B14F-4D97-AF65-F5344CB8AC3E}">
        <p14:creationId xmlns:p14="http://schemas.microsoft.com/office/powerpoint/2010/main" val="326330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420E-C07E-4DA3-8D2F-F8C7C4CBBF5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C6D7895B-4BF3-4E4E-A64D-E331EBE7C5E9}"/>
              </a:ext>
            </a:extLst>
          </p:cNvPr>
          <p:cNvSpPr>
            <a:spLocks noGrp="1"/>
          </p:cNvSpPr>
          <p:nvPr>
            <p:ph type="dt" sz="half" idx="10"/>
          </p:nvPr>
        </p:nvSpPr>
        <p:spPr/>
        <p:txBody>
          <a:bodyPr/>
          <a:lstStyle/>
          <a:p>
            <a:fld id="{C0F07C9A-2A21-485F-A6EA-6C671C084306}" type="datetimeFigureOut">
              <a:rPr lang="en-GB" smtClean="0"/>
              <a:t>06/11/2019</a:t>
            </a:fld>
            <a:endParaRPr lang="en-GB" dirty="0"/>
          </a:p>
        </p:txBody>
      </p:sp>
      <p:sp>
        <p:nvSpPr>
          <p:cNvPr id="5" name="Footer Placeholder 4">
            <a:extLst>
              <a:ext uri="{FF2B5EF4-FFF2-40B4-BE49-F238E27FC236}">
                <a16:creationId xmlns:a16="http://schemas.microsoft.com/office/drawing/2014/main" id="{303CFC78-AAF9-4140-BE80-5A99A2F4BD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22C0A5-6A9C-47E6-B9F4-25E3FAFE9BC2}"/>
              </a:ext>
            </a:extLst>
          </p:cNvPr>
          <p:cNvSpPr>
            <a:spLocks noGrp="1"/>
          </p:cNvSpPr>
          <p:nvPr>
            <p:ph type="sldNum" sz="quarter" idx="12"/>
          </p:nvPr>
        </p:nvSpPr>
        <p:spPr/>
        <p:txBody>
          <a:bodyPr/>
          <a:lstStyle/>
          <a:p>
            <a:fld id="{FF2C935D-A53E-4B4A-B4F7-813712251E5B}" type="slidenum">
              <a:rPr lang="en-GB" smtClean="0"/>
              <a:t>‹#›</a:t>
            </a:fld>
            <a:endParaRPr lang="en-GB" dirty="0"/>
          </a:p>
        </p:txBody>
      </p:sp>
      <p:pic>
        <p:nvPicPr>
          <p:cNvPr id="7" name="Graphic 6">
            <a:extLst>
              <a:ext uri="{FF2B5EF4-FFF2-40B4-BE49-F238E27FC236}">
                <a16:creationId xmlns:a16="http://schemas.microsoft.com/office/drawing/2014/main" id="{D1FF3574-054D-442D-B8DF-CC79464B87F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a:off x="331745" y="-87807"/>
            <a:ext cx="11009355" cy="5538097"/>
          </a:xfrm>
          <a:custGeom>
            <a:avLst/>
            <a:gdLst>
              <a:gd name="connsiteX0" fmla="*/ 952129 w 11009355"/>
              <a:gd name="connsiteY0" fmla="*/ 0 h 5538097"/>
              <a:gd name="connsiteX1" fmla="*/ 11009355 w 11009355"/>
              <a:gd name="connsiteY1" fmla="*/ 0 h 5538097"/>
              <a:gd name="connsiteX2" fmla="*/ 11009355 w 11009355"/>
              <a:gd name="connsiteY2" fmla="*/ 5538097 h 5538097"/>
              <a:gd name="connsiteX3" fmla="*/ 0 w 11009355"/>
              <a:gd name="connsiteY3" fmla="*/ 5538097 h 5538097"/>
              <a:gd name="connsiteX4" fmla="*/ 0 w 11009355"/>
              <a:gd name="connsiteY4" fmla="*/ 87028 h 5538097"/>
              <a:gd name="connsiteX5" fmla="*/ 952129 w 11009355"/>
              <a:gd name="connsiteY5" fmla="*/ 87028 h 553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9355" h="5538097">
                <a:moveTo>
                  <a:pt x="952129" y="0"/>
                </a:moveTo>
                <a:lnTo>
                  <a:pt x="11009355" y="0"/>
                </a:lnTo>
                <a:lnTo>
                  <a:pt x="11009355" y="5538097"/>
                </a:lnTo>
                <a:lnTo>
                  <a:pt x="0" y="5538097"/>
                </a:lnTo>
                <a:lnTo>
                  <a:pt x="0" y="87028"/>
                </a:lnTo>
                <a:lnTo>
                  <a:pt x="952129" y="87028"/>
                </a:lnTo>
                <a:close/>
              </a:path>
            </a:pathLst>
          </a:custGeom>
        </p:spPr>
      </p:pic>
      <p:cxnSp>
        <p:nvCxnSpPr>
          <p:cNvPr id="8" name="Straight Connector 7">
            <a:extLst>
              <a:ext uri="{FF2B5EF4-FFF2-40B4-BE49-F238E27FC236}">
                <a16:creationId xmlns:a16="http://schemas.microsoft.com/office/drawing/2014/main" id="{00BBC8DE-2A03-4B5A-BE4C-F920E46F5DE8}"/>
              </a:ext>
            </a:extLst>
          </p:cNvPr>
          <p:cNvCxnSpPr>
            <a:cxnSpLocks/>
          </p:cNvCxnSpPr>
          <p:nvPr userDrawn="1"/>
        </p:nvCxnSpPr>
        <p:spPr>
          <a:xfrm>
            <a:off x="6096000" y="5614623"/>
            <a:ext cx="0" cy="366713"/>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8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D7895B-4BF3-4E4E-A64D-E331EBE7C5E9}"/>
              </a:ext>
            </a:extLst>
          </p:cNvPr>
          <p:cNvSpPr>
            <a:spLocks noGrp="1"/>
          </p:cNvSpPr>
          <p:nvPr>
            <p:ph type="dt" sz="half" idx="10"/>
          </p:nvPr>
        </p:nvSpPr>
        <p:spPr/>
        <p:txBody>
          <a:bodyPr/>
          <a:lstStyle/>
          <a:p>
            <a:fld id="{C0F07C9A-2A21-485F-A6EA-6C671C084306}" type="datetimeFigureOut">
              <a:rPr lang="en-GB" smtClean="0"/>
              <a:t>06/11/2019</a:t>
            </a:fld>
            <a:endParaRPr lang="en-GB" dirty="0"/>
          </a:p>
        </p:txBody>
      </p:sp>
      <p:sp>
        <p:nvSpPr>
          <p:cNvPr id="5" name="Footer Placeholder 4">
            <a:extLst>
              <a:ext uri="{FF2B5EF4-FFF2-40B4-BE49-F238E27FC236}">
                <a16:creationId xmlns:a16="http://schemas.microsoft.com/office/drawing/2014/main" id="{303CFC78-AAF9-4140-BE80-5A99A2F4BD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22C0A5-6A9C-47E6-B9F4-25E3FAFE9BC2}"/>
              </a:ext>
            </a:extLst>
          </p:cNvPr>
          <p:cNvSpPr>
            <a:spLocks noGrp="1"/>
          </p:cNvSpPr>
          <p:nvPr>
            <p:ph type="sldNum" sz="quarter" idx="12"/>
          </p:nvPr>
        </p:nvSpPr>
        <p:spPr/>
        <p:txBody>
          <a:bodyPr/>
          <a:lstStyle/>
          <a:p>
            <a:fld id="{FF2C935D-A53E-4B4A-B4F7-813712251E5B}" type="slidenum">
              <a:rPr lang="en-GB" smtClean="0"/>
              <a:t>‹#›</a:t>
            </a:fld>
            <a:endParaRPr lang="en-GB" dirty="0"/>
          </a:p>
        </p:txBody>
      </p:sp>
    </p:spTree>
    <p:extLst>
      <p:ext uri="{BB962C8B-B14F-4D97-AF65-F5344CB8AC3E}">
        <p14:creationId xmlns:p14="http://schemas.microsoft.com/office/powerpoint/2010/main" val="260225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7491">
          <p15:clr>
            <a:srgbClr val="FBAE40"/>
          </p15:clr>
        </p15:guide>
        <p15:guide id="3" pos="18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955756" cy="825947"/>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733425" y="1485900"/>
            <a:ext cx="7955756" cy="4886325"/>
          </a:xfrm>
        </p:spPr>
        <p:txBody>
          <a:bodyPr/>
          <a:lstStyle>
            <a:lvl1pPr marL="342900" indent="-342900">
              <a:spcBef>
                <a:spcPts val="900"/>
              </a:spcBef>
              <a:buFont typeface="Wingdings" panose="05000000000000000000" pitchFamily="2" charset="2"/>
              <a:buChar char="§"/>
              <a:defRPr sz="2800" b="1">
                <a:solidFill>
                  <a:schemeClr val="bg1"/>
                </a:solidFill>
              </a:defRPr>
            </a:lvl1pPr>
          </a:lstStyle>
          <a:p>
            <a:pPr lvl="0"/>
            <a:r>
              <a:rPr lang="en-US"/>
              <a:t>Click to edit Master text styles</a:t>
            </a:r>
          </a:p>
        </p:txBody>
      </p:sp>
      <p:sp>
        <p:nvSpPr>
          <p:cNvPr id="4" name="Date Placeholder 3"/>
          <p:cNvSpPr>
            <a:spLocks noGrp="1"/>
          </p:cNvSpPr>
          <p:nvPr>
            <p:ph type="dt" sz="half" idx="10"/>
          </p:nvPr>
        </p:nvSpPr>
        <p:spPr>
          <a:xfrm>
            <a:off x="8689181" y="6372225"/>
            <a:ext cx="635794" cy="273050"/>
          </a:xfrm>
        </p:spPr>
        <p:txBody>
          <a:bodyPr/>
          <a:lstStyle>
            <a:lvl1pPr>
              <a:defRPr>
                <a:solidFill>
                  <a:schemeClr val="bg1"/>
                </a:solidFill>
              </a:defRPr>
            </a:lvl1pPr>
          </a:lstStyle>
          <a:p>
            <a:fld id="{6064C687-E54E-4A59-A131-5441B095AAD8}" type="datetime1">
              <a:rPr lang="en-GB" smtClean="0"/>
              <a:pPr/>
              <a:t>06/11/2019</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Presentation info in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361521-EF7F-456B-A25F-4EAD8E019C37}" type="slidenum">
              <a:rPr lang="en-GB" smtClean="0"/>
              <a:pPr/>
              <a:t>‹#›</a:t>
            </a:fld>
            <a:endParaRPr lang="en-GB" dirty="0"/>
          </a:p>
        </p:txBody>
      </p:sp>
      <p:grpSp>
        <p:nvGrpSpPr>
          <p:cNvPr id="8" name="Group 7"/>
          <p:cNvGrpSpPr/>
          <p:nvPr userDrawn="1"/>
        </p:nvGrpSpPr>
        <p:grpSpPr>
          <a:xfrm>
            <a:off x="8689181" y="265823"/>
            <a:ext cx="1266878" cy="116108"/>
            <a:chOff x="226220" y="265823"/>
            <a:chExt cx="1266878" cy="116108"/>
          </a:xfrm>
        </p:grpSpPr>
        <p:pic>
          <p:nvPicPr>
            <p:cNvPr id="9" name="Picture 8"/>
            <p:cNvPicPr>
              <a:picLocks noChangeAspect="1"/>
            </p:cNvPicPr>
            <p:nvPr userDrawn="1"/>
          </p:nvPicPr>
          <p:blipFill>
            <a:blip r:embed="rId2"/>
            <a:stretch>
              <a:fillRect/>
            </a:stretch>
          </p:blipFill>
          <p:spPr>
            <a:xfrm>
              <a:off x="226220" y="265823"/>
              <a:ext cx="460800" cy="115810"/>
            </a:xfrm>
            <a:prstGeom prst="rect">
              <a:avLst/>
            </a:prstGeom>
          </p:spPr>
        </p:pic>
        <p:pic>
          <p:nvPicPr>
            <p:cNvPr id="10" name="Picture 9"/>
            <p:cNvPicPr>
              <a:picLocks noChangeAspect="1"/>
            </p:cNvPicPr>
            <p:nvPr userDrawn="1"/>
          </p:nvPicPr>
          <p:blipFill>
            <a:blip r:embed="rId3"/>
            <a:stretch>
              <a:fillRect/>
            </a:stretch>
          </p:blipFill>
          <p:spPr>
            <a:xfrm>
              <a:off x="733498" y="310374"/>
              <a:ext cx="759600" cy="71557"/>
            </a:xfrm>
            <a:prstGeom prst="rect">
              <a:avLst/>
            </a:prstGeom>
          </p:spPr>
        </p:pic>
      </p:grpSp>
      <p:sp>
        <p:nvSpPr>
          <p:cNvPr id="12" name="TextBox 11"/>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a:solidFill>
                  <a:schemeClr val="bg1"/>
                </a:solidFill>
                <a:latin typeface="+mn-lt"/>
                <a:ea typeface="+mn-ea"/>
                <a:cs typeface="+mn-cs"/>
              </a:rPr>
              <a:t>© Cadent Gas Ltd 2017 </a:t>
            </a:r>
          </a:p>
        </p:txBody>
      </p:sp>
    </p:spTree>
    <p:extLst>
      <p:ext uri="{BB962C8B-B14F-4D97-AF65-F5344CB8AC3E}">
        <p14:creationId xmlns:p14="http://schemas.microsoft.com/office/powerpoint/2010/main" val="242717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Tree>
    <p:extLst>
      <p:ext uri="{BB962C8B-B14F-4D97-AF65-F5344CB8AC3E}">
        <p14:creationId xmlns:p14="http://schemas.microsoft.com/office/powerpoint/2010/main" val="245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2 Image">
    <p:spTree>
      <p:nvGrpSpPr>
        <p:cNvPr id="1" name=""/>
        <p:cNvGrpSpPr/>
        <p:nvPr/>
      </p:nvGrpSpPr>
      <p:grpSpPr>
        <a:xfrm>
          <a:off x="0" y="0"/>
          <a:ext cx="0" cy="0"/>
          <a:chOff x="0" y="0"/>
          <a:chExt cx="0" cy="0"/>
        </a:xfrm>
      </p:grpSpPr>
      <p:sp>
        <p:nvSpPr>
          <p:cNvPr id="2" name="Title 1"/>
          <p:cNvSpPr>
            <a:spLocks noGrp="1"/>
          </p:cNvSpPr>
          <p:nvPr>
            <p:ph type="title"/>
          </p:nvPr>
        </p:nvSpPr>
        <p:spPr>
          <a:xfrm>
            <a:off x="733424" y="2136775"/>
            <a:ext cx="5776559" cy="1258625"/>
          </a:xfrm>
        </p:spPr>
        <p:txBody>
          <a:bodyPr/>
          <a:lstStyle/>
          <a:p>
            <a:r>
              <a:rPr lang="en-US"/>
              <a:t>Click to edit Master title style</a:t>
            </a:r>
            <a:endParaRPr lang="en-GB"/>
          </a:p>
        </p:txBody>
      </p:sp>
      <p:sp>
        <p:nvSpPr>
          <p:cNvPr id="3" name="Content Placeholder 2"/>
          <p:cNvSpPr>
            <a:spLocks noGrp="1"/>
          </p:cNvSpPr>
          <p:nvPr>
            <p:ph idx="1"/>
          </p:nvPr>
        </p:nvSpPr>
        <p:spPr>
          <a:xfrm>
            <a:off x="733425" y="3395400"/>
            <a:ext cx="5776558" cy="29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7877175" y="657225"/>
            <a:ext cx="4314825" cy="3409950"/>
          </a:xfrm>
        </p:spPr>
        <p:txBody>
          <a:bodyPr/>
          <a:lstStyle/>
          <a:p>
            <a:r>
              <a:rPr lang="en-US" dirty="0"/>
              <a:t>Click icon to add picture</a:t>
            </a:r>
            <a:endParaRPr lang="en-GB" dirty="0"/>
          </a:p>
        </p:txBody>
      </p:sp>
      <p:sp>
        <p:nvSpPr>
          <p:cNvPr id="9" name="Rectangle 8"/>
          <p:cNvSpPr/>
          <p:nvPr userDrawn="1"/>
        </p:nvSpPr>
        <p:spPr>
          <a:xfrm>
            <a:off x="7877175" y="4067175"/>
            <a:ext cx="2514600" cy="70008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0" name="Picture Placeholder 7"/>
          <p:cNvSpPr>
            <a:spLocks noGrp="1"/>
          </p:cNvSpPr>
          <p:nvPr>
            <p:ph type="pic" sz="quarter" idx="14"/>
          </p:nvPr>
        </p:nvSpPr>
        <p:spPr>
          <a:xfrm>
            <a:off x="7012016" y="4767262"/>
            <a:ext cx="2541559" cy="1604963"/>
          </a:xfrm>
        </p:spPr>
        <p:txBody>
          <a:bodyPr/>
          <a:lstStyle/>
          <a:p>
            <a:r>
              <a:rPr lang="en-US" dirty="0"/>
              <a:t>Click icon to add picture</a:t>
            </a:r>
            <a:endParaRPr lang="en-GB" dirty="0"/>
          </a:p>
        </p:txBody>
      </p:sp>
    </p:spTree>
    <p:extLst>
      <p:ext uri="{BB962C8B-B14F-4D97-AF65-F5344CB8AC3E}">
        <p14:creationId xmlns:p14="http://schemas.microsoft.com/office/powerpoint/2010/main" val="35406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80678" cy="1325563"/>
          </a:xfrm>
        </p:spPr>
        <p:txBody>
          <a:bodyPr/>
          <a:lstStyle/>
          <a:p>
            <a:r>
              <a:rPr lang="en-US"/>
              <a:t>Click to edit Master title style</a:t>
            </a:r>
            <a:endParaRPr lang="en-GB"/>
          </a:p>
        </p:txBody>
      </p:sp>
      <p:sp>
        <p:nvSpPr>
          <p:cNvPr id="3" name="Content Placeholder 2"/>
          <p:cNvSpPr>
            <a:spLocks noGrp="1"/>
          </p:cNvSpPr>
          <p:nvPr>
            <p:ph idx="1"/>
          </p:nvPr>
        </p:nvSpPr>
        <p:spPr>
          <a:xfrm>
            <a:off x="733425" y="2138100"/>
            <a:ext cx="7480678" cy="42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5712272"/>
          </a:xfrm>
        </p:spPr>
        <p:txBody>
          <a:bodyPr/>
          <a:lstStyle/>
          <a:p>
            <a:r>
              <a:rPr lang="en-US" dirty="0"/>
              <a:t>Click icon to add picture</a:t>
            </a:r>
            <a:endParaRPr lang="en-GB" dirty="0"/>
          </a:p>
        </p:txBody>
      </p:sp>
    </p:spTree>
    <p:extLst>
      <p:ext uri="{BB962C8B-B14F-4D97-AF65-F5344CB8AC3E}">
        <p14:creationId xmlns:p14="http://schemas.microsoft.com/office/powerpoint/2010/main" val="31033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80678" cy="1325563"/>
          </a:xfrm>
        </p:spPr>
        <p:txBody>
          <a:bodyPr/>
          <a:lstStyle/>
          <a:p>
            <a:r>
              <a:rPr lang="en-US"/>
              <a:t>Click to edit Master title style</a:t>
            </a:r>
            <a:endParaRPr lang="en-GB"/>
          </a:p>
        </p:txBody>
      </p:sp>
      <p:sp>
        <p:nvSpPr>
          <p:cNvPr id="3" name="Content Placeholder 2"/>
          <p:cNvSpPr>
            <a:spLocks noGrp="1"/>
          </p:cNvSpPr>
          <p:nvPr>
            <p:ph idx="1"/>
          </p:nvPr>
        </p:nvSpPr>
        <p:spPr>
          <a:xfrm>
            <a:off x="733425" y="2138100"/>
            <a:ext cx="7480678" cy="42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2138100"/>
          </a:xfrm>
        </p:spPr>
        <p:txBody>
          <a:bodyPr/>
          <a:lstStyle/>
          <a:p>
            <a:r>
              <a:rPr lang="en-US" dirty="0"/>
              <a:t>Click icon to add picture</a:t>
            </a:r>
            <a:endParaRPr lang="en-GB" dirty="0"/>
          </a:p>
        </p:txBody>
      </p:sp>
      <p:sp>
        <p:nvSpPr>
          <p:cNvPr id="9" name="Rectangle 8"/>
          <p:cNvSpPr/>
          <p:nvPr userDrawn="1"/>
        </p:nvSpPr>
        <p:spPr>
          <a:xfrm>
            <a:off x="8686036" y="2798052"/>
            <a:ext cx="1754554"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1" name="Text Placeholder 10"/>
          <p:cNvSpPr>
            <a:spLocks noGrp="1"/>
          </p:cNvSpPr>
          <p:nvPr>
            <p:ph type="body" sz="quarter" idx="14"/>
          </p:nvPr>
        </p:nvSpPr>
        <p:spPr>
          <a:xfrm>
            <a:off x="8686800" y="3633826"/>
            <a:ext cx="1754188" cy="1873897"/>
          </a:xfrm>
        </p:spPr>
        <p:txBody>
          <a:bodyPr/>
          <a:lstStyle>
            <a:lvl1pPr>
              <a:lnSpc>
                <a:spcPct val="100000"/>
              </a:lnSpc>
              <a:spcBef>
                <a:spcPts val="600"/>
              </a:spcBef>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1261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Imag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80678" cy="1325563"/>
          </a:xfrm>
        </p:spPr>
        <p:txBody>
          <a:bodyPr/>
          <a:lstStyle/>
          <a:p>
            <a:r>
              <a:rPr lang="en-US"/>
              <a:t>Click to edit Master title style</a:t>
            </a:r>
            <a:endParaRPr lang="en-GB"/>
          </a:p>
        </p:txBody>
      </p:sp>
      <p:sp>
        <p:nvSpPr>
          <p:cNvPr id="3" name="Content Placeholder 2"/>
          <p:cNvSpPr>
            <a:spLocks noGrp="1"/>
          </p:cNvSpPr>
          <p:nvPr>
            <p:ph idx="1"/>
          </p:nvPr>
        </p:nvSpPr>
        <p:spPr>
          <a:xfrm>
            <a:off x="733425"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2138100"/>
          </a:xfrm>
        </p:spPr>
        <p:txBody>
          <a:bodyPr/>
          <a:lstStyle/>
          <a:p>
            <a:r>
              <a:rPr lang="en-US" dirty="0"/>
              <a:t>Click icon to add picture</a:t>
            </a:r>
            <a:endParaRPr lang="en-GB" dirty="0"/>
          </a:p>
        </p:txBody>
      </p:sp>
      <p:sp>
        <p:nvSpPr>
          <p:cNvPr id="9" name="Rectangle 8"/>
          <p:cNvSpPr/>
          <p:nvPr userDrawn="1"/>
        </p:nvSpPr>
        <p:spPr>
          <a:xfrm>
            <a:off x="8686036" y="2798052"/>
            <a:ext cx="1754554"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1" name="Text Placeholder 10"/>
          <p:cNvSpPr>
            <a:spLocks noGrp="1"/>
          </p:cNvSpPr>
          <p:nvPr>
            <p:ph type="body" sz="quarter" idx="14"/>
          </p:nvPr>
        </p:nvSpPr>
        <p:spPr>
          <a:xfrm>
            <a:off x="8686800" y="3633826"/>
            <a:ext cx="1754188" cy="1830355"/>
          </a:xfrm>
        </p:spPr>
        <p:txBody>
          <a:bodyPr/>
          <a:lstStyle>
            <a:lvl1pPr>
              <a:lnSpc>
                <a:spcPct val="100000"/>
              </a:lnSpc>
              <a:spcBef>
                <a:spcPts val="600"/>
              </a:spcBef>
              <a:defRPr sz="900">
                <a:solidFill>
                  <a:schemeClr val="bg2"/>
                </a:solidFill>
              </a:defRPr>
            </a:lvl1pPr>
          </a:lstStyle>
          <a:p>
            <a:pPr lvl="0"/>
            <a:r>
              <a:rPr lang="en-US"/>
              <a:t>Click to edit Master text styles</a:t>
            </a:r>
          </a:p>
        </p:txBody>
      </p:sp>
      <p:sp>
        <p:nvSpPr>
          <p:cNvPr id="12" name="Content Placeholder 2"/>
          <p:cNvSpPr>
            <a:spLocks noGrp="1"/>
          </p:cNvSpPr>
          <p:nvPr>
            <p:ph idx="15"/>
          </p:nvPr>
        </p:nvSpPr>
        <p:spPr>
          <a:xfrm>
            <a:off x="4711303"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398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2 Image">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479716" cy="1325563"/>
          </a:xfrm>
        </p:spPr>
        <p:txBody>
          <a:bodyPr/>
          <a:lstStyle/>
          <a:p>
            <a:r>
              <a:rPr lang="en-US"/>
              <a:t>Click to edit Master title style</a:t>
            </a:r>
            <a:endParaRPr lang="en-GB"/>
          </a:p>
        </p:txBody>
      </p:sp>
      <p:sp>
        <p:nvSpPr>
          <p:cNvPr id="3" name="Content Placeholder 2"/>
          <p:cNvSpPr>
            <a:spLocks noGrp="1"/>
          </p:cNvSpPr>
          <p:nvPr>
            <p:ph idx="1"/>
          </p:nvPr>
        </p:nvSpPr>
        <p:spPr>
          <a:xfrm>
            <a:off x="731500"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8" name="Picture Placeholder 7"/>
          <p:cNvSpPr>
            <a:spLocks noGrp="1"/>
          </p:cNvSpPr>
          <p:nvPr>
            <p:ph type="pic" sz="quarter" idx="13"/>
          </p:nvPr>
        </p:nvSpPr>
        <p:spPr>
          <a:xfrm>
            <a:off x="8689181" y="659953"/>
            <a:ext cx="3502819" cy="2138100"/>
          </a:xfrm>
        </p:spPr>
        <p:txBody>
          <a:bodyPr/>
          <a:lstStyle/>
          <a:p>
            <a:r>
              <a:rPr lang="en-US" dirty="0"/>
              <a:t>Click icon to add picture</a:t>
            </a:r>
            <a:endParaRPr lang="en-GB" dirty="0"/>
          </a:p>
        </p:txBody>
      </p:sp>
      <p:sp>
        <p:nvSpPr>
          <p:cNvPr id="12" name="Content Placeholder 2"/>
          <p:cNvSpPr>
            <a:spLocks noGrp="1"/>
          </p:cNvSpPr>
          <p:nvPr>
            <p:ph idx="15"/>
          </p:nvPr>
        </p:nvSpPr>
        <p:spPr>
          <a:xfrm>
            <a:off x="4710341"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7"/>
          <p:cNvSpPr>
            <a:spLocks noGrp="1"/>
          </p:cNvSpPr>
          <p:nvPr>
            <p:ph type="pic" sz="quarter" idx="16"/>
          </p:nvPr>
        </p:nvSpPr>
        <p:spPr>
          <a:xfrm>
            <a:off x="8689181" y="2798054"/>
            <a:ext cx="3502819" cy="2138100"/>
          </a:xfrm>
        </p:spPr>
        <p:txBody>
          <a:bodyPr/>
          <a:lstStyle/>
          <a:p>
            <a:r>
              <a:rPr lang="en-US" dirty="0"/>
              <a:t>Click icon to add picture</a:t>
            </a:r>
            <a:endParaRPr lang="en-GB" dirty="0"/>
          </a:p>
        </p:txBody>
      </p:sp>
      <p:sp>
        <p:nvSpPr>
          <p:cNvPr id="14" name="Rectangle 13"/>
          <p:cNvSpPr/>
          <p:nvPr userDrawn="1"/>
        </p:nvSpPr>
        <p:spPr>
          <a:xfrm>
            <a:off x="8686036" y="4936153"/>
            <a:ext cx="3505964" cy="5939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101854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3"/>
            <a:ext cx="7955756" cy="1325563"/>
          </a:xfrm>
        </p:spPr>
        <p:txBody>
          <a:bodyPr/>
          <a:lstStyle/>
          <a:p>
            <a:r>
              <a:rPr lang="en-US"/>
              <a:t>Click to edit Master title style</a:t>
            </a:r>
            <a:endParaRPr lang="en-GB"/>
          </a:p>
        </p:txBody>
      </p:sp>
      <p:sp>
        <p:nvSpPr>
          <p:cNvPr id="3" name="Content Placeholder 2"/>
          <p:cNvSpPr>
            <a:spLocks noGrp="1"/>
          </p:cNvSpPr>
          <p:nvPr>
            <p:ph idx="1"/>
          </p:nvPr>
        </p:nvSpPr>
        <p:spPr>
          <a:xfrm>
            <a:off x="734645"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a:t>
            </a:fld>
            <a:endParaRPr lang="en-GB" dirty="0"/>
          </a:p>
        </p:txBody>
      </p:sp>
      <p:sp>
        <p:nvSpPr>
          <p:cNvPr id="12" name="Content Placeholder 2"/>
          <p:cNvSpPr>
            <a:spLocks noGrp="1"/>
          </p:cNvSpPr>
          <p:nvPr>
            <p:ph idx="15"/>
          </p:nvPr>
        </p:nvSpPr>
        <p:spPr>
          <a:xfrm>
            <a:off x="4711913" y="2138100"/>
            <a:ext cx="3502800"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16"/>
          </p:nvPr>
        </p:nvSpPr>
        <p:spPr>
          <a:xfrm>
            <a:off x="8689181" y="2138100"/>
            <a:ext cx="3201194" cy="4234125"/>
          </a:xfrm>
        </p:spPr>
        <p:txBody>
          <a:bodyPr/>
          <a:lstStyle>
            <a:lvl1pPr>
              <a:defRPr sz="1400"/>
            </a:lvl1pPr>
            <a:lvl2pPr marL="142875" indent="-142875">
              <a:defRPr sz="1200"/>
            </a:lvl2pPr>
            <a:lvl3pPr marL="312738" indent="-152400">
              <a:defRPr sz="1100"/>
            </a:lvl3pPr>
            <a:lvl4pPr marL="468313" indent="-134938">
              <a:defRPr sz="1050"/>
            </a:lvl4pPr>
            <a:lvl5pPr marL="636588" indent="-150813">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416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3425" y="659953"/>
            <a:ext cx="7955756" cy="1325563"/>
          </a:xfrm>
          <a:prstGeom prst="rect">
            <a:avLst/>
          </a:prstGeom>
        </p:spPr>
        <p:txBody>
          <a:bodyPr vert="horz" lIns="0" tIns="0" rIns="0" bIns="0" rtlCol="0" anchor="t" anchorCtr="0">
            <a:noAutofit/>
          </a:bodyPr>
          <a:lstStyle/>
          <a:p>
            <a:r>
              <a:rPr lang="en-US"/>
              <a:t>Click to edit Master title</a:t>
            </a:r>
            <a:br>
              <a:rPr lang="en-US"/>
            </a:br>
            <a:r>
              <a:rPr lang="en-US"/>
              <a:t>style</a:t>
            </a:r>
            <a:endParaRPr lang="en-GB"/>
          </a:p>
        </p:txBody>
      </p:sp>
      <p:sp>
        <p:nvSpPr>
          <p:cNvPr id="3" name="Text Placeholder 2"/>
          <p:cNvSpPr>
            <a:spLocks noGrp="1"/>
          </p:cNvSpPr>
          <p:nvPr>
            <p:ph type="body" idx="1"/>
          </p:nvPr>
        </p:nvSpPr>
        <p:spPr>
          <a:xfrm>
            <a:off x="733425" y="2138100"/>
            <a:ext cx="7955756" cy="42341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689181" y="6372225"/>
            <a:ext cx="635794" cy="273050"/>
          </a:xfrm>
          <a:prstGeom prst="rect">
            <a:avLst/>
          </a:prstGeom>
        </p:spPr>
        <p:txBody>
          <a:bodyPr vert="horz" lIns="0" tIns="0" rIns="0" bIns="0" rtlCol="0" anchor="b" anchorCtr="0"/>
          <a:lstStyle>
            <a:lvl1pPr algn="l">
              <a:defRPr sz="800">
                <a:solidFill>
                  <a:schemeClr val="tx2"/>
                </a:solidFill>
              </a:defRPr>
            </a:lvl1pPr>
          </a:lstStyle>
          <a:p>
            <a:fld id="{C00EC8A3-E0A5-47ED-BC08-418C025A79A3}" type="datetime1">
              <a:rPr lang="en-GB" smtClean="0"/>
              <a:t>06/11/2019</a:t>
            </a:fld>
            <a:endParaRPr lang="en-GB" dirty="0"/>
          </a:p>
        </p:txBody>
      </p:sp>
      <p:sp>
        <p:nvSpPr>
          <p:cNvPr id="5" name="Footer Placeholder 4"/>
          <p:cNvSpPr>
            <a:spLocks noGrp="1"/>
          </p:cNvSpPr>
          <p:nvPr>
            <p:ph type="ftr" sz="quarter" idx="3"/>
          </p:nvPr>
        </p:nvSpPr>
        <p:spPr>
          <a:xfrm>
            <a:off x="733425" y="283369"/>
            <a:ext cx="3390901" cy="273050"/>
          </a:xfrm>
          <a:prstGeom prst="rect">
            <a:avLst/>
          </a:prstGeom>
        </p:spPr>
        <p:txBody>
          <a:bodyPr vert="horz" lIns="0" tIns="0" rIns="0" bIns="0" rtlCol="0" anchor="t" anchorCtr="0"/>
          <a:lstStyle>
            <a:lvl1pPr algn="l">
              <a:defRPr sz="800">
                <a:solidFill>
                  <a:schemeClr val="tx2"/>
                </a:solidFill>
              </a:defRPr>
            </a:lvl1pPr>
          </a:lstStyle>
          <a:p>
            <a:r>
              <a:rPr lang="en-GB" dirty="0"/>
              <a:t>Presentation info in footer</a:t>
            </a:r>
          </a:p>
        </p:txBody>
      </p:sp>
      <p:sp>
        <p:nvSpPr>
          <p:cNvPr id="6" name="Slide Number Placeholder 5"/>
          <p:cNvSpPr>
            <a:spLocks noGrp="1"/>
          </p:cNvSpPr>
          <p:nvPr>
            <p:ph type="sldNum" sz="quarter" idx="4"/>
          </p:nvPr>
        </p:nvSpPr>
        <p:spPr>
          <a:xfrm>
            <a:off x="11353799" y="6372225"/>
            <a:ext cx="535781" cy="273050"/>
          </a:xfrm>
          <a:prstGeom prst="rect">
            <a:avLst/>
          </a:prstGeom>
        </p:spPr>
        <p:txBody>
          <a:bodyPr vert="horz" lIns="0" tIns="0" rIns="0" bIns="0" rtlCol="0" anchor="b" anchorCtr="0"/>
          <a:lstStyle>
            <a:lvl1pPr algn="r">
              <a:defRPr sz="800">
                <a:solidFill>
                  <a:schemeClr val="tx2"/>
                </a:solidFill>
              </a:defRPr>
            </a:lvl1pPr>
          </a:lstStyle>
          <a:p>
            <a:fld id="{D5361521-EF7F-456B-A25F-4EAD8E019C37}" type="slidenum">
              <a:rPr lang="en-GB" smtClean="0"/>
              <a:pPr/>
              <a:t>‹#›</a:t>
            </a:fld>
            <a:endParaRPr lang="en-GB" dirty="0"/>
          </a:p>
        </p:txBody>
      </p:sp>
      <p:grpSp>
        <p:nvGrpSpPr>
          <p:cNvPr id="7" name="Group 6"/>
          <p:cNvGrpSpPr/>
          <p:nvPr userDrawn="1"/>
        </p:nvGrpSpPr>
        <p:grpSpPr>
          <a:xfrm>
            <a:off x="8689181" y="265823"/>
            <a:ext cx="1266823" cy="116102"/>
            <a:chOff x="226220" y="265823"/>
            <a:chExt cx="1266823" cy="116102"/>
          </a:xfrm>
        </p:grpSpPr>
        <p:pic>
          <p:nvPicPr>
            <p:cNvPr id="10" name="Picture 9"/>
            <p:cNvPicPr>
              <a:picLocks noChangeAspect="1"/>
            </p:cNvPicPr>
            <p:nvPr userDrawn="1"/>
          </p:nvPicPr>
          <p:blipFill>
            <a:blip r:embed="rId18"/>
            <a:stretch>
              <a:fillRect/>
            </a:stretch>
          </p:blipFill>
          <p:spPr>
            <a:xfrm>
              <a:off x="226220" y="265823"/>
              <a:ext cx="461962" cy="116102"/>
            </a:xfrm>
            <a:prstGeom prst="rect">
              <a:avLst/>
            </a:prstGeom>
          </p:spPr>
        </p:pic>
        <p:pic>
          <p:nvPicPr>
            <p:cNvPr id="11" name="Picture 10"/>
            <p:cNvPicPr>
              <a:picLocks noChangeAspect="1"/>
            </p:cNvPicPr>
            <p:nvPr userDrawn="1"/>
          </p:nvPicPr>
          <p:blipFill>
            <a:blip r:embed="rId19"/>
            <a:stretch>
              <a:fillRect/>
            </a:stretch>
          </p:blipFill>
          <p:spPr>
            <a:xfrm>
              <a:off x="733498" y="310374"/>
              <a:ext cx="759545" cy="71551"/>
            </a:xfrm>
            <a:prstGeom prst="rect">
              <a:avLst/>
            </a:prstGeom>
          </p:spPr>
        </p:pic>
      </p:grpSp>
      <p:sp>
        <p:nvSpPr>
          <p:cNvPr id="12" name="TextBox 11"/>
          <p:cNvSpPr txBox="1"/>
          <p:nvPr userDrawn="1"/>
        </p:nvSpPr>
        <p:spPr>
          <a:xfrm>
            <a:off x="733425" y="6372225"/>
            <a:ext cx="2430628" cy="273050"/>
          </a:xfrm>
          <a:prstGeom prst="rect">
            <a:avLst/>
          </a:prstGeom>
          <a:noFill/>
        </p:spPr>
        <p:txBody>
          <a:bodyPr wrap="square" lIns="0" tIns="0" rIns="0" bIns="0" rtlCol="0" anchor="b" anchorCtr="0">
            <a:noAutofit/>
          </a:bodyPr>
          <a:lstStyle/>
          <a:p>
            <a:r>
              <a:rPr lang="en-GB" sz="800" kern="1200" dirty="0">
                <a:solidFill>
                  <a:schemeClr val="tx2"/>
                </a:solidFill>
                <a:latin typeface="+mn-lt"/>
                <a:ea typeface="+mn-ea"/>
                <a:cs typeface="+mn-cs"/>
              </a:rPr>
              <a:t>© Cadent Gas Ltd 2019</a:t>
            </a:r>
          </a:p>
        </p:txBody>
      </p:sp>
    </p:spTree>
    <p:extLst>
      <p:ext uri="{BB962C8B-B14F-4D97-AF65-F5344CB8AC3E}">
        <p14:creationId xmlns:p14="http://schemas.microsoft.com/office/powerpoint/2010/main" val="15372719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3" r:id="rId4"/>
    <p:sldLayoutId id="2147483657" r:id="rId5"/>
    <p:sldLayoutId id="2147483660" r:id="rId6"/>
    <p:sldLayoutId id="2147483661" r:id="rId7"/>
    <p:sldLayoutId id="2147483662" r:id="rId8"/>
    <p:sldLayoutId id="2147483665" r:id="rId9"/>
    <p:sldLayoutId id="2147483667" r:id="rId10"/>
    <p:sldLayoutId id="2147483666" r:id="rId11"/>
    <p:sldLayoutId id="2147483658" r:id="rId12"/>
    <p:sldLayoutId id="2147483659" r:id="rId13"/>
    <p:sldLayoutId id="2147483651" r:id="rId14"/>
    <p:sldLayoutId id="2147483654" r:id="rId15"/>
    <p:sldLayoutId id="2147483655" r:id="rId16"/>
  </p:sldLayoutIdLst>
  <p:hf hdr="0"/>
  <p:txStyles>
    <p:titleStyle>
      <a:lvl1pPr algn="l" defTabSz="914400" rtl="0" eaLnBrk="1" latinLnBrk="0" hangingPunct="1">
        <a:lnSpc>
          <a:spcPct val="85000"/>
        </a:lnSpc>
        <a:spcBef>
          <a:spcPct val="0"/>
        </a:spcBef>
        <a:buNone/>
        <a:defRPr sz="3000" b="1" kern="1200" spc="-15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30188" algn="l" defTabSz="914400" rtl="0" eaLnBrk="1" latinLnBrk="0" hangingPunct="1">
        <a:lnSpc>
          <a:spcPct val="90000"/>
        </a:lnSpc>
        <a:spcBef>
          <a:spcPts val="600"/>
        </a:spcBef>
        <a:buFont typeface="Wingdings" panose="05000000000000000000" pitchFamily="2" charset="2"/>
        <a:buChar char="§"/>
        <a:defRPr sz="1800" kern="1200">
          <a:solidFill>
            <a:schemeClr val="tx2"/>
          </a:solidFill>
          <a:latin typeface="+mn-lt"/>
          <a:ea typeface="+mn-ea"/>
          <a:cs typeface="+mn-cs"/>
        </a:defRPr>
      </a:lvl2pPr>
      <a:lvl3pPr marL="454025" indent="-200025" algn="l" defTabSz="914400" rtl="0" eaLnBrk="1" latinLnBrk="0" hangingPunct="1">
        <a:lnSpc>
          <a:spcPct val="90000"/>
        </a:lnSpc>
        <a:spcBef>
          <a:spcPts val="600"/>
        </a:spcBef>
        <a:buFont typeface="Arial" panose="020B0604020202020204" pitchFamily="34" charset="0"/>
        <a:buChar char="–"/>
        <a:defRPr sz="1600" kern="1200">
          <a:solidFill>
            <a:schemeClr val="tx2"/>
          </a:solidFill>
          <a:latin typeface="+mn-lt"/>
          <a:ea typeface="+mn-ea"/>
          <a:cs typeface="+mn-cs"/>
        </a:defRPr>
      </a:lvl3pPr>
      <a:lvl4pPr marL="612775" indent="-149225" algn="l" defTabSz="914400" rtl="0" eaLnBrk="1" latinLnBrk="0" hangingPunct="1">
        <a:lnSpc>
          <a:spcPct val="90000"/>
        </a:lnSpc>
        <a:spcBef>
          <a:spcPts val="300"/>
        </a:spcBef>
        <a:buFont typeface="Wingdings" panose="05000000000000000000" pitchFamily="2" charset="2"/>
        <a:buChar char="§"/>
        <a:defRPr sz="1400" kern="1200">
          <a:solidFill>
            <a:schemeClr val="tx2"/>
          </a:solidFill>
          <a:latin typeface="+mn-lt"/>
          <a:ea typeface="+mn-ea"/>
          <a:cs typeface="+mn-cs"/>
        </a:defRPr>
      </a:lvl4pPr>
      <a:lvl5pPr marL="819150" indent="-192088" algn="l" defTabSz="914400" rtl="0" eaLnBrk="1" latinLnBrk="0" hangingPunct="1">
        <a:lnSpc>
          <a:spcPct val="90000"/>
        </a:lnSpc>
        <a:spcBef>
          <a:spcPts val="3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4" userDrawn="1">
          <p15:clr>
            <a:srgbClr val="F26B43"/>
          </p15:clr>
        </p15:guide>
        <p15:guide id="2" orient="horz" pos="1346" userDrawn="1">
          <p15:clr>
            <a:srgbClr val="F26B43"/>
          </p15:clr>
        </p15:guide>
        <p15:guide id="3" pos="462" userDrawn="1">
          <p15:clr>
            <a:srgbClr val="F26B43"/>
          </p15:clr>
        </p15:guide>
        <p15:guide id="4" pos="7490" userDrawn="1">
          <p15:clr>
            <a:srgbClr val="F26B43"/>
          </p15:clr>
        </p15:guide>
        <p15:guide id="5" orient="horz" pos="4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16D58-E262-42C6-B4B0-CE3795BDADF4}"/>
              </a:ext>
            </a:extLst>
          </p:cNvPr>
          <p:cNvSpPr>
            <a:spLocks noGrp="1"/>
          </p:cNvSpPr>
          <p:nvPr>
            <p:ph type="title"/>
          </p:nvPr>
        </p:nvSpPr>
        <p:spPr>
          <a:xfrm>
            <a:off x="481883" y="279401"/>
            <a:ext cx="11177789" cy="57074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7FE185-D0CB-4C43-9266-2F681AA45DC6}"/>
              </a:ext>
            </a:extLst>
          </p:cNvPr>
          <p:cNvSpPr>
            <a:spLocks noGrp="1"/>
          </p:cNvSpPr>
          <p:nvPr>
            <p:ph type="body" idx="1"/>
          </p:nvPr>
        </p:nvSpPr>
        <p:spPr>
          <a:xfrm>
            <a:off x="481883" y="1347989"/>
            <a:ext cx="11177789" cy="48289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7602E-EAE6-41A9-B675-4C43F8AB0C6F}"/>
              </a:ext>
            </a:extLst>
          </p:cNvPr>
          <p:cNvSpPr>
            <a:spLocks noGrp="1"/>
          </p:cNvSpPr>
          <p:nvPr>
            <p:ph type="dt" sz="half" idx="2"/>
          </p:nvPr>
        </p:nvSpPr>
        <p:spPr>
          <a:xfrm>
            <a:off x="48188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07C9A-2A21-485F-A6EA-6C671C084306}" type="datetimeFigureOut">
              <a:rPr lang="en-GB" smtClean="0"/>
              <a:t>06/11/2019</a:t>
            </a:fld>
            <a:endParaRPr lang="en-GB" dirty="0"/>
          </a:p>
        </p:txBody>
      </p:sp>
      <p:sp>
        <p:nvSpPr>
          <p:cNvPr id="5" name="Footer Placeholder 4">
            <a:extLst>
              <a:ext uri="{FF2B5EF4-FFF2-40B4-BE49-F238E27FC236}">
                <a16:creationId xmlns:a16="http://schemas.microsoft.com/office/drawing/2014/main" id="{655BB9FA-ABF4-4212-8C22-0CEF5D6F0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F4E4E23-21CF-423C-A5C4-6932DAE29BFA}"/>
              </a:ext>
            </a:extLst>
          </p:cNvPr>
          <p:cNvSpPr>
            <a:spLocks noGrp="1"/>
          </p:cNvSpPr>
          <p:nvPr>
            <p:ph type="sldNum" sz="quarter" idx="4"/>
          </p:nvPr>
        </p:nvSpPr>
        <p:spPr>
          <a:xfrm>
            <a:off x="891647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C935D-A53E-4B4A-B4F7-813712251E5B}" type="slidenum">
              <a:rPr lang="en-GB" smtClean="0"/>
              <a:t>‹#›</a:t>
            </a:fld>
            <a:endParaRPr lang="en-GB" dirty="0"/>
          </a:p>
        </p:txBody>
      </p:sp>
    </p:spTree>
    <p:extLst>
      <p:ext uri="{BB962C8B-B14F-4D97-AF65-F5344CB8AC3E}">
        <p14:creationId xmlns:p14="http://schemas.microsoft.com/office/powerpoint/2010/main" val="38677938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000" b="1" kern="1200">
          <a:solidFill>
            <a:srgbClr val="26332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67CC86-E992-42BE-A7C4-D358D223A544}"/>
              </a:ext>
            </a:extLst>
          </p:cNvPr>
          <p:cNvSpPr>
            <a:spLocks noGrp="1"/>
          </p:cNvSpPr>
          <p:nvPr>
            <p:ph type="dt" sz="half" idx="10"/>
          </p:nvPr>
        </p:nvSpPr>
        <p:spPr/>
        <p:txBody>
          <a:bodyPr/>
          <a:lstStyle/>
          <a:p>
            <a:fld id="{6064C687-E54E-4A59-A131-5441B095AAD8}" type="datetime1">
              <a:rPr lang="en-GB" smtClean="0"/>
              <a:t>06/11/2019</a:t>
            </a:fld>
            <a:endParaRPr lang="en-GB" dirty="0"/>
          </a:p>
        </p:txBody>
      </p:sp>
      <p:sp>
        <p:nvSpPr>
          <p:cNvPr id="6" name="Slide Number Placeholder 5">
            <a:extLst>
              <a:ext uri="{FF2B5EF4-FFF2-40B4-BE49-F238E27FC236}">
                <a16:creationId xmlns:a16="http://schemas.microsoft.com/office/drawing/2014/main" id="{723F694A-57BE-4450-A242-0C1B7D6B457D}"/>
              </a:ext>
            </a:extLst>
          </p:cNvPr>
          <p:cNvSpPr>
            <a:spLocks noGrp="1"/>
          </p:cNvSpPr>
          <p:nvPr>
            <p:ph type="sldNum" sz="quarter" idx="12"/>
          </p:nvPr>
        </p:nvSpPr>
        <p:spPr/>
        <p:txBody>
          <a:bodyPr/>
          <a:lstStyle/>
          <a:p>
            <a:fld id="{D5361521-EF7F-456B-A25F-4EAD8E019C37}" type="slidenum">
              <a:rPr lang="en-GB" smtClean="0"/>
              <a:t>1</a:t>
            </a:fld>
            <a:endParaRPr lang="en-GB" dirty="0"/>
          </a:p>
        </p:txBody>
      </p:sp>
      <p:sp>
        <p:nvSpPr>
          <p:cNvPr id="7" name="Title 6">
            <a:extLst>
              <a:ext uri="{FF2B5EF4-FFF2-40B4-BE49-F238E27FC236}">
                <a16:creationId xmlns:a16="http://schemas.microsoft.com/office/drawing/2014/main" id="{04960C72-7AC1-4A48-90E0-7BF56231CAE1}"/>
              </a:ext>
            </a:extLst>
          </p:cNvPr>
          <p:cNvSpPr>
            <a:spLocks noGrp="1"/>
          </p:cNvSpPr>
          <p:nvPr>
            <p:ph type="title"/>
          </p:nvPr>
        </p:nvSpPr>
        <p:spPr>
          <a:xfrm>
            <a:off x="329610" y="1193164"/>
            <a:ext cx="5479312" cy="3380147"/>
          </a:xfrm>
        </p:spPr>
        <p:txBody>
          <a:bodyPr/>
          <a:lstStyle/>
          <a:p>
            <a:pPr algn="ctr"/>
            <a:r>
              <a:rPr lang="en-GB" sz="4400" dirty="0"/>
              <a:t>Meters: </a:t>
            </a:r>
            <a:br>
              <a:rPr lang="en-GB" sz="4400" dirty="0"/>
            </a:br>
            <a:r>
              <a:rPr lang="en-GB" sz="4400" dirty="0"/>
              <a:t>Pro-active investment to avoid long term outage</a:t>
            </a:r>
            <a:br>
              <a:rPr lang="en-GB" sz="4400" dirty="0"/>
            </a:br>
            <a:br>
              <a:rPr lang="en-GB" sz="4400" dirty="0"/>
            </a:br>
            <a:br>
              <a:rPr lang="en-GB" sz="4400" b="0" i="1" dirty="0"/>
            </a:br>
            <a:r>
              <a:rPr lang="en-GB" sz="4400" b="0" dirty="0"/>
              <a:t>£</a:t>
            </a:r>
            <a:r>
              <a:rPr lang="en-GB" sz="4400" b="0" dirty="0" err="1"/>
              <a:t>17m</a:t>
            </a:r>
            <a:r>
              <a:rPr lang="en-GB" sz="4400" b="0" dirty="0"/>
              <a:t> over 5 years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107" y="1193164"/>
            <a:ext cx="5594461" cy="419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7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EDB805-6037-43F9-B02B-CBCB1AD156C5}"/>
              </a:ext>
            </a:extLst>
          </p:cNvPr>
          <p:cNvSpPr>
            <a:spLocks noGrp="1"/>
          </p:cNvSpPr>
          <p:nvPr>
            <p:ph type="dt" sz="half" idx="10"/>
          </p:nvPr>
        </p:nvSpPr>
        <p:spPr/>
        <p:txBody>
          <a:bodyPr/>
          <a:lstStyle/>
          <a:p>
            <a:fld id="{6064C687-E54E-4A59-A131-5441B095AAD8}" type="datetime1">
              <a:rPr lang="en-GB" smtClean="0"/>
              <a:t>06/11/2019</a:t>
            </a:fld>
            <a:endParaRPr lang="en-GB" dirty="0"/>
          </a:p>
        </p:txBody>
      </p:sp>
      <p:sp>
        <p:nvSpPr>
          <p:cNvPr id="6" name="Slide Number Placeholder 5">
            <a:extLst>
              <a:ext uri="{FF2B5EF4-FFF2-40B4-BE49-F238E27FC236}">
                <a16:creationId xmlns:a16="http://schemas.microsoft.com/office/drawing/2014/main" id="{B6710447-91D5-48D5-ABAC-748B11D1523B}"/>
              </a:ext>
            </a:extLst>
          </p:cNvPr>
          <p:cNvSpPr>
            <a:spLocks noGrp="1"/>
          </p:cNvSpPr>
          <p:nvPr>
            <p:ph type="sldNum" sz="quarter" idx="12"/>
          </p:nvPr>
        </p:nvSpPr>
        <p:spPr/>
        <p:txBody>
          <a:bodyPr/>
          <a:lstStyle/>
          <a:p>
            <a:fld id="{D5361521-EF7F-456B-A25F-4EAD8E019C37}" type="slidenum">
              <a:rPr lang="en-GB" smtClean="0"/>
              <a:t>2</a:t>
            </a:fld>
            <a:endParaRPr lang="en-GB" dirty="0"/>
          </a:p>
        </p:txBody>
      </p:sp>
      <p:sp>
        <p:nvSpPr>
          <p:cNvPr id="11" name="TextBox 10">
            <a:extLst>
              <a:ext uri="{FF2B5EF4-FFF2-40B4-BE49-F238E27FC236}">
                <a16:creationId xmlns:a16="http://schemas.microsoft.com/office/drawing/2014/main" id="{01F4EAF8-D370-4141-B711-60876255400B}"/>
              </a:ext>
            </a:extLst>
          </p:cNvPr>
          <p:cNvSpPr txBox="1"/>
          <p:nvPr/>
        </p:nvSpPr>
        <p:spPr>
          <a:xfrm>
            <a:off x="6411330" y="857743"/>
            <a:ext cx="3158237" cy="304699"/>
          </a:xfrm>
          <a:prstGeom prst="rect">
            <a:avLst/>
          </a:prstGeom>
          <a:noFill/>
          <a:ln>
            <a:noFill/>
          </a:ln>
        </p:spPr>
        <p:txBody>
          <a:bodyPr wrap="none" rtlCol="0">
            <a:spAutoFit/>
          </a:bodyPr>
          <a:lstStyle/>
          <a:p>
            <a:r>
              <a:rPr lang="en-GB" sz="1380" b="1" dirty="0">
                <a:solidFill>
                  <a:schemeClr val="bg2"/>
                </a:solidFill>
              </a:rPr>
              <a:t>Ideal layout for a measuring station</a:t>
            </a:r>
          </a:p>
        </p:txBody>
      </p:sp>
      <p:sp>
        <p:nvSpPr>
          <p:cNvPr id="18" name="Title 1">
            <a:extLst>
              <a:ext uri="{FF2B5EF4-FFF2-40B4-BE49-F238E27FC236}">
                <a16:creationId xmlns:a16="http://schemas.microsoft.com/office/drawing/2014/main" id="{8619EB9B-E2CD-4340-902A-8D0536226749}"/>
              </a:ext>
            </a:extLst>
          </p:cNvPr>
          <p:cNvSpPr txBox="1">
            <a:spLocks/>
          </p:cNvSpPr>
          <p:nvPr/>
        </p:nvSpPr>
        <p:spPr>
          <a:xfrm>
            <a:off x="468466" y="476672"/>
            <a:ext cx="11313665" cy="53342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spc="-150">
                <a:solidFill>
                  <a:schemeClr val="tx2"/>
                </a:solidFill>
                <a:latin typeface="+mj-lt"/>
                <a:ea typeface="+mj-ea"/>
                <a:cs typeface="+mj-cs"/>
              </a:defRPr>
            </a:lvl1pPr>
          </a:lstStyle>
          <a:p>
            <a:r>
              <a:rPr lang="en-GB" sz="2800" dirty="0"/>
              <a:t>Introduction to asset</a:t>
            </a:r>
          </a:p>
        </p:txBody>
      </p:sp>
      <p:pic>
        <p:nvPicPr>
          <p:cNvPr id="20" name="Picture 19"/>
          <p:cNvPicPr/>
          <p:nvPr/>
        </p:nvPicPr>
        <p:blipFill>
          <a:blip r:embed="rId3"/>
          <a:stretch>
            <a:fillRect/>
          </a:stretch>
        </p:blipFill>
        <p:spPr>
          <a:xfrm>
            <a:off x="3561907" y="1307804"/>
            <a:ext cx="8300484" cy="4418340"/>
          </a:xfrm>
          <a:prstGeom prst="rect">
            <a:avLst/>
          </a:prstGeom>
        </p:spPr>
      </p:pic>
      <p:pic>
        <p:nvPicPr>
          <p:cNvPr id="19" name="Picture 18"/>
          <p:cNvPicPr/>
          <p:nvPr/>
        </p:nvPicPr>
        <p:blipFill rotWithShape="1">
          <a:blip r:embed="rId4" cstate="email">
            <a:extLst>
              <a:ext uri="{28A0092B-C50C-407E-A947-70E740481C1C}">
                <a14:useLocalDpi xmlns:a14="http://schemas.microsoft.com/office/drawing/2010/main" val="0"/>
              </a:ext>
            </a:extLst>
          </a:blip>
          <a:srcRect r="2757" b="4632"/>
          <a:stretch/>
        </p:blipFill>
        <p:spPr bwMode="auto">
          <a:xfrm>
            <a:off x="200549" y="1307804"/>
            <a:ext cx="3284855" cy="192151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5" cstate="email">
            <a:extLst>
              <a:ext uri="{28A0092B-C50C-407E-A947-70E740481C1C}">
                <a14:useLocalDpi xmlns:a14="http://schemas.microsoft.com/office/drawing/2010/main"/>
              </a:ext>
            </a:extLst>
          </a:blip>
          <a:srcRect/>
          <a:stretch/>
        </p:blipFill>
        <p:spPr bwMode="auto">
          <a:xfrm>
            <a:off x="279422" y="3429000"/>
            <a:ext cx="3282485" cy="25571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76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CC96-E09E-4A32-A079-489A6B1ADA6A}"/>
              </a:ext>
            </a:extLst>
          </p:cNvPr>
          <p:cNvSpPr>
            <a:spLocks noGrp="1"/>
          </p:cNvSpPr>
          <p:nvPr>
            <p:ph type="title"/>
          </p:nvPr>
        </p:nvSpPr>
        <p:spPr>
          <a:xfrm>
            <a:off x="733424" y="659953"/>
            <a:ext cx="9931031" cy="594689"/>
          </a:xfrm>
        </p:spPr>
        <p:txBody>
          <a:bodyPr/>
          <a:lstStyle/>
          <a:p>
            <a:r>
              <a:rPr lang="en-GB" dirty="0"/>
              <a:t>DEEP DIVES INTO BUSINESS PLAN PROPOSALS</a:t>
            </a:r>
            <a:r>
              <a:rPr lang="en-GB" b="0" dirty="0"/>
              <a:t> </a:t>
            </a:r>
            <a:endParaRPr lang="en-GB" dirty="0">
              <a:solidFill>
                <a:srgbClr val="FF0000"/>
              </a:solidFill>
            </a:endParaRPr>
          </a:p>
        </p:txBody>
      </p:sp>
      <p:graphicFrame>
        <p:nvGraphicFramePr>
          <p:cNvPr id="7" name="Content Placeholder 6">
            <a:extLst>
              <a:ext uri="{FF2B5EF4-FFF2-40B4-BE49-F238E27FC236}">
                <a16:creationId xmlns:a16="http://schemas.microsoft.com/office/drawing/2014/main" id="{26D1B7FC-6619-4150-AFAF-9879D5A99890}"/>
              </a:ext>
            </a:extLst>
          </p:cNvPr>
          <p:cNvGraphicFramePr>
            <a:graphicFrameLocks noGrp="1"/>
          </p:cNvGraphicFramePr>
          <p:nvPr>
            <p:ph idx="1"/>
            <p:extLst>
              <p:ext uri="{D42A27DB-BD31-4B8C-83A1-F6EECF244321}">
                <p14:modId xmlns:p14="http://schemas.microsoft.com/office/powerpoint/2010/main" val="2292682290"/>
              </p:ext>
            </p:extLst>
          </p:nvPr>
        </p:nvGraphicFramePr>
        <p:xfrm>
          <a:off x="-76200" y="1412776"/>
          <a:ext cx="9106991" cy="4671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C579EAE-C64E-4B22-B1A0-435D71F37456}"/>
              </a:ext>
            </a:extLst>
          </p:cNvPr>
          <p:cNvSpPr>
            <a:spLocks noGrp="1"/>
          </p:cNvSpPr>
          <p:nvPr>
            <p:ph type="dt" sz="half" idx="10"/>
          </p:nvPr>
        </p:nvSpPr>
        <p:spPr/>
        <p:txBody>
          <a:bodyPr/>
          <a:lstStyle/>
          <a:p>
            <a:fld id="{6064C687-E54E-4A59-A131-5441B095AAD8}" type="datetime1">
              <a:rPr lang="en-GB" smtClean="0"/>
              <a:t>06/11/2019</a:t>
            </a:fld>
            <a:endParaRPr lang="en-GB" dirty="0"/>
          </a:p>
        </p:txBody>
      </p:sp>
      <p:sp>
        <p:nvSpPr>
          <p:cNvPr id="6" name="Slide Number Placeholder 5">
            <a:extLst>
              <a:ext uri="{FF2B5EF4-FFF2-40B4-BE49-F238E27FC236}">
                <a16:creationId xmlns:a16="http://schemas.microsoft.com/office/drawing/2014/main" id="{CC0856E6-9229-4E1D-B5D0-A6670CAE0F6F}"/>
              </a:ext>
            </a:extLst>
          </p:cNvPr>
          <p:cNvSpPr>
            <a:spLocks noGrp="1"/>
          </p:cNvSpPr>
          <p:nvPr>
            <p:ph type="sldNum" sz="quarter" idx="12"/>
          </p:nvPr>
        </p:nvSpPr>
        <p:spPr/>
        <p:txBody>
          <a:bodyPr/>
          <a:lstStyle/>
          <a:p>
            <a:fld id="{D5361521-EF7F-456B-A25F-4EAD8E019C37}" type="slidenum">
              <a:rPr lang="en-GB" smtClean="0"/>
              <a:t>3</a:t>
            </a:fld>
            <a:endParaRPr lang="en-GB" dirty="0"/>
          </a:p>
        </p:txBody>
      </p:sp>
      <p:sp>
        <p:nvSpPr>
          <p:cNvPr id="3" name="Rectangle: Rounded Corners 2">
            <a:extLst>
              <a:ext uri="{FF2B5EF4-FFF2-40B4-BE49-F238E27FC236}">
                <a16:creationId xmlns:a16="http://schemas.microsoft.com/office/drawing/2014/main" id="{E769A352-E9C9-43EC-A98A-A529ADCB7E20}"/>
              </a:ext>
            </a:extLst>
          </p:cNvPr>
          <p:cNvSpPr/>
          <p:nvPr/>
        </p:nvSpPr>
        <p:spPr>
          <a:xfrm>
            <a:off x="8689181" y="1752600"/>
            <a:ext cx="3200399" cy="4049254"/>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lumMod val="95000"/>
                    <a:lumOff val="5000"/>
                  </a:schemeClr>
                </a:solidFill>
              </a:rPr>
              <a:t>Optionering and evidence base </a:t>
            </a:r>
            <a:endParaRPr lang="en-GB" sz="1300" b="1" dirty="0">
              <a:solidFill>
                <a:schemeClr val="tx1">
                  <a:lumMod val="95000"/>
                  <a:lumOff val="5000"/>
                </a:schemeClr>
              </a:solidFill>
            </a:endParaRPr>
          </a:p>
          <a:p>
            <a:endParaRPr lang="en-GB" sz="1300" dirty="0">
              <a:solidFill>
                <a:schemeClr val="tx1"/>
              </a:solidFill>
            </a:endParaRPr>
          </a:p>
          <a:p>
            <a:r>
              <a:rPr lang="en-GB" sz="1400" dirty="0">
                <a:ln>
                  <a:noFill/>
                </a:ln>
                <a:solidFill>
                  <a:schemeClr val="tx1"/>
                </a:solidFill>
              </a:rPr>
              <a:t>Continue with reactive maintenance</a:t>
            </a:r>
          </a:p>
          <a:p>
            <a:r>
              <a:rPr lang="en-GB" sz="1400" dirty="0">
                <a:solidFill>
                  <a:schemeClr val="tx1"/>
                </a:solidFill>
              </a:rPr>
              <a:t>v’s pro-active replacement</a:t>
            </a:r>
          </a:p>
          <a:p>
            <a:endParaRPr lang="en-GB" sz="1400" dirty="0">
              <a:ln>
                <a:noFill/>
              </a:ln>
              <a:solidFill>
                <a:schemeClr val="tx1"/>
              </a:solidFill>
            </a:endParaRPr>
          </a:p>
          <a:p>
            <a:r>
              <a:rPr lang="en-GB" sz="1400" dirty="0">
                <a:solidFill>
                  <a:schemeClr val="tx1"/>
                </a:solidFill>
              </a:rPr>
              <a:t>Rate of pro-active programme to be confirmed</a:t>
            </a:r>
          </a:p>
          <a:p>
            <a:endParaRPr lang="en-GB" sz="1400" dirty="0">
              <a:ln>
                <a:noFill/>
              </a:ln>
              <a:solidFill>
                <a:schemeClr val="tx1"/>
              </a:solidFill>
            </a:endParaRPr>
          </a:p>
          <a:p>
            <a:r>
              <a:rPr lang="en-GB" sz="1400" dirty="0">
                <a:solidFill>
                  <a:schemeClr val="tx1"/>
                </a:solidFill>
              </a:rPr>
              <a:t>CBA used to help understand different options</a:t>
            </a:r>
            <a:endParaRPr lang="en-GB" sz="1400" dirty="0">
              <a:ln>
                <a:noFill/>
              </a:ln>
              <a:solidFill>
                <a:schemeClr val="tx1"/>
              </a:solidFill>
            </a:endParaRPr>
          </a:p>
        </p:txBody>
      </p:sp>
      <p:sp>
        <p:nvSpPr>
          <p:cNvPr id="8" name="TextBox 7">
            <a:extLst>
              <a:ext uri="{FF2B5EF4-FFF2-40B4-BE49-F238E27FC236}">
                <a16:creationId xmlns:a16="http://schemas.microsoft.com/office/drawing/2014/main" id="{087259DD-7908-4C85-9D3D-78DB04BE9A14}"/>
              </a:ext>
            </a:extLst>
          </p:cNvPr>
          <p:cNvSpPr txBox="1"/>
          <p:nvPr/>
        </p:nvSpPr>
        <p:spPr>
          <a:xfrm>
            <a:off x="4688778" y="1"/>
            <a:ext cx="2854410" cy="307777"/>
          </a:xfrm>
          <a:prstGeom prst="rect">
            <a:avLst/>
          </a:prstGeom>
          <a:noFill/>
        </p:spPr>
        <p:txBody>
          <a:bodyPr wrap="square" rtlCol="0">
            <a:spAutoFit/>
          </a:bodyPr>
          <a:lstStyle/>
          <a:p>
            <a:pPr algn="ctr"/>
            <a:r>
              <a:rPr lang="en-GB" sz="1400" dirty="0">
                <a:solidFill>
                  <a:srgbClr val="FF0000"/>
                </a:solidFill>
              </a:rPr>
              <a:t>Strictly Confidential </a:t>
            </a:r>
          </a:p>
        </p:txBody>
      </p:sp>
    </p:spTree>
    <p:extLst>
      <p:ext uri="{BB962C8B-B14F-4D97-AF65-F5344CB8AC3E}">
        <p14:creationId xmlns:p14="http://schemas.microsoft.com/office/powerpoint/2010/main" val="349030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4"/>
            <a:ext cx="7955756" cy="498996"/>
          </a:xfrm>
        </p:spPr>
        <p:txBody>
          <a:bodyPr/>
          <a:lstStyle/>
          <a:p>
            <a:r>
              <a:rPr lang="en-GB" dirty="0"/>
              <a:t>Failure Modes and Repairs</a:t>
            </a:r>
          </a:p>
        </p:txBody>
      </p:sp>
      <p:sp>
        <p:nvSpPr>
          <p:cNvPr id="3" name="Content Placeholder 2"/>
          <p:cNvSpPr>
            <a:spLocks noGrp="1"/>
          </p:cNvSpPr>
          <p:nvPr>
            <p:ph idx="1"/>
          </p:nvPr>
        </p:nvSpPr>
        <p:spPr>
          <a:xfrm>
            <a:off x="734645" y="1415056"/>
            <a:ext cx="3502800" cy="4581707"/>
          </a:xfrm>
        </p:spPr>
        <p:txBody>
          <a:bodyPr/>
          <a:lstStyle/>
          <a:p>
            <a:pPr>
              <a:lnSpc>
                <a:spcPct val="150000"/>
              </a:lnSpc>
            </a:pPr>
            <a:r>
              <a:rPr lang="en-GB" b="1" dirty="0"/>
              <a:t>Likelihood: </a:t>
            </a:r>
          </a:p>
          <a:p>
            <a:pPr>
              <a:lnSpc>
                <a:spcPct val="150000"/>
              </a:lnSpc>
            </a:pPr>
            <a:r>
              <a:rPr lang="en-GB" dirty="0"/>
              <a:t>Our metering equipment is low tech mechanical kit.</a:t>
            </a:r>
          </a:p>
          <a:p>
            <a:pPr>
              <a:lnSpc>
                <a:spcPct val="150000"/>
              </a:lnSpc>
            </a:pPr>
            <a:r>
              <a:rPr lang="en-GB" dirty="0"/>
              <a:t>It is protected upstream by filtering systems designed to remove damaging particulates</a:t>
            </a:r>
          </a:p>
          <a:p>
            <a:pPr>
              <a:lnSpc>
                <a:spcPct val="150000"/>
              </a:lnSpc>
            </a:pPr>
            <a:r>
              <a:rPr lang="en-GB" dirty="0"/>
              <a:t>We have recorded only 2 meter failures during GD2</a:t>
            </a:r>
          </a:p>
          <a:p>
            <a:pPr>
              <a:lnSpc>
                <a:spcPct val="150000"/>
              </a:lnSpc>
            </a:pPr>
            <a:r>
              <a:rPr lang="en-GB" dirty="0"/>
              <a:t>However, the mechanical kit is generally over 50 years old and is beginning to show condition deterioration, including joint leakage. In addition many of our sites do not have standby meters.</a:t>
            </a:r>
          </a:p>
          <a:p>
            <a:pPr>
              <a:lnSpc>
                <a:spcPct val="150000"/>
              </a:lnSpc>
            </a:pP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4</a:t>
            </a:fld>
            <a:endParaRPr lang="en-GB" dirty="0"/>
          </a:p>
        </p:txBody>
      </p:sp>
      <p:sp>
        <p:nvSpPr>
          <p:cNvPr id="7" name="Content Placeholder 6"/>
          <p:cNvSpPr>
            <a:spLocks noGrp="1"/>
          </p:cNvSpPr>
          <p:nvPr>
            <p:ph idx="15"/>
          </p:nvPr>
        </p:nvSpPr>
        <p:spPr>
          <a:xfrm>
            <a:off x="4711913" y="1415056"/>
            <a:ext cx="3502800" cy="4656135"/>
          </a:xfrm>
        </p:spPr>
        <p:txBody>
          <a:bodyPr/>
          <a:lstStyle/>
          <a:p>
            <a:pPr>
              <a:lnSpc>
                <a:spcPct val="150000"/>
              </a:lnSpc>
            </a:pPr>
            <a:r>
              <a:rPr lang="en-GB" b="1" dirty="0"/>
              <a:t>Commercial Obsolescence</a:t>
            </a:r>
          </a:p>
          <a:p>
            <a:pPr>
              <a:lnSpc>
                <a:spcPct val="150000"/>
              </a:lnSpc>
            </a:pPr>
            <a:r>
              <a:rPr lang="en-GB" dirty="0"/>
              <a:t>The equipment produced in the 60/70s and as such suppliers no longer hold spares for these models as standard items. </a:t>
            </a:r>
          </a:p>
          <a:p>
            <a:pPr>
              <a:lnSpc>
                <a:spcPct val="150000"/>
              </a:lnSpc>
            </a:pPr>
            <a:r>
              <a:rPr lang="en-GB" dirty="0"/>
              <a:t>Bespoke are high cost and long lead time. </a:t>
            </a:r>
          </a:p>
          <a:p>
            <a:pPr>
              <a:lnSpc>
                <a:spcPct val="150000"/>
              </a:lnSpc>
            </a:pPr>
            <a:r>
              <a:rPr lang="en-GB" dirty="0"/>
              <a:t>Most significantly we have not identified suppliers which will provide spares for old units to the required British Standard -needed to ensure the low meter </a:t>
            </a:r>
            <a:r>
              <a:rPr lang="en-GB" dirty="0" err="1"/>
              <a:t>uncertinty</a:t>
            </a:r>
            <a:r>
              <a:rPr lang="en-GB" dirty="0"/>
              <a:t> that shipper expect.</a:t>
            </a:r>
          </a:p>
          <a:p>
            <a:pPr>
              <a:lnSpc>
                <a:spcPct val="150000"/>
              </a:lnSpc>
            </a:pPr>
            <a:r>
              <a:rPr lang="en-GB" dirty="0"/>
              <a:t>The criticality of spares to system operation is understood</a:t>
            </a:r>
          </a:p>
          <a:p>
            <a:endParaRPr lang="en-GB" dirty="0"/>
          </a:p>
        </p:txBody>
      </p:sp>
      <p:pic>
        <p:nvPicPr>
          <p:cNvPr id="9" name="Content Placeholder 8"/>
          <p:cNvPicPr>
            <a:picLocks noGrp="1" noChangeAspect="1"/>
          </p:cNvPicPr>
          <p:nvPr>
            <p:ph idx="16"/>
          </p:nvPr>
        </p:nvPicPr>
        <p:blipFill>
          <a:blip r:embed="rId2">
            <a:extLst>
              <a:ext uri="{28A0092B-C50C-407E-A947-70E740481C1C}">
                <a14:useLocalDpi xmlns:a14="http://schemas.microsoft.com/office/drawing/2010/main" val="0"/>
              </a:ext>
            </a:extLst>
          </a:blip>
          <a:stretch>
            <a:fillRect/>
          </a:stretch>
        </p:blipFill>
        <p:spPr>
          <a:xfrm>
            <a:off x="8923449" y="1414463"/>
            <a:ext cx="2731865" cy="4235450"/>
          </a:xfrm>
        </p:spPr>
      </p:pic>
    </p:spTree>
    <p:extLst>
      <p:ext uri="{BB962C8B-B14F-4D97-AF65-F5344CB8AC3E}">
        <p14:creationId xmlns:p14="http://schemas.microsoft.com/office/powerpoint/2010/main" val="364753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6C003EC-523B-4CCB-B1BF-870660FA00CA}"/>
              </a:ext>
            </a:extLst>
          </p:cNvPr>
          <p:cNvGrpSpPr/>
          <p:nvPr/>
        </p:nvGrpSpPr>
        <p:grpSpPr>
          <a:xfrm>
            <a:off x="683726" y="743382"/>
            <a:ext cx="10797438" cy="5466573"/>
            <a:chOff x="240854" y="2387057"/>
            <a:chExt cx="7708133" cy="4248240"/>
          </a:xfrm>
        </p:grpSpPr>
        <p:sp>
          <p:nvSpPr>
            <p:cNvPr id="14" name="Freeform: Shape 13">
              <a:extLst>
                <a:ext uri="{FF2B5EF4-FFF2-40B4-BE49-F238E27FC236}">
                  <a16:creationId xmlns:a16="http://schemas.microsoft.com/office/drawing/2014/main" id="{AAA2FC3F-952F-4C2B-B8AE-32F003F6DB14}"/>
                </a:ext>
              </a:extLst>
            </p:cNvPr>
            <p:cNvSpPr/>
            <p:nvPr/>
          </p:nvSpPr>
          <p:spPr>
            <a:xfrm>
              <a:off x="240854" y="2387057"/>
              <a:ext cx="2506524" cy="2088000"/>
            </a:xfrm>
            <a:custGeom>
              <a:avLst/>
              <a:gdLst>
                <a:gd name="connsiteX0" fmla="*/ 0 w 2506524"/>
                <a:gd name="connsiteY0" fmla="*/ 0 h 1503914"/>
                <a:gd name="connsiteX1" fmla="*/ 2506524 w 2506524"/>
                <a:gd name="connsiteY1" fmla="*/ 0 h 1503914"/>
                <a:gd name="connsiteX2" fmla="*/ 2506524 w 2506524"/>
                <a:gd name="connsiteY2" fmla="*/ 1503914 h 1503914"/>
                <a:gd name="connsiteX3" fmla="*/ 0 w 2506524"/>
                <a:gd name="connsiteY3" fmla="*/ 1503914 h 1503914"/>
                <a:gd name="connsiteX4" fmla="*/ 0 w 2506524"/>
                <a:gd name="connsiteY4" fmla="*/ 0 h 150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524" h="1503914">
                  <a:moveTo>
                    <a:pt x="0" y="0"/>
                  </a:moveTo>
                  <a:lnTo>
                    <a:pt x="2506524" y="0"/>
                  </a:lnTo>
                  <a:lnTo>
                    <a:pt x="2506524" y="1503914"/>
                  </a:lnTo>
                  <a:lnTo>
                    <a:pt x="0" y="1503914"/>
                  </a:lnTo>
                  <a:lnTo>
                    <a:pt x="0"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342900" lvl="0" indent="-342900" algn="ctr" defTabSz="533400">
                <a:lnSpc>
                  <a:spcPct val="90000"/>
                </a:lnSpc>
                <a:spcBef>
                  <a:spcPct val="0"/>
                </a:spcBef>
                <a:spcAft>
                  <a:spcPct val="35000"/>
                </a:spcAft>
                <a:buAutoNum type="arabicPeriod"/>
              </a:pPr>
              <a:r>
                <a:rPr lang="en-GB" sz="1380" b="1" u="sng" kern="1200" dirty="0"/>
                <a:t>Odour</a:t>
              </a:r>
            </a:p>
            <a:p>
              <a:pPr lvl="0" algn="ctr" defTabSz="533400">
                <a:lnSpc>
                  <a:spcPct val="90000"/>
                </a:lnSpc>
                <a:spcBef>
                  <a:spcPct val="0"/>
                </a:spcBef>
                <a:spcAft>
                  <a:spcPct val="35000"/>
                </a:spcAft>
              </a:pPr>
              <a:endParaRPr lang="en-GB" sz="1380" u="sng" kern="1200" dirty="0"/>
            </a:p>
            <a:p>
              <a:pPr marL="0" lvl="0" indent="0" algn="ctr" defTabSz="533400">
                <a:lnSpc>
                  <a:spcPct val="90000"/>
                </a:lnSpc>
                <a:spcBef>
                  <a:spcPct val="0"/>
                </a:spcBef>
                <a:spcAft>
                  <a:spcPct val="35000"/>
                </a:spcAft>
                <a:buNone/>
              </a:pPr>
              <a:r>
                <a:rPr lang="en-GB" sz="1400" dirty="0"/>
                <a:t>The metered volume of gas determines the rate of odorant addition at the Offtake. </a:t>
              </a:r>
            </a:p>
            <a:p>
              <a:pPr marL="0" lvl="0" indent="0" algn="ctr" defTabSz="533400">
                <a:lnSpc>
                  <a:spcPct val="90000"/>
                </a:lnSpc>
                <a:spcBef>
                  <a:spcPct val="0"/>
                </a:spcBef>
                <a:spcAft>
                  <a:spcPct val="35000"/>
                </a:spcAft>
                <a:buNone/>
              </a:pPr>
              <a:r>
                <a:rPr lang="en-GB" sz="1400" kern="1200" dirty="0"/>
                <a:t>Poor/absent meter data will impact odorant system</a:t>
              </a:r>
            </a:p>
            <a:p>
              <a:pPr marL="0" lvl="0" indent="0" algn="ctr" defTabSz="533400">
                <a:lnSpc>
                  <a:spcPct val="90000"/>
                </a:lnSpc>
                <a:spcBef>
                  <a:spcPct val="0"/>
                </a:spcBef>
                <a:spcAft>
                  <a:spcPct val="35000"/>
                </a:spcAft>
                <a:buNone/>
              </a:pPr>
              <a:r>
                <a:rPr lang="en-GB" sz="1400" dirty="0"/>
                <a:t>Un-odorised gas a significant risk</a:t>
              </a:r>
              <a:endParaRPr lang="en-GB" sz="1400" kern="1200" dirty="0"/>
            </a:p>
            <a:p>
              <a:pPr marL="0" lvl="0" indent="0" algn="ctr" defTabSz="533400">
                <a:lnSpc>
                  <a:spcPct val="90000"/>
                </a:lnSpc>
                <a:spcBef>
                  <a:spcPct val="0"/>
                </a:spcBef>
                <a:spcAft>
                  <a:spcPct val="35000"/>
                </a:spcAft>
                <a:buNone/>
              </a:pPr>
              <a:r>
                <a:rPr lang="en-GB" sz="1400" dirty="0"/>
                <a:t>Mitigation – turn it up to 11</a:t>
              </a:r>
            </a:p>
            <a:p>
              <a:pPr marL="0" lvl="0" indent="0" algn="ctr" defTabSz="533400">
                <a:lnSpc>
                  <a:spcPct val="90000"/>
                </a:lnSpc>
                <a:spcBef>
                  <a:spcPct val="0"/>
                </a:spcBef>
                <a:spcAft>
                  <a:spcPct val="35000"/>
                </a:spcAft>
                <a:buNone/>
              </a:pPr>
              <a:r>
                <a:rPr lang="en-GB" sz="1400" kern="1200" dirty="0"/>
                <a:t>This can result in escalated concern/reporting from customers</a:t>
              </a:r>
            </a:p>
          </p:txBody>
        </p:sp>
        <p:sp>
          <p:nvSpPr>
            <p:cNvPr id="15" name="Freeform: Shape 14">
              <a:extLst>
                <a:ext uri="{FF2B5EF4-FFF2-40B4-BE49-F238E27FC236}">
                  <a16:creationId xmlns:a16="http://schemas.microsoft.com/office/drawing/2014/main" id="{247F80B2-09BF-48B4-81D3-7BCDB9405D83}"/>
                </a:ext>
              </a:extLst>
            </p:cNvPr>
            <p:cNvSpPr/>
            <p:nvPr/>
          </p:nvSpPr>
          <p:spPr>
            <a:xfrm>
              <a:off x="2851335" y="2387057"/>
              <a:ext cx="2506524" cy="2088000"/>
            </a:xfrm>
            <a:custGeom>
              <a:avLst/>
              <a:gdLst>
                <a:gd name="connsiteX0" fmla="*/ 0 w 2506524"/>
                <a:gd name="connsiteY0" fmla="*/ 0 h 1503914"/>
                <a:gd name="connsiteX1" fmla="*/ 2506524 w 2506524"/>
                <a:gd name="connsiteY1" fmla="*/ 0 h 1503914"/>
                <a:gd name="connsiteX2" fmla="*/ 2506524 w 2506524"/>
                <a:gd name="connsiteY2" fmla="*/ 1503914 h 1503914"/>
                <a:gd name="connsiteX3" fmla="*/ 0 w 2506524"/>
                <a:gd name="connsiteY3" fmla="*/ 1503914 h 1503914"/>
                <a:gd name="connsiteX4" fmla="*/ 0 w 2506524"/>
                <a:gd name="connsiteY4" fmla="*/ 0 h 150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524" h="1503914">
                  <a:moveTo>
                    <a:pt x="0" y="0"/>
                  </a:moveTo>
                  <a:lnTo>
                    <a:pt x="2506524" y="0"/>
                  </a:lnTo>
                  <a:lnTo>
                    <a:pt x="2506524" y="1503914"/>
                  </a:lnTo>
                  <a:lnTo>
                    <a:pt x="0" y="1503914"/>
                  </a:lnTo>
                  <a:lnTo>
                    <a:pt x="0"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GB" sz="1380" b="1" u="sng" kern="1200" dirty="0"/>
                <a:t>2. Interruption to supply</a:t>
              </a:r>
            </a:p>
            <a:p>
              <a:pPr marL="0" lvl="0" indent="0" algn="ctr" defTabSz="533400">
                <a:lnSpc>
                  <a:spcPct val="90000"/>
                </a:lnSpc>
                <a:spcBef>
                  <a:spcPct val="0"/>
                </a:spcBef>
                <a:spcAft>
                  <a:spcPct val="35000"/>
                </a:spcAft>
                <a:buNone/>
              </a:pPr>
              <a:endParaRPr lang="en-GB" sz="1380" u="sng" kern="1200" dirty="0"/>
            </a:p>
            <a:p>
              <a:pPr marL="0" lvl="0" indent="0" algn="ctr" defTabSz="533400">
                <a:lnSpc>
                  <a:spcPct val="90000"/>
                </a:lnSpc>
                <a:spcBef>
                  <a:spcPct val="0"/>
                </a:spcBef>
                <a:spcAft>
                  <a:spcPct val="35000"/>
                </a:spcAft>
                <a:buNone/>
              </a:pPr>
              <a:r>
                <a:rPr lang="en-GB" sz="1400" kern="1200" dirty="0"/>
                <a:t>Poor volumetric control could lead to interruptions to supply.</a:t>
              </a:r>
            </a:p>
            <a:p>
              <a:pPr marL="0" lvl="0" indent="0" algn="ctr" defTabSz="533400">
                <a:lnSpc>
                  <a:spcPct val="90000"/>
                </a:lnSpc>
                <a:spcBef>
                  <a:spcPct val="0"/>
                </a:spcBef>
                <a:spcAft>
                  <a:spcPct val="35000"/>
                </a:spcAft>
                <a:buNone/>
              </a:pPr>
              <a:r>
                <a:rPr lang="en-GB" sz="1400" dirty="0"/>
                <a:t>Mitigation – ‘site set points’ would allow gas to continue to flow at approximately the correct volume</a:t>
              </a:r>
            </a:p>
            <a:p>
              <a:pPr marL="0" lvl="0" indent="0" algn="ctr" defTabSz="533400">
                <a:lnSpc>
                  <a:spcPct val="90000"/>
                </a:lnSpc>
                <a:spcBef>
                  <a:spcPct val="0"/>
                </a:spcBef>
                <a:spcAft>
                  <a:spcPct val="35000"/>
                </a:spcAft>
                <a:buNone/>
              </a:pPr>
              <a:r>
                <a:rPr lang="en-GB" sz="1400" kern="1200" dirty="0"/>
                <a:t>Impact of extended outage on GT system being evaluated- would they really cut us off?</a:t>
              </a:r>
            </a:p>
          </p:txBody>
        </p:sp>
        <p:sp>
          <p:nvSpPr>
            <p:cNvPr id="16" name="Freeform: Shape 15">
              <a:extLst>
                <a:ext uri="{FF2B5EF4-FFF2-40B4-BE49-F238E27FC236}">
                  <a16:creationId xmlns:a16="http://schemas.microsoft.com/office/drawing/2014/main" id="{3D73E582-066E-4C26-A586-56A1480B1B0F}"/>
                </a:ext>
              </a:extLst>
            </p:cNvPr>
            <p:cNvSpPr/>
            <p:nvPr/>
          </p:nvSpPr>
          <p:spPr>
            <a:xfrm>
              <a:off x="240854" y="4547297"/>
              <a:ext cx="2506524" cy="2088000"/>
            </a:xfrm>
            <a:custGeom>
              <a:avLst/>
              <a:gdLst>
                <a:gd name="connsiteX0" fmla="*/ 0 w 2506524"/>
                <a:gd name="connsiteY0" fmla="*/ 0 h 1503914"/>
                <a:gd name="connsiteX1" fmla="*/ 2506524 w 2506524"/>
                <a:gd name="connsiteY1" fmla="*/ 0 h 1503914"/>
                <a:gd name="connsiteX2" fmla="*/ 2506524 w 2506524"/>
                <a:gd name="connsiteY2" fmla="*/ 1503914 h 1503914"/>
                <a:gd name="connsiteX3" fmla="*/ 0 w 2506524"/>
                <a:gd name="connsiteY3" fmla="*/ 1503914 h 1503914"/>
                <a:gd name="connsiteX4" fmla="*/ 0 w 2506524"/>
                <a:gd name="connsiteY4" fmla="*/ 0 h 150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524" h="1503914">
                  <a:moveTo>
                    <a:pt x="0" y="0"/>
                  </a:moveTo>
                  <a:lnTo>
                    <a:pt x="2506524" y="0"/>
                  </a:lnTo>
                  <a:lnTo>
                    <a:pt x="2506524" y="1503914"/>
                  </a:lnTo>
                  <a:lnTo>
                    <a:pt x="0" y="1503914"/>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GB" sz="1380" b="1" u="sng" kern="1200" dirty="0">
                  <a:solidFill>
                    <a:schemeClr val="tx1">
                      <a:lumMod val="95000"/>
                      <a:lumOff val="5000"/>
                    </a:schemeClr>
                  </a:solidFill>
                </a:rPr>
                <a:t>Opportunities</a:t>
              </a:r>
            </a:p>
            <a:p>
              <a:pPr marL="0" lvl="0" indent="0" algn="ctr" defTabSz="533400">
                <a:lnSpc>
                  <a:spcPct val="90000"/>
                </a:lnSpc>
                <a:spcBef>
                  <a:spcPct val="0"/>
                </a:spcBef>
                <a:spcAft>
                  <a:spcPct val="35000"/>
                </a:spcAft>
                <a:buNone/>
              </a:pPr>
              <a:r>
                <a:rPr lang="en-GB" sz="1380" kern="1200" dirty="0">
                  <a:solidFill>
                    <a:schemeClr val="tx1">
                      <a:lumMod val="95000"/>
                      <a:lumOff val="5000"/>
                    </a:schemeClr>
                  </a:solidFill>
                </a:rPr>
                <a:t>Modern Ultrasonic Meters are more accurate over a wider flow range – move from 3% to 1% performance</a:t>
              </a:r>
            </a:p>
            <a:p>
              <a:pPr marL="0" lvl="0" indent="0" algn="ctr" defTabSz="533400">
                <a:lnSpc>
                  <a:spcPct val="90000"/>
                </a:lnSpc>
                <a:spcBef>
                  <a:spcPct val="0"/>
                </a:spcBef>
                <a:spcAft>
                  <a:spcPct val="35000"/>
                </a:spcAft>
                <a:buNone/>
              </a:pPr>
              <a:r>
                <a:rPr lang="en-GB" sz="1380" dirty="0">
                  <a:solidFill>
                    <a:schemeClr val="tx1">
                      <a:lumMod val="95000"/>
                      <a:lumOff val="5000"/>
                    </a:schemeClr>
                  </a:solidFill>
                </a:rPr>
                <a:t>They can be more closely monitored from a condition perspective – self reporting drift or anomalies</a:t>
              </a:r>
            </a:p>
            <a:p>
              <a:pPr marL="0" lvl="0" indent="0" algn="ctr" defTabSz="533400">
                <a:lnSpc>
                  <a:spcPct val="90000"/>
                </a:lnSpc>
                <a:spcBef>
                  <a:spcPct val="0"/>
                </a:spcBef>
                <a:spcAft>
                  <a:spcPct val="35000"/>
                </a:spcAft>
                <a:buNone/>
              </a:pPr>
              <a:r>
                <a:rPr lang="en-GB" sz="1380" dirty="0">
                  <a:solidFill>
                    <a:schemeClr val="tx1">
                      <a:lumMod val="95000"/>
                      <a:lumOff val="5000"/>
                    </a:schemeClr>
                  </a:solidFill>
                </a:rPr>
                <a:t>Reconfiguring sites to provide duty and standby metering streams will increase reliance. </a:t>
              </a:r>
              <a:endParaRPr lang="en-GB" sz="1380" kern="1200" dirty="0">
                <a:solidFill>
                  <a:schemeClr val="tx1">
                    <a:lumMod val="95000"/>
                    <a:lumOff val="5000"/>
                  </a:schemeClr>
                </a:solidFill>
              </a:endParaRPr>
            </a:p>
          </p:txBody>
        </p:sp>
        <p:sp>
          <p:nvSpPr>
            <p:cNvPr id="17" name="Freeform: Shape 16">
              <a:extLst>
                <a:ext uri="{FF2B5EF4-FFF2-40B4-BE49-F238E27FC236}">
                  <a16:creationId xmlns:a16="http://schemas.microsoft.com/office/drawing/2014/main" id="{F652701F-8346-4B25-81D3-F23D9AA6411B}"/>
                </a:ext>
              </a:extLst>
            </p:cNvPr>
            <p:cNvSpPr/>
            <p:nvPr/>
          </p:nvSpPr>
          <p:spPr>
            <a:xfrm>
              <a:off x="5442463" y="2387057"/>
              <a:ext cx="2506524" cy="2088000"/>
            </a:xfrm>
            <a:custGeom>
              <a:avLst/>
              <a:gdLst>
                <a:gd name="connsiteX0" fmla="*/ 0 w 2506524"/>
                <a:gd name="connsiteY0" fmla="*/ 0 h 1503914"/>
                <a:gd name="connsiteX1" fmla="*/ 2506524 w 2506524"/>
                <a:gd name="connsiteY1" fmla="*/ 0 h 1503914"/>
                <a:gd name="connsiteX2" fmla="*/ 2506524 w 2506524"/>
                <a:gd name="connsiteY2" fmla="*/ 1503914 h 1503914"/>
                <a:gd name="connsiteX3" fmla="*/ 0 w 2506524"/>
                <a:gd name="connsiteY3" fmla="*/ 1503914 h 1503914"/>
                <a:gd name="connsiteX4" fmla="*/ 0 w 2506524"/>
                <a:gd name="connsiteY4" fmla="*/ 0 h 150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524" h="1503914">
                  <a:moveTo>
                    <a:pt x="0" y="0"/>
                  </a:moveTo>
                  <a:lnTo>
                    <a:pt x="2506524" y="0"/>
                  </a:lnTo>
                  <a:lnTo>
                    <a:pt x="2506524" y="1503914"/>
                  </a:lnTo>
                  <a:lnTo>
                    <a:pt x="0" y="1503914"/>
                  </a:lnTo>
                  <a:lnTo>
                    <a:pt x="0"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GB" sz="1380" b="1" u="sng" dirty="0"/>
                <a:t>3</a:t>
              </a:r>
              <a:r>
                <a:rPr lang="en-GB" sz="1380" b="1" u="sng" kern="1200" dirty="0"/>
                <a:t>. Impact on GT &amp; Shippers</a:t>
              </a:r>
            </a:p>
            <a:p>
              <a:pPr marL="0" lvl="0" indent="0" algn="ctr" defTabSz="533400">
                <a:lnSpc>
                  <a:spcPct val="90000"/>
                </a:lnSpc>
                <a:spcBef>
                  <a:spcPct val="0"/>
                </a:spcBef>
                <a:spcAft>
                  <a:spcPct val="35000"/>
                </a:spcAft>
                <a:buNone/>
              </a:pPr>
              <a:endParaRPr lang="en-GB" sz="1380" u="sng" dirty="0"/>
            </a:p>
            <a:p>
              <a:pPr marL="0" lvl="0" indent="0" algn="ctr" defTabSz="533400">
                <a:lnSpc>
                  <a:spcPct val="90000"/>
                </a:lnSpc>
                <a:spcBef>
                  <a:spcPct val="0"/>
                </a:spcBef>
                <a:spcAft>
                  <a:spcPct val="35000"/>
                </a:spcAft>
                <a:buNone/>
              </a:pPr>
              <a:r>
                <a:rPr lang="en-GB" sz="1400" dirty="0"/>
                <a:t>In the case of a short term outage an independent specialist is recruited to make flow calculations to provide assurance to GT around flows.</a:t>
              </a:r>
            </a:p>
            <a:p>
              <a:pPr marL="0" lvl="0" indent="0" algn="ctr" defTabSz="533400">
                <a:lnSpc>
                  <a:spcPct val="90000"/>
                </a:lnSpc>
                <a:spcBef>
                  <a:spcPct val="0"/>
                </a:spcBef>
                <a:spcAft>
                  <a:spcPct val="35000"/>
                </a:spcAft>
                <a:buNone/>
              </a:pPr>
              <a:r>
                <a:rPr lang="en-GB" sz="1400" dirty="0"/>
                <a:t>For long term outage the knock on impact onto management of the GT network and compliance with transportation codes is uncertain.</a:t>
              </a:r>
            </a:p>
            <a:p>
              <a:pPr marL="0" lvl="0" indent="0" algn="ctr" defTabSz="533400">
                <a:lnSpc>
                  <a:spcPct val="90000"/>
                </a:lnSpc>
                <a:spcBef>
                  <a:spcPct val="0"/>
                </a:spcBef>
                <a:spcAft>
                  <a:spcPct val="35000"/>
                </a:spcAft>
                <a:buNone/>
              </a:pPr>
              <a:r>
                <a:rPr lang="en-GB" sz="1400" kern="1200" dirty="0"/>
                <a:t>£28m of gas per day goes through the meters</a:t>
              </a:r>
            </a:p>
          </p:txBody>
        </p:sp>
      </p:grpSp>
      <p:sp>
        <p:nvSpPr>
          <p:cNvPr id="4" name="Date Placeholder 3">
            <a:extLst>
              <a:ext uri="{FF2B5EF4-FFF2-40B4-BE49-F238E27FC236}">
                <a16:creationId xmlns:a16="http://schemas.microsoft.com/office/drawing/2014/main" id="{46EDB805-6037-43F9-B02B-CBCB1AD156C5}"/>
              </a:ext>
            </a:extLst>
          </p:cNvPr>
          <p:cNvSpPr>
            <a:spLocks noGrp="1"/>
          </p:cNvSpPr>
          <p:nvPr>
            <p:ph type="dt" sz="half" idx="10"/>
          </p:nvPr>
        </p:nvSpPr>
        <p:spPr/>
        <p:txBody>
          <a:bodyPr/>
          <a:lstStyle/>
          <a:p>
            <a:fld id="{6064C687-E54E-4A59-A131-5441B095AAD8}" type="datetime1">
              <a:rPr lang="en-GB" smtClean="0"/>
              <a:t>06/11/2019</a:t>
            </a:fld>
            <a:endParaRPr lang="en-GB" dirty="0"/>
          </a:p>
        </p:txBody>
      </p:sp>
      <p:sp>
        <p:nvSpPr>
          <p:cNvPr id="6" name="Slide Number Placeholder 5">
            <a:extLst>
              <a:ext uri="{FF2B5EF4-FFF2-40B4-BE49-F238E27FC236}">
                <a16:creationId xmlns:a16="http://schemas.microsoft.com/office/drawing/2014/main" id="{B6710447-91D5-48D5-ABAC-748B11D1523B}"/>
              </a:ext>
            </a:extLst>
          </p:cNvPr>
          <p:cNvSpPr>
            <a:spLocks noGrp="1"/>
          </p:cNvSpPr>
          <p:nvPr>
            <p:ph type="sldNum" sz="quarter" idx="12"/>
          </p:nvPr>
        </p:nvSpPr>
        <p:spPr/>
        <p:txBody>
          <a:bodyPr/>
          <a:lstStyle/>
          <a:p>
            <a:fld id="{D5361521-EF7F-456B-A25F-4EAD8E019C37}" type="slidenum">
              <a:rPr lang="en-GB" smtClean="0"/>
              <a:t>5</a:t>
            </a:fld>
            <a:endParaRPr lang="en-GB" dirty="0"/>
          </a:p>
        </p:txBody>
      </p:sp>
      <p:sp>
        <p:nvSpPr>
          <p:cNvPr id="18" name="Title 1">
            <a:extLst>
              <a:ext uri="{FF2B5EF4-FFF2-40B4-BE49-F238E27FC236}">
                <a16:creationId xmlns:a16="http://schemas.microsoft.com/office/drawing/2014/main" id="{8619EB9B-E2CD-4340-902A-8D0536226749}"/>
              </a:ext>
            </a:extLst>
          </p:cNvPr>
          <p:cNvSpPr txBox="1">
            <a:spLocks/>
          </p:cNvSpPr>
          <p:nvPr/>
        </p:nvSpPr>
        <p:spPr>
          <a:xfrm>
            <a:off x="212651" y="231226"/>
            <a:ext cx="9427847" cy="40672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spc="-150">
                <a:solidFill>
                  <a:schemeClr val="tx2"/>
                </a:solidFill>
                <a:latin typeface="+mj-lt"/>
                <a:ea typeface="+mj-ea"/>
                <a:cs typeface="+mj-cs"/>
              </a:defRPr>
            </a:lvl1pPr>
          </a:lstStyle>
          <a:p>
            <a:pPr lvl="0"/>
            <a:r>
              <a:rPr lang="en-GB" sz="2800" dirty="0"/>
              <a:t>Consequence - £28m of gas metered per day</a:t>
            </a:r>
          </a:p>
        </p:txBody>
      </p:sp>
      <p:sp>
        <p:nvSpPr>
          <p:cNvPr id="2" name="TextBox 1"/>
          <p:cNvSpPr txBox="1"/>
          <p:nvPr/>
        </p:nvSpPr>
        <p:spPr>
          <a:xfrm>
            <a:off x="4312464" y="3523147"/>
            <a:ext cx="3511102" cy="2585323"/>
          </a:xfrm>
          <a:prstGeom prst="rect">
            <a:avLst/>
          </a:prstGeom>
          <a:noFill/>
        </p:spPr>
        <p:txBody>
          <a:bodyPr wrap="square" rtlCol="0">
            <a:spAutoFit/>
          </a:bodyPr>
          <a:lstStyle/>
          <a:p>
            <a:r>
              <a:rPr lang="en-GB" dirty="0"/>
              <a:t>A number of our sites have a single meter stream, if it fails there is no standby system</a:t>
            </a:r>
          </a:p>
          <a:p>
            <a:endParaRPr lang="en-GB" dirty="0"/>
          </a:p>
          <a:p>
            <a:r>
              <a:rPr lang="en-GB" dirty="0"/>
              <a:t>A number of our sites do not have readily available spares, extending the time to achieve a repair</a:t>
            </a:r>
          </a:p>
          <a:p>
            <a:endParaRPr lang="en-GB" dirty="0"/>
          </a:p>
        </p:txBody>
      </p:sp>
      <p:sp>
        <p:nvSpPr>
          <p:cNvPr id="21" name="Freeform: Shape 14">
            <a:extLst>
              <a:ext uri="{FF2B5EF4-FFF2-40B4-BE49-F238E27FC236}">
                <a16:creationId xmlns:a16="http://schemas.microsoft.com/office/drawing/2014/main" id="{247F80B2-09BF-48B4-81D3-7BCDB9405D83}"/>
              </a:ext>
            </a:extLst>
          </p:cNvPr>
          <p:cNvSpPr/>
          <p:nvPr/>
        </p:nvSpPr>
        <p:spPr>
          <a:xfrm>
            <a:off x="7975965" y="3582590"/>
            <a:ext cx="3511102" cy="2686808"/>
          </a:xfrm>
          <a:custGeom>
            <a:avLst/>
            <a:gdLst>
              <a:gd name="connsiteX0" fmla="*/ 0 w 2506524"/>
              <a:gd name="connsiteY0" fmla="*/ 0 h 1503914"/>
              <a:gd name="connsiteX1" fmla="*/ 2506524 w 2506524"/>
              <a:gd name="connsiteY1" fmla="*/ 0 h 1503914"/>
              <a:gd name="connsiteX2" fmla="*/ 2506524 w 2506524"/>
              <a:gd name="connsiteY2" fmla="*/ 1503914 h 1503914"/>
              <a:gd name="connsiteX3" fmla="*/ 0 w 2506524"/>
              <a:gd name="connsiteY3" fmla="*/ 1503914 h 1503914"/>
              <a:gd name="connsiteX4" fmla="*/ 0 w 2506524"/>
              <a:gd name="connsiteY4" fmla="*/ 0 h 150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524" h="1503914">
                <a:moveTo>
                  <a:pt x="0" y="0"/>
                </a:moveTo>
                <a:lnTo>
                  <a:pt x="2506524" y="0"/>
                </a:lnTo>
                <a:lnTo>
                  <a:pt x="2506524" y="1503914"/>
                </a:lnTo>
                <a:lnTo>
                  <a:pt x="0" y="1503914"/>
                </a:lnTo>
                <a:lnTo>
                  <a:pt x="0"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GB" sz="1380" b="1" u="sng" kern="1200" dirty="0"/>
              <a:t>4. The Law</a:t>
            </a:r>
          </a:p>
          <a:p>
            <a:pPr marL="0" lvl="0" indent="0" algn="ctr" defTabSz="533400">
              <a:lnSpc>
                <a:spcPct val="90000"/>
              </a:lnSpc>
              <a:spcBef>
                <a:spcPct val="0"/>
              </a:spcBef>
              <a:spcAft>
                <a:spcPct val="35000"/>
              </a:spcAft>
              <a:buNone/>
            </a:pPr>
            <a:endParaRPr lang="en-GB" sz="1380" u="sng" kern="1200" dirty="0"/>
          </a:p>
          <a:p>
            <a:pPr lvl="0" algn="ctr"/>
            <a:r>
              <a:rPr lang="en-GB" sz="1400" dirty="0"/>
              <a:t>Statute Gas (Calculation of Thermal Energy) Regulations (Sec 12), License Conditions and Uniform Network Code (UNC) require Cadent to provide a fit-for-purpose Flow Weighted Average Calorific Value (FWACV) system that is reliable, accurate, safe and efficient way to measure gas-volumes and energy at our offtakes.  </a:t>
            </a:r>
          </a:p>
        </p:txBody>
      </p:sp>
    </p:spTree>
    <p:extLst>
      <p:ext uri="{BB962C8B-B14F-4D97-AF65-F5344CB8AC3E}">
        <p14:creationId xmlns:p14="http://schemas.microsoft.com/office/powerpoint/2010/main" val="101838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659954"/>
            <a:ext cx="7955756" cy="498996"/>
          </a:xfrm>
        </p:spPr>
        <p:txBody>
          <a:bodyPr/>
          <a:lstStyle/>
          <a:p>
            <a:r>
              <a:rPr lang="en-GB" dirty="0"/>
              <a:t>Options</a:t>
            </a:r>
          </a:p>
        </p:txBody>
      </p:sp>
      <p:sp>
        <p:nvSpPr>
          <p:cNvPr id="3" name="Content Placeholder 2"/>
          <p:cNvSpPr>
            <a:spLocks noGrp="1"/>
          </p:cNvSpPr>
          <p:nvPr>
            <p:ph idx="1"/>
          </p:nvPr>
        </p:nvSpPr>
        <p:spPr>
          <a:xfrm>
            <a:off x="734645" y="1415056"/>
            <a:ext cx="3502800" cy="4581707"/>
          </a:xfrm>
        </p:spPr>
        <p:txBody>
          <a:bodyPr/>
          <a:lstStyle/>
          <a:p>
            <a:pPr>
              <a:lnSpc>
                <a:spcPct val="150000"/>
              </a:lnSpc>
            </a:pPr>
            <a:r>
              <a:rPr lang="en-GB" b="1" dirty="0"/>
              <a:t>Continue as is: </a:t>
            </a:r>
          </a:p>
          <a:p>
            <a:pPr>
              <a:lnSpc>
                <a:spcPct val="150000"/>
              </a:lnSpc>
            </a:pPr>
            <a:endParaRPr lang="en-GB" sz="800" dirty="0"/>
          </a:p>
          <a:p>
            <a:pPr>
              <a:lnSpc>
                <a:spcPct val="150000"/>
              </a:lnSpc>
            </a:pPr>
            <a:r>
              <a:rPr lang="en-GB" dirty="0"/>
              <a:t>We have not yet experienced a prolonged outage of our metering equipment</a:t>
            </a:r>
          </a:p>
          <a:p>
            <a:pPr>
              <a:lnSpc>
                <a:spcPct val="150000"/>
              </a:lnSpc>
            </a:pPr>
            <a:r>
              <a:rPr lang="en-GB" dirty="0"/>
              <a:t>We can continue to examine opportunities to extend asset life</a:t>
            </a:r>
          </a:p>
          <a:p>
            <a:pPr>
              <a:lnSpc>
                <a:spcPct val="150000"/>
              </a:lnSpc>
            </a:pPr>
            <a:r>
              <a:rPr lang="en-GB" dirty="0"/>
              <a:t>Likelihood that maintenance costs will increase and that outage will occur</a:t>
            </a:r>
          </a:p>
          <a:p>
            <a:pPr>
              <a:lnSpc>
                <a:spcPct val="150000"/>
              </a:lnSpc>
            </a:pPr>
            <a:endParaRPr lang="en-GB" dirty="0"/>
          </a:p>
        </p:txBody>
      </p:sp>
      <p:sp>
        <p:nvSpPr>
          <p:cNvPr id="4" name="Date Placeholder 3"/>
          <p:cNvSpPr>
            <a:spLocks noGrp="1"/>
          </p:cNvSpPr>
          <p:nvPr>
            <p:ph type="dt" sz="half" idx="10"/>
          </p:nvPr>
        </p:nvSpPr>
        <p:spPr/>
        <p:txBody>
          <a:bodyPr/>
          <a:lstStyle/>
          <a:p>
            <a:fld id="{6064C687-E54E-4A59-A131-5441B095AAD8}" type="datetime1">
              <a:rPr lang="en-GB" smtClean="0"/>
              <a:t>06/11/2019</a:t>
            </a:fld>
            <a:endParaRPr lang="en-GB" dirty="0"/>
          </a:p>
        </p:txBody>
      </p:sp>
      <p:sp>
        <p:nvSpPr>
          <p:cNvPr id="5" name="Footer Placeholder 4"/>
          <p:cNvSpPr>
            <a:spLocks noGrp="1"/>
          </p:cNvSpPr>
          <p:nvPr>
            <p:ph type="ftr" sz="quarter" idx="11"/>
          </p:nvPr>
        </p:nvSpPr>
        <p:spPr/>
        <p:txBody>
          <a:bodyPr/>
          <a:lstStyle/>
          <a:p>
            <a:r>
              <a:rPr lang="en-GB" dirty="0"/>
              <a:t>Presentation info in footer</a:t>
            </a:r>
          </a:p>
        </p:txBody>
      </p:sp>
      <p:sp>
        <p:nvSpPr>
          <p:cNvPr id="6" name="Slide Number Placeholder 5"/>
          <p:cNvSpPr>
            <a:spLocks noGrp="1"/>
          </p:cNvSpPr>
          <p:nvPr>
            <p:ph type="sldNum" sz="quarter" idx="12"/>
          </p:nvPr>
        </p:nvSpPr>
        <p:spPr/>
        <p:txBody>
          <a:bodyPr/>
          <a:lstStyle/>
          <a:p>
            <a:fld id="{D5361521-EF7F-456B-A25F-4EAD8E019C37}" type="slidenum">
              <a:rPr lang="en-GB" smtClean="0"/>
              <a:t>6</a:t>
            </a:fld>
            <a:endParaRPr lang="en-GB" dirty="0"/>
          </a:p>
        </p:txBody>
      </p:sp>
      <p:sp>
        <p:nvSpPr>
          <p:cNvPr id="7" name="Content Placeholder 6"/>
          <p:cNvSpPr>
            <a:spLocks noGrp="1"/>
          </p:cNvSpPr>
          <p:nvPr>
            <p:ph idx="15"/>
          </p:nvPr>
        </p:nvSpPr>
        <p:spPr>
          <a:xfrm>
            <a:off x="4711913" y="1415056"/>
            <a:ext cx="3502800" cy="4921949"/>
          </a:xfrm>
        </p:spPr>
        <p:txBody>
          <a:bodyPr/>
          <a:lstStyle/>
          <a:p>
            <a:pPr>
              <a:lnSpc>
                <a:spcPct val="150000"/>
              </a:lnSpc>
            </a:pPr>
            <a:r>
              <a:rPr lang="en-GB" b="1" dirty="0"/>
              <a:t>Begin pro-active programme of replacement</a:t>
            </a:r>
          </a:p>
          <a:p>
            <a:pPr>
              <a:lnSpc>
                <a:spcPct val="150000"/>
              </a:lnSpc>
            </a:pPr>
            <a:r>
              <a:rPr lang="en-GB" dirty="0"/>
              <a:t>The asset base is aged and does not meet the accuracy expectations of </a:t>
            </a:r>
            <a:r>
              <a:rPr lang="en-GB"/>
              <a:t>todays network users. </a:t>
            </a:r>
            <a:r>
              <a:rPr lang="en-GB" dirty="0"/>
              <a:t>Repairs are more difficult to achieve The risk of a prolonged outage is a realistic possibility</a:t>
            </a:r>
          </a:p>
          <a:p>
            <a:pPr>
              <a:lnSpc>
                <a:spcPct val="150000"/>
              </a:lnSpc>
            </a:pPr>
            <a:r>
              <a:rPr lang="en-GB" dirty="0"/>
              <a:t>A prudent programme phased over 10 to 15 years to replace meters – highest risk sites in GD1. Removes risk, improves accuracy of reporting.</a:t>
            </a:r>
          </a:p>
          <a:p>
            <a:pPr>
              <a:lnSpc>
                <a:spcPct val="150000"/>
              </a:lnSpc>
            </a:pPr>
            <a:r>
              <a:rPr lang="en-GB" dirty="0" err="1"/>
              <a:t>UMs</a:t>
            </a:r>
            <a:r>
              <a:rPr lang="en-GB" dirty="0"/>
              <a:t> can cope with greater flow ranges – future proof. Would be one of the last assets to be decommissioned</a:t>
            </a:r>
          </a:p>
          <a:p>
            <a:endParaRPr lang="en-GB" dirty="0"/>
          </a:p>
        </p:txBody>
      </p:sp>
      <p:sp>
        <p:nvSpPr>
          <p:cNvPr id="8" name="Content Placeholder 7"/>
          <p:cNvSpPr>
            <a:spLocks noGrp="1"/>
          </p:cNvSpPr>
          <p:nvPr>
            <p:ph idx="16"/>
          </p:nvPr>
        </p:nvSpPr>
        <p:spPr>
          <a:xfrm>
            <a:off x="8689181" y="1468221"/>
            <a:ext cx="3201194" cy="4234125"/>
          </a:xfrm>
        </p:spPr>
        <p:txBody>
          <a:bodyPr/>
          <a:lstStyle/>
          <a:p>
            <a:r>
              <a:rPr lang="en-GB" b="1" dirty="0"/>
              <a:t>CBA &amp; NARMS models</a:t>
            </a:r>
          </a:p>
          <a:p>
            <a:endParaRPr lang="en-GB" b="1" dirty="0"/>
          </a:p>
          <a:p>
            <a:pPr marL="285750" indent="-285750">
              <a:buFontTx/>
              <a:buChar char="-"/>
            </a:pPr>
            <a:r>
              <a:rPr lang="en-GB" dirty="0"/>
              <a:t>The NARMS model can be used to identify minimum investment levels to hold risk flat. However, it does not properly represent the impacts on GT of prolonged outage nor does it capture asset specific obsolescence issues. </a:t>
            </a:r>
          </a:p>
          <a:p>
            <a:pPr marL="285750" indent="-285750">
              <a:buFontTx/>
              <a:buChar char="-"/>
            </a:pPr>
            <a:r>
              <a:rPr lang="en-GB" dirty="0"/>
              <a:t>CBA analysis can be used to examine different scenarios. Using the value of gas flowed through the sites gives very short payback periods. The costs of reactive and pro-active intervention following failure can also be compared.</a:t>
            </a:r>
          </a:p>
        </p:txBody>
      </p:sp>
    </p:spTree>
    <p:extLst>
      <p:ext uri="{BB962C8B-B14F-4D97-AF65-F5344CB8AC3E}">
        <p14:creationId xmlns:p14="http://schemas.microsoft.com/office/powerpoint/2010/main" val="1257600912"/>
      </p:ext>
    </p:extLst>
  </p:cSld>
  <p:clrMapOvr>
    <a:masterClrMapping/>
  </p:clrMapOvr>
</p:sld>
</file>

<file path=ppt/theme/theme1.xml><?xml version="1.0" encoding="utf-8"?>
<a:theme xmlns:a="http://schemas.openxmlformats.org/drawingml/2006/main" name="Cadent">
  <a:themeElements>
    <a:clrScheme name="Cadent">
      <a:dk1>
        <a:sysClr val="windowText" lastClr="000000"/>
      </a:dk1>
      <a:lt1>
        <a:sysClr val="window" lastClr="FFFFFF"/>
      </a:lt1>
      <a:dk2>
        <a:srgbClr val="373A36"/>
      </a:dk2>
      <a:lt2>
        <a:srgbClr val="FA4616"/>
      </a:lt2>
      <a:accent1>
        <a:srgbClr val="00426A"/>
      </a:accent1>
      <a:accent2>
        <a:srgbClr val="69B3E7"/>
      </a:accent2>
      <a:accent3>
        <a:srgbClr val="004C45"/>
      </a:accent3>
      <a:accent4>
        <a:srgbClr val="A0DAB3"/>
      </a:accent4>
      <a:accent5>
        <a:srgbClr val="41273B"/>
      </a:accent5>
      <a:accent6>
        <a:srgbClr val="FDDA2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dent_PowerPoint_Template_v5.potx" id="{0B5684BD-3BBA-49BC-BD31-814385A24CBC}" vid="{D6CB0727-51DA-4590-BB36-4BADA3E55677}"/>
    </a:ext>
  </a:extLst>
</a:theme>
</file>

<file path=ppt/theme/theme2.xml><?xml version="1.0" encoding="utf-8"?>
<a:theme xmlns:a="http://schemas.openxmlformats.org/drawingml/2006/main" name="Office Theme">
  <a:themeElements>
    <a:clrScheme name="Cadent">
      <a:dk1>
        <a:sysClr val="windowText" lastClr="000000"/>
      </a:dk1>
      <a:lt1>
        <a:sysClr val="window" lastClr="FFFFFF"/>
      </a:lt1>
      <a:dk2>
        <a:srgbClr val="383917"/>
      </a:dk2>
      <a:lt2>
        <a:srgbClr val="E7E6E6"/>
      </a:lt2>
      <a:accent1>
        <a:srgbClr val="FF4713"/>
      </a:accent1>
      <a:accent2>
        <a:srgbClr val="158B49"/>
      </a:accent2>
      <a:accent3>
        <a:srgbClr val="5DA7E5"/>
      </a:accent3>
      <a:accent4>
        <a:srgbClr val="964B98"/>
      </a:accent4>
      <a:accent5>
        <a:srgbClr val="8BD5AC"/>
      </a:accent5>
      <a:accent6>
        <a:srgbClr val="FBBC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8F98108B3B9848AAC973F3E47B8B09" ma:contentTypeVersion="9" ma:contentTypeDescription="Create a new document." ma:contentTypeScope="" ma:versionID="f3a375fdfc9bf37523087e4f4dcacfa8">
  <xsd:schema xmlns:xsd="http://www.w3.org/2001/XMLSchema" xmlns:xs="http://www.w3.org/2001/XMLSchema" xmlns:p="http://schemas.microsoft.com/office/2006/metadata/properties" xmlns:ns3="ccc8947c-1fef-4cb3-b008-a2022c5c22a8" xmlns:ns4="541c5035-ef4f-4a88-91ba-4b17c18700c7" targetNamespace="http://schemas.microsoft.com/office/2006/metadata/properties" ma:root="true" ma:fieldsID="0b8e600ac0fc13fcfddf6085076cd828" ns3:_="" ns4:_="">
    <xsd:import namespace="ccc8947c-1fef-4cb3-b008-a2022c5c22a8"/>
    <xsd:import namespace="541c5035-ef4f-4a88-91ba-4b17c18700c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8947c-1fef-4cb3-b008-a2022c5c22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1c5035-ef4f-4a88-91ba-4b17c18700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AA3599-29C8-4745-BAB3-8A2EEF1BF93B}">
  <ds:schemaRefs>
    <ds:schemaRef ds:uri="http://schemas.microsoft.com/sharepoint/v3/contenttype/forms"/>
  </ds:schemaRefs>
</ds:datastoreItem>
</file>

<file path=customXml/itemProps2.xml><?xml version="1.0" encoding="utf-8"?>
<ds:datastoreItem xmlns:ds="http://schemas.openxmlformats.org/officeDocument/2006/customXml" ds:itemID="{9EC31D10-9099-45D1-949A-43B70B733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c8947c-1fef-4cb3-b008-a2022c5c22a8"/>
    <ds:schemaRef ds:uri="541c5035-ef4f-4a88-91ba-4b17c1870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1CCAD3-C014-4D24-9544-0054C84CD110}">
  <ds:schemaRefs>
    <ds:schemaRef ds:uri="http://purl.org/dc/elements/1.1/"/>
    <ds:schemaRef ds:uri="http://schemas.microsoft.com/office/2006/metadata/properties"/>
    <ds:schemaRef ds:uri="http://purl.org/dc/terms/"/>
    <ds:schemaRef ds:uri="ccc8947c-1fef-4cb3-b008-a2022c5c22a8"/>
    <ds:schemaRef ds:uri="http://schemas.microsoft.com/office/2006/documentManagement/types"/>
    <ds:schemaRef ds:uri="http://schemas.microsoft.com/office/infopath/2007/PartnerControls"/>
    <ds:schemaRef ds:uri="541c5035-ef4f-4a88-91ba-4b17c18700c7"/>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Cadent_PowerPoint_Template_v5</Template>
  <TotalTime>205</TotalTime>
  <Words>844</Words>
  <Application>Microsoft Office PowerPoint</Application>
  <PresentationFormat>Widescreen</PresentationFormat>
  <Paragraphs>97</Paragraphs>
  <Slides>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Wingdings</vt:lpstr>
      <vt:lpstr>Cadent</vt:lpstr>
      <vt:lpstr>Office Theme</vt:lpstr>
      <vt:lpstr>Meters:  Pro-active investment to avoid long term outage   £17m over 5 years</vt:lpstr>
      <vt:lpstr>PowerPoint Presentation</vt:lpstr>
      <vt:lpstr>DEEP DIVES INTO BUSINESS PLAN PROPOSALS </vt:lpstr>
      <vt:lpstr>Failure Modes and Repairs</vt:lpstr>
      <vt:lpstr>PowerPoint Presentation</vt:lpstr>
      <vt:lpstr>Options</vt:lpstr>
    </vt:vector>
  </TitlesOfParts>
  <Company>Cadent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over a maximum of three lines</dc:title>
  <dc:creator>Stuart Cook</dc:creator>
  <cp:lastModifiedBy>Helen Cuin</cp:lastModifiedBy>
  <cp:revision>27</cp:revision>
  <cp:lastPrinted>2019-08-23T05:12:31Z</cp:lastPrinted>
  <dcterms:created xsi:type="dcterms:W3CDTF">2019-07-29T12:24:52Z</dcterms:created>
  <dcterms:modified xsi:type="dcterms:W3CDTF">2019-11-06T15:26:02Z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0x010100C88F98108B3B9848AAC973F3E47B8B09</vt:lpwstr>
  </property>
  <property fmtid="{D5CDD505-2E9C-101B-9397-08002B2CF9AE}" pid="3" name="MSIP_Label_7a28ff59-1dd3-406f-be87-f82473b549be_Enabled">
    <vt:lpwstr>True</vt:lpwstr>
  </property>
  <property fmtid="{D5CDD505-2E9C-101B-9397-08002B2CF9AE}" pid="4" name="MSIP_Label_7a28ff59-1dd3-406f-be87-f82473b549be_SiteId">
    <vt:lpwstr>de0d74aa-9914-4bb9-9235-fbefe83b1769</vt:lpwstr>
  </property>
  <property fmtid="{D5CDD505-2E9C-101B-9397-08002B2CF9AE}" pid="5" name="MSIP_Label_7a28ff59-1dd3-406f-be87-f82473b549be_Owner">
    <vt:lpwstr>David.Moon@cadentgas.com</vt:lpwstr>
  </property>
  <property fmtid="{D5CDD505-2E9C-101B-9397-08002B2CF9AE}" pid="6" name="MSIP_Label_7a28ff59-1dd3-406f-be87-f82473b549be_SetDate">
    <vt:lpwstr>2019-08-14T13:11:18.4801203Z</vt:lpwstr>
  </property>
  <property fmtid="{D5CDD505-2E9C-101B-9397-08002B2CF9AE}" pid="7" name="MSIP_Label_7a28ff59-1dd3-406f-be87-f82473b549be_Name">
    <vt:lpwstr>Cadent - Official</vt:lpwstr>
  </property>
  <property fmtid="{D5CDD505-2E9C-101B-9397-08002B2CF9AE}" pid="8" name="MSIP_Label_7a28ff59-1dd3-406f-be87-f82473b549be_Application">
    <vt:lpwstr>Microsoft Azure Information Protection</vt:lpwstr>
  </property>
  <property fmtid="{D5CDD505-2E9C-101B-9397-08002B2CF9AE}" pid="9" name="MSIP_Label_7a28ff59-1dd3-406f-be87-f82473b549be_Extended_MSFT_Method">
    <vt:lpwstr>Automatic</vt:lpwstr>
  </property>
  <property fmtid="{D5CDD505-2E9C-101B-9397-08002B2CF9AE}" pid="10" name="Sensitivity">
    <vt:lpwstr>Cadent - Official</vt:lpwstr>
  </property>
</Properties>
</file>