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8" r:id="rId5"/>
    <p:sldId id="289" r:id="rId6"/>
    <p:sldId id="295" r:id="rId7"/>
    <p:sldId id="290" r:id="rId8"/>
    <p:sldId id="305" r:id="rId9"/>
    <p:sldId id="311" r:id="rId10"/>
    <p:sldId id="291" r:id="rId11"/>
    <p:sldId id="293" r:id="rId12"/>
    <p:sldId id="306" r:id="rId13"/>
    <p:sldId id="307" r:id="rId14"/>
    <p:sldId id="308" r:id="rId15"/>
    <p:sldId id="309" r:id="rId16"/>
    <p:sldId id="310" r:id="rId17"/>
    <p:sldId id="304"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40D1F5"/>
    <a:srgbClr val="FFFFFF"/>
    <a:srgbClr val="B1D6E8"/>
    <a:srgbClr val="84B8DA"/>
    <a:srgbClr val="9C4877"/>
    <a:srgbClr val="2B80B1"/>
    <a:srgbClr val="F5835D"/>
    <a:srgbClr val="E7BB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113" d="100"/>
          <a:sy n="113" d="100"/>
        </p:scale>
        <p:origin x="34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01/10/2019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package" Target="../embeddings/Microsoft_Word_Document.docx"/><Relationship Id="rId7" Type="http://schemas.openxmlformats.org/officeDocument/2006/relationships/package" Target="../embeddings/Microsoft_Word_Document2.docx"/><Relationship Id="rId12"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package" Target="../embeddings/Microsoft_Word_Document4.docx"/><Relationship Id="rId5" Type="http://schemas.openxmlformats.org/officeDocument/2006/relationships/package" Target="../embeddings/Microsoft_Word_Document1.docx"/><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package" Target="../embeddings/Microsoft_Word_Document3.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roposals/xrn-4627-css-consequential-central-switching-serv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roposals/xrn-5027-uk-link-data-cleanse-of-conversion-factor-in-line-with-mod0681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hange-proposals/xrn-5029-service-description-table-updates-october-201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Change Management Committee  </a:t>
            </a:r>
            <a:br>
              <a:rPr lang="en-GB" dirty="0"/>
            </a:br>
            <a:r>
              <a:rPr lang="en-GB" dirty="0"/>
              <a:t>Sections 2 - 6</a:t>
            </a:r>
          </a:p>
        </p:txBody>
      </p:sp>
      <p:sp>
        <p:nvSpPr>
          <p:cNvPr id="3" name="Subtitle 2"/>
          <p:cNvSpPr>
            <a:spLocks noGrp="1"/>
          </p:cNvSpPr>
          <p:nvPr>
            <p:ph type="subTitle" idx="1"/>
          </p:nvPr>
        </p:nvSpPr>
        <p:spPr/>
        <p:txBody>
          <a:bodyPr/>
          <a:lstStyle/>
          <a:p>
            <a:r>
              <a:rPr lang="en-GB" dirty="0"/>
              <a:t>9</a:t>
            </a:r>
            <a:r>
              <a:rPr lang="en-GB" baseline="30000" dirty="0"/>
              <a:t>th</a:t>
            </a:r>
            <a:r>
              <a:rPr lang="en-GB" dirty="0"/>
              <a:t> October 2019</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5. Implementation Plan - </a:t>
            </a:r>
            <a:r>
              <a:rPr lang="en-GB" sz="2000" dirty="0">
                <a:solidFill>
                  <a:schemeClr val="accent1"/>
                </a:solidFill>
              </a:rPr>
              <a:t>Functional Changes</a:t>
            </a: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1785469146"/>
              </p:ext>
            </p:extLst>
          </p:nvPr>
        </p:nvGraphicFramePr>
        <p:xfrm>
          <a:off x="107504" y="987574"/>
          <a:ext cx="8928992" cy="2083984"/>
        </p:xfrm>
        <a:graphic>
          <a:graphicData uri="http://schemas.openxmlformats.org/drawingml/2006/table">
            <a:tbl>
              <a:tblPr firstRow="1" firstCol="1" bandRow="1">
                <a:tableStyleId>{5940675A-B579-460E-94D1-54222C63F5DA}</a:tableStyleId>
              </a:tblPr>
              <a:tblGrid>
                <a:gridCol w="1493281">
                  <a:extLst>
                    <a:ext uri="{9D8B030D-6E8A-4147-A177-3AD203B41FA5}">
                      <a16:colId xmlns:a16="http://schemas.microsoft.com/office/drawing/2014/main" val="20001"/>
                    </a:ext>
                  </a:extLst>
                </a:gridCol>
                <a:gridCol w="388135">
                  <a:extLst>
                    <a:ext uri="{9D8B030D-6E8A-4147-A177-3AD203B41FA5}">
                      <a16:colId xmlns:a16="http://schemas.microsoft.com/office/drawing/2014/main" val="20003"/>
                    </a:ext>
                  </a:extLst>
                </a:gridCol>
                <a:gridCol w="212971">
                  <a:extLst>
                    <a:ext uri="{9D8B030D-6E8A-4147-A177-3AD203B41FA5}">
                      <a16:colId xmlns:a16="http://schemas.microsoft.com/office/drawing/2014/main" val="896415392"/>
                    </a:ext>
                  </a:extLst>
                </a:gridCol>
                <a:gridCol w="241019">
                  <a:extLst>
                    <a:ext uri="{9D8B030D-6E8A-4147-A177-3AD203B41FA5}">
                      <a16:colId xmlns:a16="http://schemas.microsoft.com/office/drawing/2014/main" val="20004"/>
                    </a:ext>
                  </a:extLst>
                </a:gridCol>
                <a:gridCol w="210840">
                  <a:extLst>
                    <a:ext uri="{9D8B030D-6E8A-4147-A177-3AD203B41FA5}">
                      <a16:colId xmlns:a16="http://schemas.microsoft.com/office/drawing/2014/main" val="20005"/>
                    </a:ext>
                  </a:extLst>
                </a:gridCol>
                <a:gridCol w="909794">
                  <a:extLst>
                    <a:ext uri="{9D8B030D-6E8A-4147-A177-3AD203B41FA5}">
                      <a16:colId xmlns:a16="http://schemas.microsoft.com/office/drawing/2014/main" val="20006"/>
                    </a:ext>
                  </a:extLst>
                </a:gridCol>
                <a:gridCol w="513945">
                  <a:extLst>
                    <a:ext uri="{9D8B030D-6E8A-4147-A177-3AD203B41FA5}">
                      <a16:colId xmlns:a16="http://schemas.microsoft.com/office/drawing/2014/main" val="1990762972"/>
                    </a:ext>
                  </a:extLst>
                </a:gridCol>
                <a:gridCol w="564988">
                  <a:extLst>
                    <a:ext uri="{9D8B030D-6E8A-4147-A177-3AD203B41FA5}">
                      <a16:colId xmlns:a16="http://schemas.microsoft.com/office/drawing/2014/main" val="20007"/>
                    </a:ext>
                  </a:extLst>
                </a:gridCol>
                <a:gridCol w="429431">
                  <a:extLst>
                    <a:ext uri="{9D8B030D-6E8A-4147-A177-3AD203B41FA5}">
                      <a16:colId xmlns:a16="http://schemas.microsoft.com/office/drawing/2014/main" val="20008"/>
                    </a:ext>
                  </a:extLst>
                </a:gridCol>
                <a:gridCol w="3964588">
                  <a:extLst>
                    <a:ext uri="{9D8B030D-6E8A-4147-A177-3AD203B41FA5}">
                      <a16:colId xmlns:a16="http://schemas.microsoft.com/office/drawing/2014/main" val="20009"/>
                    </a:ext>
                  </a:extLst>
                </a:gridCol>
              </a:tblGrid>
              <a:tr h="216024">
                <a:tc gridSpan="10">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endParaRPr lang="en-GB" sz="800" kern="1200" dirty="0">
                        <a:solidFill>
                          <a:schemeClr val="tx1"/>
                        </a:solidFill>
                        <a:effectLst/>
                        <a:latin typeface="+mn-lt"/>
                        <a:ea typeface="+mn-ea"/>
                        <a:cs typeface="+mn-cs"/>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gn="l"/>
                      <a:r>
                        <a:rPr lang="en-GB" sz="800" kern="1200" dirty="0">
                          <a:solidFill>
                            <a:schemeClr val="tx1"/>
                          </a:solidFill>
                          <a:effectLst/>
                          <a:latin typeface="+mn-lt"/>
                          <a:ea typeface="+mn-ea"/>
                          <a:cs typeface="+mn-cs"/>
                        </a:rPr>
                        <a:t>Impacted Parties</a:t>
                      </a:r>
                    </a:p>
                  </a:txBody>
                  <a:tcPr>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algn="l" fontAlgn="ctr"/>
                      <a:r>
                        <a:rPr lang="en-GB" sz="800" kern="1200" dirty="0">
                          <a:solidFill>
                            <a:schemeClr val="tx1"/>
                          </a:solidFill>
                          <a:effectLst/>
                          <a:latin typeface="+mn-lt"/>
                          <a:ea typeface="+mn-ea"/>
                          <a:cs typeface="+mn-cs"/>
                        </a:rPr>
                        <a:t>Shipper</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DNs</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NTS</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IGT</a:t>
                      </a:r>
                    </a:p>
                  </a:txBody>
                  <a:tcPr marL="6350" marR="6350" marT="6350" marB="0">
                    <a:solidFill>
                      <a:schemeClr val="accent5"/>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Clarification</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77074">
                <a:tc rowSpan="3">
                  <a:txBody>
                    <a:bodyPr/>
                    <a:lstStyle/>
                    <a:p>
                      <a:pPr>
                        <a:lnSpc>
                          <a:spcPct val="115000"/>
                        </a:lnSpc>
                        <a:spcAft>
                          <a:spcPts val="0"/>
                        </a:spcAft>
                      </a:pPr>
                      <a:r>
                        <a:rPr lang="en-US" sz="800" kern="1200" dirty="0">
                          <a:solidFill>
                            <a:schemeClr val="tx1"/>
                          </a:solidFill>
                          <a:effectLst/>
                          <a:latin typeface="+mn-lt"/>
                          <a:ea typeface="+mn-ea"/>
                          <a:cs typeface="+mn-cs"/>
                        </a:rPr>
                        <a:t>XRN4627 CSSC - Create Supply Meter Point and Market Sector Code</a:t>
                      </a:r>
                      <a:endParaRPr lang="en-GB" sz="800" kern="1200" dirty="0">
                        <a:solidFill>
                          <a:schemeClr val="tx1"/>
                        </a:solidFill>
                        <a:effectLst/>
                        <a:latin typeface="+mn-lt"/>
                        <a:ea typeface="+mn-ea"/>
                        <a:cs typeface="+mn-cs"/>
                      </a:endParaRPr>
                    </a:p>
                  </a:txBody>
                  <a:tcPr marL="59044" marR="59044" marT="0" marB="0"/>
                </a:tc>
                <a:tc rowSpan="3">
                  <a:txBody>
                    <a:bodyPr/>
                    <a:lstStyle/>
                    <a:p>
                      <a:pPr algn="ctr">
                        <a:lnSpc>
                          <a:spcPct val="115000"/>
                        </a:lnSpc>
                        <a:spcAft>
                          <a:spcPts val="0"/>
                        </a:spcAft>
                      </a:pPr>
                      <a:r>
                        <a:rPr lang="en-GB" sz="800" kern="1200" dirty="0">
                          <a:solidFill>
                            <a:schemeClr val="tx1"/>
                          </a:solidFill>
                          <a:effectLst/>
                          <a:latin typeface="+mn-lt"/>
                          <a:ea typeface="+mn-ea"/>
                          <a:cs typeface="+mn-cs"/>
                        </a:rPr>
                        <a:t> X</a:t>
                      </a:r>
                    </a:p>
                  </a:txBody>
                  <a:tcPr marL="59044" marR="59044" marT="0" marB="0" anchor="ctr"/>
                </a:tc>
                <a:tc rowSpan="3">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rowSpan="3">
                  <a:txBody>
                    <a:bodyPr/>
                    <a:lstStyle/>
                    <a:p>
                      <a:pPr algn="l">
                        <a:lnSpc>
                          <a:spcPct val="115000"/>
                        </a:lnSpc>
                        <a:spcAft>
                          <a:spcPts val="0"/>
                        </a:spcAft>
                      </a:pPr>
                      <a:r>
                        <a:rPr lang="en-GB" sz="800" kern="1200" dirty="0">
                          <a:solidFill>
                            <a:schemeClr val="tx1"/>
                          </a:solidFill>
                          <a:effectLst/>
                          <a:latin typeface="+mn-lt"/>
                          <a:ea typeface="+mn-ea"/>
                          <a:cs typeface="+mn-cs"/>
                        </a:rPr>
                        <a:t> </a:t>
                      </a:r>
                    </a:p>
                  </a:txBody>
                  <a:tcPr marL="59044" marR="59044" marT="0" marB="0"/>
                </a:tc>
                <a:tc rowSpan="3">
                  <a:txBody>
                    <a:bodyPr/>
                    <a:lstStyle/>
                    <a:p>
                      <a:pPr algn="l">
                        <a:lnSpc>
                          <a:spcPct val="115000"/>
                        </a:lnSpc>
                        <a:spcAft>
                          <a:spcPts val="0"/>
                        </a:spcAft>
                      </a:pPr>
                      <a:r>
                        <a:rPr lang="en-GB" sz="800" kern="1200" dirty="0">
                          <a:solidFill>
                            <a:schemeClr val="tx1"/>
                          </a:solidFill>
                          <a:effectLst/>
                          <a:latin typeface="+mn-lt"/>
                          <a:ea typeface="+mn-ea"/>
                          <a:cs typeface="+mn-cs"/>
                        </a:rPr>
                        <a:t> </a:t>
                      </a:r>
                    </a:p>
                  </a:txBody>
                  <a:tcPr marL="59044" marR="59044" marT="0" marB="0"/>
                </a:tc>
                <a:tc>
                  <a:txBody>
                    <a:bodyPr/>
                    <a:lstStyle/>
                    <a:p>
                      <a:pPr algn="ctr" fontAlgn="ctr"/>
                      <a:r>
                        <a:rPr lang="en-GB" sz="800" kern="1200">
                          <a:solidFill>
                            <a:schemeClr val="tx1"/>
                          </a:solidFill>
                          <a:effectLst/>
                          <a:latin typeface="+mn-lt"/>
                          <a:ea typeface="+mn-ea"/>
                          <a:cs typeface="+mn-cs"/>
                        </a:rPr>
                        <a:t>EDF</a:t>
                      </a:r>
                    </a:p>
                  </a:txBody>
                  <a:tcPr marL="6350" marR="6350" marT="6350" marB="0" anchor="ctr"/>
                </a:tc>
                <a:tc>
                  <a:txBody>
                    <a:bodyPr/>
                    <a:lstStyle/>
                    <a:p>
                      <a:pPr algn="ctr" fontAlgn="ctr"/>
                      <a:r>
                        <a:rPr lang="en-GB" sz="800" kern="1200" dirty="0">
                          <a:solidFill>
                            <a:schemeClr val="tx1"/>
                          </a:solidFill>
                          <a:effectLst/>
                          <a:latin typeface="+mn-lt"/>
                          <a:ea typeface="+mn-ea"/>
                          <a:cs typeface="+mn-cs"/>
                        </a:rPr>
                        <a:t>Design &amp; Date</a:t>
                      </a:r>
                    </a:p>
                  </a:txBody>
                  <a:tcPr marL="6350" marR="6350" marT="6350" marB="0" anchor="ctr">
                    <a:solidFill>
                      <a:schemeClr val="accent3">
                        <a:lumMod val="20000"/>
                        <a:lumOff val="80000"/>
                      </a:schemeClr>
                    </a:solidFill>
                  </a:tcPr>
                </a:tc>
                <a:tc>
                  <a:txBody>
                    <a:bodyPr/>
                    <a:lstStyle/>
                    <a:p>
                      <a:pPr algn="ctr" fontAlgn="ctr"/>
                      <a:r>
                        <a:rPr lang="en-GB" sz="800" kern="1200">
                          <a:solidFill>
                            <a:schemeClr val="tx1"/>
                          </a:solidFill>
                          <a:effectLst/>
                          <a:latin typeface="+mn-lt"/>
                          <a:ea typeface="+mn-ea"/>
                          <a:cs typeface="+mn-cs"/>
                        </a:rPr>
                        <a:t> </a:t>
                      </a:r>
                    </a:p>
                  </a:txBody>
                  <a:tcPr marL="6350" marR="6350" marT="6350" marB="0" anchor="ctr"/>
                </a:tc>
                <a:tc>
                  <a:txBody>
                    <a:bodyPr/>
                    <a:lstStyle/>
                    <a:p>
                      <a:pPr>
                        <a:lnSpc>
                          <a:spcPct val="115000"/>
                        </a:lnSpc>
                        <a:spcAft>
                          <a:spcPts val="0"/>
                        </a:spcAft>
                      </a:pPr>
                      <a:r>
                        <a:rPr lang="en-GB" sz="800" kern="1200" dirty="0">
                          <a:solidFill>
                            <a:schemeClr val="tx1"/>
                          </a:solidFill>
                          <a:effectLst/>
                          <a:latin typeface="+mn-lt"/>
                          <a:ea typeface="+mn-ea"/>
                          <a:cs typeface="+mn-cs"/>
                        </a:rPr>
                        <a:t> </a:t>
                      </a:r>
                    </a:p>
                  </a:txBody>
                  <a:tcPr marL="59044" marR="59044" marT="0" marB="0"/>
                </a:tc>
                <a:tc>
                  <a:txBody>
                    <a:bodyPr/>
                    <a:lstStyle/>
                    <a:p>
                      <a:pPr>
                        <a:lnSpc>
                          <a:spcPct val="115000"/>
                        </a:lnSpc>
                        <a:spcAft>
                          <a:spcPts val="0"/>
                        </a:spcAft>
                      </a:pPr>
                      <a:r>
                        <a:rPr lang="en-US" sz="800" kern="1200" dirty="0">
                          <a:solidFill>
                            <a:schemeClr val="tx1"/>
                          </a:solidFill>
                          <a:effectLst/>
                          <a:latin typeface="+mn-lt"/>
                          <a:ea typeface="+mn-ea"/>
                          <a:cs typeface="+mn-cs"/>
                        </a:rPr>
                        <a:t>None</a:t>
                      </a:r>
                    </a:p>
                  </a:txBody>
                  <a:tcPr marL="59044" marR="59044" marT="0" marB="0"/>
                </a:tc>
                <a:extLst>
                  <a:ext uri="{0D108BD9-81ED-4DB2-BD59-A6C34878D82A}">
                    <a16:rowId xmlns:a16="http://schemas.microsoft.com/office/drawing/2014/main" val="10002"/>
                  </a:ext>
                </a:extLst>
              </a:tr>
              <a:tr h="277074">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Design &amp; Date</a:t>
                      </a:r>
                    </a:p>
                  </a:txBody>
                  <a:tcPr marL="6350" marR="6350" marT="6350" marB="0" anchor="ctr">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 </a:t>
                      </a:r>
                    </a:p>
                  </a:txBody>
                  <a:tcPr marL="6350" marR="6350" marT="6350" marB="0" anchor="ct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nSpc>
                          <a:spcPct val="115000"/>
                        </a:lnSpc>
                        <a:spcAft>
                          <a:spcPts val="0"/>
                        </a:spcAft>
                      </a:pPr>
                      <a:r>
                        <a:rPr lang="en-US" sz="800" kern="1200" dirty="0">
                          <a:solidFill>
                            <a:schemeClr val="tx1"/>
                          </a:solidFill>
                          <a:effectLst/>
                          <a:latin typeface="+mn-lt"/>
                          <a:ea typeface="+mn-ea"/>
                          <a:cs typeface="+mn-cs"/>
                        </a:rPr>
                        <a:t>None, only clarification</a:t>
                      </a:r>
                    </a:p>
                  </a:txBody>
                  <a:tcPr marL="59044" marR="59044" marT="0" marB="0"/>
                </a:tc>
                <a:extLst>
                  <a:ext uri="{0D108BD9-81ED-4DB2-BD59-A6C34878D82A}">
                    <a16:rowId xmlns:a16="http://schemas.microsoft.com/office/drawing/2014/main" val="10003"/>
                  </a:ext>
                </a:extLst>
              </a:tr>
              <a:tr h="310786">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a:solidFill>
                            <a:schemeClr val="tx1"/>
                          </a:solidFill>
                          <a:effectLst/>
                          <a:latin typeface="+mn-lt"/>
                          <a:ea typeface="+mn-ea"/>
                          <a:cs typeface="+mn-cs"/>
                        </a:rPr>
                        <a:t>Centica</a:t>
                      </a:r>
                    </a:p>
                  </a:txBody>
                  <a:tcPr marL="6350" marR="6350" marT="6350" marB="0" anchor="ctr"/>
                </a:tc>
                <a:tc>
                  <a:txBody>
                    <a:bodyPr/>
                    <a:lstStyle/>
                    <a:p>
                      <a:pPr algn="ctr" fontAlgn="ctr"/>
                      <a:r>
                        <a:rPr lang="en-GB" sz="800" kern="1200" dirty="0">
                          <a:solidFill>
                            <a:schemeClr val="tx1"/>
                          </a:solidFill>
                          <a:effectLst/>
                          <a:latin typeface="+mn-lt"/>
                          <a:ea typeface="+mn-ea"/>
                          <a:cs typeface="+mn-cs"/>
                        </a:rPr>
                        <a:t> Date Only</a:t>
                      </a:r>
                    </a:p>
                  </a:txBody>
                  <a:tcPr marL="6350" marR="6350" marT="6350" marB="0" anchor="ctr">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Design </a:t>
                      </a:r>
                    </a:p>
                  </a:txBody>
                  <a:tcPr marL="6350" marR="6350" marT="6350" marB="0" anchor="ctr">
                    <a:solidFill>
                      <a:schemeClr val="accent6">
                        <a:lumMod val="20000"/>
                        <a:lumOff val="80000"/>
                      </a:schemeClr>
                    </a:solid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nSpc>
                          <a:spcPct val="115000"/>
                        </a:lnSpc>
                        <a:spcAft>
                          <a:spcPts val="0"/>
                        </a:spcAft>
                      </a:pPr>
                      <a:r>
                        <a:rPr lang="en-US" sz="800" kern="1200" dirty="0">
                          <a:solidFill>
                            <a:schemeClr val="tx1"/>
                          </a:solidFill>
                          <a:effectLst/>
                          <a:latin typeface="+mn-lt"/>
                          <a:ea typeface="+mn-ea"/>
                          <a:cs typeface="+mn-cs"/>
                        </a:rPr>
                        <a:t>Following discussions at last weeks Detailed Design Group, the following needs to be removed from the Change Pack: "Following a market sector code update from CSS the MSO file will be sent to shipper.“ CSS will now be providing this directly to Shippers so Xoserve should not duplicate. Also, a link is provided to the iGT rejections spreadsheet, an update to the SPA rejection codes spreadsheet would also be appreciated.</a:t>
                      </a:r>
                    </a:p>
                    <a:p>
                      <a:pPr>
                        <a:lnSpc>
                          <a:spcPct val="115000"/>
                        </a:lnSpc>
                        <a:spcAft>
                          <a:spcPts val="0"/>
                        </a:spcAft>
                      </a:pPr>
                      <a:endParaRPr lang="en-US" sz="800" kern="1200" dirty="0">
                        <a:solidFill>
                          <a:schemeClr val="tx1"/>
                        </a:solidFill>
                        <a:effectLst/>
                        <a:latin typeface="+mn-lt"/>
                        <a:ea typeface="+mn-ea"/>
                        <a:cs typeface="+mn-cs"/>
                      </a:endParaRPr>
                    </a:p>
                  </a:txBody>
                  <a:tcPr marL="59044" marR="59044"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4030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02933640"/>
              </p:ext>
            </p:extLst>
          </p:nvPr>
        </p:nvGraphicFramePr>
        <p:xfrm>
          <a:off x="179512" y="483518"/>
          <a:ext cx="8813565" cy="2929930"/>
        </p:xfrm>
        <a:graphic>
          <a:graphicData uri="http://schemas.openxmlformats.org/drawingml/2006/table">
            <a:tbl>
              <a:tblPr firstRow="1" firstCol="1" bandRow="1">
                <a:tableStyleId>{5940675A-B579-460E-94D1-54222C63F5DA}</a:tableStyleId>
              </a:tblPr>
              <a:tblGrid>
                <a:gridCol w="1469195">
                  <a:extLst>
                    <a:ext uri="{9D8B030D-6E8A-4147-A177-3AD203B41FA5}">
                      <a16:colId xmlns:a16="http://schemas.microsoft.com/office/drawing/2014/main" val="20001"/>
                    </a:ext>
                  </a:extLst>
                </a:gridCol>
                <a:gridCol w="381875">
                  <a:extLst>
                    <a:ext uri="{9D8B030D-6E8A-4147-A177-3AD203B41FA5}">
                      <a16:colId xmlns:a16="http://schemas.microsoft.com/office/drawing/2014/main" val="20003"/>
                    </a:ext>
                  </a:extLst>
                </a:gridCol>
                <a:gridCol w="238125">
                  <a:extLst>
                    <a:ext uri="{9D8B030D-6E8A-4147-A177-3AD203B41FA5}">
                      <a16:colId xmlns:a16="http://schemas.microsoft.com/office/drawing/2014/main" val="896415392"/>
                    </a:ext>
                  </a:extLst>
                </a:gridCol>
                <a:gridCol w="237132">
                  <a:extLst>
                    <a:ext uri="{9D8B030D-6E8A-4147-A177-3AD203B41FA5}">
                      <a16:colId xmlns:a16="http://schemas.microsoft.com/office/drawing/2014/main" val="20004"/>
                    </a:ext>
                  </a:extLst>
                </a:gridCol>
                <a:gridCol w="207440">
                  <a:extLst>
                    <a:ext uri="{9D8B030D-6E8A-4147-A177-3AD203B41FA5}">
                      <a16:colId xmlns:a16="http://schemas.microsoft.com/office/drawing/2014/main" val="20005"/>
                    </a:ext>
                  </a:extLst>
                </a:gridCol>
                <a:gridCol w="895120">
                  <a:extLst>
                    <a:ext uri="{9D8B030D-6E8A-4147-A177-3AD203B41FA5}">
                      <a16:colId xmlns:a16="http://schemas.microsoft.com/office/drawing/2014/main" val="20006"/>
                    </a:ext>
                  </a:extLst>
                </a:gridCol>
                <a:gridCol w="505655">
                  <a:extLst>
                    <a:ext uri="{9D8B030D-6E8A-4147-A177-3AD203B41FA5}">
                      <a16:colId xmlns:a16="http://schemas.microsoft.com/office/drawing/2014/main" val="1990762972"/>
                    </a:ext>
                  </a:extLst>
                </a:gridCol>
                <a:gridCol w="555875">
                  <a:extLst>
                    <a:ext uri="{9D8B030D-6E8A-4147-A177-3AD203B41FA5}">
                      <a16:colId xmlns:a16="http://schemas.microsoft.com/office/drawing/2014/main" val="20007"/>
                    </a:ext>
                  </a:extLst>
                </a:gridCol>
                <a:gridCol w="422505">
                  <a:extLst>
                    <a:ext uri="{9D8B030D-6E8A-4147-A177-3AD203B41FA5}">
                      <a16:colId xmlns:a16="http://schemas.microsoft.com/office/drawing/2014/main" val="20008"/>
                    </a:ext>
                  </a:extLst>
                </a:gridCol>
                <a:gridCol w="3900643">
                  <a:extLst>
                    <a:ext uri="{9D8B030D-6E8A-4147-A177-3AD203B41FA5}">
                      <a16:colId xmlns:a16="http://schemas.microsoft.com/office/drawing/2014/main" val="20009"/>
                    </a:ext>
                  </a:extLst>
                </a:gridCol>
              </a:tblGrid>
              <a:tr h="250106">
                <a:tc gridSpan="10">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endParaRPr lang="en-GB" sz="800" kern="1200" dirty="0">
                        <a:solidFill>
                          <a:schemeClr val="tx1"/>
                        </a:solidFill>
                        <a:effectLst/>
                        <a:latin typeface="+mn-lt"/>
                        <a:ea typeface="+mn-ea"/>
                        <a:cs typeface="+mn-cs"/>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gn="l"/>
                      <a:r>
                        <a:rPr lang="en-GB" sz="800" kern="1200" dirty="0">
                          <a:solidFill>
                            <a:schemeClr val="tx1"/>
                          </a:solidFill>
                          <a:effectLst/>
                          <a:latin typeface="+mn-lt"/>
                          <a:ea typeface="+mn-ea"/>
                          <a:cs typeface="+mn-cs"/>
                        </a:rPr>
                        <a:t>Impacted Parties</a:t>
                      </a:r>
                    </a:p>
                  </a:txBody>
                  <a:tcPr>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algn="l" fontAlgn="ctr"/>
                      <a:r>
                        <a:rPr lang="en-GB" sz="800" kern="1200" dirty="0">
                          <a:solidFill>
                            <a:schemeClr val="tx1"/>
                          </a:solidFill>
                          <a:effectLst/>
                          <a:latin typeface="+mn-lt"/>
                          <a:ea typeface="+mn-ea"/>
                          <a:cs typeface="+mn-cs"/>
                        </a:rPr>
                        <a:t>Shipper</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DNs</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NTS</a:t>
                      </a:r>
                    </a:p>
                  </a:txBody>
                  <a:tcPr marL="6350" marR="6350" marT="6350" marB="0">
                    <a:solidFill>
                      <a:schemeClr val="accent5"/>
                    </a:solidFill>
                  </a:tcPr>
                </a:tc>
                <a:tc>
                  <a:txBody>
                    <a:bodyPr/>
                    <a:lstStyle/>
                    <a:p>
                      <a:pPr algn="l" fontAlgn="ctr"/>
                      <a:r>
                        <a:rPr lang="en-GB" sz="800" kern="1200" dirty="0">
                          <a:solidFill>
                            <a:schemeClr val="tx1"/>
                          </a:solidFill>
                          <a:effectLst/>
                          <a:latin typeface="+mn-lt"/>
                          <a:ea typeface="+mn-ea"/>
                          <a:cs typeface="+mn-cs"/>
                        </a:rPr>
                        <a:t>IGT</a:t>
                      </a:r>
                    </a:p>
                  </a:txBody>
                  <a:tcPr marL="6350" marR="6350" marT="6350" marB="0">
                    <a:solidFill>
                      <a:schemeClr val="accent5"/>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Clarification</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77074">
                <a:tc rowSpan="3">
                  <a:txBody>
                    <a:bodyPr/>
                    <a:lstStyle/>
                    <a:p>
                      <a:pPr>
                        <a:lnSpc>
                          <a:spcPct val="115000"/>
                        </a:lnSpc>
                        <a:spcAft>
                          <a:spcPts val="0"/>
                        </a:spcAft>
                      </a:pPr>
                      <a:r>
                        <a:rPr lang="en-US" sz="800" kern="1200" dirty="0">
                          <a:solidFill>
                            <a:schemeClr val="tx1"/>
                          </a:solidFill>
                          <a:effectLst/>
                          <a:latin typeface="+mn-lt"/>
                          <a:ea typeface="+mn-ea"/>
                          <a:cs typeface="+mn-cs"/>
                        </a:rPr>
                        <a:t>XRN4627 CSSC - Nomination Enquiry and Registration</a:t>
                      </a:r>
                      <a:endParaRPr lang="en-GB" sz="800" kern="1200" dirty="0">
                        <a:solidFill>
                          <a:schemeClr val="tx1"/>
                        </a:solidFill>
                        <a:effectLst/>
                        <a:latin typeface="+mn-lt"/>
                        <a:ea typeface="+mn-ea"/>
                        <a:cs typeface="+mn-cs"/>
                      </a:endParaRPr>
                    </a:p>
                  </a:txBody>
                  <a:tcPr marL="59044" marR="59044" marT="0" marB="0"/>
                </a:tc>
                <a:tc rowSpan="3">
                  <a:txBody>
                    <a:bodyPr/>
                    <a:lstStyle/>
                    <a:p>
                      <a:pPr marL="0" algn="ctr" defTabSz="914400" rtl="0" eaLnBrk="1" latinLnBrk="0" hangingPunct="1">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rowSpan="3">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rowSpan="3">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rowSpan="3">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r>
                        <a:rPr lang="en-GB" sz="800" kern="1200" dirty="0">
                          <a:solidFill>
                            <a:schemeClr val="tx1"/>
                          </a:solidFill>
                          <a:effectLst/>
                          <a:latin typeface="+mn-lt"/>
                          <a:ea typeface="+mn-ea"/>
                          <a:cs typeface="+mn-cs"/>
                        </a:rPr>
                        <a:t> Date Only</a:t>
                      </a:r>
                    </a:p>
                  </a:txBody>
                  <a:tcPr marL="6350" marR="6350" marT="6350" marB="0" anchor="ctr">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Design </a:t>
                      </a:r>
                    </a:p>
                  </a:txBody>
                  <a:tcPr marL="6350" marR="6350" marT="6350" marB="0" anchor="ctr">
                    <a:solidFill>
                      <a:schemeClr val="accent6">
                        <a:lumMod val="20000"/>
                        <a:lumOff val="80000"/>
                      </a:schemeClr>
                    </a:solid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There were several points for clarity and comments below. </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Why not make it a single combined record which would simply file structure? (N90 &amp; U06)</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TMC – We need to ensure that this is reliably sent to parties by 7PM at latest given we have to set up smart meters by start of next day. Due to the criticality of this flow, we would also expect CDSP to report on this flow performance to PAC</a:t>
                      </a:r>
                    </a:p>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77074">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Design &amp; Date</a:t>
                      </a:r>
                    </a:p>
                  </a:txBody>
                  <a:tcPr marL="6350" marR="6350" marT="6350" marB="0" anchor="ctr">
                    <a:solidFill>
                      <a:schemeClr val="accent3">
                        <a:lumMod val="20000"/>
                        <a:lumOff val="80000"/>
                      </a:schemeClr>
                    </a:solidFill>
                  </a:tcPr>
                </a:tc>
                <a:tc>
                  <a:txBody>
                    <a:bodyPr/>
                    <a:lstStyle/>
                    <a:p>
                      <a:pPr algn="ctr" fontAlgn="ctr"/>
                      <a:r>
                        <a:rPr lang="en-GB" sz="800" kern="1200">
                          <a:solidFill>
                            <a:schemeClr val="tx1"/>
                          </a:solidFill>
                          <a:effectLst/>
                          <a:latin typeface="+mn-lt"/>
                          <a:ea typeface="+mn-ea"/>
                          <a:cs typeface="+mn-cs"/>
                        </a:rPr>
                        <a:t> </a:t>
                      </a:r>
                    </a:p>
                  </a:txBody>
                  <a:tcPr marL="6350" marR="6350" marT="6350" marB="0" anchor="ct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Xoserve are exploring what the </a:t>
                      </a:r>
                      <a:r>
                        <a:rPr lang="en-US" sz="800" kern="1200" dirty="0" err="1">
                          <a:solidFill>
                            <a:schemeClr val="tx1"/>
                          </a:solidFill>
                          <a:effectLst/>
                          <a:latin typeface="+mn-lt"/>
                          <a:ea typeface="+mn-ea"/>
                          <a:cs typeface="+mn-cs"/>
                        </a:rPr>
                        <a:t>‘Re</a:t>
                      </a:r>
                      <a:r>
                        <a:rPr lang="en-US" sz="800" kern="1200" dirty="0">
                          <a:solidFill>
                            <a:schemeClr val="tx1"/>
                          </a:solidFill>
                          <a:effectLst/>
                          <a:latin typeface="+mn-lt"/>
                          <a:ea typeface="+mn-ea"/>
                          <a:cs typeface="+mn-cs"/>
                        </a:rPr>
                        <a:t>-Nomination’ supporting CSS process should be.  We wish to highlight that Industry are dependent on Xoserve and Landmark establishing and defining this detail. It is important that this information be provided as soon as possible, so that Industry have a full end-to-end process design to support Re-Nomination scenarios.</a:t>
                      </a:r>
                    </a:p>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455300720"/>
                  </a:ext>
                </a:extLst>
              </a:tr>
              <a:tr h="315393">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err="1">
                          <a:solidFill>
                            <a:schemeClr val="tx1"/>
                          </a:solidFill>
                          <a:effectLst/>
                          <a:latin typeface="+mn-lt"/>
                          <a:ea typeface="+mn-ea"/>
                          <a:cs typeface="+mn-cs"/>
                        </a:rPr>
                        <a:t>Centica</a:t>
                      </a:r>
                      <a:endParaRPr lang="en-GB" sz="800" kern="1200" dirty="0">
                        <a:solidFill>
                          <a:schemeClr val="tx1"/>
                        </a:solidFill>
                        <a:effectLst/>
                        <a:latin typeface="+mn-lt"/>
                        <a:ea typeface="+mn-ea"/>
                        <a:cs typeface="+mn-cs"/>
                      </a:endParaRPr>
                    </a:p>
                  </a:txBody>
                  <a:tcPr marL="6350" marR="6350" marT="6350" marB="0" anchor="ctr"/>
                </a:tc>
                <a:tc>
                  <a:txBody>
                    <a:bodyPr/>
                    <a:lstStyle/>
                    <a:p>
                      <a:pPr algn="ctr" fontAlgn="ctr"/>
                      <a:r>
                        <a:rPr lang="en-GB" sz="800" kern="1200" dirty="0">
                          <a:solidFill>
                            <a:schemeClr val="tx1"/>
                          </a:solidFill>
                          <a:effectLst/>
                          <a:latin typeface="+mn-lt"/>
                          <a:ea typeface="+mn-ea"/>
                          <a:cs typeface="+mn-cs"/>
                        </a:rPr>
                        <a:t> Date Only</a:t>
                      </a:r>
                    </a:p>
                  </a:txBody>
                  <a:tcPr marL="6350" marR="6350" marT="6350" marB="0" anchor="ctr">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Design </a:t>
                      </a:r>
                    </a:p>
                  </a:txBody>
                  <a:tcPr marL="6350" marR="6350" marT="6350" marB="0" anchor="ctr">
                    <a:solidFill>
                      <a:schemeClr val="accent6">
                        <a:lumMod val="20000"/>
                        <a:lumOff val="80000"/>
                      </a:schemeClr>
                    </a:solid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It would have been useful to include further detail such as BRN 3pm deadline in the "Associating Settlement Data to Initial Registrations and Switches"</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We feel the T99 should be updated to not include MPRN as this duplicates data held in the S75.</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That being the TMC should also include a CSS reference as per the ASN file.</a:t>
                      </a:r>
                    </a:p>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bl>
          </a:graphicData>
        </a:graphic>
      </p:graphicFrame>
    </p:spTree>
    <p:extLst>
      <p:ext uri="{BB962C8B-B14F-4D97-AF65-F5344CB8AC3E}">
        <p14:creationId xmlns:p14="http://schemas.microsoft.com/office/powerpoint/2010/main" val="174179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486"/>
            <a:ext cx="8229600" cy="637580"/>
          </a:xfrm>
        </p:spPr>
        <p:txBody>
          <a:bodyPr>
            <a:normAutofit fontScale="90000"/>
          </a:bodyPr>
          <a:lstStyle/>
          <a:p>
            <a:r>
              <a:rPr lang="en-GB" sz="2000" dirty="0"/>
              <a:t>5. </a:t>
            </a:r>
            <a:r>
              <a:rPr lang="en-GB" sz="2200" dirty="0"/>
              <a:t>Implementation</a:t>
            </a:r>
            <a:r>
              <a:rPr lang="en-GB" sz="2000" dirty="0"/>
              <a:t> Plan - </a:t>
            </a:r>
            <a:r>
              <a:rPr lang="en-GB" sz="2200" dirty="0"/>
              <a:t>Documentation</a:t>
            </a:r>
            <a:r>
              <a:rPr lang="en-GB" sz="2000" dirty="0"/>
              <a:t> Changes</a:t>
            </a:r>
            <a:br>
              <a:rPr lang="en-GB" sz="2000" dirty="0"/>
            </a:b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2738317195"/>
              </p:ext>
            </p:extLst>
          </p:nvPr>
        </p:nvGraphicFramePr>
        <p:xfrm>
          <a:off x="107505" y="833066"/>
          <a:ext cx="8880973" cy="2532301"/>
        </p:xfrm>
        <a:graphic>
          <a:graphicData uri="http://schemas.openxmlformats.org/drawingml/2006/table">
            <a:tbl>
              <a:tblPr firstRow="1" firstCol="1" bandRow="1">
                <a:tableStyleId>{5940675A-B579-460E-94D1-54222C63F5DA}</a:tableStyleId>
              </a:tblPr>
              <a:tblGrid>
                <a:gridCol w="1344491">
                  <a:extLst>
                    <a:ext uri="{9D8B030D-6E8A-4147-A177-3AD203B41FA5}">
                      <a16:colId xmlns:a16="http://schemas.microsoft.com/office/drawing/2014/main" val="20001"/>
                    </a:ext>
                  </a:extLst>
                </a:gridCol>
                <a:gridCol w="370177">
                  <a:extLst>
                    <a:ext uri="{9D8B030D-6E8A-4147-A177-3AD203B41FA5}">
                      <a16:colId xmlns:a16="http://schemas.microsoft.com/office/drawing/2014/main" val="20003"/>
                    </a:ext>
                  </a:extLst>
                </a:gridCol>
                <a:gridCol w="191750">
                  <a:extLst>
                    <a:ext uri="{9D8B030D-6E8A-4147-A177-3AD203B41FA5}">
                      <a16:colId xmlns:a16="http://schemas.microsoft.com/office/drawing/2014/main" val="896415392"/>
                    </a:ext>
                  </a:extLst>
                </a:gridCol>
                <a:gridCol w="190232">
                  <a:extLst>
                    <a:ext uri="{9D8B030D-6E8A-4147-A177-3AD203B41FA5}">
                      <a16:colId xmlns:a16="http://schemas.microsoft.com/office/drawing/2014/main" val="20004"/>
                    </a:ext>
                  </a:extLst>
                </a:gridCol>
                <a:gridCol w="200639">
                  <a:extLst>
                    <a:ext uri="{9D8B030D-6E8A-4147-A177-3AD203B41FA5}">
                      <a16:colId xmlns:a16="http://schemas.microsoft.com/office/drawing/2014/main" val="20005"/>
                    </a:ext>
                  </a:extLst>
                </a:gridCol>
                <a:gridCol w="644773">
                  <a:extLst>
                    <a:ext uri="{9D8B030D-6E8A-4147-A177-3AD203B41FA5}">
                      <a16:colId xmlns:a16="http://schemas.microsoft.com/office/drawing/2014/main" val="20006"/>
                    </a:ext>
                  </a:extLst>
                </a:gridCol>
                <a:gridCol w="511334">
                  <a:extLst>
                    <a:ext uri="{9D8B030D-6E8A-4147-A177-3AD203B41FA5}">
                      <a16:colId xmlns:a16="http://schemas.microsoft.com/office/drawing/2014/main" val="1990762972"/>
                    </a:ext>
                  </a:extLst>
                </a:gridCol>
                <a:gridCol w="681896">
                  <a:extLst>
                    <a:ext uri="{9D8B030D-6E8A-4147-A177-3AD203B41FA5}">
                      <a16:colId xmlns:a16="http://schemas.microsoft.com/office/drawing/2014/main" val="20007"/>
                    </a:ext>
                  </a:extLst>
                </a:gridCol>
                <a:gridCol w="389551">
                  <a:extLst>
                    <a:ext uri="{9D8B030D-6E8A-4147-A177-3AD203B41FA5}">
                      <a16:colId xmlns:a16="http://schemas.microsoft.com/office/drawing/2014/main" val="20008"/>
                    </a:ext>
                  </a:extLst>
                </a:gridCol>
                <a:gridCol w="4356130">
                  <a:extLst>
                    <a:ext uri="{9D8B030D-6E8A-4147-A177-3AD203B41FA5}">
                      <a16:colId xmlns:a16="http://schemas.microsoft.com/office/drawing/2014/main" val="20009"/>
                    </a:ext>
                  </a:extLst>
                </a:gridCol>
              </a:tblGrid>
              <a:tr h="225829">
                <a:tc gridSpan="10">
                  <a:txBody>
                    <a:bodyPr/>
                    <a:lstStyle/>
                    <a:p>
                      <a:pPr algn="l">
                        <a:lnSpc>
                          <a:spcPct val="115000"/>
                        </a:lnSpc>
                        <a:spcAft>
                          <a:spcPts val="0"/>
                        </a:spcAft>
                      </a:pPr>
                      <a:r>
                        <a:rPr lang="en-GB" sz="800" kern="1200" dirty="0">
                          <a:solidFill>
                            <a:schemeClr val="tx1"/>
                          </a:solidFill>
                          <a:effectLst/>
                          <a:latin typeface="+mn-lt"/>
                          <a:ea typeface="+mn-ea"/>
                          <a:cs typeface="+mn-cs"/>
                        </a:rPr>
                        <a:t>Documentation Changes</a:t>
                      </a:r>
                    </a:p>
                  </a:txBody>
                  <a:tcPr marL="59044" marR="59044" marT="0" marB="0">
                    <a:solidFill>
                      <a:schemeClr val="tx2">
                        <a:lumMod val="40000"/>
                        <a:lumOff val="60000"/>
                      </a:schemeClr>
                    </a:solidFill>
                  </a:tcPr>
                </a:tc>
                <a:tc hMerge="1">
                  <a:txBody>
                    <a:bodyPr/>
                    <a:lstStyle/>
                    <a:p>
                      <a:endParaRPr lang="en-GB" sz="800" kern="1200" dirty="0">
                        <a:solidFill>
                          <a:schemeClr val="tx1"/>
                        </a:solidFill>
                        <a:effectLst/>
                        <a:latin typeface="+mn-lt"/>
                        <a:ea typeface="+mn-ea"/>
                        <a:cs typeface="+mn-cs"/>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225829">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gn="l"/>
                      <a:r>
                        <a:rPr lang="en-GB" sz="800" kern="1200" dirty="0">
                          <a:solidFill>
                            <a:schemeClr val="tx1"/>
                          </a:solidFill>
                          <a:effectLst/>
                          <a:latin typeface="+mn-lt"/>
                          <a:ea typeface="+mn-ea"/>
                          <a:cs typeface="+mn-cs"/>
                        </a:rPr>
                        <a:t>Impacted Parties</a:t>
                      </a:r>
                    </a:p>
                  </a:txBody>
                  <a:tcPr>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nSpc>
                          <a:spcPct val="115000"/>
                        </a:lnSpc>
                        <a:spcAft>
                          <a:spcPts val="0"/>
                        </a:spcAft>
                      </a:pPr>
                      <a:r>
                        <a:rPr lang="en-GB" sz="800" dirty="0">
                          <a:effectLst/>
                        </a:rPr>
                        <a:t>Solution &amp; Implementation Summary 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48270">
                <a:tc vMerge="1">
                  <a:txBody>
                    <a:bodyPr/>
                    <a:lstStyle/>
                    <a:p>
                      <a:endParaRPr lang="en-GB"/>
                    </a:p>
                  </a:txBody>
                  <a:tcPr/>
                </a:tc>
                <a:tc>
                  <a:txBody>
                    <a:bodyPr/>
                    <a:lstStyle/>
                    <a:p>
                      <a:pPr algn="l" fontAlgn="ctr"/>
                      <a:r>
                        <a:rPr lang="en-GB" sz="700" b="0" i="0" u="none" strike="noStrike" dirty="0">
                          <a:solidFill>
                            <a:srgbClr val="000000"/>
                          </a:solidFill>
                          <a:effectLst/>
                          <a:latin typeface="Arial" panose="020B0604020202020204" pitchFamily="34" charset="0"/>
                        </a:rPr>
                        <a:t>Shipper</a:t>
                      </a:r>
                    </a:p>
                  </a:txBody>
                  <a:tcPr marL="6350" marR="6350" marT="6350" marB="0">
                    <a:solidFill>
                      <a:schemeClr val="accent5"/>
                    </a:solidFill>
                  </a:tcPr>
                </a:tc>
                <a:tc>
                  <a:txBody>
                    <a:bodyPr/>
                    <a:lstStyle/>
                    <a:p>
                      <a:pPr algn="l" fontAlgn="ctr"/>
                      <a:r>
                        <a:rPr lang="en-GB" sz="700" b="0" i="0" u="none" strike="noStrike" dirty="0">
                          <a:solidFill>
                            <a:srgbClr val="000000"/>
                          </a:solidFill>
                          <a:effectLst/>
                          <a:latin typeface="Arial" panose="020B0604020202020204" pitchFamily="34" charset="0"/>
                        </a:rPr>
                        <a:t>DNs</a:t>
                      </a:r>
                    </a:p>
                  </a:txBody>
                  <a:tcPr marL="6350" marR="6350" marT="6350" marB="0">
                    <a:solidFill>
                      <a:schemeClr val="accent5"/>
                    </a:solidFill>
                  </a:tcPr>
                </a:tc>
                <a:tc>
                  <a:txBody>
                    <a:bodyPr/>
                    <a:lstStyle/>
                    <a:p>
                      <a:pPr algn="l" fontAlgn="ctr"/>
                      <a:r>
                        <a:rPr lang="en-GB" sz="700" b="0" i="0" u="none" strike="noStrike" dirty="0">
                          <a:solidFill>
                            <a:srgbClr val="000000"/>
                          </a:solidFill>
                          <a:effectLst/>
                          <a:latin typeface="Arial" panose="020B0604020202020204" pitchFamily="34" charset="0"/>
                        </a:rPr>
                        <a:t>NTS</a:t>
                      </a:r>
                    </a:p>
                  </a:txBody>
                  <a:tcPr marL="6350" marR="6350" marT="6350" marB="0">
                    <a:solidFill>
                      <a:schemeClr val="accent5"/>
                    </a:solidFill>
                  </a:tcPr>
                </a:tc>
                <a:tc>
                  <a:txBody>
                    <a:bodyPr/>
                    <a:lstStyle/>
                    <a:p>
                      <a:pPr algn="l" fontAlgn="ctr"/>
                      <a:r>
                        <a:rPr lang="en-GB" sz="700" b="0" i="0" u="none" strike="noStrike" dirty="0">
                          <a:solidFill>
                            <a:srgbClr val="000000"/>
                          </a:solidFill>
                          <a:effectLst/>
                          <a:latin typeface="Arial" panose="020B0604020202020204" pitchFamily="34" charset="0"/>
                        </a:rPr>
                        <a:t>IGT</a:t>
                      </a:r>
                    </a:p>
                  </a:txBody>
                  <a:tcPr marL="6350" marR="6350" marT="6350" marB="0">
                    <a:solidFill>
                      <a:schemeClr val="accent5"/>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00" dirty="0">
                          <a:effectLst/>
                          <a:latin typeface="+mn-lt"/>
                          <a:ea typeface="+mn-ea"/>
                          <a:cs typeface="+mn-cs"/>
                        </a:rPr>
                        <a:t>Organisation</a:t>
                      </a:r>
                      <a:r>
                        <a:rPr lang="en-GB" sz="700" baseline="0" dirty="0">
                          <a:effectLst/>
                          <a:latin typeface="+mn-lt"/>
                          <a:ea typeface="+mn-ea"/>
                          <a:cs typeface="+mn-cs"/>
                        </a:rPr>
                        <a:t> </a:t>
                      </a:r>
                      <a:endParaRPr lang="en-GB" sz="9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rPr>
                        <a:t>Approve</a:t>
                      </a:r>
                      <a:endParaRPr lang="en-GB" sz="1000" dirty="0">
                        <a:effectLst/>
                        <a:latin typeface="Calibri"/>
                        <a:ea typeface="Calibri"/>
                        <a:cs typeface="Times New Roman"/>
                      </a:endParaRPr>
                    </a:p>
                  </a:txBody>
                  <a:tcPr marL="59044" marR="59044" marT="0" marB="0">
                    <a:solidFill>
                      <a:srgbClr val="92D050"/>
                    </a:solidFill>
                  </a:tcPr>
                </a:tc>
                <a:tc>
                  <a:txBody>
                    <a:bodyPr/>
                    <a:lstStyle/>
                    <a:p>
                      <a:pPr algn="ctr" fontAlgn="ctr"/>
                      <a:r>
                        <a:rPr lang="en-GB" sz="700" b="0" i="0" u="none" strike="noStrike" dirty="0">
                          <a:solidFill>
                            <a:srgbClr val="000000"/>
                          </a:solidFill>
                          <a:effectLst/>
                          <a:latin typeface="Arial" panose="020B0604020202020204" pitchFamily="34" charset="0"/>
                        </a:rPr>
                        <a:t>Clarification</a:t>
                      </a:r>
                    </a:p>
                  </a:txBody>
                  <a:tcPr marL="6350" marR="6350" marT="6350" marB="0">
                    <a:solidFill>
                      <a:srgbClr val="FFBF00"/>
                    </a:solidFill>
                  </a:tcPr>
                </a:tc>
                <a:tc>
                  <a:txBody>
                    <a:bodyPr/>
                    <a:lstStyle/>
                    <a:p>
                      <a:pPr>
                        <a:lnSpc>
                          <a:spcPct val="115000"/>
                        </a:lnSpc>
                        <a:spcAft>
                          <a:spcPts val="0"/>
                        </a:spcAft>
                      </a:pPr>
                      <a:r>
                        <a:rPr lang="en-GB" sz="700" dirty="0">
                          <a:effectLst/>
                        </a:rPr>
                        <a:t>Reject</a:t>
                      </a:r>
                      <a:endParaRPr lang="en-GB" sz="900" dirty="0">
                        <a:effectLst/>
                        <a:latin typeface="Calibri"/>
                        <a:ea typeface="Calibri"/>
                        <a:cs typeface="Times New Roman"/>
                      </a:endParaRP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89650">
                <a:tc rowSpan="2">
                  <a:txBody>
                    <a:bodyPr/>
                    <a:lstStyle/>
                    <a:p>
                      <a:pPr>
                        <a:lnSpc>
                          <a:spcPct val="115000"/>
                        </a:lnSpc>
                        <a:spcAft>
                          <a:spcPts val="0"/>
                        </a:spcAft>
                      </a:pPr>
                      <a:r>
                        <a:rPr lang="fr-FR" sz="800" kern="1200" dirty="0" err="1">
                          <a:solidFill>
                            <a:schemeClr val="tx1"/>
                          </a:solidFill>
                          <a:effectLst/>
                          <a:latin typeface="+mn-lt"/>
                          <a:ea typeface="+mn-ea"/>
                          <a:cs typeface="+mn-cs"/>
                        </a:rPr>
                        <a:t>Potential</a:t>
                      </a:r>
                      <a:r>
                        <a:rPr lang="fr-FR" sz="800" kern="1200" dirty="0">
                          <a:solidFill>
                            <a:schemeClr val="tx1"/>
                          </a:solidFill>
                          <a:effectLst/>
                          <a:latin typeface="+mn-lt"/>
                          <a:ea typeface="+mn-ea"/>
                          <a:cs typeface="+mn-cs"/>
                        </a:rPr>
                        <a:t> EUC Description File Format Description Change</a:t>
                      </a:r>
                      <a:endParaRPr lang="en-GB" sz="800" kern="1200" dirty="0">
                        <a:solidFill>
                          <a:schemeClr val="tx1"/>
                        </a:solidFill>
                        <a:effectLst/>
                        <a:latin typeface="+mn-lt"/>
                        <a:ea typeface="+mn-ea"/>
                        <a:cs typeface="+mn-cs"/>
                      </a:endParaRPr>
                    </a:p>
                  </a:txBody>
                  <a:tcPr marL="59044" marR="59044" marT="0" marB="0">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en-GB" sz="800" kern="1200" dirty="0">
                          <a:solidFill>
                            <a:schemeClr val="tx1"/>
                          </a:solidFill>
                          <a:effectLst/>
                          <a:latin typeface="+mn-lt"/>
                          <a:ea typeface="+mn-ea"/>
                          <a:cs typeface="+mn-cs"/>
                        </a:rPr>
                        <a:t> X</a:t>
                      </a:r>
                    </a:p>
                  </a:txBody>
                  <a:tcPr marL="59044" marR="59044" marT="0" marB="0" anchor="ctr">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Arial" panose="020B0604020202020204" pitchFamily="34" charset="0"/>
                        </a:rPr>
                        <a:t>EDF</a:t>
                      </a:r>
                    </a:p>
                  </a:txBody>
                  <a:tcPr marL="6350" marR="6350" marT="6350" marB="0" anchor="ctr"/>
                </a:tc>
                <a:tc>
                  <a:txBody>
                    <a:bodyPr/>
                    <a:lstStyle/>
                    <a:p>
                      <a:pPr algn="ctr" fontAlgn="ctr"/>
                      <a:r>
                        <a:rPr lang="en-GB" sz="800" kern="1200" dirty="0">
                          <a:solidFill>
                            <a:schemeClr val="tx1"/>
                          </a:solidFill>
                          <a:effectLst/>
                          <a:latin typeface="+mn-lt"/>
                          <a:ea typeface="+mn-ea"/>
                          <a:cs typeface="+mn-cs"/>
                        </a:rPr>
                        <a:t>Design &amp; Date</a:t>
                      </a:r>
                    </a:p>
                  </a:txBody>
                  <a:tcPr marL="6350" marR="6350" marT="6350" marB="0" anchor="ctr">
                    <a:solidFill>
                      <a:schemeClr val="accent3">
                        <a:lumMod val="20000"/>
                        <a:lumOff val="80000"/>
                      </a:schemeClr>
                    </a:solidFill>
                  </a:tcPr>
                </a:tc>
                <a:tc>
                  <a:txBody>
                    <a:bodyPr/>
                    <a:lstStyle/>
                    <a:p>
                      <a:pPr algn="ctr" fontAlgn="ctr"/>
                      <a:r>
                        <a:rPr lang="en-GB" sz="800" kern="1200">
                          <a:solidFill>
                            <a:schemeClr val="tx1"/>
                          </a:solidFill>
                          <a:effectLst/>
                          <a:latin typeface="+mn-lt"/>
                          <a:ea typeface="+mn-ea"/>
                          <a:cs typeface="+mn-cs"/>
                        </a:rPr>
                        <a:t> </a:t>
                      </a:r>
                    </a:p>
                  </a:txBody>
                  <a:tcPr marL="6350" marR="6350" marT="6350" marB="0" anchor="ctr"/>
                </a:tc>
                <a:tc>
                  <a:txBody>
                    <a:bodyPr/>
                    <a:lstStyle/>
                    <a:p>
                      <a:pPr>
                        <a:lnSpc>
                          <a:spcPct val="115000"/>
                        </a:lnSpc>
                        <a:spcAft>
                          <a:spcPts val="0"/>
                        </a:spcAft>
                      </a:pPr>
                      <a:r>
                        <a:rPr lang="en-GB" sz="700" kern="1200" dirty="0">
                          <a:solidFill>
                            <a:schemeClr val="tx1"/>
                          </a:solidFill>
                          <a:effectLst/>
                          <a:latin typeface="+mn-lt"/>
                          <a:ea typeface="+mn-ea"/>
                          <a:cs typeface="+mn-cs"/>
                        </a:rPr>
                        <a:t> </a:t>
                      </a:r>
                    </a:p>
                  </a:txBody>
                  <a:tcPr marL="59044" marR="59044" marT="0" marB="0"/>
                </a:tc>
                <a:tc>
                  <a:txBody>
                    <a:bodyPr/>
                    <a:lstStyle/>
                    <a:p>
                      <a:pPr algn="ctr" fontAlgn="ctr"/>
                      <a:r>
                        <a:rPr lang="en-GB" sz="900" b="0" i="0" u="none" strike="noStrike">
                          <a:solidFill>
                            <a:srgbClr val="000000"/>
                          </a:solidFill>
                          <a:effectLst/>
                          <a:latin typeface="Arial" panose="020B0604020202020204" pitchFamily="34" charset="0"/>
                        </a:rPr>
                        <a:t>None</a:t>
                      </a:r>
                    </a:p>
                  </a:txBody>
                  <a:tcPr marL="6350" marR="6350" marT="6350" marB="0" anchor="ctr"/>
                </a:tc>
                <a:extLst>
                  <a:ext uri="{0D108BD9-81ED-4DB2-BD59-A6C34878D82A}">
                    <a16:rowId xmlns:a16="http://schemas.microsoft.com/office/drawing/2014/main" val="10002"/>
                  </a:ext>
                </a:extLst>
              </a:tr>
              <a:tr h="389000">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lnB w="12700" cap="flat" cmpd="sng" algn="ctr">
                      <a:solidFill>
                        <a:schemeClr val="tx1"/>
                      </a:solidFill>
                      <a:prstDash val="solid"/>
                      <a:round/>
                      <a:headEnd type="none" w="med" len="med"/>
                      <a:tailEnd type="none" w="med" len="med"/>
                    </a:lnB>
                  </a:tcPr>
                </a:tc>
                <a:tc>
                  <a:txBody>
                    <a:bodyPr/>
                    <a:lstStyle/>
                    <a:p>
                      <a:pPr algn="ctr" fontAlgn="ctr"/>
                      <a:r>
                        <a:rPr lang="en-GB" sz="800" kern="1200" dirty="0">
                          <a:solidFill>
                            <a:schemeClr val="tx1"/>
                          </a:solidFill>
                          <a:effectLst/>
                          <a:latin typeface="+mn-lt"/>
                          <a:ea typeface="+mn-ea"/>
                          <a:cs typeface="+mn-cs"/>
                        </a:rPr>
                        <a:t>Design &amp; Date</a:t>
                      </a:r>
                    </a:p>
                  </a:txBody>
                  <a:tcPr marL="6350" marR="6350" marT="6350" marB="0"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 </a:t>
                      </a:r>
                    </a:p>
                  </a:txBody>
                  <a:tcPr marL="6350" marR="6350" marT="6350" marB="0" anchor="ct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lnB w="12700" cap="flat" cmpd="sng" algn="ctr">
                      <a:solidFill>
                        <a:schemeClr val="tx1"/>
                      </a:solidFill>
                      <a:prstDash val="solid"/>
                      <a:round/>
                      <a:headEnd type="none" w="med" len="med"/>
                      <a:tailEnd type="none" w="med" len="med"/>
                    </a:lnB>
                  </a:tcPr>
                </a:tc>
                <a:tc>
                  <a:txBody>
                    <a:bodyPr/>
                    <a:lstStyle/>
                    <a:p>
                      <a:pPr algn="l" fontAlgn="ctr"/>
                      <a:r>
                        <a:rPr lang="en-US" sz="800" kern="1200" dirty="0">
                          <a:solidFill>
                            <a:schemeClr val="tx1"/>
                          </a:solidFill>
                          <a:effectLst/>
                          <a:latin typeface="+mn-lt"/>
                          <a:ea typeface="+mn-ea"/>
                          <a:cs typeface="+mn-cs"/>
                        </a:rPr>
                        <a:t>This change could be included in a minor release, instead of the Feb 2020 major release, as it would include administrative documentation changes only.</a:t>
                      </a:r>
                    </a:p>
                    <a:p>
                      <a:pPr algn="l" fontAlgn="ctr"/>
                      <a:endParaRPr lang="en-US" sz="800" kern="1200" dirty="0">
                        <a:solidFill>
                          <a:schemeClr val="tx1"/>
                        </a:solidFill>
                        <a:effectLst/>
                        <a:latin typeface="+mn-lt"/>
                        <a:ea typeface="+mn-ea"/>
                        <a:cs typeface="+mn-cs"/>
                      </a:endParaRPr>
                    </a:p>
                  </a:txBody>
                  <a:tcPr marL="6350" marR="6350" marT="635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53723">
                <a:tc>
                  <a:txBody>
                    <a:bodyPr/>
                    <a:lstStyle/>
                    <a:p>
                      <a:pPr>
                        <a:lnSpc>
                          <a:spcPct val="115000"/>
                        </a:lnSpc>
                        <a:spcAft>
                          <a:spcPts val="0"/>
                        </a:spcAft>
                      </a:pPr>
                      <a:r>
                        <a:rPr lang="en-US" sz="800" kern="1200" dirty="0">
                          <a:solidFill>
                            <a:schemeClr val="tx1"/>
                          </a:solidFill>
                          <a:effectLst/>
                          <a:latin typeface="+mn-lt"/>
                          <a:ea typeface="+mn-ea"/>
                          <a:cs typeface="+mn-cs"/>
                        </a:rPr>
                        <a:t>Amendments to MRF_TYPE_CODE description field to provide additional clarity</a:t>
                      </a:r>
                    </a:p>
                    <a:p>
                      <a:pPr>
                        <a:lnSpc>
                          <a:spcPct val="115000"/>
                        </a:lnSpc>
                        <a:spcAft>
                          <a:spcPts val="0"/>
                        </a:spcAft>
                      </a:pPr>
                      <a:endParaRPr lang="en-US" sz="800" kern="1200" dirty="0">
                        <a:solidFill>
                          <a:schemeClr val="tx1"/>
                        </a:solidFill>
                        <a:effectLst/>
                        <a:latin typeface="+mn-lt"/>
                        <a:ea typeface="+mn-ea"/>
                        <a:cs typeface="+mn-cs"/>
                      </a:endParaRPr>
                    </a:p>
                  </a:txBody>
                  <a:tcPr marL="59044" marR="59044" marT="0" marB="0">
                    <a:lnT w="12700" cap="flat" cmpd="sng" algn="ctr">
                      <a:solidFill>
                        <a:schemeClr val="tx1"/>
                      </a:solidFill>
                      <a:prstDash val="solid"/>
                      <a:round/>
                      <a:headEnd type="none" w="med" len="med"/>
                      <a:tailEnd type="none" w="med" len="med"/>
                    </a:lnT>
                  </a:tcPr>
                </a:tc>
                <a:tc>
                  <a:txBody>
                    <a:bodyPr/>
                    <a:lstStyle/>
                    <a:p>
                      <a:pPr marL="0" algn="ctr" defTabSz="914400" rtl="0" eaLnBrk="1" latinLnBrk="0" hangingPunct="1">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lnT w="12700" cap="flat" cmpd="sng" algn="ctr">
                      <a:solidFill>
                        <a:schemeClr val="tx1"/>
                      </a:solidFill>
                      <a:prstDash val="solid"/>
                      <a:round/>
                      <a:headEnd type="none" w="med" len="med"/>
                      <a:tailEnd type="none" w="med" len="med"/>
                    </a:lnT>
                  </a:tcPr>
                </a:tc>
                <a:tc>
                  <a:txBody>
                    <a:bodyPr/>
                    <a:lstStyle/>
                    <a:p>
                      <a:pPr algn="ctr" fontAlgn="ctr"/>
                      <a:r>
                        <a:rPr lang="en-GB" sz="800" kern="1200">
                          <a:solidFill>
                            <a:schemeClr val="tx1"/>
                          </a:solidFill>
                          <a:effectLst/>
                          <a:latin typeface="+mn-lt"/>
                          <a:ea typeface="+mn-ea"/>
                          <a:cs typeface="+mn-cs"/>
                        </a:rPr>
                        <a:t>EDF</a:t>
                      </a:r>
                    </a:p>
                  </a:txBody>
                  <a:tcPr marL="6350" marR="6350" marT="6350" marB="0" anchor="ctr">
                    <a:lnT w="12700" cap="flat" cmpd="sng" algn="ctr">
                      <a:solidFill>
                        <a:schemeClr val="tx1"/>
                      </a:solidFill>
                      <a:prstDash val="solid"/>
                      <a:round/>
                      <a:headEnd type="none" w="med" len="med"/>
                      <a:tailEnd type="none" w="med" len="med"/>
                    </a:lnT>
                  </a:tcPr>
                </a:tc>
                <a:tc>
                  <a:txBody>
                    <a:bodyPr/>
                    <a:lstStyle/>
                    <a:p>
                      <a:pPr algn="ctr" fontAlgn="ctr"/>
                      <a:r>
                        <a:rPr lang="en-US" sz="800" kern="1200" dirty="0">
                          <a:solidFill>
                            <a:schemeClr val="tx1"/>
                          </a:solidFill>
                          <a:effectLst/>
                          <a:latin typeface="+mn-lt"/>
                          <a:ea typeface="+mn-ea"/>
                          <a:cs typeface="+mn-cs"/>
                        </a:rPr>
                        <a:t>Design with comments  &amp; Date</a:t>
                      </a:r>
                    </a:p>
                  </a:txBody>
                  <a:tcPr marL="6350" marR="6350" marT="6350" marB="0" anchor="ct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algn="ctr" fontAlgn="ctr"/>
                      <a:r>
                        <a:rPr lang="en-GB" sz="800" kern="1200" dirty="0">
                          <a:solidFill>
                            <a:schemeClr val="tx1"/>
                          </a:solidFill>
                          <a:effectLst/>
                          <a:latin typeface="+mn-lt"/>
                          <a:ea typeface="+mn-ea"/>
                          <a:cs typeface="+mn-cs"/>
                        </a:rPr>
                        <a:t> </a:t>
                      </a:r>
                    </a:p>
                  </a:txBody>
                  <a:tcPr marL="6350" marR="6350" marT="6350" marB="0" anchor="ctr">
                    <a:lnT w="12700" cap="flat" cmpd="sng" algn="ctr">
                      <a:solidFill>
                        <a:schemeClr val="tx1"/>
                      </a:solidFill>
                      <a:prstDash val="solid"/>
                      <a:round/>
                      <a:headEnd type="none" w="med" len="med"/>
                      <a:tailEnd type="none" w="med" len="med"/>
                    </a:lnT>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lnT w="12700" cap="flat" cmpd="sng" algn="ctr">
                      <a:solidFill>
                        <a:schemeClr val="tx1"/>
                      </a:solidFill>
                      <a:prstDash val="solid"/>
                      <a:round/>
                      <a:headEnd type="none" w="med" len="med"/>
                      <a:tailEnd type="none" w="med" len="med"/>
                    </a:lnT>
                  </a:tcPr>
                </a:tc>
                <a:tc>
                  <a:txBody>
                    <a:bodyPr/>
                    <a:lstStyle/>
                    <a:p>
                      <a:pPr algn="l" fontAlgn="ctr"/>
                      <a:r>
                        <a:rPr lang="en-US" sz="800" kern="1200" dirty="0">
                          <a:solidFill>
                            <a:schemeClr val="tx1"/>
                          </a:solidFill>
                          <a:effectLst/>
                          <a:latin typeface="+mn-lt"/>
                          <a:ea typeface="+mn-ea"/>
                          <a:cs typeface="+mn-cs"/>
                        </a:rPr>
                        <a:t>Whilst we appreciate that these documents are currently incorrectly showing MRF as an optional field, we are disappointed that this was not picked up by Xoserve. We would therefore like to request an imminent review of file formats is done to ensure that there is nothing else that is incorrect. </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Whilst we appreciate other documents have these details it is not always possible to reflect these back fully to the file formats for parties to assess such issues.</a:t>
                      </a:r>
                      <a:br>
                        <a:rPr lang="en-US" sz="800" kern="1200" dirty="0">
                          <a:solidFill>
                            <a:schemeClr val="tx1"/>
                          </a:solidFill>
                          <a:effectLst/>
                          <a:latin typeface="+mn-lt"/>
                          <a:ea typeface="+mn-ea"/>
                          <a:cs typeface="+mn-cs"/>
                        </a:rPr>
                      </a:br>
                      <a:r>
                        <a:rPr lang="en-US" sz="800" kern="1200" dirty="0">
                          <a:solidFill>
                            <a:schemeClr val="tx1"/>
                          </a:solidFill>
                          <a:effectLst/>
                          <a:latin typeface="+mn-lt"/>
                          <a:ea typeface="+mn-ea"/>
                          <a:cs typeface="+mn-cs"/>
                        </a:rPr>
                        <a:t>It would be more suitable to have the MRF in the S38 record on the CNF flow - mirroring the SSP registration process.</a:t>
                      </a:r>
                    </a:p>
                    <a:p>
                      <a:pPr algn="l" fontAlgn="ctr"/>
                      <a:endParaRPr lang="en-US" sz="800" kern="1200" dirty="0">
                        <a:solidFill>
                          <a:schemeClr val="tx1"/>
                        </a:solidFill>
                        <a:effectLst/>
                        <a:latin typeface="+mn-lt"/>
                        <a:ea typeface="+mn-ea"/>
                        <a:cs typeface="+mn-cs"/>
                      </a:endParaRPr>
                    </a:p>
                  </a:txBody>
                  <a:tcPr marL="6350" marR="6350" marT="635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41584291"/>
                  </a:ext>
                </a:extLst>
              </a:tr>
            </a:tbl>
          </a:graphicData>
        </a:graphic>
      </p:graphicFrame>
    </p:spTree>
    <p:extLst>
      <p:ext uri="{BB962C8B-B14F-4D97-AF65-F5344CB8AC3E}">
        <p14:creationId xmlns:p14="http://schemas.microsoft.com/office/powerpoint/2010/main" val="1965328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24E6-F1CD-4D5F-B9B4-DF355E610C94}"/>
              </a:ext>
            </a:extLst>
          </p:cNvPr>
          <p:cNvSpPr>
            <a:spLocks noGrp="1"/>
          </p:cNvSpPr>
          <p:nvPr>
            <p:ph type="title"/>
          </p:nvPr>
        </p:nvSpPr>
        <p:spPr/>
        <p:txBody>
          <a:bodyPr>
            <a:normAutofit/>
          </a:bodyPr>
          <a:lstStyle/>
          <a:p>
            <a:r>
              <a:rPr lang="en-GB" sz="2000" dirty="0"/>
              <a:t>5. Implementation Plan - Outages</a:t>
            </a:r>
          </a:p>
        </p:txBody>
      </p:sp>
      <p:graphicFrame>
        <p:nvGraphicFramePr>
          <p:cNvPr id="3" name="Table 2">
            <a:extLst>
              <a:ext uri="{FF2B5EF4-FFF2-40B4-BE49-F238E27FC236}">
                <a16:creationId xmlns:a16="http://schemas.microsoft.com/office/drawing/2014/main" id="{73A38E56-9988-4E80-A39B-8BE4EEAC0387}"/>
              </a:ext>
            </a:extLst>
          </p:cNvPr>
          <p:cNvGraphicFramePr>
            <a:graphicFrameLocks noGrp="1"/>
          </p:cNvGraphicFramePr>
          <p:nvPr>
            <p:extLst>
              <p:ext uri="{D42A27DB-BD31-4B8C-83A1-F6EECF244321}">
                <p14:modId xmlns:p14="http://schemas.microsoft.com/office/powerpoint/2010/main" val="3186143633"/>
              </p:ext>
            </p:extLst>
          </p:nvPr>
        </p:nvGraphicFramePr>
        <p:xfrm>
          <a:off x="179512" y="699542"/>
          <a:ext cx="8784975" cy="2880319"/>
        </p:xfrm>
        <a:graphic>
          <a:graphicData uri="http://schemas.openxmlformats.org/drawingml/2006/table">
            <a:tbl>
              <a:tblPr>
                <a:tableStyleId>{5C22544A-7EE6-4342-B048-85BDC9FD1C3A}</a:tableStyleId>
              </a:tblPr>
              <a:tblGrid>
                <a:gridCol w="469761">
                  <a:extLst>
                    <a:ext uri="{9D8B030D-6E8A-4147-A177-3AD203B41FA5}">
                      <a16:colId xmlns:a16="http://schemas.microsoft.com/office/drawing/2014/main" val="3507234449"/>
                    </a:ext>
                  </a:extLst>
                </a:gridCol>
                <a:gridCol w="512223">
                  <a:extLst>
                    <a:ext uri="{9D8B030D-6E8A-4147-A177-3AD203B41FA5}">
                      <a16:colId xmlns:a16="http://schemas.microsoft.com/office/drawing/2014/main" val="3889540971"/>
                    </a:ext>
                  </a:extLst>
                </a:gridCol>
                <a:gridCol w="464160">
                  <a:extLst>
                    <a:ext uri="{9D8B030D-6E8A-4147-A177-3AD203B41FA5}">
                      <a16:colId xmlns:a16="http://schemas.microsoft.com/office/drawing/2014/main" val="1837516893"/>
                    </a:ext>
                  </a:extLst>
                </a:gridCol>
                <a:gridCol w="399044">
                  <a:extLst>
                    <a:ext uri="{9D8B030D-6E8A-4147-A177-3AD203B41FA5}">
                      <a16:colId xmlns:a16="http://schemas.microsoft.com/office/drawing/2014/main" val="3877384404"/>
                    </a:ext>
                  </a:extLst>
                </a:gridCol>
                <a:gridCol w="464160">
                  <a:extLst>
                    <a:ext uri="{9D8B030D-6E8A-4147-A177-3AD203B41FA5}">
                      <a16:colId xmlns:a16="http://schemas.microsoft.com/office/drawing/2014/main" val="874747574"/>
                    </a:ext>
                  </a:extLst>
                </a:gridCol>
                <a:gridCol w="606144">
                  <a:extLst>
                    <a:ext uri="{9D8B030D-6E8A-4147-A177-3AD203B41FA5}">
                      <a16:colId xmlns:a16="http://schemas.microsoft.com/office/drawing/2014/main" val="3662717219"/>
                    </a:ext>
                  </a:extLst>
                </a:gridCol>
                <a:gridCol w="5027783">
                  <a:extLst>
                    <a:ext uri="{9D8B030D-6E8A-4147-A177-3AD203B41FA5}">
                      <a16:colId xmlns:a16="http://schemas.microsoft.com/office/drawing/2014/main" val="3148027554"/>
                    </a:ext>
                  </a:extLst>
                </a:gridCol>
                <a:gridCol w="841700">
                  <a:extLst>
                    <a:ext uri="{9D8B030D-6E8A-4147-A177-3AD203B41FA5}">
                      <a16:colId xmlns:a16="http://schemas.microsoft.com/office/drawing/2014/main" val="2691340406"/>
                    </a:ext>
                  </a:extLst>
                </a:gridCol>
              </a:tblGrid>
              <a:tr h="119483">
                <a:tc rowSpan="2">
                  <a:txBody>
                    <a:bodyPr/>
                    <a:lstStyle/>
                    <a:p>
                      <a:pPr algn="ctr" fontAlgn="ctr"/>
                      <a:r>
                        <a:rPr lang="en-GB" sz="700" u="none" strike="noStrike">
                          <a:effectLst/>
                        </a:rPr>
                        <a:t>Change  Request Number</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GB" sz="700" u="none" strike="noStrike">
                          <a:effectLst/>
                        </a:rPr>
                        <a:t>Impacted System</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fontAlgn="ctr"/>
                      <a:r>
                        <a:rPr lang="en-GB" sz="700" u="none" strike="noStrike">
                          <a:effectLst/>
                        </a:rPr>
                        <a:t>Outage Duration</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ctr"/>
                      <a:r>
                        <a:rPr lang="en-GB" sz="700" u="none" strike="noStrike">
                          <a:effectLst/>
                        </a:rPr>
                        <a:t>Committee Notified Date</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439196"/>
                  </a:ext>
                </a:extLst>
              </a:tr>
              <a:tr h="229406">
                <a:tc vMerge="1">
                  <a:txBody>
                    <a:bodyPr/>
                    <a:lstStyle/>
                    <a:p>
                      <a:endParaRPr lang="en-GB"/>
                    </a:p>
                  </a:txBody>
                  <a:tcPr/>
                </a:tc>
                <a:tc vMerge="1">
                  <a:txBody>
                    <a:bodyPr/>
                    <a:lstStyle/>
                    <a:p>
                      <a:endParaRPr lang="en-GB"/>
                    </a:p>
                  </a:txBody>
                  <a:tcPr/>
                </a:tc>
                <a:tc>
                  <a:txBody>
                    <a:bodyPr/>
                    <a:lstStyle/>
                    <a:p>
                      <a:pPr algn="ctr" fontAlgn="ctr"/>
                      <a:r>
                        <a:rPr lang="en-GB" sz="700" u="none" strike="noStrike">
                          <a:effectLst/>
                        </a:rPr>
                        <a:t>Start Date</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Start Time</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End Date</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End Time</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Brief Description</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2624787017"/>
                  </a:ext>
                </a:extLst>
              </a:tr>
              <a:tr h="665914">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EFT</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02/11/2019</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800" u="none" strike="noStrike" dirty="0">
                          <a:effectLst/>
                        </a:rPr>
                        <a:t>TBC</a:t>
                      </a:r>
                      <a:endParaRPr lang="en-GB"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dirty="0">
                          <a:effectLst/>
                        </a:rPr>
                        <a:t>03/11/2019</a:t>
                      </a:r>
                      <a:endParaRPr lang="en-GB" sz="7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800" u="none" strike="noStrike">
                          <a:effectLst/>
                        </a:rPr>
                        <a:t>TBC</a:t>
                      </a:r>
                      <a:endParaRPr lang="en-GB"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effectLst/>
                        </a:rPr>
                        <a:t>Cutover from PET/KET Data </a:t>
                      </a:r>
                      <a:r>
                        <a:rPr lang="en-US" sz="800" u="none" strike="noStrike" dirty="0" err="1">
                          <a:effectLst/>
                        </a:rPr>
                        <a:t>Centres</a:t>
                      </a:r>
                      <a:r>
                        <a:rPr lang="en-US" sz="800" u="none" strike="noStrike" dirty="0">
                          <a:effectLst/>
                        </a:rPr>
                        <a:t> into </a:t>
                      </a:r>
                      <a:r>
                        <a:rPr lang="en-US" sz="800" u="none" strike="noStrike" dirty="0" err="1">
                          <a:effectLst/>
                        </a:rPr>
                        <a:t>Chessignton</a:t>
                      </a:r>
                      <a:r>
                        <a:rPr lang="en-US" sz="800" u="none" strike="noStrike" dirty="0">
                          <a:effectLst/>
                        </a:rPr>
                        <a:t> and Cressex; the outage will be 5-10min while cutover takes place during this time. End users will not  be affected, however files will sit in situ till cutover is complete and will then continue processing. Normal applicable testing will be done </a:t>
                      </a:r>
                      <a:r>
                        <a:rPr lang="en-US" sz="800" u="none" strike="noStrike" dirty="0" err="1">
                          <a:effectLst/>
                        </a:rPr>
                        <a:t>i.e</a:t>
                      </a:r>
                      <a:r>
                        <a:rPr lang="en-US" sz="800" u="none" strike="noStrike" dirty="0">
                          <a:effectLst/>
                        </a:rPr>
                        <a:t> Sense Checks</a:t>
                      </a:r>
                      <a:endParaRPr lang="en-US"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07/08/2019</a:t>
                      </a:r>
                      <a:endParaRPr lang="en-GB" sz="800" b="0" i="0" u="none" strike="noStrike">
                        <a:solidFill>
                          <a:srgbClr val="000000"/>
                        </a:solidFill>
                        <a:effectLst/>
                        <a:latin typeface="Arial" panose="020B0604020202020204" pitchFamily="34" charset="0"/>
                      </a:endParaRPr>
                    </a:p>
                  </a:txBody>
                  <a:tcPr marL="3305" marR="3305" marT="33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5239941"/>
                  </a:ext>
                </a:extLst>
              </a:tr>
              <a:tr h="401460">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DCC Phase 1</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30/11/2019</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TBC</a:t>
                      </a:r>
                      <a:endParaRPr lang="en-GB"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dirty="0">
                          <a:effectLst/>
                        </a:rPr>
                        <a:t>01/12/2019</a:t>
                      </a:r>
                      <a:endParaRPr lang="en-GB" sz="7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TBC</a:t>
                      </a:r>
                      <a:endParaRPr lang="en-GB"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effectLst/>
                        </a:rPr>
                        <a:t>DCC phase one &amp; two will not have not have any outages/cutover that will impact the industry as it doesn't go live until the end of phase 3 as it will be in the TCS ECP data </a:t>
                      </a:r>
                      <a:r>
                        <a:rPr lang="en-US" sz="800" u="none" strike="noStrike" dirty="0" err="1">
                          <a:effectLst/>
                        </a:rPr>
                        <a:t>centre</a:t>
                      </a:r>
                      <a:r>
                        <a:rPr lang="en-US" sz="800" u="none" strike="noStrike" dirty="0">
                          <a:effectLst/>
                        </a:rPr>
                        <a:t> till all migration activities have been completed </a:t>
                      </a:r>
                      <a:endParaRPr lang="en-US"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07/08/2019</a:t>
                      </a:r>
                      <a:endParaRPr lang="en-GB" sz="800" b="0" i="0" u="none" strike="noStrike">
                        <a:solidFill>
                          <a:srgbClr val="000000"/>
                        </a:solidFill>
                        <a:effectLst/>
                        <a:latin typeface="Arial" panose="020B0604020202020204" pitchFamily="34" charset="0"/>
                      </a:endParaRPr>
                    </a:p>
                  </a:txBody>
                  <a:tcPr marL="3305" marR="3305" marT="33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7350214"/>
                  </a:ext>
                </a:extLst>
              </a:tr>
              <a:tr h="665914">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CMS &amp; UK Link</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27/10/2019</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TBC</a:t>
                      </a:r>
                      <a:endParaRPr lang="en-GB"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dirty="0">
                          <a:effectLst/>
                        </a:rPr>
                        <a:t>27/10/2019</a:t>
                      </a:r>
                      <a:endParaRPr lang="en-GB" sz="7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dirty="0">
                          <a:effectLst/>
                        </a:rPr>
                        <a:t>TBC</a:t>
                      </a:r>
                      <a:endParaRPr lang="en-GB"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800" u="none" strike="noStrike" dirty="0">
                          <a:effectLst/>
                        </a:rPr>
                        <a:t>British Summer Time ends on Sunday 27th October 2019 and the clocks go back one hour at 02:00 UK (BST) to 01:00 UK Greenwich Mean Time (GMT).</a:t>
                      </a:r>
                      <a:br>
                        <a:rPr lang="en-US" sz="800" u="none" strike="noStrike" dirty="0">
                          <a:effectLst/>
                        </a:rPr>
                      </a:br>
                      <a:r>
                        <a:rPr lang="en-US" sz="800" u="none" strike="noStrike" dirty="0">
                          <a:effectLst/>
                        </a:rPr>
                        <a:t>CMS &amp; UK LINK – system clocks change back to GMT at the normal time of 02:00 UK BST</a:t>
                      </a:r>
                      <a:endParaRPr lang="en-US"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u="none" strike="noStrike">
                          <a:effectLst/>
                        </a:rPr>
                        <a:t>09/10/20189</a:t>
                      </a:r>
                      <a:endParaRPr lang="en-GB" sz="800" b="0" i="0" u="none" strike="noStrike">
                        <a:solidFill>
                          <a:srgbClr val="000000"/>
                        </a:solidFill>
                        <a:effectLst/>
                        <a:latin typeface="Arial" panose="020B0604020202020204" pitchFamily="34" charset="0"/>
                      </a:endParaRPr>
                    </a:p>
                  </a:txBody>
                  <a:tcPr marL="3305" marR="3305" marT="33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9873258"/>
                  </a:ext>
                </a:extLst>
              </a:tr>
              <a:tr h="798142">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800" u="none" strike="noStrike">
                          <a:effectLst/>
                        </a:rPr>
                        <a:t>Gemini, Gemini Exit &amp; Gemini EU </a:t>
                      </a:r>
                      <a:endParaRPr lang="sv-SE"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27/10/2019</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nl-NL" sz="800" u="none" strike="noStrike">
                          <a:effectLst/>
                        </a:rPr>
                        <a:t>03:00 BST (02:00 UK GMT)</a:t>
                      </a:r>
                      <a:endParaRPr lang="nl-NL" sz="8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700" u="none" strike="noStrike">
                          <a:effectLst/>
                        </a:rPr>
                        <a:t>27/10/2019</a:t>
                      </a:r>
                      <a:endParaRPr lang="en-GB" sz="700" b="0" i="0" u="none" strike="noStrike">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800" u="none" strike="noStrike" dirty="0">
                          <a:effectLst/>
                        </a:rPr>
                        <a:t>05:00 GMT</a:t>
                      </a:r>
                      <a:endParaRPr lang="en-GB"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GB" sz="800" u="none" strike="noStrike" dirty="0">
                          <a:effectLst/>
                        </a:rPr>
                        <a:t>British Summer Time ends on Sunday 27th October 2019 and the clocks go back one hour at 02:00 UK (BST) to 01:00 UK Greenwich Mean Time (GMT).</a:t>
                      </a:r>
                      <a:br>
                        <a:rPr lang="en-GB" sz="800" u="none" strike="noStrike" dirty="0">
                          <a:effectLst/>
                        </a:rPr>
                      </a:br>
                      <a:r>
                        <a:rPr lang="en-GB" sz="800" u="none" strike="noStrike" dirty="0">
                          <a:effectLst/>
                        </a:rPr>
                        <a:t>Gemini, Gemini Exit &amp; Gemini EU – system clocks remain on UK BST until 04:30 (03:30 UK GMT) when they change back one hour to GMT. Duration: Net outage - 3 elapsed hours </a:t>
                      </a:r>
                      <a:endParaRPr lang="en-GB"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800" u="none" strike="noStrike" dirty="0">
                          <a:effectLst/>
                        </a:rPr>
                        <a:t>09/10/2019</a:t>
                      </a:r>
                      <a:endParaRPr lang="en-GB" sz="800" b="0" i="0" u="none" strike="noStrike" dirty="0">
                        <a:solidFill>
                          <a:srgbClr val="000000"/>
                        </a:solidFill>
                        <a:effectLst/>
                        <a:latin typeface="Arial" panose="020B0604020202020204" pitchFamily="34" charset="0"/>
                      </a:endParaRPr>
                    </a:p>
                  </a:txBody>
                  <a:tcPr marL="3305" marR="3305" marT="33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334520"/>
                  </a:ext>
                </a:extLst>
              </a:tr>
            </a:tbl>
          </a:graphicData>
        </a:graphic>
      </p:graphicFrame>
    </p:spTree>
    <p:extLst>
      <p:ext uri="{BB962C8B-B14F-4D97-AF65-F5344CB8AC3E}">
        <p14:creationId xmlns:p14="http://schemas.microsoft.com/office/powerpoint/2010/main" val="3957324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08570"/>
            <a:ext cx="7992888" cy="5452070"/>
          </a:xfrm>
        </p:spPr>
        <p:txBody>
          <a:bodyPr>
            <a:normAutofit/>
          </a:bodyPr>
          <a:lstStyle/>
          <a:p>
            <a:pPr algn="l"/>
            <a:r>
              <a:rPr lang="en-GB" dirty="0"/>
              <a:t>6. Approval of Change documents</a:t>
            </a:r>
            <a:br>
              <a:rPr lang="en-GB" dirty="0"/>
            </a:br>
            <a:br>
              <a:rPr lang="en-GB" dirty="0"/>
            </a:br>
            <a:r>
              <a:rPr lang="en-GB" sz="1600" dirty="0">
                <a:solidFill>
                  <a:schemeClr val="tx1"/>
                </a:solidFill>
              </a:rPr>
              <a:t>6.1 CCR for XRN4954 Minor Release Drop 5  </a:t>
            </a:r>
            <a:br>
              <a:rPr lang="en-GB" sz="1600" dirty="0">
                <a:solidFill>
                  <a:schemeClr val="tx1"/>
                </a:solidFill>
              </a:rPr>
            </a:br>
            <a:br>
              <a:rPr lang="en-GB" sz="1600" dirty="0">
                <a:solidFill>
                  <a:schemeClr val="tx1"/>
                </a:solidFill>
              </a:rPr>
            </a:br>
            <a:br>
              <a:rPr lang="en-GB" sz="1600" dirty="0">
                <a:solidFill>
                  <a:schemeClr val="tx1"/>
                </a:solidFill>
              </a:rPr>
            </a:br>
            <a:r>
              <a:rPr lang="en-GB" sz="1600" dirty="0">
                <a:solidFill>
                  <a:schemeClr val="tx1"/>
                </a:solidFill>
              </a:rPr>
              <a:t>6.2 BER for XRN49</a:t>
            </a:r>
            <a:r>
              <a:rPr lang="en-US" sz="1600" dirty="0">
                <a:solidFill>
                  <a:schemeClr val="tx1"/>
                </a:solidFill>
              </a:rPr>
              <a:t>80 Change to Supply Point Enquiry API </a:t>
            </a:r>
            <a:br>
              <a:rPr lang="en-GB" sz="1600" dirty="0">
                <a:solidFill>
                  <a:schemeClr val="tx1"/>
                </a:solidFill>
              </a:rPr>
            </a:br>
            <a:br>
              <a:rPr lang="en-GB" sz="1600" dirty="0">
                <a:solidFill>
                  <a:schemeClr val="tx1"/>
                </a:solidFill>
              </a:rPr>
            </a:br>
            <a:br>
              <a:rPr lang="en-GB" sz="1600" dirty="0">
                <a:solidFill>
                  <a:schemeClr val="tx1"/>
                </a:solidFill>
              </a:rPr>
            </a:br>
            <a:r>
              <a:rPr lang="en-GB" sz="1600" dirty="0">
                <a:solidFill>
                  <a:schemeClr val="tx1"/>
                </a:solidFill>
              </a:rPr>
              <a:t>6.3 </a:t>
            </a:r>
            <a:r>
              <a:rPr lang="en-US" sz="1600" dirty="0">
                <a:solidFill>
                  <a:schemeClr val="tx1"/>
                </a:solidFill>
              </a:rPr>
              <a:t>BER for XRN5003 Data Access Platform - DN Dashboard </a:t>
            </a:r>
            <a:br>
              <a:rPr lang="en-GB" sz="1600" dirty="0">
                <a:solidFill>
                  <a:schemeClr val="tx1"/>
                </a:solidFill>
              </a:rPr>
            </a:br>
            <a:br>
              <a:rPr lang="en-GB" sz="1600" dirty="0">
                <a:solidFill>
                  <a:schemeClr val="tx1"/>
                </a:solidFill>
              </a:rPr>
            </a:br>
            <a:br>
              <a:rPr lang="en-GB" sz="1600" dirty="0">
                <a:solidFill>
                  <a:schemeClr val="tx1"/>
                </a:solidFill>
              </a:rPr>
            </a:br>
            <a:r>
              <a:rPr lang="en-GB" sz="1600" dirty="0">
                <a:solidFill>
                  <a:schemeClr val="tx1"/>
                </a:solidFill>
              </a:rPr>
              <a:t>6.4 BER for XRN5013 </a:t>
            </a:r>
            <a:r>
              <a:rPr lang="en-US" sz="1600" dirty="0">
                <a:solidFill>
                  <a:schemeClr val="tx1"/>
                </a:solidFill>
              </a:rPr>
              <a:t>Data Access Platform – PAFA</a:t>
            </a:r>
            <a:br>
              <a:rPr lang="en-US" sz="1600" dirty="0">
                <a:solidFill>
                  <a:schemeClr val="tx1"/>
                </a:solidFill>
              </a:rPr>
            </a:br>
            <a:br>
              <a:rPr lang="en-US" sz="1600" dirty="0">
                <a:solidFill>
                  <a:schemeClr val="tx1"/>
                </a:solidFill>
              </a:rPr>
            </a:br>
            <a:br>
              <a:rPr lang="en-US" sz="1600" dirty="0">
                <a:solidFill>
                  <a:schemeClr val="tx1"/>
                </a:solidFill>
              </a:rPr>
            </a:br>
            <a:r>
              <a:rPr lang="en-US" sz="1600" dirty="0">
                <a:solidFill>
                  <a:schemeClr val="tx1"/>
                </a:solidFill>
              </a:rPr>
              <a:t>6.5 Amended funding for XRN4865 – Amendment to treatment and reporting CYCL reads       </a:t>
            </a:r>
            <a:endParaRPr lang="en-GB" sz="1800" dirty="0">
              <a:solidFill>
                <a:schemeClr val="tx1"/>
              </a:solidFill>
            </a:endParaRPr>
          </a:p>
        </p:txBody>
      </p:sp>
      <p:graphicFrame>
        <p:nvGraphicFramePr>
          <p:cNvPr id="3" name="Object 2">
            <a:extLst>
              <a:ext uri="{FF2B5EF4-FFF2-40B4-BE49-F238E27FC236}">
                <a16:creationId xmlns:a16="http://schemas.microsoft.com/office/drawing/2014/main" id="{37AC8789-0C88-4CCF-9CBF-96C4298B4179}"/>
              </a:ext>
            </a:extLst>
          </p:cNvPr>
          <p:cNvGraphicFramePr>
            <a:graphicFrameLocks noChangeAspect="1"/>
          </p:cNvGraphicFramePr>
          <p:nvPr>
            <p:extLst>
              <p:ext uri="{D42A27DB-BD31-4B8C-83A1-F6EECF244321}">
                <p14:modId xmlns:p14="http://schemas.microsoft.com/office/powerpoint/2010/main" val="2587085986"/>
              </p:ext>
            </p:extLst>
          </p:nvPr>
        </p:nvGraphicFramePr>
        <p:xfrm>
          <a:off x="5137906" y="832284"/>
          <a:ext cx="914400" cy="806450"/>
        </p:xfrm>
        <a:graphic>
          <a:graphicData uri="http://schemas.openxmlformats.org/presentationml/2006/ole">
            <mc:AlternateContent xmlns:mc="http://schemas.openxmlformats.org/markup-compatibility/2006">
              <mc:Choice xmlns:v="urn:schemas-microsoft-com:vml" Requires="v">
                <p:oleObj spid="_x0000_s3109"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5137906" y="832284"/>
                        <a:ext cx="914400" cy="806450"/>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440B26FF-FCE1-444A-A206-9A1F512B8473}"/>
              </a:ext>
            </a:extLst>
          </p:cNvPr>
          <p:cNvGraphicFramePr>
            <a:graphicFrameLocks noChangeAspect="1"/>
          </p:cNvGraphicFramePr>
          <p:nvPr>
            <p:extLst>
              <p:ext uri="{D42A27DB-BD31-4B8C-83A1-F6EECF244321}">
                <p14:modId xmlns:p14="http://schemas.microsoft.com/office/powerpoint/2010/main" val="2875894260"/>
              </p:ext>
            </p:extLst>
          </p:nvPr>
        </p:nvGraphicFramePr>
        <p:xfrm>
          <a:off x="6509506" y="2295091"/>
          <a:ext cx="914400" cy="806450"/>
        </p:xfrm>
        <a:graphic>
          <a:graphicData uri="http://schemas.openxmlformats.org/presentationml/2006/ole">
            <mc:AlternateContent xmlns:mc="http://schemas.openxmlformats.org/markup-compatibility/2006">
              <mc:Choice xmlns:v="urn:schemas-microsoft-com:vml" Requires="v">
                <p:oleObj spid="_x0000_s3110" name="Document" showAsIcon="1" r:id="rId5" imgW="914400" imgH="806400" progId="Word.Document.12">
                  <p:embed/>
                </p:oleObj>
              </mc:Choice>
              <mc:Fallback>
                <p:oleObj name="Document" showAsIcon="1" r:id="rId5" imgW="914400" imgH="806400" progId="Word.Document.12">
                  <p:embed/>
                  <p:pic>
                    <p:nvPicPr>
                      <p:cNvPr id="0" name=""/>
                      <p:cNvPicPr/>
                      <p:nvPr/>
                    </p:nvPicPr>
                    <p:blipFill>
                      <a:blip r:embed="rId6"/>
                      <a:stretch>
                        <a:fillRect/>
                      </a:stretch>
                    </p:blipFill>
                    <p:spPr>
                      <a:xfrm>
                        <a:off x="6509506" y="2295091"/>
                        <a:ext cx="914400" cy="80645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A5CBD9E8-57CD-4D67-9AE5-E08C1C03883A}"/>
              </a:ext>
            </a:extLst>
          </p:cNvPr>
          <p:cNvGraphicFramePr>
            <a:graphicFrameLocks noChangeAspect="1"/>
          </p:cNvGraphicFramePr>
          <p:nvPr>
            <p:extLst>
              <p:ext uri="{D42A27DB-BD31-4B8C-83A1-F6EECF244321}">
                <p14:modId xmlns:p14="http://schemas.microsoft.com/office/powerpoint/2010/main" val="2411028472"/>
              </p:ext>
            </p:extLst>
          </p:nvPr>
        </p:nvGraphicFramePr>
        <p:xfrm>
          <a:off x="5595106" y="3075282"/>
          <a:ext cx="914400" cy="806450"/>
        </p:xfrm>
        <a:graphic>
          <a:graphicData uri="http://schemas.openxmlformats.org/presentationml/2006/ole">
            <mc:AlternateContent xmlns:mc="http://schemas.openxmlformats.org/markup-compatibility/2006">
              <mc:Choice xmlns:v="urn:schemas-microsoft-com:vml" Requires="v">
                <p:oleObj spid="_x0000_s3111" name="Document" showAsIcon="1" r:id="rId7" imgW="914400" imgH="806400" progId="Word.Document.12">
                  <p:embed/>
                </p:oleObj>
              </mc:Choice>
              <mc:Fallback>
                <p:oleObj name="Document" showAsIcon="1" r:id="rId7" imgW="914400" imgH="806400" progId="Word.Document.12">
                  <p:embed/>
                  <p:pic>
                    <p:nvPicPr>
                      <p:cNvPr id="0" name=""/>
                      <p:cNvPicPr/>
                      <p:nvPr/>
                    </p:nvPicPr>
                    <p:blipFill>
                      <a:blip r:embed="rId8"/>
                      <a:stretch>
                        <a:fillRect/>
                      </a:stretch>
                    </p:blipFill>
                    <p:spPr>
                      <a:xfrm>
                        <a:off x="5595106" y="3075282"/>
                        <a:ext cx="914400" cy="80645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8D66D5D5-BD3E-4667-8B2E-709D7685518B}"/>
              </a:ext>
            </a:extLst>
          </p:cNvPr>
          <p:cNvGraphicFramePr>
            <a:graphicFrameLocks noChangeAspect="1"/>
          </p:cNvGraphicFramePr>
          <p:nvPr>
            <p:extLst>
              <p:ext uri="{D42A27DB-BD31-4B8C-83A1-F6EECF244321}">
                <p14:modId xmlns:p14="http://schemas.microsoft.com/office/powerpoint/2010/main" val="254983936"/>
              </p:ext>
            </p:extLst>
          </p:nvPr>
        </p:nvGraphicFramePr>
        <p:xfrm>
          <a:off x="6052306" y="1559437"/>
          <a:ext cx="914400" cy="806450"/>
        </p:xfrm>
        <a:graphic>
          <a:graphicData uri="http://schemas.openxmlformats.org/presentationml/2006/ole">
            <mc:AlternateContent xmlns:mc="http://schemas.openxmlformats.org/markup-compatibility/2006">
              <mc:Choice xmlns:v="urn:schemas-microsoft-com:vml" Requires="v">
                <p:oleObj spid="_x0000_s3112" name="Document" showAsIcon="1" r:id="rId9" imgW="914400" imgH="806400" progId="Word.Document.12">
                  <p:embed/>
                </p:oleObj>
              </mc:Choice>
              <mc:Fallback>
                <p:oleObj name="Document" showAsIcon="1" r:id="rId9" imgW="914400" imgH="806400" progId="Word.Document.12">
                  <p:embed/>
                  <p:pic>
                    <p:nvPicPr>
                      <p:cNvPr id="0" name=""/>
                      <p:cNvPicPr/>
                      <p:nvPr/>
                    </p:nvPicPr>
                    <p:blipFill>
                      <a:blip r:embed="rId10"/>
                      <a:stretch>
                        <a:fillRect/>
                      </a:stretch>
                    </p:blipFill>
                    <p:spPr>
                      <a:xfrm>
                        <a:off x="6052306" y="1559437"/>
                        <a:ext cx="914400" cy="8064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E694076-3B5D-4027-B1FC-0009BB50107A}"/>
              </a:ext>
            </a:extLst>
          </p:cNvPr>
          <p:cNvGraphicFramePr>
            <a:graphicFrameLocks noChangeAspect="1"/>
          </p:cNvGraphicFramePr>
          <p:nvPr>
            <p:extLst>
              <p:ext uri="{D42A27DB-BD31-4B8C-83A1-F6EECF244321}">
                <p14:modId xmlns:p14="http://schemas.microsoft.com/office/powerpoint/2010/main" val="420420495"/>
              </p:ext>
            </p:extLst>
          </p:nvPr>
        </p:nvGraphicFramePr>
        <p:xfrm>
          <a:off x="7884368" y="3910282"/>
          <a:ext cx="914400" cy="806450"/>
        </p:xfrm>
        <a:graphic>
          <a:graphicData uri="http://schemas.openxmlformats.org/presentationml/2006/ole">
            <mc:AlternateContent xmlns:mc="http://schemas.openxmlformats.org/markup-compatibility/2006">
              <mc:Choice xmlns:v="urn:schemas-microsoft-com:vml" Requires="v">
                <p:oleObj spid="_x0000_s3113" name="Document" showAsIcon="1" r:id="rId11" imgW="914400" imgH="806400" progId="Word.Document.12">
                  <p:embed/>
                </p:oleObj>
              </mc:Choice>
              <mc:Fallback>
                <p:oleObj name="Document" showAsIcon="1" r:id="rId11" imgW="914400" imgH="806400" progId="Word.Document.12">
                  <p:embed/>
                  <p:pic>
                    <p:nvPicPr>
                      <p:cNvPr id="0" name=""/>
                      <p:cNvPicPr/>
                      <p:nvPr/>
                    </p:nvPicPr>
                    <p:blipFill>
                      <a:blip r:embed="rId12"/>
                      <a:stretch>
                        <a:fillRect/>
                      </a:stretch>
                    </p:blipFill>
                    <p:spPr>
                      <a:xfrm>
                        <a:off x="7884368" y="3910282"/>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52112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9702"/>
            <a:ext cx="8229600" cy="637580"/>
          </a:xfrm>
        </p:spPr>
        <p:txBody>
          <a:bodyPr/>
          <a:lstStyle/>
          <a:p>
            <a:r>
              <a:rPr lang="en-GB" dirty="0"/>
              <a:t>2. New Change Proposals – Initial Review</a:t>
            </a:r>
          </a:p>
        </p:txBody>
      </p:sp>
    </p:spTree>
    <p:extLst>
      <p:ext uri="{BB962C8B-B14F-4D97-AF65-F5344CB8AC3E}">
        <p14:creationId xmlns:p14="http://schemas.microsoft.com/office/powerpoint/2010/main" val="207217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New Change Proposals – Initial Review</a:t>
            </a:r>
          </a:p>
        </p:txBody>
      </p:sp>
      <p:graphicFrame>
        <p:nvGraphicFramePr>
          <p:cNvPr id="3" name="Table 2"/>
          <p:cNvGraphicFramePr>
            <a:graphicFrameLocks noGrp="1"/>
          </p:cNvGraphicFramePr>
          <p:nvPr>
            <p:extLst>
              <p:ext uri="{D42A27DB-BD31-4B8C-83A1-F6EECF244321}">
                <p14:modId xmlns:p14="http://schemas.microsoft.com/office/powerpoint/2010/main" val="3117118567"/>
              </p:ext>
            </p:extLst>
          </p:nvPr>
        </p:nvGraphicFramePr>
        <p:xfrm>
          <a:off x="107504" y="757303"/>
          <a:ext cx="8928992" cy="2758270"/>
        </p:xfrm>
        <a:graphic>
          <a:graphicData uri="http://schemas.openxmlformats.org/drawingml/2006/table">
            <a:tbl>
              <a:tblPr firstRow="1" firstCol="1" bandRow="1">
                <a:tableStyleId>{5940675A-B579-460E-94D1-54222C63F5DA}</a:tableStyleId>
              </a:tblPr>
              <a:tblGrid>
                <a:gridCol w="666936">
                  <a:extLst>
                    <a:ext uri="{9D8B030D-6E8A-4147-A177-3AD203B41FA5}">
                      <a16:colId xmlns:a16="http://schemas.microsoft.com/office/drawing/2014/main" val="20000"/>
                    </a:ext>
                  </a:extLst>
                </a:gridCol>
                <a:gridCol w="1693697">
                  <a:extLst>
                    <a:ext uri="{9D8B030D-6E8A-4147-A177-3AD203B41FA5}">
                      <a16:colId xmlns:a16="http://schemas.microsoft.com/office/drawing/2014/main" val="20001"/>
                    </a:ext>
                  </a:extLst>
                </a:gridCol>
                <a:gridCol w="705798">
                  <a:extLst>
                    <a:ext uri="{9D8B030D-6E8A-4147-A177-3AD203B41FA5}">
                      <a16:colId xmlns:a16="http://schemas.microsoft.com/office/drawing/2014/main" val="20002"/>
                    </a:ext>
                  </a:extLst>
                </a:gridCol>
                <a:gridCol w="524239">
                  <a:extLst>
                    <a:ext uri="{9D8B030D-6E8A-4147-A177-3AD203B41FA5}">
                      <a16:colId xmlns:a16="http://schemas.microsoft.com/office/drawing/2014/main" val="20003"/>
                    </a:ext>
                  </a:extLst>
                </a:gridCol>
                <a:gridCol w="524239">
                  <a:extLst>
                    <a:ext uri="{9D8B030D-6E8A-4147-A177-3AD203B41FA5}">
                      <a16:colId xmlns:a16="http://schemas.microsoft.com/office/drawing/2014/main" val="20004"/>
                    </a:ext>
                  </a:extLst>
                </a:gridCol>
                <a:gridCol w="524239">
                  <a:extLst>
                    <a:ext uri="{9D8B030D-6E8A-4147-A177-3AD203B41FA5}">
                      <a16:colId xmlns:a16="http://schemas.microsoft.com/office/drawing/2014/main" val="20005"/>
                    </a:ext>
                  </a:extLst>
                </a:gridCol>
                <a:gridCol w="705798">
                  <a:extLst>
                    <a:ext uri="{9D8B030D-6E8A-4147-A177-3AD203B41FA5}">
                      <a16:colId xmlns:a16="http://schemas.microsoft.com/office/drawing/2014/main" val="20006"/>
                    </a:ext>
                  </a:extLst>
                </a:gridCol>
                <a:gridCol w="1711838">
                  <a:extLst>
                    <a:ext uri="{9D8B030D-6E8A-4147-A177-3AD203B41FA5}">
                      <a16:colId xmlns:a16="http://schemas.microsoft.com/office/drawing/2014/main" val="20007"/>
                    </a:ext>
                  </a:extLst>
                </a:gridCol>
                <a:gridCol w="1872208">
                  <a:extLst>
                    <a:ext uri="{9D8B030D-6E8A-4147-A177-3AD203B41FA5}">
                      <a16:colId xmlns:a16="http://schemas.microsoft.com/office/drawing/2014/main" val="20008"/>
                    </a:ext>
                  </a:extLst>
                </a:gridCol>
              </a:tblGrid>
              <a:tr h="302279">
                <a:tc rowSpan="2">
                  <a:txBody>
                    <a:bodyPr/>
                    <a:lstStyle/>
                    <a:p>
                      <a:pPr>
                        <a:lnSpc>
                          <a:spcPct val="115000"/>
                        </a:lnSpc>
                        <a:spcAft>
                          <a:spcPts val="0"/>
                        </a:spcAft>
                      </a:pPr>
                      <a:r>
                        <a:rPr lang="en-GB" sz="1100" dirty="0">
                          <a:effectLst/>
                        </a:rPr>
                        <a:t>Agenda</a:t>
                      </a:r>
                    </a:p>
                    <a:p>
                      <a:pPr>
                        <a:lnSpc>
                          <a:spcPct val="115000"/>
                        </a:lnSpc>
                        <a:spcAft>
                          <a:spcPts val="0"/>
                        </a:spcAft>
                      </a:pPr>
                      <a:r>
                        <a:rPr lang="en-GB" sz="1100" dirty="0">
                          <a:effectLst/>
                        </a:rPr>
                        <a:t>Item</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rowSpan="2">
                  <a:txBody>
                    <a:bodyPr/>
                    <a:lstStyle/>
                    <a:p>
                      <a:pPr>
                        <a:lnSpc>
                          <a:spcPct val="115000"/>
                        </a:lnSpc>
                        <a:spcAft>
                          <a:spcPts val="0"/>
                        </a:spcAft>
                      </a:pPr>
                      <a:r>
                        <a:rPr lang="en-GB" sz="1100" dirty="0">
                          <a:effectLst/>
                        </a:rPr>
                        <a:t>XRN / Title</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gridSpan="4">
                  <a:txBody>
                    <a:bodyPr/>
                    <a:lstStyle/>
                    <a:p>
                      <a:pPr>
                        <a:lnSpc>
                          <a:spcPct val="115000"/>
                        </a:lnSpc>
                        <a:spcAft>
                          <a:spcPts val="0"/>
                        </a:spcAft>
                      </a:pPr>
                      <a:r>
                        <a:rPr lang="en-GB" sz="1100" dirty="0">
                          <a:effectLst/>
                        </a:rPr>
                        <a:t>Customer Class / Voting Party</a:t>
                      </a:r>
                      <a:endParaRPr lang="en-GB" sz="1100" dirty="0">
                        <a:effectLst/>
                        <a:latin typeface="Calibri"/>
                        <a:ea typeface="Calibri"/>
                        <a:cs typeface="Times New Roman"/>
                      </a:endParaRPr>
                    </a:p>
                  </a:txBody>
                  <a:tcPr marL="66582" marR="66582" marT="0" marB="0">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100" dirty="0">
                          <a:effectLst/>
                        </a:rPr>
                        <a:t>Funding</a:t>
                      </a:r>
                    </a:p>
                    <a:p>
                      <a:pPr>
                        <a:lnSpc>
                          <a:spcPct val="115000"/>
                        </a:lnSpc>
                        <a:spcAft>
                          <a:spcPts val="0"/>
                        </a:spcAft>
                      </a:pPr>
                      <a:r>
                        <a:rPr lang="en-GB" sz="1100" dirty="0">
                          <a:effectLst/>
                        </a:rPr>
                        <a:t>Split (%)</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Justification</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DSC Service Area</a:t>
                      </a:r>
                      <a:endParaRPr lang="en-GB" sz="1100" dirty="0">
                        <a:effectLst/>
                        <a:latin typeface="Calibri"/>
                        <a:ea typeface="Calibri"/>
                        <a:cs typeface="Times New Roman"/>
                      </a:endParaRPr>
                    </a:p>
                  </a:txBody>
                  <a:tcPr marL="66582" marR="66582" marT="0" marB="0">
                    <a:solidFill>
                      <a:schemeClr val="accent4">
                        <a:lumMod val="40000"/>
                        <a:lumOff val="60000"/>
                      </a:schemeClr>
                    </a:solidFill>
                  </a:tcPr>
                </a:tc>
                <a:extLst>
                  <a:ext uri="{0D108BD9-81ED-4DB2-BD59-A6C34878D82A}">
                    <a16:rowId xmlns:a16="http://schemas.microsoft.com/office/drawing/2014/main" val="10000"/>
                  </a:ext>
                </a:extLst>
              </a:tr>
              <a:tr h="274956">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dirty="0">
                          <a:effectLst/>
                        </a:rPr>
                        <a:t>Shipper </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DNO   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GT   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IGT   Y/N</a:t>
                      </a:r>
                      <a:endParaRPr lang="en-GB" sz="1100" dirty="0">
                        <a:effectLst/>
                        <a:latin typeface="Calibri"/>
                        <a:ea typeface="Calibri"/>
                        <a:cs typeface="Times New Roman"/>
                      </a:endParaRPr>
                    </a:p>
                  </a:txBody>
                  <a:tcPr marL="66582" marR="66582" marT="0" marB="0">
                    <a:solidFill>
                      <a:schemeClr val="accent5"/>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04056">
                <a:tc>
                  <a:txBody>
                    <a:bodyPr/>
                    <a:lstStyle/>
                    <a:p>
                      <a:pPr>
                        <a:lnSpc>
                          <a:spcPct val="115000"/>
                        </a:lnSpc>
                        <a:spcAft>
                          <a:spcPts val="0"/>
                        </a:spcAft>
                      </a:pPr>
                      <a:r>
                        <a:rPr lang="en-GB" sz="1100" dirty="0">
                          <a:effectLst/>
                        </a:rPr>
                        <a:t>2.1</a:t>
                      </a:r>
                      <a:endParaRPr lang="en-GB" sz="1100" dirty="0">
                        <a:effectLst/>
                        <a:latin typeface="Calibri"/>
                        <a:ea typeface="Calibri"/>
                        <a:cs typeface="Times New Roman"/>
                      </a:endParaRPr>
                    </a:p>
                  </a:txBody>
                  <a:tcPr marL="66582" marR="66582" marT="0" marB="0" anchor="ctr"/>
                </a:tc>
                <a:tc>
                  <a:txBody>
                    <a:bodyPr/>
                    <a:lstStyle/>
                    <a:p>
                      <a:pPr>
                        <a:lnSpc>
                          <a:spcPct val="115000"/>
                        </a:lnSpc>
                        <a:spcAft>
                          <a:spcPts val="0"/>
                        </a:spcAft>
                      </a:pPr>
                      <a:r>
                        <a:rPr lang="en-GB" sz="1000" dirty="0">
                          <a:effectLst/>
                          <a:latin typeface="Arial" panose="020B0604020202020204" pitchFamily="34" charset="0"/>
                          <a:cs typeface="Arial" panose="020B0604020202020204" pitchFamily="34" charset="0"/>
                        </a:rPr>
                        <a:t>XRN</a:t>
                      </a:r>
                      <a:r>
                        <a:rPr lang="en-US" sz="1000" dirty="0">
                          <a:effectLst/>
                          <a:latin typeface="Arial" panose="020B0604020202020204" pitchFamily="34" charset="0"/>
                          <a:cs typeface="Arial" panose="020B0604020202020204" pitchFamily="34" charset="0"/>
                        </a:rPr>
                        <a:t>462</a:t>
                      </a:r>
                      <a:r>
                        <a:rPr lang="en-US" sz="1000" kern="1200" dirty="0">
                          <a:solidFill>
                            <a:schemeClr val="tx1"/>
                          </a:solidFill>
                          <a:effectLst/>
                          <a:latin typeface="Arial" panose="020B0604020202020204" pitchFamily="34" charset="0"/>
                          <a:ea typeface="+mn-ea"/>
                          <a:cs typeface="Arial" panose="020B0604020202020204" pitchFamily="34" charset="0"/>
                        </a:rPr>
                        <a:t>7 </a:t>
                      </a:r>
                      <a:r>
                        <a:rPr lang="en-GB" sz="1000" kern="1200" dirty="0">
                          <a:solidFill>
                            <a:schemeClr val="tx1"/>
                          </a:solidFill>
                          <a:effectLst/>
                          <a:latin typeface="Arial" panose="020B0604020202020204" pitchFamily="34" charset="0"/>
                          <a:ea typeface="+mn-ea"/>
                          <a:cs typeface="Arial" panose="020B0604020202020204" pitchFamily="34" charset="0"/>
                        </a:rPr>
                        <a:t>CSS Consequential Central Switching Services </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a:t>
                      </a: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Calibri"/>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Calibri"/>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rPr>
                        <a:t>N/A</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a:t>
                      </a: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mn-ea"/>
                          <a:cs typeface="Arial" panose="020B0604020202020204" pitchFamily="34" charset="0"/>
                        </a:rPr>
                        <a:t>Included in the CSS Budget line.  For Information only.</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N/A</a:t>
                      </a:r>
                    </a:p>
                  </a:txBody>
                  <a:tcPr marL="9525" marR="9525" marT="9525" marB="0" anchor="ctr"/>
                </a:tc>
                <a:extLst>
                  <a:ext uri="{0D108BD9-81ED-4DB2-BD59-A6C34878D82A}">
                    <a16:rowId xmlns:a16="http://schemas.microsoft.com/office/drawing/2014/main" val="10002"/>
                  </a:ext>
                </a:extLst>
              </a:tr>
              <a:tr h="518066">
                <a:tc>
                  <a:txBody>
                    <a:bodyPr/>
                    <a:lstStyle/>
                    <a:p>
                      <a:pPr>
                        <a:lnSpc>
                          <a:spcPct val="115000"/>
                        </a:lnSpc>
                        <a:spcAft>
                          <a:spcPts val="0"/>
                        </a:spcAft>
                      </a:pPr>
                      <a:r>
                        <a:rPr lang="en-GB" sz="1100" dirty="0">
                          <a:effectLst/>
                          <a:latin typeface="Calibri"/>
                          <a:ea typeface="Calibri"/>
                          <a:cs typeface="Times New Roman"/>
                        </a:rPr>
                        <a:t>2.2</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XRN5027 </a:t>
                      </a:r>
                      <a:r>
                        <a:rPr lang="en-GB" sz="1000" kern="1200" dirty="0">
                          <a:solidFill>
                            <a:schemeClr val="tx1"/>
                          </a:solidFill>
                          <a:effectLst/>
                          <a:latin typeface="Arial" panose="020B0604020202020204" pitchFamily="34" charset="0"/>
                          <a:ea typeface="+mn-ea"/>
                          <a:cs typeface="Arial" panose="020B0604020202020204" pitchFamily="34" charset="0"/>
                        </a:rPr>
                        <a:t>UK Link Data Cleanse of Conversion Factor in line with MOD0681S</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Y</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100%</a:t>
                      </a: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mn-ea"/>
                          <a:cs typeface="Arial" panose="020B0604020202020204" pitchFamily="34" charset="0"/>
                        </a:rPr>
                        <a:t>We expect this to be 100% shipper funded.</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DSC Service Area 1:  Manage Supply Point Registration</a:t>
                      </a:r>
                    </a:p>
                  </a:txBody>
                  <a:tcPr marL="9525" marR="9525" marT="9525" marB="0" anchor="ctr"/>
                </a:tc>
                <a:extLst>
                  <a:ext uri="{0D108BD9-81ED-4DB2-BD59-A6C34878D82A}">
                    <a16:rowId xmlns:a16="http://schemas.microsoft.com/office/drawing/2014/main" val="2229054044"/>
                  </a:ext>
                </a:extLst>
              </a:tr>
              <a:tr h="518066">
                <a:tc>
                  <a:txBody>
                    <a:bodyPr/>
                    <a:lstStyle/>
                    <a:p>
                      <a:pPr>
                        <a:lnSpc>
                          <a:spcPct val="115000"/>
                        </a:lnSpc>
                        <a:spcAft>
                          <a:spcPts val="0"/>
                        </a:spcAft>
                      </a:pPr>
                      <a:r>
                        <a:rPr lang="en-GB" sz="1100" dirty="0">
                          <a:effectLst/>
                          <a:latin typeface="Calibri"/>
                          <a:ea typeface="Calibri"/>
                          <a:cs typeface="Times New Roman"/>
                        </a:rPr>
                        <a:t>2.3</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XRN5029 Service Description Table updates October 2019 </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a:t>
                      </a: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Calibri"/>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Calibri"/>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a:cs typeface="Arial" panose="020B0604020202020204" pitchFamily="34" charset="0"/>
                        </a:rPr>
                        <a:t>N/A</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N/A</a:t>
                      </a: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mn-ea"/>
                          <a:cs typeface="Arial" panose="020B0604020202020204" pitchFamily="34" charset="0"/>
                        </a:rPr>
                        <a:t>This will be picked up as BAU</a:t>
                      </a: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DSC Service Area 16:  Provision of supply point information services and other services required to be provided under condition of the GT </a:t>
                      </a:r>
                      <a:r>
                        <a:rPr lang="en-US" sz="1000" kern="1200" dirty="0" err="1">
                          <a:solidFill>
                            <a:schemeClr val="tx1"/>
                          </a:solidFill>
                          <a:effectLst/>
                          <a:latin typeface="Arial" panose="020B0604020202020204" pitchFamily="34" charset="0"/>
                          <a:ea typeface="+mn-ea"/>
                          <a:cs typeface="Arial" panose="020B0604020202020204" pitchFamily="34" charset="0"/>
                        </a:rPr>
                        <a:t>Licence</a:t>
                      </a:r>
                      <a:r>
                        <a:rPr lang="en-US" sz="1000" kern="1200" dirty="0">
                          <a:solidFill>
                            <a:schemeClr val="tx1"/>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549044654"/>
                  </a:ext>
                </a:extLst>
              </a:tr>
            </a:tbl>
          </a:graphicData>
        </a:graphic>
      </p:graphicFrame>
    </p:spTree>
    <p:extLst>
      <p:ext uri="{BB962C8B-B14F-4D97-AF65-F5344CB8AC3E}">
        <p14:creationId xmlns:p14="http://schemas.microsoft.com/office/powerpoint/2010/main" val="338608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2.1 XRN4627 – </a:t>
            </a:r>
            <a:r>
              <a:rPr lang="en-US" sz="2200" b="0" dirty="0"/>
              <a:t>CSS Consequential Central Switching Services </a:t>
            </a:r>
            <a:r>
              <a:rPr lang="en-GB" sz="2200" b="0" dirty="0"/>
              <a: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586665563"/>
              </p:ext>
            </p:extLst>
          </p:nvPr>
        </p:nvGraphicFramePr>
        <p:xfrm>
          <a:off x="107504" y="783508"/>
          <a:ext cx="4248473" cy="2314449"/>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Justification:-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Included in the CSS Budget line </a:t>
                      </a:r>
                      <a:r>
                        <a:rPr lang="en-GB" sz="1000" b="0" i="0" kern="1200" dirty="0">
                          <a:solidFill>
                            <a:schemeClr val="tx1"/>
                          </a:solidFill>
                          <a:effectLst/>
                          <a:latin typeface="+mn-lt"/>
                          <a:ea typeface="+mn-ea"/>
                          <a:cs typeface="+mn-cs"/>
                        </a:rPr>
                        <a:t>  </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344863884"/>
              </p:ext>
            </p:extLst>
          </p:nvPr>
        </p:nvGraphicFramePr>
        <p:xfrm>
          <a:off x="107504" y="3199186"/>
          <a:ext cx="4248472" cy="1695860"/>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XRN4627</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3107507676"/>
              </p:ext>
            </p:extLst>
          </p:nvPr>
        </p:nvGraphicFramePr>
        <p:xfrm>
          <a:off x="4695733" y="811732"/>
          <a:ext cx="4340763" cy="1399978"/>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278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121199">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Ofgem launched the Switching </a:t>
                      </a:r>
                      <a:r>
                        <a:rPr lang="en-US" sz="1000" b="0" kern="1200" baseline="0" dirty="0" err="1">
                          <a:solidFill>
                            <a:schemeClr val="tx1"/>
                          </a:solidFill>
                          <a:latin typeface="Arial" panose="020B0604020202020204" pitchFamily="34" charset="0"/>
                          <a:ea typeface="+mn-ea"/>
                          <a:cs typeface="Arial" panose="020B0604020202020204" pitchFamily="34" charset="0"/>
                        </a:rPr>
                        <a:t>Programme</a:t>
                      </a:r>
                      <a:r>
                        <a:rPr lang="en-US" sz="1000" b="0" kern="1200" baseline="0" dirty="0">
                          <a:solidFill>
                            <a:schemeClr val="tx1"/>
                          </a:solidFill>
                          <a:latin typeface="Arial" panose="020B0604020202020204" pitchFamily="34" charset="0"/>
                          <a:ea typeface="+mn-ea"/>
                          <a:cs typeface="Arial" panose="020B0604020202020204" pitchFamily="34" charset="0"/>
                        </a:rPr>
                        <a:t> to encourage consumers to engage with the same energy market, and to improve their experience of doing so. Its aim to deliver reliable, next day switching for consumers by replacing the existing switching services with a new </a:t>
                      </a:r>
                      <a:r>
                        <a:rPr lang="en-US" sz="1000" b="0" kern="1200" baseline="0" dirty="0" err="1">
                          <a:solidFill>
                            <a:schemeClr val="tx1"/>
                          </a:solidFill>
                          <a:latin typeface="Arial" panose="020B0604020202020204" pitchFamily="34" charset="0"/>
                          <a:ea typeface="+mn-ea"/>
                          <a:cs typeface="Arial" panose="020B0604020202020204" pitchFamily="34" charset="0"/>
                        </a:rPr>
                        <a:t>Centralised</a:t>
                      </a:r>
                      <a:r>
                        <a:rPr lang="en-US" sz="1000" b="0" kern="1200" baseline="0" dirty="0">
                          <a:solidFill>
                            <a:schemeClr val="tx1"/>
                          </a:solidFill>
                          <a:latin typeface="Arial" panose="020B0604020202020204" pitchFamily="34" charset="0"/>
                          <a:ea typeface="+mn-ea"/>
                          <a:cs typeface="Arial" panose="020B0604020202020204" pitchFamily="34" charset="0"/>
                        </a:rPr>
                        <a:t> Switching Service (CSS).</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50868272"/>
              </p:ext>
            </p:extLst>
          </p:nvPr>
        </p:nvGraphicFramePr>
        <p:xfrm>
          <a:off x="4687884" y="3291830"/>
          <a:ext cx="4340763" cy="1368153"/>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287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081148">
                <a:tc>
                  <a:txBody>
                    <a:bodyPr/>
                    <a:lstStyle/>
                    <a:p>
                      <a:pPr marL="0" indent="0" algn="l">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As a consequence of the introduction of the Central Switching Service, Xoserve have had to undertake system and process changes to Xoserve systems. The CSSC </a:t>
                      </a:r>
                      <a:r>
                        <a:rPr lang="en-US" sz="1000" b="0" kern="1200" baseline="0" dirty="0" err="1">
                          <a:solidFill>
                            <a:schemeClr val="tx1"/>
                          </a:solidFill>
                          <a:latin typeface="Arial" panose="020B0604020202020204" pitchFamily="34" charset="0"/>
                          <a:ea typeface="+mn-ea"/>
                          <a:cs typeface="Arial" panose="020B0604020202020204" pitchFamily="34" charset="0"/>
                        </a:rPr>
                        <a:t>Programme</a:t>
                      </a:r>
                      <a:r>
                        <a:rPr lang="en-US" sz="1000" b="0" kern="1200" baseline="0" dirty="0">
                          <a:solidFill>
                            <a:schemeClr val="tx1"/>
                          </a:solidFill>
                          <a:latin typeface="Arial" panose="020B0604020202020204" pitchFamily="34" charset="0"/>
                          <a:ea typeface="+mn-ea"/>
                          <a:cs typeface="Arial" panose="020B0604020202020204" pitchFamily="34" charset="0"/>
                        </a:rPr>
                        <a:t> has been set up to ensure that all the changes required are designed, built and tested within the timelines specified by the Ofgem Switching </a:t>
                      </a:r>
                      <a:r>
                        <a:rPr lang="en-US" sz="1000" b="0" kern="1200" baseline="0" dirty="0" err="1">
                          <a:solidFill>
                            <a:schemeClr val="tx1"/>
                          </a:solidFill>
                          <a:latin typeface="Arial" panose="020B0604020202020204" pitchFamily="34" charset="0"/>
                          <a:ea typeface="+mn-ea"/>
                          <a:cs typeface="Arial" panose="020B0604020202020204" pitchFamily="34" charset="0"/>
                        </a:rPr>
                        <a:t>Programme</a:t>
                      </a:r>
                      <a:r>
                        <a:rPr lang="en-US" sz="1000" b="0" kern="1200" baseline="0" dirty="0">
                          <a:solidFill>
                            <a:schemeClr val="tx1"/>
                          </a:solidFill>
                          <a:latin typeface="Arial" panose="020B0604020202020204" pitchFamily="34" charset="0"/>
                          <a:ea typeface="+mn-ea"/>
                          <a:cs typeface="Arial" panose="020B0604020202020204" pitchFamily="34" charset="0"/>
                        </a:rPr>
                        <a:t>.</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745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701"/>
            <a:ext cx="8856984" cy="360040"/>
          </a:xfrm>
        </p:spPr>
        <p:txBody>
          <a:bodyPr>
            <a:normAutofit fontScale="90000"/>
          </a:bodyPr>
          <a:lstStyle/>
          <a:p>
            <a:r>
              <a:rPr lang="en-GB" sz="2000" dirty="0">
                <a:solidFill>
                  <a:schemeClr val="accent1"/>
                </a:solidFill>
              </a:rPr>
              <a:t>2.2 </a:t>
            </a:r>
            <a:r>
              <a:rPr lang="en-US" sz="2000" dirty="0">
                <a:solidFill>
                  <a:schemeClr val="accent1"/>
                </a:solidFill>
              </a:rPr>
              <a:t>XRN5027 </a:t>
            </a:r>
            <a:r>
              <a:rPr lang="en-GB" sz="2000" dirty="0">
                <a:solidFill>
                  <a:schemeClr val="accent1"/>
                </a:solidFill>
              </a:rPr>
              <a:t>UK Link Data Cleanse of Conversion Factor in line with MOD0681S</a:t>
            </a:r>
            <a:br>
              <a:rPr lang="en-US" sz="2400" dirty="0">
                <a:solidFill>
                  <a:schemeClr val="tx1"/>
                </a:solidFill>
              </a:rPr>
            </a:br>
            <a:r>
              <a:rPr lang="en-GB" sz="2200" b="0" dirty="0"/>
              <a: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434997067"/>
              </p:ext>
            </p:extLst>
          </p:nvPr>
        </p:nvGraphicFramePr>
        <p:xfrm>
          <a:off x="107504" y="783508"/>
          <a:ext cx="4248473" cy="2314449"/>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YES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a:t>
                      </a:r>
                    </a:p>
                    <a:p>
                      <a:pPr algn="l"/>
                      <a:r>
                        <a:rPr lang="en-GB" sz="1000" b="0" kern="1200" baseline="0" dirty="0">
                          <a:solidFill>
                            <a:schemeClr val="tx1"/>
                          </a:solidFill>
                          <a:latin typeface="Arial" panose="020B0604020202020204" pitchFamily="34" charset="0"/>
                          <a:ea typeface="+mn-ea"/>
                          <a:cs typeface="Arial" panose="020B0604020202020204" pitchFamily="34" charset="0"/>
                        </a:rPr>
                        <a:t>Shipper, DNO &amp;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4085227902"/>
              </p:ext>
            </p:extLst>
          </p:nvPr>
        </p:nvGraphicFramePr>
        <p:xfrm>
          <a:off x="107504" y="3199186"/>
          <a:ext cx="4248472" cy="1695860"/>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cs typeface="Arial" panose="020B0604020202020204" pitchFamily="34" charset="0"/>
                        </a:rPr>
                        <a:t>DSC Service Area 1:  Manage Supply Point Registration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XRN5027</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4122751753"/>
              </p:ext>
            </p:extLst>
          </p:nvPr>
        </p:nvGraphicFramePr>
        <p:xfrm>
          <a:off x="4695733" y="811732"/>
          <a:ext cx="4340763" cy="2153299"/>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278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121199">
                <a:tc>
                  <a:txBody>
                    <a:bodyPr/>
                    <a:lstStyle/>
                    <a:p>
                      <a:pPr algn="l"/>
                      <a:r>
                        <a:rPr lang="en-US" sz="900" b="0" kern="1200" baseline="0" dirty="0">
                          <a:solidFill>
                            <a:schemeClr val="tx1"/>
                          </a:solidFill>
                          <a:latin typeface="Arial" panose="020B0604020202020204" pitchFamily="34" charset="0"/>
                          <a:ea typeface="+mn-ea"/>
                          <a:cs typeface="Arial" panose="020B0604020202020204" pitchFamily="34" charset="0"/>
                        </a:rPr>
                        <a:t>Modification 0681S introduces the CDSP being given the authority to update the Conversion Factor within the Supply Point Register in the following circumstances: </a:t>
                      </a:r>
                    </a:p>
                    <a:p>
                      <a:pPr algn="l"/>
                      <a:endParaRPr lang="en-US" sz="900" b="0" kern="1200" baseline="0" dirty="0">
                        <a:solidFill>
                          <a:schemeClr val="tx1"/>
                        </a:solidFill>
                        <a:latin typeface="Arial" panose="020B0604020202020204" pitchFamily="34" charset="0"/>
                        <a:ea typeface="+mn-ea"/>
                        <a:cs typeface="Arial" panose="020B0604020202020204" pitchFamily="34" charset="0"/>
                      </a:endParaRPr>
                    </a:p>
                    <a:p>
                      <a:pPr algn="l"/>
                      <a:r>
                        <a:rPr lang="en-US" sz="900" b="0" kern="1200" baseline="0" dirty="0">
                          <a:solidFill>
                            <a:schemeClr val="tx1"/>
                          </a:solidFill>
                          <a:latin typeface="Arial" panose="020B0604020202020204" pitchFamily="34" charset="0"/>
                          <a:ea typeface="+mn-ea"/>
                          <a:cs typeface="Arial" panose="020B0604020202020204" pitchFamily="34" charset="0"/>
                        </a:rPr>
                        <a:t>a) where the AQ of a Supply Meter Point falls to 732,000 kWh or lower, the Conversion Factor should be updated to the default of the standard value of 1.02264, as specified in the Gas (Calculation of Thermal Energy) Regulations, with effect from the effective date of the new AQ</a:t>
                      </a:r>
                    </a:p>
                    <a:p>
                      <a:pPr algn="l"/>
                      <a:endParaRPr lang="en-US" sz="900" b="0" kern="1200" baseline="0" dirty="0">
                        <a:solidFill>
                          <a:schemeClr val="tx1"/>
                        </a:solidFill>
                        <a:latin typeface="Arial" panose="020B0604020202020204" pitchFamily="34" charset="0"/>
                        <a:ea typeface="+mn-ea"/>
                        <a:cs typeface="Arial" panose="020B0604020202020204" pitchFamily="34" charset="0"/>
                      </a:endParaRPr>
                    </a:p>
                    <a:p>
                      <a:pPr algn="l"/>
                      <a:r>
                        <a:rPr lang="en-US" sz="900" b="0" kern="1200" baseline="0" dirty="0">
                          <a:solidFill>
                            <a:schemeClr val="tx1"/>
                          </a:solidFill>
                          <a:latin typeface="Arial" panose="020B0604020202020204" pitchFamily="34" charset="0"/>
                          <a:ea typeface="+mn-ea"/>
                          <a:cs typeface="Arial" panose="020B0604020202020204" pitchFamily="34" charset="0"/>
                        </a:rPr>
                        <a:t>b) where the AQ of a Supply Meter Point increases above 732,000 kWh, the Conversion Factor should be set to the last non-standard factor held on the Supply Point Register (if one is available) with effect from the effective date of the new AQ </a:t>
                      </a:r>
                      <a:endParaRPr lang="en-GB" sz="9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546395032"/>
              </p:ext>
            </p:extLst>
          </p:nvPr>
        </p:nvGraphicFramePr>
        <p:xfrm>
          <a:off x="4695733" y="3097958"/>
          <a:ext cx="4340763" cy="1797088"/>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2980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498997">
                <a:tc>
                  <a:txBody>
                    <a:bodyPr/>
                    <a:lstStyle/>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In line with this modification which was based on recommendations from the UIG Taskforce, the CDSP will now conduct the required data cleanse activity on the Supply Point Register (UK Link) in accordance to rules a) and b) above. </a:t>
                      </a:r>
                    </a:p>
                    <a:p>
                      <a:pPr marL="0" indent="0" algn="l">
                        <a:buFont typeface="Arial" panose="020B0604020202020204" pitchFamily="34" charset="0"/>
                        <a:buNone/>
                      </a:pPr>
                      <a:endParaRPr lang="en-US" sz="9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During the development discussions of Modification 0681S it was </a:t>
                      </a:r>
                      <a:r>
                        <a:rPr lang="en-US" sz="900" b="0" kern="1200" baseline="0" dirty="0" err="1">
                          <a:solidFill>
                            <a:schemeClr val="tx1"/>
                          </a:solidFill>
                          <a:latin typeface="Arial" panose="020B0604020202020204" pitchFamily="34" charset="0"/>
                          <a:ea typeface="+mn-ea"/>
                          <a:cs typeface="Arial" panose="020B0604020202020204" pitchFamily="34" charset="0"/>
                        </a:rPr>
                        <a:t>recognised</a:t>
                      </a:r>
                      <a:r>
                        <a:rPr lang="en-US" sz="900" b="0" kern="1200" baseline="0" dirty="0">
                          <a:solidFill>
                            <a:schemeClr val="tx1"/>
                          </a:solidFill>
                          <a:latin typeface="Arial" panose="020B0604020202020204" pitchFamily="34" charset="0"/>
                          <a:ea typeface="+mn-ea"/>
                          <a:cs typeface="Arial" panose="020B0604020202020204" pitchFamily="34" charset="0"/>
                        </a:rPr>
                        <a:t> that around 15K+ Correction Factors required updating and it was envisaged this cleanse would occur in parallel with the developments of the enduring solution. The reason for this is the updating of the values which are known to be incorrect will result in benefits to UIG being </a:t>
                      </a:r>
                      <a:r>
                        <a:rPr lang="en-US" sz="900" b="0" kern="1200" baseline="0" dirty="0" err="1">
                          <a:solidFill>
                            <a:schemeClr val="tx1"/>
                          </a:solidFill>
                          <a:latin typeface="Arial" panose="020B0604020202020204" pitchFamily="34" charset="0"/>
                          <a:ea typeface="+mn-ea"/>
                          <a:cs typeface="Arial" panose="020B0604020202020204" pitchFamily="34" charset="0"/>
                        </a:rPr>
                        <a:t>realised</a:t>
                      </a:r>
                      <a:r>
                        <a:rPr lang="en-US" sz="900" b="0" kern="1200" baseline="0" dirty="0">
                          <a:solidFill>
                            <a:schemeClr val="tx1"/>
                          </a:solidFill>
                          <a:latin typeface="Arial" panose="020B0604020202020204" pitchFamily="34" charset="0"/>
                          <a:ea typeface="+mn-ea"/>
                          <a:cs typeface="Arial" panose="020B0604020202020204" pitchFamily="34" charset="0"/>
                        </a:rPr>
                        <a:t> as soon as possible. </a:t>
                      </a:r>
                    </a:p>
                    <a:p>
                      <a:pPr marL="0" indent="0" algn="l">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03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2.3 XRN5029 Service Description Table updates October 2019 </a:t>
            </a:r>
            <a:r>
              <a:rPr lang="en-GB" sz="2200" b="0" dirty="0"/>
              <a: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196865233"/>
              </p:ext>
            </p:extLst>
          </p:nvPr>
        </p:nvGraphicFramePr>
        <p:xfrm>
          <a:off x="107504" y="783509"/>
          <a:ext cx="4248473" cy="2230143"/>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481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 Yes or 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24882">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65434">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24882">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N/A</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24882">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08023">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a:t>
                      </a:r>
                    </a:p>
                    <a:p>
                      <a:pPr algn="l"/>
                      <a:r>
                        <a:rPr lang="en-GB" sz="1000" b="0" kern="1200" baseline="0" dirty="0">
                          <a:solidFill>
                            <a:schemeClr val="tx1"/>
                          </a:solidFill>
                          <a:latin typeface="Arial" panose="020B0604020202020204" pitchFamily="34" charset="0"/>
                          <a:ea typeface="+mn-ea"/>
                          <a:cs typeface="Arial" panose="020B0604020202020204" pitchFamily="34" charset="0"/>
                        </a:rPr>
                        <a:t>DNO &amp;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4280860027"/>
              </p:ext>
            </p:extLst>
          </p:nvPr>
        </p:nvGraphicFramePr>
        <p:xfrm>
          <a:off x="107504" y="3055772"/>
          <a:ext cx="4248472" cy="1840268"/>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648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algn="l" defTabSz="914400" rtl="0" eaLnBrk="1" fontAlgn="ctr" latinLnBrk="0" hangingPunct="1">
                        <a:lnSpc>
                          <a:spcPct val="115000"/>
                        </a:lnSpc>
                        <a:spcAft>
                          <a:spcPts val="0"/>
                        </a:spcAft>
                      </a:pPr>
                      <a:r>
                        <a:rPr lang="en-US" sz="1000" b="0" kern="1200" dirty="0">
                          <a:solidFill>
                            <a:schemeClr val="tx1"/>
                          </a:solidFill>
                          <a:effectLst/>
                          <a:latin typeface="Arial" panose="020B0604020202020204" pitchFamily="34" charset="0"/>
                          <a:ea typeface="+mn-ea"/>
                          <a:cs typeface="Arial" panose="020B0604020202020204" pitchFamily="34" charset="0"/>
                        </a:rPr>
                        <a:t>DSC Service Area 16:  Provision of supply point information services and other services required to be provided under condition of the GT </a:t>
                      </a:r>
                      <a:r>
                        <a:rPr lang="en-US" sz="1000" b="0" kern="1200" dirty="0" err="1">
                          <a:solidFill>
                            <a:schemeClr val="tx1"/>
                          </a:solidFill>
                          <a:effectLst/>
                          <a:latin typeface="Arial" panose="020B0604020202020204" pitchFamily="34" charset="0"/>
                          <a:ea typeface="+mn-ea"/>
                          <a:cs typeface="Arial" panose="020B0604020202020204" pitchFamily="34" charset="0"/>
                        </a:rPr>
                        <a:t>Licence</a:t>
                      </a:r>
                      <a:r>
                        <a:rPr lang="en-US" sz="1000" b="0" kern="1200" dirty="0">
                          <a:solidFill>
                            <a:schemeClr val="tx1"/>
                          </a:solidFill>
                          <a:effectLst/>
                          <a:latin typeface="Arial" panose="020B0604020202020204" pitchFamily="34" charset="0"/>
                          <a:ea typeface="+mn-ea"/>
                          <a:cs typeface="Arial" panose="020B0604020202020204" pitchFamily="34" charset="0"/>
                        </a:rPr>
                        <a: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New service 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XRN5029</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2058856248"/>
              </p:ext>
            </p:extLst>
          </p:nvPr>
        </p:nvGraphicFramePr>
        <p:xfrm>
          <a:off x="4695733" y="811732"/>
          <a:ext cx="4340763" cy="2046619"/>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278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121199">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The Service Description Table has been updated to amend one service line and include two new service lines. Both the amended service line and two new service line are set out in Service Area 16 and impact on GT/</a:t>
                      </a:r>
                      <a:r>
                        <a:rPr lang="en-US" sz="1000" b="0" kern="1200" baseline="0" dirty="0" err="1">
                          <a:solidFill>
                            <a:schemeClr val="tx1"/>
                          </a:solidFill>
                          <a:latin typeface="Arial" panose="020B0604020202020204" pitchFamily="34" charset="0"/>
                          <a:ea typeface="+mn-ea"/>
                          <a:cs typeface="Arial" panose="020B0604020202020204" pitchFamily="34" charset="0"/>
                        </a:rPr>
                        <a:t>iGTs</a:t>
                      </a:r>
                      <a:r>
                        <a:rPr lang="en-US" sz="1000" b="0" kern="1200" baseline="0" dirty="0">
                          <a:solidFill>
                            <a:schemeClr val="tx1"/>
                          </a:solidFill>
                          <a:latin typeface="Arial" panose="020B0604020202020204" pitchFamily="34" charset="0"/>
                          <a:ea typeface="+mn-ea"/>
                          <a:cs typeface="Arial" panose="020B0604020202020204" pitchFamily="34" charset="0"/>
                        </a:rPr>
                        <a:t> only. </a:t>
                      </a:r>
                    </a:p>
                    <a:p>
                      <a:pPr algn="l"/>
                      <a:r>
                        <a:rPr lang="en-US" sz="1000" b="0" kern="1200" baseline="0" dirty="0">
                          <a:solidFill>
                            <a:schemeClr val="tx1"/>
                          </a:solidFill>
                          <a:latin typeface="Arial" panose="020B0604020202020204" pitchFamily="34" charset="0"/>
                          <a:ea typeface="+mn-ea"/>
                          <a:cs typeface="Arial" panose="020B0604020202020204" pitchFamily="34" charset="0"/>
                        </a:rPr>
                        <a:t>The amended service line (ASGT-NC SA16-06) relates to the process followed in the event of a call concerning a gas emergency. </a:t>
                      </a:r>
                    </a:p>
                    <a:p>
                      <a:pPr algn="l"/>
                      <a:r>
                        <a:rPr lang="en-US" sz="1000" b="0" kern="1200" baseline="0" dirty="0">
                          <a:solidFill>
                            <a:schemeClr val="tx1"/>
                          </a:solidFill>
                          <a:latin typeface="Arial" panose="020B0604020202020204" pitchFamily="34" charset="0"/>
                          <a:ea typeface="+mn-ea"/>
                          <a:cs typeface="Arial" panose="020B0604020202020204" pitchFamily="34" charset="0"/>
                        </a:rPr>
                        <a:t>The new service lines describe how Xoserve will enter into a Confidentiality Agreements as agent of GT/</a:t>
                      </a:r>
                      <a:r>
                        <a:rPr lang="en-US" sz="1000" b="0" kern="1200" baseline="0" dirty="0" err="1">
                          <a:solidFill>
                            <a:schemeClr val="tx1"/>
                          </a:solidFill>
                          <a:latin typeface="Arial" panose="020B0604020202020204" pitchFamily="34" charset="0"/>
                          <a:ea typeface="+mn-ea"/>
                          <a:cs typeface="Arial" panose="020B0604020202020204" pitchFamily="34" charset="0"/>
                        </a:rPr>
                        <a:t>iGTs</a:t>
                      </a:r>
                      <a:r>
                        <a:rPr lang="en-US" sz="1000" b="0" kern="1200" baseline="0" dirty="0">
                          <a:solidFill>
                            <a:schemeClr val="tx1"/>
                          </a:solidFill>
                          <a:latin typeface="Arial" panose="020B0604020202020204" pitchFamily="34" charset="0"/>
                          <a:ea typeface="+mn-ea"/>
                          <a:cs typeface="Arial" panose="020B0604020202020204" pitchFamily="34" charset="0"/>
                        </a:rPr>
                        <a:t> with a third party customer for services that are already approved under the DSC Third Party and Additional Services Policy. </a:t>
                      </a:r>
                    </a:p>
                    <a:p>
                      <a:pPr algn="l"/>
                      <a:endParaRPr lang="en-US" sz="10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8309728"/>
              </p:ext>
            </p:extLst>
          </p:nvPr>
        </p:nvGraphicFramePr>
        <p:xfrm>
          <a:off x="4695732" y="2959795"/>
          <a:ext cx="4340763" cy="2021617"/>
        </p:xfrm>
        <a:graphic>
          <a:graphicData uri="http://schemas.openxmlformats.org/drawingml/2006/table">
            <a:tbl>
              <a:tblPr firstRow="1" bandRow="1">
                <a:tableStyleId>{E8B1032C-EA38-4F05-BA0D-38AFFFC7BED3}</a:tableStyleId>
              </a:tblPr>
              <a:tblGrid>
                <a:gridCol w="4340763">
                  <a:extLst>
                    <a:ext uri="{9D8B030D-6E8A-4147-A177-3AD203B41FA5}">
                      <a16:colId xmlns:a16="http://schemas.microsoft.com/office/drawing/2014/main" val="20000"/>
                    </a:ext>
                  </a:extLst>
                </a:gridCol>
              </a:tblGrid>
              <a:tr h="4061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530068">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Note: This change amends a service line and introduces new service lines that impact only on GT/</a:t>
                      </a:r>
                      <a:r>
                        <a:rPr lang="en-US" sz="1000" b="0" kern="1200" baseline="0" dirty="0" err="1">
                          <a:solidFill>
                            <a:schemeClr val="tx1"/>
                          </a:solidFill>
                          <a:latin typeface="Arial" panose="020B0604020202020204" pitchFamily="34" charset="0"/>
                          <a:ea typeface="+mn-ea"/>
                          <a:cs typeface="Arial" panose="020B0604020202020204" pitchFamily="34" charset="0"/>
                        </a:rPr>
                        <a:t>iGTs</a:t>
                      </a:r>
                      <a:r>
                        <a:rPr lang="en-US" sz="1000" b="0" kern="1200" baseline="0" dirty="0">
                          <a:solidFill>
                            <a:schemeClr val="tx1"/>
                          </a:solidFill>
                          <a:latin typeface="Arial" panose="020B0604020202020204" pitchFamily="34" charset="0"/>
                          <a:ea typeface="+mn-ea"/>
                          <a:cs typeface="Arial" panose="020B0604020202020204" pitchFamily="34" charset="0"/>
                        </a:rPr>
                        <a:t>. There is nothing to physically implement and no changes are being made to any systems as a result of this change. The Change Management Committee is requested to vary the Service Change Procedures, such that an Evaluation Quotation Report and Business Evaluations Report are not required for this Change Proposal. These documents would add no value to the Change Proposal and would be an inefficient overhead for the CDSP and Change Management Committee. This request is made as per Service Change Procedures para 4.1.3.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9017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3. New Change Proposals – Post Initial Review</a:t>
            </a:r>
            <a:br>
              <a:rPr lang="en-GB" dirty="0"/>
            </a:br>
            <a:br>
              <a:rPr lang="en-GB" sz="2200" dirty="0">
                <a:solidFill>
                  <a:schemeClr val="tx1"/>
                </a:solidFill>
              </a:rPr>
            </a:br>
            <a:r>
              <a:rPr lang="en-GB" sz="2000" dirty="0">
                <a:solidFill>
                  <a:schemeClr val="tx1"/>
                </a:solidFill>
              </a:rPr>
              <a:t>None for this meeting</a:t>
            </a:r>
            <a:endParaRPr lang="en-GB" dirty="0">
              <a:solidFill>
                <a:schemeClr val="tx1"/>
              </a:solidFill>
            </a:endParaRPr>
          </a:p>
        </p:txBody>
      </p:sp>
    </p:spTree>
    <p:extLst>
      <p:ext uri="{BB962C8B-B14F-4D97-AF65-F5344CB8AC3E}">
        <p14:creationId xmlns:p14="http://schemas.microsoft.com/office/powerpoint/2010/main" val="316671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4. New Change Proposals – Post Solution Review</a:t>
            </a:r>
            <a:br>
              <a:rPr lang="en-GB" dirty="0"/>
            </a:br>
            <a:br>
              <a:rPr lang="en-GB" dirty="0"/>
            </a:br>
            <a:r>
              <a:rPr lang="en-GB" sz="2000" dirty="0">
                <a:solidFill>
                  <a:schemeClr val="tx1"/>
                </a:solidFill>
              </a:rPr>
              <a:t>None for this meeting</a:t>
            </a:r>
          </a:p>
        </p:txBody>
      </p:sp>
    </p:spTree>
    <p:extLst>
      <p:ext uri="{BB962C8B-B14F-4D97-AF65-F5344CB8AC3E}">
        <p14:creationId xmlns:p14="http://schemas.microsoft.com/office/powerpoint/2010/main" val="852926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1419622"/>
            <a:ext cx="8229600" cy="1357660"/>
          </a:xfrm>
        </p:spPr>
        <p:txBody>
          <a:bodyPr>
            <a:normAutofit fontScale="90000"/>
          </a:bodyPr>
          <a:lstStyle/>
          <a:p>
            <a:pPr algn="l"/>
            <a:r>
              <a:rPr lang="en-GB" dirty="0"/>
              <a:t>5. Implementation Plan</a:t>
            </a:r>
            <a:br>
              <a:rPr lang="en-GB" dirty="0"/>
            </a:br>
            <a:br>
              <a:rPr lang="en-GB" dirty="0"/>
            </a:br>
            <a:r>
              <a:rPr lang="en-GB" sz="1300" b="0" dirty="0">
                <a:solidFill>
                  <a:schemeClr val="tx1"/>
                </a:solidFill>
              </a:rPr>
              <a:t>Please see the following slides for an overview of the Functional Changes &amp; Documentation Changes for approval and Outages.  </a:t>
            </a:r>
            <a:br>
              <a:rPr lang="en-GB" sz="1300" b="0" dirty="0">
                <a:solidFill>
                  <a:schemeClr val="tx1"/>
                </a:solidFill>
              </a:rPr>
            </a:br>
            <a:br>
              <a:rPr lang="en-GB" sz="1300" b="0" dirty="0">
                <a:solidFill>
                  <a:schemeClr val="tx1"/>
                </a:solidFill>
              </a:rPr>
            </a:br>
            <a:r>
              <a:rPr lang="en-GB" sz="1300" b="0" dirty="0">
                <a:solidFill>
                  <a:schemeClr val="tx1"/>
                </a:solidFill>
              </a:rPr>
              <a:t>Attached is the full Implementation Plan document.</a:t>
            </a:r>
            <a:br>
              <a:rPr lang="en-GB" sz="1200" b="0" dirty="0"/>
            </a:br>
            <a:br>
              <a:rPr lang="en-GB" sz="1200" b="0" dirty="0"/>
            </a:br>
            <a:br>
              <a:rPr lang="en-GB" dirty="0"/>
            </a:br>
            <a:br>
              <a:rPr lang="en-GB" dirty="0"/>
            </a:br>
            <a:endParaRPr lang="en-GB" sz="2000" dirty="0">
              <a:solidFill>
                <a:schemeClr val="tx1"/>
              </a:solidFill>
            </a:endParaRPr>
          </a:p>
        </p:txBody>
      </p:sp>
      <p:graphicFrame>
        <p:nvGraphicFramePr>
          <p:cNvPr id="2" name="Object 1">
            <a:extLst>
              <a:ext uri="{FF2B5EF4-FFF2-40B4-BE49-F238E27FC236}">
                <a16:creationId xmlns:a16="http://schemas.microsoft.com/office/drawing/2014/main" id="{94B5BC4C-C657-4F8B-891F-F2FE1290D603}"/>
              </a:ext>
            </a:extLst>
          </p:cNvPr>
          <p:cNvGraphicFramePr>
            <a:graphicFrameLocks noChangeAspect="1"/>
          </p:cNvGraphicFramePr>
          <p:nvPr>
            <p:extLst>
              <p:ext uri="{D42A27DB-BD31-4B8C-83A1-F6EECF244321}">
                <p14:modId xmlns:p14="http://schemas.microsoft.com/office/powerpoint/2010/main" val="4209411558"/>
              </p:ext>
            </p:extLst>
          </p:nvPr>
        </p:nvGraphicFramePr>
        <p:xfrm>
          <a:off x="469826" y="2499742"/>
          <a:ext cx="914400" cy="806450"/>
        </p:xfrm>
        <a:graphic>
          <a:graphicData uri="http://schemas.openxmlformats.org/presentationml/2006/ole">
            <mc:AlternateContent xmlns:mc="http://schemas.openxmlformats.org/markup-compatibility/2006">
              <mc:Choice xmlns:v="urn:schemas-microsoft-com:vml" Requires="v">
                <p:oleObj spid="_x0000_s2060" name="Worksheet" showAsIcon="1" r:id="rId3" imgW="914400" imgH="806400" progId="Excel.Sheet.12">
                  <p:embed/>
                </p:oleObj>
              </mc:Choice>
              <mc:Fallback>
                <p:oleObj name="Worksheet" showAsIcon="1" r:id="rId3" imgW="914400" imgH="806400" progId="Excel.Sheet.12">
                  <p:embed/>
                  <p:pic>
                    <p:nvPicPr>
                      <p:cNvPr id="0" name=""/>
                      <p:cNvPicPr/>
                      <p:nvPr/>
                    </p:nvPicPr>
                    <p:blipFill>
                      <a:blip r:embed="rId4"/>
                      <a:stretch>
                        <a:fillRect/>
                      </a:stretch>
                    </p:blipFill>
                    <p:spPr>
                      <a:xfrm>
                        <a:off x="469826" y="2499742"/>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43154437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66AA5-3D01-4B81-BAE0-8020A2E16EFF}">
  <ds:schemaRefs>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2a985eae-c12e-416e-9833-85f34b1ee04e"/>
    <ds:schemaRef ds:uri="http://www.w3.org/XML/1998/namespace"/>
    <ds:schemaRef ds:uri="http://schemas.microsoft.com/office/2006/metadata/properties"/>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3082</TotalTime>
  <Words>1749</Words>
  <Application>Microsoft Office PowerPoint</Application>
  <PresentationFormat>On-screen Show (16:9)</PresentationFormat>
  <Paragraphs>274</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14</vt:i4>
      </vt:variant>
    </vt:vector>
  </HeadingPairs>
  <TitlesOfParts>
    <vt:vector size="21" baseType="lpstr">
      <vt:lpstr>Arial</vt:lpstr>
      <vt:lpstr>Calibri</vt:lpstr>
      <vt:lpstr>Times New Roman</vt:lpstr>
      <vt:lpstr>Office Theme</vt:lpstr>
      <vt:lpstr>Worksheet</vt:lpstr>
      <vt:lpstr>Document</vt:lpstr>
      <vt:lpstr>Microsoft Word Document</vt:lpstr>
      <vt:lpstr>Change Management Committee   Sections 2 - 6</vt:lpstr>
      <vt:lpstr>2. New Change Proposals – Initial Review</vt:lpstr>
      <vt:lpstr>2. New Change Proposals – Initial Review</vt:lpstr>
      <vt:lpstr>2.1 XRN4627 – CSS Consequential Central Switching Services  </vt:lpstr>
      <vt:lpstr>2.2 XRN5027 UK Link Data Cleanse of Conversion Factor in line with MOD0681S  </vt:lpstr>
      <vt:lpstr>2.3 XRN5029 Service Description Table updates October 2019  </vt:lpstr>
      <vt:lpstr>3. New Change Proposals – Post Initial Review  None for this meeting</vt:lpstr>
      <vt:lpstr>4. New Change Proposals – Post Solution Review  None for this meeting</vt:lpstr>
      <vt:lpstr>5. Implementation Plan  Please see the following slides for an overview of the Functional Changes &amp; Documentation Changes for approval and Outages.    Attached is the full Implementation Plan document.    </vt:lpstr>
      <vt:lpstr>5. Implementation Plan - Functional Changes</vt:lpstr>
      <vt:lpstr>PowerPoint Presentation</vt:lpstr>
      <vt:lpstr>5. Implementation Plan - Documentation Changes </vt:lpstr>
      <vt:lpstr>5. Implementation Plan - Outages</vt:lpstr>
      <vt:lpstr>6. Approval of Change documents  6.1 CCR for XRN4954 Minor Release Drop 5     6.2 BER for XRN4980 Change to Supply Point Enquiry API    6.3 BER for XRN5003 Data Access Platform - DN Dashboard    6.4 BER for XRN5013 Data Access Platform – PAFA   6.5 Amended funding for XRN4865 – Amendment to treatment and reporting CYCL reads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141</cp:revision>
  <dcterms:created xsi:type="dcterms:W3CDTF">2018-09-02T17:12:15Z</dcterms:created>
  <dcterms:modified xsi:type="dcterms:W3CDTF">2019-10-01T17:16:24Z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-1214593008</vt:i4>
  </property>
  <property fmtid="{D5CDD505-2E9C-101B-9397-08002B2CF9AE}" pid="3" name="_NewReviewCycle">
    <vt:lpwstr/>
  </property>
  <property fmtid="{D5CDD505-2E9C-101B-9397-08002B2CF9AE}" pid="4" name="_EmailSubject">
    <vt:lpwstr>Change Management Committee Slides 'Matrix' </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0x010100EC027A3842200A4881B078E78C741B39</vt:lpwstr>
  </property>
</Properties>
</file>