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3"/>
  </p:notesMasterIdLst>
  <p:sldIdLst>
    <p:sldId id="298" r:id="rId6"/>
    <p:sldId id="299" r:id="rId7"/>
    <p:sldId id="356" r:id="rId8"/>
    <p:sldId id="355" r:id="rId9"/>
    <p:sldId id="363" r:id="rId10"/>
    <p:sldId id="352" r:id="rId11"/>
    <p:sldId id="257" r:id="rId12"/>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6E22F8-A029-4DA1-AD6C-94406085D8A4}" v="617" dt="2019-10-01T13:15:57.2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37" autoAdjust="0"/>
  </p:normalViewPr>
  <p:slideViewPr>
    <p:cSldViewPr>
      <p:cViewPr varScale="1">
        <p:scale>
          <a:sx n="50" d="100"/>
          <a:sy n="50" d="100"/>
        </p:scale>
        <p:origin x="924" y="3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93713"/>
          </a:xfrm>
          <a:prstGeom prst="rect">
            <a:avLst/>
          </a:prstGeom>
        </p:spPr>
        <p:txBody>
          <a:bodyPr vert="horz" lIns="91430" tIns="45715" rIns="91430" bIns="45715" rtlCol="0"/>
          <a:lstStyle>
            <a:lvl1pPr algn="l">
              <a:defRPr sz="1200"/>
            </a:lvl1pPr>
          </a:lstStyle>
          <a:p>
            <a:endParaRPr lang="en-GB" dirty="0"/>
          </a:p>
        </p:txBody>
      </p:sp>
      <p:sp>
        <p:nvSpPr>
          <p:cNvPr id="3" name="Date Placeholder 2"/>
          <p:cNvSpPr>
            <a:spLocks noGrp="1"/>
          </p:cNvSpPr>
          <p:nvPr>
            <p:ph type="dt" idx="1"/>
          </p:nvPr>
        </p:nvSpPr>
        <p:spPr>
          <a:xfrm>
            <a:off x="3809079" y="1"/>
            <a:ext cx="2914015" cy="493713"/>
          </a:xfrm>
          <a:prstGeom prst="rect">
            <a:avLst/>
          </a:prstGeom>
        </p:spPr>
        <p:txBody>
          <a:bodyPr vert="horz" lIns="91430" tIns="45715" rIns="91430" bIns="45715" rtlCol="0"/>
          <a:lstStyle>
            <a:lvl1pPr algn="r">
              <a:defRPr sz="1200"/>
            </a:lvl1pPr>
          </a:lstStyle>
          <a:p>
            <a:fld id="{30CC7C86-2D66-4C55-8F99-E153512351BA}" type="datetimeFigureOut">
              <a:rPr lang="en-GB" smtClean="0"/>
              <a:t>01/10/2019</a:t>
            </a:fld>
            <a:endParaRPr lang="en-GB" dirty="0"/>
          </a:p>
        </p:txBody>
      </p:sp>
      <p:sp>
        <p:nvSpPr>
          <p:cNvPr id="4" name="Slide Image Placeholder 3"/>
          <p:cNvSpPr>
            <a:spLocks noGrp="1" noRot="1" noChangeAspect="1"/>
          </p:cNvSpPr>
          <p:nvPr>
            <p:ph type="sldImg" idx="2"/>
          </p:nvPr>
        </p:nvSpPr>
        <p:spPr>
          <a:xfrm>
            <a:off x="71438" y="741363"/>
            <a:ext cx="6581775" cy="3702050"/>
          </a:xfrm>
          <a:prstGeom prst="rect">
            <a:avLst/>
          </a:prstGeom>
          <a:noFill/>
          <a:ln w="12700">
            <a:solidFill>
              <a:prstClr val="black"/>
            </a:solidFill>
          </a:ln>
        </p:spPr>
        <p:txBody>
          <a:bodyPr vert="horz" lIns="91430" tIns="45715" rIns="91430" bIns="45715" rtlCol="0" anchor="ctr"/>
          <a:lstStyle/>
          <a:p>
            <a:endParaRPr lang="en-GB" dirty="0"/>
          </a:p>
        </p:txBody>
      </p:sp>
      <p:sp>
        <p:nvSpPr>
          <p:cNvPr id="5" name="Notes Placeholder 4"/>
          <p:cNvSpPr>
            <a:spLocks noGrp="1"/>
          </p:cNvSpPr>
          <p:nvPr>
            <p:ph type="body" sz="quarter" idx="3"/>
          </p:nvPr>
        </p:nvSpPr>
        <p:spPr>
          <a:xfrm>
            <a:off x="672465" y="4690270"/>
            <a:ext cx="5379720" cy="4443413"/>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5"/>
            <a:ext cx="2914015" cy="493713"/>
          </a:xfrm>
          <a:prstGeom prst="rect">
            <a:avLst/>
          </a:prstGeom>
        </p:spPr>
        <p:txBody>
          <a:bodyPr vert="horz" lIns="91430" tIns="45715" rIns="91430" bIns="45715"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5"/>
            <a:ext cx="2914015" cy="493713"/>
          </a:xfrm>
          <a:prstGeom prst="rect">
            <a:avLst/>
          </a:prstGeom>
        </p:spPr>
        <p:txBody>
          <a:bodyPr vert="horz" lIns="91430" tIns="45715" rIns="91430" bIns="45715"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257038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244358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286923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41363"/>
            <a:ext cx="6581775"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51384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Change Management Committee 09/10/19</a:t>
            </a:r>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budget</a:t>
            </a:r>
          </a:p>
          <a:p>
            <a:pPr lvl="1"/>
            <a:r>
              <a:rPr lang="en-GB" sz="1600" dirty="0"/>
              <a:t>UIG Task Force Activities migration post October 19</a:t>
            </a:r>
            <a:endParaRPr lang="en-GB" sz="1500" dirty="0"/>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a16="http://schemas.microsoft.com/office/drawing/2014/main"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3240264563"/>
              </p:ext>
            </p:extLst>
          </p:nvPr>
        </p:nvGraphicFramePr>
        <p:xfrm>
          <a:off x="247134" y="638207"/>
          <a:ext cx="1240410" cy="1514532"/>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val="20001"/>
                    </a:ext>
                  </a:extLst>
                </a:gridCol>
                <a:gridCol w="620205">
                  <a:extLst>
                    <a:ext uri="{9D8B030D-6E8A-4147-A177-3AD203B41FA5}">
                      <a16:colId xmlns:a16="http://schemas.microsoft.com/office/drawing/2014/main" val="3698224449"/>
                    </a:ext>
                  </a:extLst>
                </a:gridCol>
              </a:tblGrid>
              <a:tr h="180884">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Table 6">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020525257"/>
              </p:ext>
            </p:extLst>
          </p:nvPr>
        </p:nvGraphicFramePr>
        <p:xfrm>
          <a:off x="251519" y="2376671"/>
          <a:ext cx="3469742" cy="2253609"/>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20000"/>
                    </a:ext>
                  </a:extLst>
                </a:gridCol>
                <a:gridCol w="733439">
                  <a:extLst>
                    <a:ext uri="{9D8B030D-6E8A-4147-A177-3AD203B41FA5}">
                      <a16:colId xmlns:a16="http://schemas.microsoft.com/office/drawing/2014/main" val="20002"/>
                    </a:ext>
                  </a:extLst>
                </a:gridCol>
                <a:gridCol w="504055">
                  <a:extLst>
                    <a:ext uri="{9D8B030D-6E8A-4147-A177-3AD203B41FA5}">
                      <a16:colId xmlns:a16="http://schemas.microsoft.com/office/drawing/2014/main" val="20003"/>
                    </a:ext>
                  </a:extLst>
                </a:gridCol>
              </a:tblGrid>
              <a:tr h="33610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37093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September</a:t>
                      </a:r>
                      <a:r>
                        <a:rPr lang="en-GB" sz="800" kern="1200" baseline="0" dirty="0">
                          <a:solidFill>
                            <a:schemeClr val="tx2"/>
                          </a:solidFill>
                          <a:latin typeface="+mj-lt"/>
                          <a:ea typeface="Calibri" panose="020F0502020204030204" pitchFamily="34" charset="0"/>
                          <a:cs typeface="Times New Roman" panose="02020603050405020304" pitchFamily="18" charset="0"/>
                        </a:rPr>
                        <a:t> UIG Work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23/09/19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0234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September Change</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11/09/19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887630650"/>
                  </a:ext>
                </a:extLst>
              </a:tr>
              <a:tr h="40234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September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18/09/19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505133341"/>
                  </a:ext>
                </a:extLst>
              </a:tr>
              <a:tr h="37093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w/c 09/09/19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1225005"/>
                  </a:ext>
                </a:extLst>
              </a:tr>
              <a:tr h="37093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Work Group 674</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17/09/19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778076949"/>
                  </a:ext>
                </a:extLst>
              </a:tr>
            </a:tbl>
          </a:graphicData>
        </a:graphic>
      </p:graphicFrame>
      <p:graphicFrame>
        <p:nvGraphicFramePr>
          <p:cNvPr id="8" name="Table 7">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73407191"/>
              </p:ext>
            </p:extLst>
          </p:nvPr>
        </p:nvGraphicFramePr>
        <p:xfrm>
          <a:off x="4355976" y="2377827"/>
          <a:ext cx="3528392" cy="260985"/>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720080">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997304728"/>
              </p:ext>
            </p:extLst>
          </p:nvPr>
        </p:nvGraphicFramePr>
        <p:xfrm>
          <a:off x="4355976" y="2646030"/>
          <a:ext cx="3528392" cy="1930896"/>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val="20000"/>
                    </a:ext>
                  </a:extLst>
                </a:gridCol>
                <a:gridCol w="693360">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tblGrid>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Support</a:t>
                      </a:r>
                      <a:r>
                        <a:rPr lang="en-GB" sz="800" b="0" kern="1200" baseline="0" dirty="0">
                          <a:solidFill>
                            <a:schemeClr val="tx2"/>
                          </a:solidFill>
                          <a:latin typeface="+mj-lt"/>
                          <a:ea typeface="Calibri" panose="020F0502020204030204" pitchFamily="34" charset="0"/>
                          <a:cs typeface="Times New Roman" panose="02020603050405020304" pitchFamily="18" charset="0"/>
                        </a:rPr>
                        <a:t> Mod development (All)</a:t>
                      </a:r>
                      <a:endParaRPr lang="en-GB" sz="800" b="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01/03/19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Development of automated UIG reporting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End of June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FF0000"/>
                          </a:solidFill>
                          <a:effectLst/>
                          <a:latin typeface="+mn-lt"/>
                          <a:ea typeface="+mn-ea"/>
                          <a:cs typeface="+mn-cs"/>
                        </a:rPr>
                        <a:t>R</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Commence UIG Task Force close down/extension</a:t>
                      </a:r>
                      <a:r>
                        <a:rPr lang="en-GB" sz="800" kern="1200" baseline="0" dirty="0">
                          <a:solidFill>
                            <a:schemeClr val="tx2"/>
                          </a:solidFill>
                          <a:latin typeface="+mj-lt"/>
                          <a:ea typeface="Calibri" panose="020F0502020204030204" pitchFamily="34" charset="0"/>
                          <a:cs typeface="Times New Roman" panose="02020603050405020304" pitchFamily="18" charset="0"/>
                        </a:rPr>
                        <a:t> options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01/07/19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October Change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09/10/19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39802089"/>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October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16/10/19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155352999"/>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w/c 14/10/19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821441398"/>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October UIG Work Group</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22/10/10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912508688"/>
                  </a:ext>
                </a:extLst>
              </a:tr>
            </a:tbl>
          </a:graphicData>
        </a:graphic>
      </p:graphicFrame>
    </p:spTree>
    <p:extLst>
      <p:ext uri="{BB962C8B-B14F-4D97-AF65-F5344CB8AC3E}">
        <p14:creationId xmlns:p14="http://schemas.microsoft.com/office/powerpoint/2010/main" val="33462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Page new</a:t>
            </a:r>
          </a:p>
        </p:txBody>
      </p:sp>
      <p:sp>
        <p:nvSpPr>
          <p:cNvPr id="15" name="Rectangle 14">
            <a:extLst>
              <a:ext uri="{FF2B5EF4-FFF2-40B4-BE49-F238E27FC236}">
                <a16:creationId xmlns:a16="http://schemas.microsoft.com/office/drawing/2014/main" id="{B64306B3-3585-5E46-BA3A-D8B3C1223180}"/>
              </a:ext>
            </a:extLst>
          </p:cNvPr>
          <p:cNvSpPr/>
          <p:nvPr/>
        </p:nvSpPr>
        <p:spPr bwMode="auto">
          <a:xfrm>
            <a:off x="5508104" y="195488"/>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a16="http://schemas.microsoft.com/office/drawing/2014/main"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a16="http://schemas.microsoft.com/office/drawing/2014/main"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a16="http://schemas.microsoft.com/office/drawing/2014/main"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a16="http://schemas.microsoft.com/office/drawing/2014/main"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a16="http://schemas.microsoft.com/office/drawing/2014/main"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a16="http://schemas.microsoft.com/office/drawing/2014/main" id="{AD6031FF-D932-4F45-9D83-CFA5F6CB41C5}"/>
              </a:ext>
            </a:extLst>
          </p:cNvPr>
          <p:cNvSpPr txBox="1"/>
          <p:nvPr/>
        </p:nvSpPr>
        <p:spPr>
          <a:xfrm>
            <a:off x="8207389" y="265606"/>
            <a:ext cx="613087" cy="128685"/>
          </a:xfrm>
          <a:prstGeom prst="rect">
            <a:avLst/>
          </a:prstGeom>
          <a:noFill/>
        </p:spPr>
        <p:txBody>
          <a:bodyPr wrap="square" lIns="18000" tIns="18000" rIns="18000" bIns="18000" rtlCol="0">
            <a:spAutoFit/>
          </a:bodyPr>
          <a:lstStyle/>
          <a:p>
            <a:pPr algn="r"/>
            <a:r>
              <a:rPr lang="en-US" sz="600" dirty="0"/>
              <a:t>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a16="http://schemas.microsoft.com/office/drawing/2014/main"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a16="http://schemas.microsoft.com/office/drawing/2014/main" id="{67DD9588-713D-6541-B74F-36D3C98AF17D}"/>
              </a:ext>
            </a:extLst>
          </p:cNvPr>
          <p:cNvGraphicFramePr>
            <a:graphicFrameLocks noGrp="1"/>
          </p:cNvGraphicFramePr>
          <p:nvPr>
            <p:extLst>
              <p:ext uri="{D42A27DB-BD31-4B8C-83A1-F6EECF244321}">
                <p14:modId xmlns:p14="http://schemas.microsoft.com/office/powerpoint/2010/main" val="2853345470"/>
              </p:ext>
            </p:extLst>
          </p:nvPr>
        </p:nvGraphicFramePr>
        <p:xfrm>
          <a:off x="138006" y="722977"/>
          <a:ext cx="7818370" cy="4010600"/>
        </p:xfrm>
        <a:graphic>
          <a:graphicData uri="http://schemas.openxmlformats.org/drawingml/2006/table">
            <a:tbl>
              <a:tblPr firstRow="1" bandRow="1">
                <a:tableStyleId>{69CF1AB2-1976-4502-BF36-3FF5EA218861}</a:tableStyleId>
              </a:tblPr>
              <a:tblGrid>
                <a:gridCol w="154142">
                  <a:extLst>
                    <a:ext uri="{9D8B030D-6E8A-4147-A177-3AD203B41FA5}">
                      <a16:colId xmlns:a16="http://schemas.microsoft.com/office/drawing/2014/main" val="4177888447"/>
                    </a:ext>
                  </a:extLst>
                </a:gridCol>
                <a:gridCol w="292543">
                  <a:extLst>
                    <a:ext uri="{9D8B030D-6E8A-4147-A177-3AD203B41FA5}">
                      <a16:colId xmlns:a16="http://schemas.microsoft.com/office/drawing/2014/main" val="3013069579"/>
                    </a:ext>
                  </a:extLst>
                </a:gridCol>
                <a:gridCol w="292543">
                  <a:extLst>
                    <a:ext uri="{9D8B030D-6E8A-4147-A177-3AD203B41FA5}">
                      <a16:colId xmlns:a16="http://schemas.microsoft.com/office/drawing/2014/main" val="1475387405"/>
                    </a:ext>
                  </a:extLst>
                </a:gridCol>
                <a:gridCol w="292543">
                  <a:extLst>
                    <a:ext uri="{9D8B030D-6E8A-4147-A177-3AD203B41FA5}">
                      <a16:colId xmlns:a16="http://schemas.microsoft.com/office/drawing/2014/main" val="4167404248"/>
                    </a:ext>
                  </a:extLst>
                </a:gridCol>
                <a:gridCol w="292543">
                  <a:extLst>
                    <a:ext uri="{9D8B030D-6E8A-4147-A177-3AD203B41FA5}">
                      <a16:colId xmlns:a16="http://schemas.microsoft.com/office/drawing/2014/main" val="1882720330"/>
                    </a:ext>
                  </a:extLst>
                </a:gridCol>
                <a:gridCol w="292543">
                  <a:extLst>
                    <a:ext uri="{9D8B030D-6E8A-4147-A177-3AD203B41FA5}">
                      <a16:colId xmlns:a16="http://schemas.microsoft.com/office/drawing/2014/main" val="20006"/>
                    </a:ext>
                  </a:extLst>
                </a:gridCol>
                <a:gridCol w="292543">
                  <a:extLst>
                    <a:ext uri="{9D8B030D-6E8A-4147-A177-3AD203B41FA5}">
                      <a16:colId xmlns:a16="http://schemas.microsoft.com/office/drawing/2014/main" val="20007"/>
                    </a:ext>
                  </a:extLst>
                </a:gridCol>
                <a:gridCol w="292543">
                  <a:extLst>
                    <a:ext uri="{9D8B030D-6E8A-4147-A177-3AD203B41FA5}">
                      <a16:colId xmlns:a16="http://schemas.microsoft.com/office/drawing/2014/main" val="20008"/>
                    </a:ext>
                  </a:extLst>
                </a:gridCol>
                <a:gridCol w="292543">
                  <a:extLst>
                    <a:ext uri="{9D8B030D-6E8A-4147-A177-3AD203B41FA5}">
                      <a16:colId xmlns:a16="http://schemas.microsoft.com/office/drawing/2014/main" val="20009"/>
                    </a:ext>
                  </a:extLst>
                </a:gridCol>
                <a:gridCol w="304165">
                  <a:extLst>
                    <a:ext uri="{9D8B030D-6E8A-4147-A177-3AD203B41FA5}">
                      <a16:colId xmlns:a16="http://schemas.microsoft.com/office/drawing/2014/main" val="20010"/>
                    </a:ext>
                  </a:extLst>
                </a:gridCol>
                <a:gridCol w="292543">
                  <a:extLst>
                    <a:ext uri="{9D8B030D-6E8A-4147-A177-3AD203B41FA5}">
                      <a16:colId xmlns:a16="http://schemas.microsoft.com/office/drawing/2014/main" val="20011"/>
                    </a:ext>
                  </a:extLst>
                </a:gridCol>
                <a:gridCol w="292543">
                  <a:extLst>
                    <a:ext uri="{9D8B030D-6E8A-4147-A177-3AD203B41FA5}">
                      <a16:colId xmlns:a16="http://schemas.microsoft.com/office/drawing/2014/main" val="20012"/>
                    </a:ext>
                  </a:extLst>
                </a:gridCol>
                <a:gridCol w="292543">
                  <a:extLst>
                    <a:ext uri="{9D8B030D-6E8A-4147-A177-3AD203B41FA5}">
                      <a16:colId xmlns:a16="http://schemas.microsoft.com/office/drawing/2014/main" val="20013"/>
                    </a:ext>
                  </a:extLst>
                </a:gridCol>
                <a:gridCol w="292543">
                  <a:extLst>
                    <a:ext uri="{9D8B030D-6E8A-4147-A177-3AD203B41FA5}">
                      <a16:colId xmlns:a16="http://schemas.microsoft.com/office/drawing/2014/main" val="20014"/>
                    </a:ext>
                  </a:extLst>
                </a:gridCol>
                <a:gridCol w="292543">
                  <a:extLst>
                    <a:ext uri="{9D8B030D-6E8A-4147-A177-3AD203B41FA5}">
                      <a16:colId xmlns:a16="http://schemas.microsoft.com/office/drawing/2014/main" val="20015"/>
                    </a:ext>
                  </a:extLst>
                </a:gridCol>
                <a:gridCol w="292543">
                  <a:extLst>
                    <a:ext uri="{9D8B030D-6E8A-4147-A177-3AD203B41FA5}">
                      <a16:colId xmlns:a16="http://schemas.microsoft.com/office/drawing/2014/main" val="20016"/>
                    </a:ext>
                  </a:extLst>
                </a:gridCol>
                <a:gridCol w="292543">
                  <a:extLst>
                    <a:ext uri="{9D8B030D-6E8A-4147-A177-3AD203B41FA5}">
                      <a16:colId xmlns:a16="http://schemas.microsoft.com/office/drawing/2014/main" val="20017"/>
                    </a:ext>
                  </a:extLst>
                </a:gridCol>
                <a:gridCol w="292543">
                  <a:extLst>
                    <a:ext uri="{9D8B030D-6E8A-4147-A177-3AD203B41FA5}">
                      <a16:colId xmlns:a16="http://schemas.microsoft.com/office/drawing/2014/main" val="20023"/>
                    </a:ext>
                  </a:extLst>
                </a:gridCol>
                <a:gridCol w="292543">
                  <a:extLst>
                    <a:ext uri="{9D8B030D-6E8A-4147-A177-3AD203B41FA5}">
                      <a16:colId xmlns:a16="http://schemas.microsoft.com/office/drawing/2014/main" val="20019"/>
                    </a:ext>
                  </a:extLst>
                </a:gridCol>
                <a:gridCol w="292543">
                  <a:extLst>
                    <a:ext uri="{9D8B030D-6E8A-4147-A177-3AD203B41FA5}">
                      <a16:colId xmlns:a16="http://schemas.microsoft.com/office/drawing/2014/main" val="20020"/>
                    </a:ext>
                  </a:extLst>
                </a:gridCol>
                <a:gridCol w="292543">
                  <a:extLst>
                    <a:ext uri="{9D8B030D-6E8A-4147-A177-3AD203B41FA5}">
                      <a16:colId xmlns:a16="http://schemas.microsoft.com/office/drawing/2014/main" val="20021"/>
                    </a:ext>
                  </a:extLst>
                </a:gridCol>
                <a:gridCol w="292543">
                  <a:extLst>
                    <a:ext uri="{9D8B030D-6E8A-4147-A177-3AD203B41FA5}">
                      <a16:colId xmlns:a16="http://schemas.microsoft.com/office/drawing/2014/main" val="20022"/>
                    </a:ext>
                  </a:extLst>
                </a:gridCol>
                <a:gridCol w="292543">
                  <a:extLst>
                    <a:ext uri="{9D8B030D-6E8A-4147-A177-3AD203B41FA5}">
                      <a16:colId xmlns:a16="http://schemas.microsoft.com/office/drawing/2014/main" val="20027"/>
                    </a:ext>
                  </a:extLst>
                </a:gridCol>
                <a:gridCol w="304165">
                  <a:extLst>
                    <a:ext uri="{9D8B030D-6E8A-4147-A177-3AD203B41FA5}">
                      <a16:colId xmlns:a16="http://schemas.microsoft.com/office/drawing/2014/main" val="20024"/>
                    </a:ext>
                  </a:extLst>
                </a:gridCol>
                <a:gridCol w="304165">
                  <a:extLst>
                    <a:ext uri="{9D8B030D-6E8A-4147-A177-3AD203B41FA5}">
                      <a16:colId xmlns:a16="http://schemas.microsoft.com/office/drawing/2014/main" val="20025"/>
                    </a:ext>
                  </a:extLst>
                </a:gridCol>
                <a:gridCol w="304165">
                  <a:extLst>
                    <a:ext uri="{9D8B030D-6E8A-4147-A177-3AD203B41FA5}">
                      <a16:colId xmlns:a16="http://schemas.microsoft.com/office/drawing/2014/main" val="20026"/>
                    </a:ext>
                  </a:extLst>
                </a:gridCol>
                <a:gridCol w="304165">
                  <a:extLst>
                    <a:ext uri="{9D8B030D-6E8A-4147-A177-3AD203B41FA5}">
                      <a16:colId xmlns:a16="http://schemas.microsoft.com/office/drawing/2014/main" val="20028"/>
                    </a:ext>
                  </a:extLst>
                </a:gridCol>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May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June</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July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August</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September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October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endParaRPr lang="en-GB"/>
                    </a:p>
                  </a:txBody>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06/05</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13/05</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20/05</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27/05</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03/06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10/06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17/06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24/06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01/07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08/07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15/07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22/07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29/07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05/08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12/08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19/08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26/08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02/09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09/09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16/09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23/09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30/09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07/10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14/10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21/10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28/10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1149007"/>
                  </a:ext>
                </a:extLst>
              </a:tr>
            </a:tbl>
          </a:graphicData>
        </a:graphic>
      </p:graphicFrame>
      <p:sp>
        <p:nvSpPr>
          <p:cNvPr id="29" name="Rectangle 28">
            <a:extLst>
              <a:ext uri="{FF2B5EF4-FFF2-40B4-BE49-F238E27FC236}">
                <a16:creationId xmlns:a16="http://schemas.microsoft.com/office/drawing/2014/main" id="{F3EB2757-1D02-F943-B54B-ECECCBAAC990}"/>
              </a:ext>
            </a:extLst>
          </p:cNvPr>
          <p:cNvSpPr/>
          <p:nvPr/>
        </p:nvSpPr>
        <p:spPr>
          <a:xfrm>
            <a:off x="323528" y="3291830"/>
            <a:ext cx="7632846" cy="24656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sp>
        <p:nvSpPr>
          <p:cNvPr id="115" name="Rectangle 114">
            <a:extLst>
              <a:ext uri="{FF2B5EF4-FFF2-40B4-BE49-F238E27FC236}">
                <a16:creationId xmlns:a16="http://schemas.microsoft.com/office/drawing/2014/main" id="{8B803917-08C4-B347-AB2A-57446C6406BD}"/>
              </a:ext>
            </a:extLst>
          </p:cNvPr>
          <p:cNvSpPr/>
          <p:nvPr/>
        </p:nvSpPr>
        <p:spPr>
          <a:xfrm>
            <a:off x="368352" y="2465648"/>
            <a:ext cx="7588023" cy="248529"/>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20" name="Rectangle 119">
            <a:extLst>
              <a:ext uri="{FF2B5EF4-FFF2-40B4-BE49-F238E27FC236}">
                <a16:creationId xmlns:a16="http://schemas.microsoft.com/office/drawing/2014/main" id="{72FAFA24-C1FC-B24F-9807-690D8DF306C9}"/>
              </a:ext>
            </a:extLst>
          </p:cNvPr>
          <p:cNvSpPr/>
          <p:nvPr/>
        </p:nvSpPr>
        <p:spPr>
          <a:xfrm>
            <a:off x="323527" y="2715764"/>
            <a:ext cx="7632848" cy="267709"/>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a16="http://schemas.microsoft.com/office/drawing/2014/main" id="{8B803917-08C4-B347-AB2A-57446C6406BD}"/>
              </a:ext>
            </a:extLst>
          </p:cNvPr>
          <p:cNvSpPr/>
          <p:nvPr/>
        </p:nvSpPr>
        <p:spPr>
          <a:xfrm>
            <a:off x="323528" y="2094954"/>
            <a:ext cx="7632848" cy="199672"/>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47" name="Rectangle 46">
            <a:extLst>
              <a:ext uri="{FF2B5EF4-FFF2-40B4-BE49-F238E27FC236}">
                <a16:creationId xmlns:a16="http://schemas.microsoft.com/office/drawing/2014/main" id="{8B803917-08C4-B347-AB2A-57446C6406BD}"/>
              </a:ext>
            </a:extLst>
          </p:cNvPr>
          <p:cNvSpPr/>
          <p:nvPr/>
        </p:nvSpPr>
        <p:spPr>
          <a:xfrm>
            <a:off x="323527" y="3003798"/>
            <a:ext cx="7632847" cy="243976"/>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Support Mod development</a:t>
            </a:r>
          </a:p>
        </p:txBody>
      </p:sp>
      <p:sp>
        <p:nvSpPr>
          <p:cNvPr id="54" name="Triangle 123">
            <a:extLst>
              <a:ext uri="{FF2B5EF4-FFF2-40B4-BE49-F238E27FC236}">
                <a16:creationId xmlns:a16="http://schemas.microsoft.com/office/drawing/2014/main" id="{6F9210BC-760F-B640-8FBC-6D5BC3A96AFB}"/>
              </a:ext>
            </a:extLst>
          </p:cNvPr>
          <p:cNvSpPr/>
          <p:nvPr/>
        </p:nvSpPr>
        <p:spPr>
          <a:xfrm>
            <a:off x="42009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55" name="TextBox 54">
            <a:extLst>
              <a:ext uri="{FF2B5EF4-FFF2-40B4-BE49-F238E27FC236}">
                <a16:creationId xmlns:a16="http://schemas.microsoft.com/office/drawing/2014/main" id="{6ECF800B-C755-FD4C-8704-BB42D910CD1F}"/>
              </a:ext>
            </a:extLst>
          </p:cNvPr>
          <p:cNvSpPr txBox="1"/>
          <p:nvPr/>
        </p:nvSpPr>
        <p:spPr>
          <a:xfrm>
            <a:off x="10750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08/05 DSC ChMC</a:t>
            </a:r>
          </a:p>
        </p:txBody>
      </p:sp>
      <p:sp>
        <p:nvSpPr>
          <p:cNvPr id="62" name="Triangle 123">
            <a:extLst>
              <a:ext uri="{FF2B5EF4-FFF2-40B4-BE49-F238E27FC236}">
                <a16:creationId xmlns:a16="http://schemas.microsoft.com/office/drawing/2014/main" id="{6F9210BC-760F-B640-8FBC-6D5BC3A96AFB}"/>
              </a:ext>
            </a:extLst>
          </p:cNvPr>
          <p:cNvSpPr/>
          <p:nvPr/>
        </p:nvSpPr>
        <p:spPr>
          <a:xfrm>
            <a:off x="186025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6" name="TextBox 65">
            <a:extLst>
              <a:ext uri="{FF2B5EF4-FFF2-40B4-BE49-F238E27FC236}">
                <a16:creationId xmlns:a16="http://schemas.microsoft.com/office/drawing/2014/main" id="{6ECF800B-C755-FD4C-8704-BB42D910CD1F}"/>
              </a:ext>
            </a:extLst>
          </p:cNvPr>
          <p:cNvSpPr txBox="1"/>
          <p:nvPr/>
        </p:nvSpPr>
        <p:spPr>
          <a:xfrm>
            <a:off x="154766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12/06 DSC ChMC</a:t>
            </a:r>
          </a:p>
        </p:txBody>
      </p:sp>
      <p:sp>
        <p:nvSpPr>
          <p:cNvPr id="83" name="Triangle 123">
            <a:extLst>
              <a:ext uri="{FF2B5EF4-FFF2-40B4-BE49-F238E27FC236}">
                <a16:creationId xmlns:a16="http://schemas.microsoft.com/office/drawing/2014/main" id="{6F9210BC-760F-B640-8FBC-6D5BC3A96AFB}"/>
              </a:ext>
            </a:extLst>
          </p:cNvPr>
          <p:cNvSpPr/>
          <p:nvPr/>
        </p:nvSpPr>
        <p:spPr>
          <a:xfrm>
            <a:off x="924146"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4" name="TextBox 83">
            <a:extLst>
              <a:ext uri="{FF2B5EF4-FFF2-40B4-BE49-F238E27FC236}">
                <a16:creationId xmlns:a16="http://schemas.microsoft.com/office/drawing/2014/main" id="{6ECF800B-C755-FD4C-8704-BB42D910CD1F}"/>
              </a:ext>
            </a:extLst>
          </p:cNvPr>
          <p:cNvSpPr txBox="1"/>
          <p:nvPr/>
        </p:nvSpPr>
        <p:spPr>
          <a:xfrm>
            <a:off x="683568" y="4315273"/>
            <a:ext cx="738076"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20&amp;21/05 UIG WG</a:t>
            </a:r>
          </a:p>
        </p:txBody>
      </p:sp>
      <p:sp>
        <p:nvSpPr>
          <p:cNvPr id="85" name="Triangle 123">
            <a:extLst>
              <a:ext uri="{FF2B5EF4-FFF2-40B4-BE49-F238E27FC236}">
                <a16:creationId xmlns:a16="http://schemas.microsoft.com/office/drawing/2014/main" id="{6F9210BC-760F-B640-8FBC-6D5BC3A96AFB}"/>
              </a:ext>
            </a:extLst>
          </p:cNvPr>
          <p:cNvSpPr/>
          <p:nvPr/>
        </p:nvSpPr>
        <p:spPr>
          <a:xfrm>
            <a:off x="2339752"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6" name="TextBox 85">
            <a:extLst>
              <a:ext uri="{FF2B5EF4-FFF2-40B4-BE49-F238E27FC236}">
                <a16:creationId xmlns:a16="http://schemas.microsoft.com/office/drawing/2014/main" id="{6ECF800B-C755-FD4C-8704-BB42D910CD1F}"/>
              </a:ext>
            </a:extLst>
          </p:cNvPr>
          <p:cNvSpPr txBox="1"/>
          <p:nvPr/>
        </p:nvSpPr>
        <p:spPr>
          <a:xfrm>
            <a:off x="2195736"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24/06 UIG WG</a:t>
            </a:r>
          </a:p>
        </p:txBody>
      </p:sp>
      <p:sp>
        <p:nvSpPr>
          <p:cNvPr id="89" name="Triangle 123">
            <a:extLst>
              <a:ext uri="{FF2B5EF4-FFF2-40B4-BE49-F238E27FC236}">
                <a16:creationId xmlns:a16="http://schemas.microsoft.com/office/drawing/2014/main" id="{6F9210BC-760F-B640-8FBC-6D5BC3A96AFB}"/>
              </a:ext>
            </a:extLst>
          </p:cNvPr>
          <p:cNvSpPr/>
          <p:nvPr/>
        </p:nvSpPr>
        <p:spPr>
          <a:xfrm>
            <a:off x="809263"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0" name="TextBox 89">
            <a:extLst>
              <a:ext uri="{FF2B5EF4-FFF2-40B4-BE49-F238E27FC236}">
                <a16:creationId xmlns:a16="http://schemas.microsoft.com/office/drawing/2014/main" id="{6ECF800B-C755-FD4C-8704-BB42D910CD1F}"/>
              </a:ext>
            </a:extLst>
          </p:cNvPr>
          <p:cNvSpPr txBox="1"/>
          <p:nvPr/>
        </p:nvSpPr>
        <p:spPr>
          <a:xfrm>
            <a:off x="467544"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15/05 CoMC</a:t>
            </a:r>
          </a:p>
        </p:txBody>
      </p:sp>
      <p:sp>
        <p:nvSpPr>
          <p:cNvPr id="91" name="Triangle 123">
            <a:extLst>
              <a:ext uri="{FF2B5EF4-FFF2-40B4-BE49-F238E27FC236}">
                <a16:creationId xmlns:a16="http://schemas.microsoft.com/office/drawing/2014/main" id="{6F9210BC-760F-B640-8FBC-6D5BC3A96AFB}"/>
              </a:ext>
            </a:extLst>
          </p:cNvPr>
          <p:cNvSpPr/>
          <p:nvPr/>
        </p:nvSpPr>
        <p:spPr>
          <a:xfrm>
            <a:off x="239343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2" name="TextBox 91">
            <a:extLst>
              <a:ext uri="{FF2B5EF4-FFF2-40B4-BE49-F238E27FC236}">
                <a16:creationId xmlns:a16="http://schemas.microsoft.com/office/drawing/2014/main" id="{6ECF800B-C755-FD4C-8704-BB42D910CD1F}"/>
              </a:ext>
            </a:extLst>
          </p:cNvPr>
          <p:cNvSpPr txBox="1"/>
          <p:nvPr/>
        </p:nvSpPr>
        <p:spPr>
          <a:xfrm>
            <a:off x="205172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19/06 CoMC</a:t>
            </a:r>
          </a:p>
        </p:txBody>
      </p:sp>
      <p:sp>
        <p:nvSpPr>
          <p:cNvPr id="71" name="Triangle 123">
            <a:extLst>
              <a:ext uri="{FF2B5EF4-FFF2-40B4-BE49-F238E27FC236}">
                <a16:creationId xmlns:a16="http://schemas.microsoft.com/office/drawing/2014/main" id="{6F9210BC-760F-B640-8FBC-6D5BC3A96AFB}"/>
              </a:ext>
            </a:extLst>
          </p:cNvPr>
          <p:cNvSpPr/>
          <p:nvPr/>
        </p:nvSpPr>
        <p:spPr>
          <a:xfrm>
            <a:off x="3131840"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2" name="TextBox 71">
            <a:extLst>
              <a:ext uri="{FF2B5EF4-FFF2-40B4-BE49-F238E27FC236}">
                <a16:creationId xmlns:a16="http://schemas.microsoft.com/office/drawing/2014/main" id="{6ECF800B-C755-FD4C-8704-BB42D910CD1F}"/>
              </a:ext>
            </a:extLst>
          </p:cNvPr>
          <p:cNvSpPr txBox="1"/>
          <p:nvPr/>
        </p:nvSpPr>
        <p:spPr>
          <a:xfrm>
            <a:off x="2771800"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10/07 DSC ChMC</a:t>
            </a:r>
          </a:p>
        </p:txBody>
      </p:sp>
      <p:sp>
        <p:nvSpPr>
          <p:cNvPr id="77" name="Triangle 123">
            <a:extLst>
              <a:ext uri="{FF2B5EF4-FFF2-40B4-BE49-F238E27FC236}">
                <a16:creationId xmlns:a16="http://schemas.microsoft.com/office/drawing/2014/main" id="{6F9210BC-760F-B640-8FBC-6D5BC3A96AFB}"/>
              </a:ext>
            </a:extLst>
          </p:cNvPr>
          <p:cNvSpPr/>
          <p:nvPr/>
        </p:nvSpPr>
        <p:spPr>
          <a:xfrm>
            <a:off x="428396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a16="http://schemas.microsoft.com/office/drawing/2014/main" id="{6ECF800B-C755-FD4C-8704-BB42D910CD1F}"/>
              </a:ext>
            </a:extLst>
          </p:cNvPr>
          <p:cNvSpPr txBox="1"/>
          <p:nvPr/>
        </p:nvSpPr>
        <p:spPr>
          <a:xfrm>
            <a:off x="3923928"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07/08 DSC ChMC</a:t>
            </a:r>
          </a:p>
        </p:txBody>
      </p:sp>
      <p:sp>
        <p:nvSpPr>
          <p:cNvPr id="79" name="Triangle 123">
            <a:extLst>
              <a:ext uri="{FF2B5EF4-FFF2-40B4-BE49-F238E27FC236}">
                <a16:creationId xmlns:a16="http://schemas.microsoft.com/office/drawing/2014/main" id="{6F9210BC-760F-B640-8FBC-6D5BC3A96AFB}"/>
              </a:ext>
            </a:extLst>
          </p:cNvPr>
          <p:cNvSpPr/>
          <p:nvPr/>
        </p:nvSpPr>
        <p:spPr>
          <a:xfrm>
            <a:off x="5796136"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a16="http://schemas.microsoft.com/office/drawing/2014/main" id="{6ECF800B-C755-FD4C-8704-BB42D910CD1F}"/>
              </a:ext>
            </a:extLst>
          </p:cNvPr>
          <p:cNvSpPr txBox="1"/>
          <p:nvPr/>
        </p:nvSpPr>
        <p:spPr>
          <a:xfrm>
            <a:off x="5418454"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11/09 DSC ChMC</a:t>
            </a:r>
          </a:p>
        </p:txBody>
      </p:sp>
      <p:sp>
        <p:nvSpPr>
          <p:cNvPr id="81" name="Triangle 123">
            <a:extLst>
              <a:ext uri="{FF2B5EF4-FFF2-40B4-BE49-F238E27FC236}">
                <a16:creationId xmlns:a16="http://schemas.microsoft.com/office/drawing/2014/main" id="{6F9210BC-760F-B640-8FBC-6D5BC3A96AFB}"/>
              </a:ext>
            </a:extLst>
          </p:cNvPr>
          <p:cNvSpPr/>
          <p:nvPr/>
        </p:nvSpPr>
        <p:spPr>
          <a:xfrm>
            <a:off x="3354776"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5" name="TextBox 94">
            <a:extLst>
              <a:ext uri="{FF2B5EF4-FFF2-40B4-BE49-F238E27FC236}">
                <a16:creationId xmlns:a16="http://schemas.microsoft.com/office/drawing/2014/main" id="{6ECF800B-C755-FD4C-8704-BB42D910CD1F}"/>
              </a:ext>
            </a:extLst>
          </p:cNvPr>
          <p:cNvSpPr txBox="1"/>
          <p:nvPr/>
        </p:nvSpPr>
        <p:spPr>
          <a:xfrm>
            <a:off x="3013057"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17/07 CoMC</a:t>
            </a:r>
          </a:p>
        </p:txBody>
      </p:sp>
      <p:sp>
        <p:nvSpPr>
          <p:cNvPr id="96" name="Triangle 123">
            <a:extLst>
              <a:ext uri="{FF2B5EF4-FFF2-40B4-BE49-F238E27FC236}">
                <a16:creationId xmlns:a16="http://schemas.microsoft.com/office/drawing/2014/main" id="{6F9210BC-760F-B640-8FBC-6D5BC3A96AFB}"/>
              </a:ext>
            </a:extLst>
          </p:cNvPr>
          <p:cNvSpPr/>
          <p:nvPr/>
        </p:nvSpPr>
        <p:spPr>
          <a:xfrm>
            <a:off x="4625687"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7" name="TextBox 96">
            <a:extLst>
              <a:ext uri="{FF2B5EF4-FFF2-40B4-BE49-F238E27FC236}">
                <a16:creationId xmlns:a16="http://schemas.microsoft.com/office/drawing/2014/main" id="{6ECF800B-C755-FD4C-8704-BB42D910CD1F}"/>
              </a:ext>
            </a:extLst>
          </p:cNvPr>
          <p:cNvSpPr txBox="1"/>
          <p:nvPr/>
        </p:nvSpPr>
        <p:spPr>
          <a:xfrm>
            <a:off x="4283968"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14/08 CoMC</a:t>
            </a:r>
          </a:p>
        </p:txBody>
      </p:sp>
      <p:sp>
        <p:nvSpPr>
          <p:cNvPr id="98" name="Triangle 123">
            <a:extLst>
              <a:ext uri="{FF2B5EF4-FFF2-40B4-BE49-F238E27FC236}">
                <a16:creationId xmlns:a16="http://schemas.microsoft.com/office/drawing/2014/main" id="{6F9210BC-760F-B640-8FBC-6D5BC3A96AFB}"/>
              </a:ext>
            </a:extLst>
          </p:cNvPr>
          <p:cNvSpPr/>
          <p:nvPr/>
        </p:nvSpPr>
        <p:spPr>
          <a:xfrm>
            <a:off x="599383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3" name="TextBox 102">
            <a:extLst>
              <a:ext uri="{FF2B5EF4-FFF2-40B4-BE49-F238E27FC236}">
                <a16:creationId xmlns:a16="http://schemas.microsoft.com/office/drawing/2014/main" id="{6ECF800B-C755-FD4C-8704-BB42D910CD1F}"/>
              </a:ext>
            </a:extLst>
          </p:cNvPr>
          <p:cNvSpPr txBox="1"/>
          <p:nvPr/>
        </p:nvSpPr>
        <p:spPr>
          <a:xfrm>
            <a:off x="565212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18/09 CoMC</a:t>
            </a:r>
          </a:p>
        </p:txBody>
      </p:sp>
      <p:sp>
        <p:nvSpPr>
          <p:cNvPr id="104" name="Triangle 123">
            <a:extLst>
              <a:ext uri="{FF2B5EF4-FFF2-40B4-BE49-F238E27FC236}">
                <a16:creationId xmlns:a16="http://schemas.microsoft.com/office/drawing/2014/main" id="{6F9210BC-760F-B640-8FBC-6D5BC3A96AFB}"/>
              </a:ext>
            </a:extLst>
          </p:cNvPr>
          <p:cNvSpPr/>
          <p:nvPr/>
        </p:nvSpPr>
        <p:spPr>
          <a:xfrm>
            <a:off x="3570800" y="4155926"/>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a16="http://schemas.microsoft.com/office/drawing/2014/main" id="{6ECF800B-C755-FD4C-8704-BB42D910CD1F}"/>
              </a:ext>
            </a:extLst>
          </p:cNvPr>
          <p:cNvSpPr txBox="1"/>
          <p:nvPr/>
        </p:nvSpPr>
        <p:spPr>
          <a:xfrm>
            <a:off x="3275856" y="4319692"/>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23/07 UIG WG</a:t>
            </a:r>
          </a:p>
        </p:txBody>
      </p:sp>
      <p:sp>
        <p:nvSpPr>
          <p:cNvPr id="106" name="Triangle 123">
            <a:extLst>
              <a:ext uri="{FF2B5EF4-FFF2-40B4-BE49-F238E27FC236}">
                <a16:creationId xmlns:a16="http://schemas.microsoft.com/office/drawing/2014/main" id="{6F9210BC-760F-B640-8FBC-6D5BC3A96AFB}"/>
              </a:ext>
            </a:extLst>
          </p:cNvPr>
          <p:cNvSpPr/>
          <p:nvPr/>
        </p:nvSpPr>
        <p:spPr>
          <a:xfrm>
            <a:off x="4866944"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7" name="TextBox 106">
            <a:extLst>
              <a:ext uri="{FF2B5EF4-FFF2-40B4-BE49-F238E27FC236}">
                <a16:creationId xmlns:a16="http://schemas.microsoft.com/office/drawing/2014/main" id="{6ECF800B-C755-FD4C-8704-BB42D910CD1F}"/>
              </a:ext>
            </a:extLst>
          </p:cNvPr>
          <p:cNvSpPr txBox="1"/>
          <p:nvPr/>
        </p:nvSpPr>
        <p:spPr>
          <a:xfrm>
            <a:off x="4572000"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20/08 UIG WG</a:t>
            </a:r>
          </a:p>
        </p:txBody>
      </p:sp>
      <p:sp>
        <p:nvSpPr>
          <p:cNvPr id="108" name="Triangle 123">
            <a:extLst>
              <a:ext uri="{FF2B5EF4-FFF2-40B4-BE49-F238E27FC236}">
                <a16:creationId xmlns:a16="http://schemas.microsoft.com/office/drawing/2014/main" id="{6F9210BC-760F-B640-8FBC-6D5BC3A96AFB}"/>
              </a:ext>
            </a:extLst>
          </p:cNvPr>
          <p:cNvSpPr/>
          <p:nvPr/>
        </p:nvSpPr>
        <p:spPr>
          <a:xfrm>
            <a:off x="6163088"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9" name="TextBox 108">
            <a:extLst>
              <a:ext uri="{FF2B5EF4-FFF2-40B4-BE49-F238E27FC236}">
                <a16:creationId xmlns:a16="http://schemas.microsoft.com/office/drawing/2014/main" id="{6ECF800B-C755-FD4C-8704-BB42D910CD1F}"/>
              </a:ext>
            </a:extLst>
          </p:cNvPr>
          <p:cNvSpPr txBox="1"/>
          <p:nvPr/>
        </p:nvSpPr>
        <p:spPr>
          <a:xfrm>
            <a:off x="5868144"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23/09 UIG WG</a:t>
            </a:r>
          </a:p>
        </p:txBody>
      </p:sp>
      <p:sp>
        <p:nvSpPr>
          <p:cNvPr id="64" name="TextBox 63">
            <a:extLst>
              <a:ext uri="{FF2B5EF4-FFF2-40B4-BE49-F238E27FC236}">
                <a16:creationId xmlns:a16="http://schemas.microsoft.com/office/drawing/2014/main" id="{8DE52843-4138-1442-9B64-C4E1D836BDAC}"/>
              </a:ext>
            </a:extLst>
          </p:cNvPr>
          <p:cNvSpPr txBox="1"/>
          <p:nvPr/>
        </p:nvSpPr>
        <p:spPr>
          <a:xfrm>
            <a:off x="1376791"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01/06/Exec Summary </a:t>
            </a:r>
          </a:p>
        </p:txBody>
      </p:sp>
      <p:sp>
        <p:nvSpPr>
          <p:cNvPr id="65" name="Diamond 64">
            <a:extLst>
              <a:ext uri="{FF2B5EF4-FFF2-40B4-BE49-F238E27FC236}">
                <a16:creationId xmlns:a16="http://schemas.microsoft.com/office/drawing/2014/main" id="{386EECE8-E9BF-8E4C-B2B2-6087159F6123}"/>
              </a:ext>
            </a:extLst>
          </p:cNvPr>
          <p:cNvSpPr/>
          <p:nvPr/>
        </p:nvSpPr>
        <p:spPr>
          <a:xfrm>
            <a:off x="1331640"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68" name="TextBox 67">
            <a:extLst>
              <a:ext uri="{FF2B5EF4-FFF2-40B4-BE49-F238E27FC236}">
                <a16:creationId xmlns:a16="http://schemas.microsoft.com/office/drawing/2014/main" id="{8DE52843-4138-1442-9B64-C4E1D836BDAC}"/>
              </a:ext>
            </a:extLst>
          </p:cNvPr>
          <p:cNvSpPr txBox="1"/>
          <p:nvPr/>
        </p:nvSpPr>
        <p:spPr>
          <a:xfrm>
            <a:off x="2672935"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01/07 Exec Summary </a:t>
            </a:r>
          </a:p>
        </p:txBody>
      </p:sp>
      <p:sp>
        <p:nvSpPr>
          <p:cNvPr id="69" name="Diamond 68">
            <a:extLst>
              <a:ext uri="{FF2B5EF4-FFF2-40B4-BE49-F238E27FC236}">
                <a16:creationId xmlns:a16="http://schemas.microsoft.com/office/drawing/2014/main" id="{386EECE8-E9BF-8E4C-B2B2-6087159F6123}"/>
              </a:ext>
            </a:extLst>
          </p:cNvPr>
          <p:cNvSpPr/>
          <p:nvPr/>
        </p:nvSpPr>
        <p:spPr>
          <a:xfrm>
            <a:off x="2627784"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3" name="TextBox 92">
            <a:extLst>
              <a:ext uri="{FF2B5EF4-FFF2-40B4-BE49-F238E27FC236}">
                <a16:creationId xmlns:a16="http://schemas.microsoft.com/office/drawing/2014/main" id="{8DE52843-4138-1442-9B64-C4E1D836BDAC}"/>
              </a:ext>
            </a:extLst>
          </p:cNvPr>
          <p:cNvSpPr txBox="1"/>
          <p:nvPr/>
        </p:nvSpPr>
        <p:spPr>
          <a:xfrm>
            <a:off x="4113095"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05/08 Exec Summary </a:t>
            </a:r>
          </a:p>
        </p:txBody>
      </p:sp>
      <p:sp>
        <p:nvSpPr>
          <p:cNvPr id="94" name="Diamond 93">
            <a:extLst>
              <a:ext uri="{FF2B5EF4-FFF2-40B4-BE49-F238E27FC236}">
                <a16:creationId xmlns:a16="http://schemas.microsoft.com/office/drawing/2014/main" id="{386EECE8-E9BF-8E4C-B2B2-6087159F6123}"/>
              </a:ext>
            </a:extLst>
          </p:cNvPr>
          <p:cNvSpPr/>
          <p:nvPr/>
        </p:nvSpPr>
        <p:spPr>
          <a:xfrm>
            <a:off x="4067944"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9" name="TextBox 98">
            <a:extLst>
              <a:ext uri="{FF2B5EF4-FFF2-40B4-BE49-F238E27FC236}">
                <a16:creationId xmlns:a16="http://schemas.microsoft.com/office/drawing/2014/main" id="{8DE52843-4138-1442-9B64-C4E1D836BDAC}"/>
              </a:ext>
            </a:extLst>
          </p:cNvPr>
          <p:cNvSpPr txBox="1"/>
          <p:nvPr/>
        </p:nvSpPr>
        <p:spPr>
          <a:xfrm>
            <a:off x="5409239"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09/09 Exec Summary </a:t>
            </a:r>
          </a:p>
        </p:txBody>
      </p:sp>
      <p:sp>
        <p:nvSpPr>
          <p:cNvPr id="100" name="Diamond 99">
            <a:extLst>
              <a:ext uri="{FF2B5EF4-FFF2-40B4-BE49-F238E27FC236}">
                <a16:creationId xmlns:a16="http://schemas.microsoft.com/office/drawing/2014/main" id="{386EECE8-E9BF-8E4C-B2B2-6087159F6123}"/>
              </a:ext>
            </a:extLst>
          </p:cNvPr>
          <p:cNvSpPr/>
          <p:nvPr/>
        </p:nvSpPr>
        <p:spPr>
          <a:xfrm>
            <a:off x="5688136" y="185167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cxnSp>
        <p:nvCxnSpPr>
          <p:cNvPr id="26" name="Straight Connector 25">
            <a:extLst>
              <a:ext uri="{FF2B5EF4-FFF2-40B4-BE49-F238E27FC236}">
                <a16:creationId xmlns:a16="http://schemas.microsoft.com/office/drawing/2014/main" id="{9E42E2F7-1B55-0246-A79F-66DE70F6DB26}"/>
              </a:ext>
            </a:extLst>
          </p:cNvPr>
          <p:cNvCxnSpPr>
            <a:cxnSpLocks/>
          </p:cNvCxnSpPr>
          <p:nvPr/>
        </p:nvCxnSpPr>
        <p:spPr>
          <a:xfrm>
            <a:off x="6732240" y="987990"/>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8B803917-08C4-B347-AB2A-57446C6406BD}"/>
              </a:ext>
            </a:extLst>
          </p:cNvPr>
          <p:cNvSpPr/>
          <p:nvPr/>
        </p:nvSpPr>
        <p:spPr>
          <a:xfrm>
            <a:off x="323528" y="4491542"/>
            <a:ext cx="7632846"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Review/draft updates to UIG user guide ongoing</a:t>
            </a:r>
          </a:p>
        </p:txBody>
      </p:sp>
      <p:sp>
        <p:nvSpPr>
          <p:cNvPr id="102" name="TextBox 101">
            <a:extLst>
              <a:ext uri="{FF2B5EF4-FFF2-40B4-BE49-F238E27FC236}">
                <a16:creationId xmlns:a16="http://schemas.microsoft.com/office/drawing/2014/main" id="{8DE52843-4138-1442-9B64-C4E1D836BDAC}"/>
              </a:ext>
            </a:extLst>
          </p:cNvPr>
          <p:cNvSpPr txBox="1"/>
          <p:nvPr/>
        </p:nvSpPr>
        <p:spPr>
          <a:xfrm>
            <a:off x="7540921" y="1543314"/>
            <a:ext cx="484655" cy="405683"/>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 BAU Publish UIG Investigation guide V.2 </a:t>
            </a:r>
          </a:p>
        </p:txBody>
      </p:sp>
      <p:sp>
        <p:nvSpPr>
          <p:cNvPr id="110" name="Diamond 109">
            <a:extLst>
              <a:ext uri="{FF2B5EF4-FFF2-40B4-BE49-F238E27FC236}">
                <a16:creationId xmlns:a16="http://schemas.microsoft.com/office/drawing/2014/main" id="{386EECE8-E9BF-8E4C-B2B2-6087159F6123}"/>
              </a:ext>
            </a:extLst>
          </p:cNvPr>
          <p:cNvSpPr/>
          <p:nvPr/>
        </p:nvSpPr>
        <p:spPr>
          <a:xfrm>
            <a:off x="7776368" y="134761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1" name="Diamond 110">
            <a:extLst>
              <a:ext uri="{FF2B5EF4-FFF2-40B4-BE49-F238E27FC236}">
                <a16:creationId xmlns:a16="http://schemas.microsoft.com/office/drawing/2014/main" id="{386EECE8-E9BF-8E4C-B2B2-6087159F6123}"/>
              </a:ext>
            </a:extLst>
          </p:cNvPr>
          <p:cNvSpPr/>
          <p:nvPr/>
        </p:nvSpPr>
        <p:spPr>
          <a:xfrm>
            <a:off x="2915816" y="388821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2" name="TextBox 111">
            <a:extLst>
              <a:ext uri="{FF2B5EF4-FFF2-40B4-BE49-F238E27FC236}">
                <a16:creationId xmlns:a16="http://schemas.microsoft.com/office/drawing/2014/main" id="{8DE52843-4138-1442-9B64-C4E1D836BDAC}"/>
              </a:ext>
            </a:extLst>
          </p:cNvPr>
          <p:cNvSpPr txBox="1"/>
          <p:nvPr/>
        </p:nvSpPr>
        <p:spPr>
          <a:xfrm>
            <a:off x="3131840" y="3939903"/>
            <a:ext cx="4824534" cy="128685"/>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01/07 create close out activity plan</a:t>
            </a:r>
          </a:p>
        </p:txBody>
      </p:sp>
      <p:sp>
        <p:nvSpPr>
          <p:cNvPr id="113" name="Triangle 123">
            <a:extLst>
              <a:ext uri="{FF2B5EF4-FFF2-40B4-BE49-F238E27FC236}">
                <a16:creationId xmlns:a16="http://schemas.microsoft.com/office/drawing/2014/main" id="{6F9210BC-760F-B640-8FBC-6D5BC3A96AFB}"/>
              </a:ext>
            </a:extLst>
          </p:cNvPr>
          <p:cNvSpPr/>
          <p:nvPr/>
        </p:nvSpPr>
        <p:spPr>
          <a:xfrm>
            <a:off x="6876256"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4" name="TextBox 113">
            <a:extLst>
              <a:ext uri="{FF2B5EF4-FFF2-40B4-BE49-F238E27FC236}">
                <a16:creationId xmlns:a16="http://schemas.microsoft.com/office/drawing/2014/main" id="{6ECF800B-C755-FD4C-8704-BB42D910CD1F}"/>
              </a:ext>
            </a:extLst>
          </p:cNvPr>
          <p:cNvSpPr txBox="1"/>
          <p:nvPr/>
        </p:nvSpPr>
        <p:spPr>
          <a:xfrm>
            <a:off x="6498574"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09/10 DSC ChMC</a:t>
            </a:r>
          </a:p>
        </p:txBody>
      </p:sp>
      <p:sp>
        <p:nvSpPr>
          <p:cNvPr id="116" name="Triangle 123">
            <a:extLst>
              <a:ext uri="{FF2B5EF4-FFF2-40B4-BE49-F238E27FC236}">
                <a16:creationId xmlns:a16="http://schemas.microsoft.com/office/drawing/2014/main" id="{6F9210BC-760F-B640-8FBC-6D5BC3A96AFB}"/>
              </a:ext>
            </a:extLst>
          </p:cNvPr>
          <p:cNvSpPr/>
          <p:nvPr/>
        </p:nvSpPr>
        <p:spPr>
          <a:xfrm>
            <a:off x="707395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7" name="TextBox 116">
            <a:extLst>
              <a:ext uri="{FF2B5EF4-FFF2-40B4-BE49-F238E27FC236}">
                <a16:creationId xmlns:a16="http://schemas.microsoft.com/office/drawing/2014/main" id="{6ECF800B-C755-FD4C-8704-BB42D910CD1F}"/>
              </a:ext>
            </a:extLst>
          </p:cNvPr>
          <p:cNvSpPr txBox="1"/>
          <p:nvPr/>
        </p:nvSpPr>
        <p:spPr>
          <a:xfrm>
            <a:off x="673224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16/10 CoMC</a:t>
            </a:r>
          </a:p>
        </p:txBody>
      </p:sp>
      <p:sp>
        <p:nvSpPr>
          <p:cNvPr id="67" name="TextBox 66">
            <a:extLst>
              <a:ext uri="{FF2B5EF4-FFF2-40B4-BE49-F238E27FC236}">
                <a16:creationId xmlns:a16="http://schemas.microsoft.com/office/drawing/2014/main" id="{A00E7BEA-1415-4914-A1F1-402FB141B1D2}"/>
              </a:ext>
            </a:extLst>
          </p:cNvPr>
          <p:cNvSpPr txBox="1"/>
          <p:nvPr/>
        </p:nvSpPr>
        <p:spPr>
          <a:xfrm>
            <a:off x="6820841" y="1655970"/>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14/10 Exec Summary </a:t>
            </a:r>
          </a:p>
        </p:txBody>
      </p:sp>
      <p:sp>
        <p:nvSpPr>
          <p:cNvPr id="70" name="Diamond 69">
            <a:extLst>
              <a:ext uri="{FF2B5EF4-FFF2-40B4-BE49-F238E27FC236}">
                <a16:creationId xmlns:a16="http://schemas.microsoft.com/office/drawing/2014/main" id="{6F7DA0A7-1277-4BB9-9DBD-FEDCA811300E}"/>
              </a:ext>
            </a:extLst>
          </p:cNvPr>
          <p:cNvSpPr/>
          <p:nvPr/>
        </p:nvSpPr>
        <p:spPr>
          <a:xfrm>
            <a:off x="7099738"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73" name="Triangle 123">
            <a:extLst>
              <a:ext uri="{FF2B5EF4-FFF2-40B4-BE49-F238E27FC236}">
                <a16:creationId xmlns:a16="http://schemas.microsoft.com/office/drawing/2014/main" id="{0A556E35-63C5-464C-AA16-4070AC28D237}"/>
              </a:ext>
            </a:extLst>
          </p:cNvPr>
          <p:cNvSpPr/>
          <p:nvPr/>
        </p:nvSpPr>
        <p:spPr>
          <a:xfrm>
            <a:off x="7459232"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4" name="TextBox 73">
            <a:extLst>
              <a:ext uri="{FF2B5EF4-FFF2-40B4-BE49-F238E27FC236}">
                <a16:creationId xmlns:a16="http://schemas.microsoft.com/office/drawing/2014/main" id="{1AA96ADB-E693-4800-9383-A32E635B8189}"/>
              </a:ext>
            </a:extLst>
          </p:cNvPr>
          <p:cNvSpPr txBox="1"/>
          <p:nvPr/>
        </p:nvSpPr>
        <p:spPr>
          <a:xfrm>
            <a:off x="7164288"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22/10 UIG WG</a:t>
            </a:r>
          </a:p>
        </p:txBody>
      </p:sp>
    </p:spTree>
    <p:extLst>
      <p:ext uri="{BB962C8B-B14F-4D97-AF65-F5344CB8AC3E}">
        <p14:creationId xmlns:p14="http://schemas.microsoft.com/office/powerpoint/2010/main" val="117421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own Arrow 36"/>
          <p:cNvSpPr/>
          <p:nvPr/>
        </p:nvSpPr>
        <p:spPr>
          <a:xfrm>
            <a:off x="630019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7" name="Down Arrow 56"/>
          <p:cNvSpPr/>
          <p:nvPr/>
        </p:nvSpPr>
        <p:spPr>
          <a:xfrm>
            <a:off x="543609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457200" y="123478"/>
            <a:ext cx="8229600" cy="539940"/>
          </a:xfrm>
        </p:spPr>
        <p:txBody>
          <a:bodyPr>
            <a:normAutofit/>
          </a:bodyPr>
          <a:lstStyle/>
          <a:p>
            <a:r>
              <a:rPr lang="en-GB" dirty="0"/>
              <a:t>Recommendations - where we are</a:t>
            </a:r>
          </a:p>
        </p:txBody>
      </p:sp>
      <p:sp>
        <p:nvSpPr>
          <p:cNvPr id="24" name="Rectangle 23"/>
          <p:cNvSpPr/>
          <p:nvPr/>
        </p:nvSpPr>
        <p:spPr>
          <a:xfrm>
            <a:off x="3851920" y="1986686"/>
            <a:ext cx="1440160" cy="122970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4 lines MOD –  (3.2.1) = 3 MODS – 1 sponsored Total  0692), 2 sponsored British Gas 0690 &amp; 0691</a:t>
            </a:r>
          </a:p>
        </p:txBody>
      </p:sp>
      <p:sp>
        <p:nvSpPr>
          <p:cNvPr id="33" name="Down Arrow 32"/>
          <p:cNvSpPr/>
          <p:nvPr/>
        </p:nvSpPr>
        <p:spPr>
          <a:xfrm>
            <a:off x="726762" y="1473630"/>
            <a:ext cx="732784" cy="18954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5" name="Down Arrow 34"/>
          <p:cNvSpPr/>
          <p:nvPr/>
        </p:nvSpPr>
        <p:spPr>
          <a:xfrm>
            <a:off x="419925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2" name="Rectangle 21"/>
          <p:cNvSpPr/>
          <p:nvPr/>
        </p:nvSpPr>
        <p:spPr>
          <a:xfrm>
            <a:off x="604910" y="3405464"/>
            <a:ext cx="4255122" cy="33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22 Future review</a:t>
            </a:r>
          </a:p>
        </p:txBody>
      </p:sp>
      <p:sp>
        <p:nvSpPr>
          <p:cNvPr id="38" name="Rectangle 37"/>
          <p:cNvSpPr/>
          <p:nvPr/>
        </p:nvSpPr>
        <p:spPr>
          <a:xfrm>
            <a:off x="2123729" y="1986686"/>
            <a:ext cx="878733"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4 lines MOD 0681 – EON</a:t>
            </a:r>
          </a:p>
        </p:txBody>
      </p:sp>
      <p:sp>
        <p:nvSpPr>
          <p:cNvPr id="39" name="Down Arrow 38"/>
          <p:cNvSpPr/>
          <p:nvPr/>
        </p:nvSpPr>
        <p:spPr>
          <a:xfrm>
            <a:off x="219573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3" name="Rectangle 42"/>
          <p:cNvSpPr/>
          <p:nvPr/>
        </p:nvSpPr>
        <p:spPr>
          <a:xfrm>
            <a:off x="7760389" y="1492254"/>
            <a:ext cx="1276107" cy="20712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53 CLOSED</a:t>
            </a:r>
          </a:p>
        </p:txBody>
      </p:sp>
      <p:sp>
        <p:nvSpPr>
          <p:cNvPr id="6" name="TextBox 5"/>
          <p:cNvSpPr txBox="1"/>
          <p:nvPr/>
        </p:nvSpPr>
        <p:spPr>
          <a:xfrm>
            <a:off x="7691113" y="4700632"/>
            <a:ext cx="929752" cy="400110"/>
          </a:xfrm>
          <a:prstGeom prst="rect">
            <a:avLst/>
          </a:prstGeom>
          <a:noFill/>
        </p:spPr>
        <p:txBody>
          <a:bodyPr wrap="square" rtlCol="0">
            <a:spAutoFit/>
          </a:bodyPr>
          <a:lstStyle/>
          <a:p>
            <a:r>
              <a:rPr lang="en-GB" sz="1000" dirty="0">
                <a:solidFill>
                  <a:prstClr val="black"/>
                </a:solidFill>
              </a:rPr>
              <a:t>As at 30/09/19</a:t>
            </a:r>
          </a:p>
        </p:txBody>
      </p:sp>
      <p:sp>
        <p:nvSpPr>
          <p:cNvPr id="51" name="Rectangle 50"/>
          <p:cNvSpPr/>
          <p:nvPr/>
        </p:nvSpPr>
        <p:spPr>
          <a:xfrm>
            <a:off x="2987824" y="1986686"/>
            <a:ext cx="907372" cy="123467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9 lines MOD – Scottish Power (12.2) = 1 MOD – sponsored 0693R</a:t>
            </a:r>
          </a:p>
        </p:txBody>
      </p:sp>
      <p:sp>
        <p:nvSpPr>
          <p:cNvPr id="52" name="Down Arrow 51"/>
          <p:cNvSpPr/>
          <p:nvPr/>
        </p:nvSpPr>
        <p:spPr>
          <a:xfrm>
            <a:off x="305983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Bent Arrow 3"/>
          <p:cNvSpPr/>
          <p:nvPr/>
        </p:nvSpPr>
        <p:spPr>
          <a:xfrm rot="5400000">
            <a:off x="7854275" y="1117163"/>
            <a:ext cx="389390"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2" name="Rectangle 41"/>
          <p:cNvSpPr/>
          <p:nvPr/>
        </p:nvSpPr>
        <p:spPr>
          <a:xfrm>
            <a:off x="7760390" y="1710346"/>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11 do nothing</a:t>
            </a:r>
          </a:p>
        </p:txBody>
      </p:sp>
      <p:sp>
        <p:nvSpPr>
          <p:cNvPr id="44" name="Rectangle 43"/>
          <p:cNvSpPr/>
          <p:nvPr/>
        </p:nvSpPr>
        <p:spPr>
          <a:xfrm>
            <a:off x="7760390" y="1928437"/>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 BAU</a:t>
            </a:r>
          </a:p>
        </p:txBody>
      </p:sp>
      <p:sp>
        <p:nvSpPr>
          <p:cNvPr id="49" name="Rectangle 48"/>
          <p:cNvSpPr/>
          <p:nvPr/>
        </p:nvSpPr>
        <p:spPr>
          <a:xfrm>
            <a:off x="7760390" y="2146529"/>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13 completed</a:t>
            </a:r>
          </a:p>
        </p:txBody>
      </p:sp>
      <p:sp>
        <p:nvSpPr>
          <p:cNvPr id="50" name="Rectangle 49"/>
          <p:cNvSpPr/>
          <p:nvPr/>
        </p:nvSpPr>
        <p:spPr>
          <a:xfrm>
            <a:off x="7760390" y="2364622"/>
            <a:ext cx="1276107" cy="47715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27 other options progressed</a:t>
            </a:r>
          </a:p>
        </p:txBody>
      </p:sp>
      <p:sp>
        <p:nvSpPr>
          <p:cNvPr id="64" name="Rectangle 63"/>
          <p:cNvSpPr/>
          <p:nvPr/>
        </p:nvSpPr>
        <p:spPr>
          <a:xfrm>
            <a:off x="2555776" y="4038766"/>
            <a:ext cx="720080" cy="40519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8 review November</a:t>
            </a:r>
            <a:endParaRPr lang="en-GB" sz="900" dirty="0">
              <a:solidFill>
                <a:prstClr val="white"/>
              </a:solidFill>
            </a:endParaRPr>
          </a:p>
        </p:txBody>
      </p:sp>
      <p:sp>
        <p:nvSpPr>
          <p:cNvPr id="65" name="Down Arrow 64"/>
          <p:cNvSpPr/>
          <p:nvPr/>
        </p:nvSpPr>
        <p:spPr>
          <a:xfrm>
            <a:off x="2555776"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6" name="Rectangle 65"/>
          <p:cNvSpPr/>
          <p:nvPr/>
        </p:nvSpPr>
        <p:spPr>
          <a:xfrm>
            <a:off x="3851920" y="4038766"/>
            <a:ext cx="720080" cy="40519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8 review December</a:t>
            </a:r>
            <a:endParaRPr lang="en-GB" sz="900" dirty="0">
              <a:solidFill>
                <a:prstClr val="white"/>
              </a:solidFill>
            </a:endParaRPr>
          </a:p>
        </p:txBody>
      </p:sp>
      <p:sp>
        <p:nvSpPr>
          <p:cNvPr id="67" name="Down Arrow 66"/>
          <p:cNvSpPr/>
          <p:nvPr/>
        </p:nvSpPr>
        <p:spPr>
          <a:xfrm>
            <a:off x="3886448"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0" name="Rectangle 19"/>
          <p:cNvSpPr/>
          <p:nvPr/>
        </p:nvSpPr>
        <p:spPr>
          <a:xfrm>
            <a:off x="251520" y="1005459"/>
            <a:ext cx="7645650"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14 finding &amp; recommendations = 95 recommendation lines</a:t>
            </a:r>
          </a:p>
        </p:txBody>
      </p:sp>
      <p:sp>
        <p:nvSpPr>
          <p:cNvPr id="61" name="Rectangle 60"/>
          <p:cNvSpPr/>
          <p:nvPr/>
        </p:nvSpPr>
        <p:spPr>
          <a:xfrm>
            <a:off x="5292081" y="1986686"/>
            <a:ext cx="876800"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2 lines Xoserve drafted MODs 3.2.5</a:t>
            </a:r>
          </a:p>
        </p:txBody>
      </p:sp>
      <p:sp>
        <p:nvSpPr>
          <p:cNvPr id="41" name="Rectangle 40"/>
          <p:cNvSpPr/>
          <p:nvPr/>
        </p:nvSpPr>
        <p:spPr>
          <a:xfrm>
            <a:off x="6156177" y="1986686"/>
            <a:ext cx="878201"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1 line MOD 0699 Scottish Power</a:t>
            </a:r>
          </a:p>
        </p:txBody>
      </p:sp>
      <p:sp>
        <p:nvSpPr>
          <p:cNvPr id="30" name="Rectangle 29"/>
          <p:cNvSpPr/>
          <p:nvPr/>
        </p:nvSpPr>
        <p:spPr>
          <a:xfrm>
            <a:off x="1259632" y="4043272"/>
            <a:ext cx="720080" cy="40068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6 review October</a:t>
            </a:r>
            <a:endParaRPr lang="en-GB" sz="900" dirty="0">
              <a:solidFill>
                <a:prstClr val="white"/>
              </a:solidFill>
            </a:endParaRPr>
          </a:p>
        </p:txBody>
      </p:sp>
      <p:sp>
        <p:nvSpPr>
          <p:cNvPr id="31" name="Down Arrow 30"/>
          <p:cNvSpPr/>
          <p:nvPr/>
        </p:nvSpPr>
        <p:spPr>
          <a:xfrm>
            <a:off x="1259632" y="3744545"/>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p14="http://schemas.microsoft.com/office/powerpoint/2010/main" val="1646615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 Force Funding</a:t>
            </a:r>
          </a:p>
        </p:txBody>
      </p:sp>
      <p:pic>
        <p:nvPicPr>
          <p:cNvPr id="3" name="Picture 2">
            <a:extLst>
              <a:ext uri="{FF2B5EF4-FFF2-40B4-BE49-F238E27FC236}">
                <a16:creationId xmlns:a16="http://schemas.microsoft.com/office/drawing/2014/main" id="{EFB73541-3896-4A01-9433-36B35A1554FB}"/>
              </a:ext>
            </a:extLst>
          </p:cNvPr>
          <p:cNvPicPr>
            <a:picLocks noChangeAspect="1"/>
          </p:cNvPicPr>
          <p:nvPr/>
        </p:nvPicPr>
        <p:blipFill>
          <a:blip r:embed="rId3"/>
          <a:stretch>
            <a:fillRect/>
          </a:stretch>
        </p:blipFill>
        <p:spPr>
          <a:xfrm>
            <a:off x="593812" y="761058"/>
            <a:ext cx="7956376" cy="4125367"/>
          </a:xfrm>
          <a:prstGeom prst="rect">
            <a:avLst/>
          </a:prstGeom>
        </p:spPr>
      </p:pic>
    </p:spTree>
    <p:extLst>
      <p:ext uri="{BB962C8B-B14F-4D97-AF65-F5344CB8AC3E}">
        <p14:creationId xmlns:p14="http://schemas.microsoft.com/office/powerpoint/2010/main" val="98128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89094" y="87475"/>
            <a:ext cx="6380466" cy="432048"/>
          </a:xfrm>
        </p:spPr>
        <p:txBody>
          <a:bodyPr vert="horz" lIns="68580" tIns="34290" rIns="68580" bIns="34290" rtlCol="0" anchor="ctr">
            <a:normAutofit/>
          </a:bodyPr>
          <a:lstStyle/>
          <a:p>
            <a:pPr algn="l"/>
            <a:r>
              <a:rPr lang="en-GB" sz="1800" dirty="0"/>
              <a:t>UIG Task Force Activities migration post October 19</a:t>
            </a:r>
          </a:p>
        </p:txBody>
      </p:sp>
      <p:graphicFrame>
        <p:nvGraphicFramePr>
          <p:cNvPr id="5" name="Table 4"/>
          <p:cNvGraphicFramePr>
            <a:graphicFrameLocks noGrp="1"/>
          </p:cNvGraphicFramePr>
          <p:nvPr>
            <p:extLst>
              <p:ext uri="{D42A27DB-BD31-4B8C-83A1-F6EECF244321}">
                <p14:modId xmlns:p14="http://schemas.microsoft.com/office/powerpoint/2010/main" val="2797037040"/>
              </p:ext>
            </p:extLst>
          </p:nvPr>
        </p:nvGraphicFramePr>
        <p:xfrm>
          <a:off x="683568" y="602136"/>
          <a:ext cx="7632848" cy="4316730"/>
        </p:xfrm>
        <a:graphic>
          <a:graphicData uri="http://schemas.openxmlformats.org/drawingml/2006/table">
            <a:tbl>
              <a:tblPr firstRow="1" bandRow="1">
                <a:tableStyleId>{5940675A-B579-460E-94D1-54222C63F5DA}</a:tableStyleId>
              </a:tblPr>
              <a:tblGrid>
                <a:gridCol w="2544283">
                  <a:extLst>
                    <a:ext uri="{9D8B030D-6E8A-4147-A177-3AD203B41FA5}">
                      <a16:colId xmlns:a16="http://schemas.microsoft.com/office/drawing/2014/main" val="20000"/>
                    </a:ext>
                  </a:extLst>
                </a:gridCol>
                <a:gridCol w="2609521">
                  <a:extLst>
                    <a:ext uri="{9D8B030D-6E8A-4147-A177-3AD203B41FA5}">
                      <a16:colId xmlns:a16="http://schemas.microsoft.com/office/drawing/2014/main" val="20001"/>
                    </a:ext>
                  </a:extLst>
                </a:gridCol>
                <a:gridCol w="2479044">
                  <a:extLst>
                    <a:ext uri="{9D8B030D-6E8A-4147-A177-3AD203B41FA5}">
                      <a16:colId xmlns:a16="http://schemas.microsoft.com/office/drawing/2014/main" val="20003"/>
                    </a:ext>
                  </a:extLst>
                </a:gridCol>
              </a:tblGrid>
              <a:tr h="537210">
                <a:tc>
                  <a:txBody>
                    <a:bodyPr/>
                    <a:lstStyle/>
                    <a:p>
                      <a:pPr algn="ctr"/>
                      <a:r>
                        <a:rPr lang="en-GB" sz="1000" b="1" u="sng" dirty="0">
                          <a:solidFill>
                            <a:schemeClr val="bg1"/>
                          </a:solidFill>
                        </a:rPr>
                        <a:t>Pre</a:t>
                      </a:r>
                      <a:r>
                        <a:rPr lang="en-GB" sz="1000" b="1" u="sng" baseline="0" dirty="0">
                          <a:solidFill>
                            <a:schemeClr val="bg1"/>
                          </a:solidFill>
                        </a:rPr>
                        <a:t> November Task Force</a:t>
                      </a:r>
                      <a:endParaRPr lang="en-GB" sz="1000" b="1" u="sng" dirty="0">
                        <a:solidFill>
                          <a:schemeClr val="bg1"/>
                        </a:solidFill>
                      </a:endParaRPr>
                    </a:p>
                  </a:txBody>
                  <a:tcPr marL="68580" marR="6858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a:solidFill>
                            <a:schemeClr val="bg1"/>
                          </a:solidFill>
                          <a:latin typeface="+mn-lt"/>
                          <a:ea typeface="+mn-ea"/>
                          <a:cs typeface="+mn-cs"/>
                        </a:rPr>
                        <a:t>Post October Customer</a:t>
                      </a:r>
                      <a:r>
                        <a:rPr lang="en-GB" sz="1000" b="1" u="sng" kern="1200" baseline="0">
                          <a:solidFill>
                            <a:schemeClr val="bg1"/>
                          </a:solidFill>
                          <a:latin typeface="+mn-lt"/>
                          <a:ea typeface="+mn-ea"/>
                          <a:cs typeface="+mn-cs"/>
                        </a:rPr>
                        <a:t> Support Services Team</a:t>
                      </a:r>
                      <a:endParaRPr lang="en-GB" sz="1000" b="1" u="sng" kern="1200">
                        <a:solidFill>
                          <a:schemeClr val="bg1"/>
                        </a:solidFill>
                        <a:latin typeface="+mn-lt"/>
                        <a:ea typeface="+mn-ea"/>
                        <a:cs typeface="+mn-cs"/>
                      </a:endParaRPr>
                    </a:p>
                  </a:txBody>
                  <a:tcPr marL="68580" marR="6858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a:solidFill>
                            <a:schemeClr val="bg1"/>
                          </a:solidFill>
                          <a:latin typeface="+mn-lt"/>
                          <a:ea typeface="+mn-ea"/>
                          <a:cs typeface="+mn-cs"/>
                        </a:rPr>
                        <a:t>Post Oct</a:t>
                      </a:r>
                      <a:r>
                        <a:rPr lang="en-GB" sz="1000" b="1" u="sng" kern="1200" baseline="0">
                          <a:solidFill>
                            <a:schemeClr val="bg1"/>
                          </a:solidFill>
                          <a:latin typeface="+mn-lt"/>
                          <a:ea typeface="+mn-ea"/>
                          <a:cs typeface="+mn-cs"/>
                        </a:rPr>
                        <a:t> Customer Change Team </a:t>
                      </a:r>
                      <a:endParaRPr lang="en-GB" sz="1000" b="1" u="sng" kern="1200">
                        <a:solidFill>
                          <a:schemeClr val="bg1"/>
                        </a:solidFill>
                        <a:latin typeface="+mn-lt"/>
                        <a:ea typeface="+mn-ea"/>
                        <a:cs typeface="+mn-cs"/>
                      </a:endParaRPr>
                    </a:p>
                  </a:txBody>
                  <a:tcPr marL="68580" marR="6858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760470">
                <a:tc>
                  <a:txBody>
                    <a:bodyPr/>
                    <a:lstStyle/>
                    <a:p>
                      <a:pPr marL="0" lvl="0" indent="0">
                        <a:spcAft>
                          <a:spcPts val="400"/>
                        </a:spcAft>
                        <a:buFont typeface="Arial" panose="020B0604020202020204" pitchFamily="34" charset="0"/>
                        <a:buNone/>
                      </a:pPr>
                      <a:r>
                        <a:rPr lang="en-GB" sz="700" b="1" baseline="0" dirty="0"/>
                        <a:t>Existing activities which will migrate</a:t>
                      </a:r>
                    </a:p>
                    <a:p>
                      <a:pPr marL="71755" marR="0" lvl="0" indent="-71755"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Daily UIG Box account management</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baseline="0" dirty="0"/>
                        <a:t>Monthly UIG Executive Summary</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baseline="0" dirty="0"/>
                        <a:t>Creation of UIG monthly dashboard stats</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Web page ownership updates &amp; maintenance</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UIG Work Group attendance</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UIG Work Group Task Force recommendation tracking</a:t>
                      </a:r>
                    </a:p>
                    <a:p>
                      <a:pPr marL="72000" lvl="0" indent="-72000">
                        <a:spcAft>
                          <a:spcPts val="400"/>
                        </a:spcAft>
                        <a:buFont typeface="Arial" panose="020B0604020202020204" pitchFamily="34" charset="0"/>
                        <a:buChar char="•"/>
                      </a:pPr>
                      <a:r>
                        <a:rPr lang="en-GB" sz="700" baseline="0" dirty="0"/>
                        <a:t>UIG data sources creation</a:t>
                      </a:r>
                    </a:p>
                    <a:p>
                      <a:pPr marL="72000" lvl="0" indent="-72000">
                        <a:spcAft>
                          <a:spcPts val="400"/>
                        </a:spcAft>
                        <a:buFont typeface="Arial" panose="020B0604020202020204" pitchFamily="34" charset="0"/>
                        <a:buChar char="•"/>
                      </a:pPr>
                      <a:r>
                        <a:rPr lang="en-GB" sz="700" baseline="0" dirty="0"/>
                        <a:t>UIG modification alignment creation &amp; publication</a:t>
                      </a:r>
                    </a:p>
                    <a:p>
                      <a:pPr marL="72000" lvl="0" indent="-72000">
                        <a:spcAft>
                          <a:spcPts val="400"/>
                        </a:spcAft>
                        <a:buFont typeface="Arial" panose="020B0604020202020204" pitchFamily="34" charset="0"/>
                        <a:buChar char="•"/>
                      </a:pPr>
                      <a:r>
                        <a:rPr lang="en-GB" sz="700" baseline="0" dirty="0"/>
                        <a:t>Machine Learning new analysis</a:t>
                      </a:r>
                    </a:p>
                    <a:p>
                      <a:pPr marL="71755" lvl="0" indent="-71755">
                        <a:spcAft>
                          <a:spcPts val="400"/>
                        </a:spcAft>
                        <a:buFont typeface="Arial" panose="020B0604020202020204" pitchFamily="34" charset="0"/>
                        <a:buChar char="•"/>
                      </a:pPr>
                      <a:r>
                        <a:rPr lang="en-GB" sz="700" baseline="0" dirty="0"/>
                        <a:t>Budget mapping and forecast</a:t>
                      </a:r>
                    </a:p>
                    <a:p>
                      <a:pPr marL="0" marR="0" lvl="0" indent="0" algn="l" rtl="0" eaLnBrk="1" fontAlgn="auto" latinLnBrk="0" hangingPunct="1">
                        <a:lnSpc>
                          <a:spcPct val="100000"/>
                        </a:lnSpc>
                        <a:spcBef>
                          <a:spcPts val="0"/>
                        </a:spcBef>
                        <a:spcAft>
                          <a:spcPts val="400"/>
                        </a:spcAft>
                        <a:buFont typeface="Arial" panose="020B0604020202020204" pitchFamily="34" charset="0"/>
                        <a:buNone/>
                      </a:pPr>
                      <a:r>
                        <a:rPr lang="en-GB" sz="700" b="1" dirty="0"/>
                        <a:t>.</a:t>
                      </a:r>
                      <a:r>
                        <a:rPr lang="en-GB" sz="700" b="0" dirty="0"/>
                        <a:t> Support development of new online UIG interactive reporting</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700" b="1" baseline="0" dirty="0"/>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1" baseline="0" dirty="0"/>
                        <a:t>Activities which will cease</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aseline="0" dirty="0"/>
                        <a:t>Representation at </a:t>
                      </a:r>
                      <a:r>
                        <a:rPr lang="en-GB" sz="700" baseline="0" dirty="0" err="1"/>
                        <a:t>ChMC</a:t>
                      </a:r>
                      <a:r>
                        <a:rPr lang="en-GB" sz="700" baseline="0" dirty="0"/>
                        <a:t> &amp; </a:t>
                      </a:r>
                      <a:r>
                        <a:rPr lang="en-GB" sz="700" baseline="0" dirty="0" err="1"/>
                        <a:t>CoMC</a:t>
                      </a:r>
                      <a:r>
                        <a:rPr lang="en-GB" sz="700" baseline="0" dirty="0"/>
                        <a:t> </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700" b="1" baseline="0" dirty="0"/>
                    </a:p>
                    <a:p>
                      <a:pPr marL="71755" marR="0" lvl="0" indent="-71755"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endParaRPr lang="en-GB" sz="700" baseline="0" dirty="0"/>
                    </a:p>
                    <a:p>
                      <a:pPr marL="71755" marR="0" lvl="0" indent="-71755" algn="l" rtl="0" eaLnBrk="1" fontAlgn="auto" latinLnBrk="0" hangingPunct="1">
                        <a:lnSpc>
                          <a:spcPct val="100000"/>
                        </a:lnSpc>
                        <a:spcBef>
                          <a:spcPts val="0"/>
                        </a:spcBef>
                        <a:spcAft>
                          <a:spcPts val="400"/>
                        </a:spcAft>
                        <a:buFont typeface="Arial" panose="020B0604020202020204" pitchFamily="34" charset="0"/>
                        <a:buChar char="•"/>
                      </a:pPr>
                      <a:endParaRPr lang="en-GB" sz="700" baseline="0" dirty="0"/>
                    </a:p>
                  </a:txBody>
                  <a:tcPr marL="68580" marR="68580">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1" kern="1200" baseline="0" dirty="0">
                          <a:solidFill>
                            <a:schemeClr val="tx1"/>
                          </a:solidFill>
                          <a:latin typeface="+mn-lt"/>
                          <a:ea typeface="+mn-ea"/>
                          <a:cs typeface="+mn-cs"/>
                        </a:rPr>
                        <a:t>Existing activities which will be migrated</a:t>
                      </a:r>
                    </a:p>
                    <a:p>
                      <a:pPr marL="71755" lvl="0" indent="-71755"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Daily UIG Box account management</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Monthly UIG Executive Summary</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Creation of UIG monthly dashboard stats</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Web page ownership updates &amp; maintenance</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UIG Work Group attendance</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UIG Work Group Task Force recommendation tracking</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UIG data sources maintenance</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UIG modification alignment pack maintenance</a:t>
                      </a:r>
                    </a:p>
                    <a:p>
                      <a:pPr marL="72000" lvl="0" indent="-72000" algn="l" defTabSz="914400" rtl="0" eaLnBrk="1" latinLnBrk="0" hangingPunct="1">
                        <a:spcAft>
                          <a:spcPts val="400"/>
                        </a:spcAft>
                        <a:buFont typeface="Arial" panose="020B0604020202020204" pitchFamily="34" charset="0"/>
                        <a:buChar char="•"/>
                      </a:pPr>
                      <a:r>
                        <a:rPr lang="en-GB" sz="700" baseline="0" dirty="0"/>
                        <a:t>Machine Learning</a:t>
                      </a:r>
                      <a:r>
                        <a:rPr lang="en-GB" sz="700" kern="1200" baseline="0" dirty="0">
                          <a:solidFill>
                            <a:schemeClr val="tx1"/>
                          </a:solidFill>
                          <a:latin typeface="+mn-lt"/>
                          <a:ea typeface="+mn-ea"/>
                          <a:cs typeface="+mn-cs"/>
                        </a:rPr>
                        <a:t> outstanding analysis</a:t>
                      </a:r>
                    </a:p>
                    <a:p>
                      <a:pPr marL="72000" lvl="0" indent="-72000" algn="l" defTabSz="914400" rtl="0" eaLnBrk="1" latinLnBrk="0" hangingPunct="1">
                        <a:spcAft>
                          <a:spcPts val="400"/>
                        </a:spcAft>
                        <a:buFont typeface="Arial" panose="020B0604020202020204" pitchFamily="34" charset="0"/>
                        <a:buChar char="•"/>
                      </a:pPr>
                      <a:r>
                        <a:rPr lang="en-GB" sz="700" kern="1200" baseline="0" dirty="0">
                          <a:solidFill>
                            <a:schemeClr val="tx1"/>
                          </a:solidFill>
                          <a:latin typeface="+mn-lt"/>
                          <a:ea typeface="+mn-ea"/>
                          <a:cs typeface="+mn-cs"/>
                        </a:rPr>
                        <a:t>Budget monitoring for UIG activities</a:t>
                      </a:r>
                    </a:p>
                    <a:p>
                      <a:pPr marL="71755" marR="0" lvl="0" indent="-71755" algn="l" rtl="0" eaLnBrk="1" fontAlgn="auto" latinLnBrk="0" hangingPunct="1">
                        <a:lnSpc>
                          <a:spcPct val="100000"/>
                        </a:lnSpc>
                        <a:spcBef>
                          <a:spcPts val="0"/>
                        </a:spcBef>
                        <a:spcAft>
                          <a:spcPts val="400"/>
                        </a:spcAft>
                        <a:buFont typeface="Arial" panose="020B0604020202020204" pitchFamily="34" charset="0"/>
                        <a:buChar char="•"/>
                      </a:pPr>
                      <a:r>
                        <a:rPr lang="en-GB" sz="700" kern="1200" baseline="0" dirty="0">
                          <a:solidFill>
                            <a:schemeClr val="tx1"/>
                          </a:solidFill>
                          <a:latin typeface="+mn-lt"/>
                          <a:ea typeface="+mn-ea"/>
                          <a:cs typeface="+mn-cs"/>
                        </a:rPr>
                        <a:t>Outstanding CP 4853 Interim process to monitor and manually load rejected reads into UK Link where the read was rejected for reason MRE00458 only.  Manual work around to be closed out end of October 19.</a:t>
                      </a:r>
                      <a:endParaRPr lang="en-GB" sz="700" kern="1200" dirty="0">
                        <a:solidFill>
                          <a:schemeClr val="tx1"/>
                        </a:solidFill>
                        <a:latin typeface="+mn-lt"/>
                        <a:ea typeface="+mn-ea"/>
                        <a:cs typeface="+mn-cs"/>
                      </a:endParaRPr>
                    </a:p>
                    <a:p>
                      <a:pPr marL="71755" marR="0" lvl="0" indent="-71755" algn="l">
                        <a:lnSpc>
                          <a:spcPct val="100000"/>
                        </a:lnSpc>
                        <a:spcBef>
                          <a:spcPts val="0"/>
                        </a:spcBef>
                        <a:spcAft>
                          <a:spcPts val="400"/>
                        </a:spcAft>
                        <a:buFont typeface="Arial" panose="020B0604020202020204" pitchFamily="34" charset="0"/>
                        <a:buChar char="•"/>
                      </a:pPr>
                      <a:r>
                        <a:rPr lang="en-GB" sz="700" b="0" i="0" u="none" strike="noStrike" kern="1200" baseline="0" noProof="0" dirty="0"/>
                        <a:t>UIG brochure version 2 creation &amp; publication</a:t>
                      </a:r>
                      <a:r>
                        <a:rPr lang="en-GB" sz="700" kern="1200" baseline="0" dirty="0">
                          <a:solidFill>
                            <a:schemeClr val="tx1"/>
                          </a:solidFill>
                          <a:latin typeface="+mn-lt"/>
                          <a:ea typeface="+mn-ea"/>
                          <a:cs typeface="+mn-cs"/>
                        </a:rPr>
                        <a:t> </a:t>
                      </a:r>
                    </a:p>
                    <a:p>
                      <a:pPr marL="71755" marR="0" lvl="0" indent="-71755" algn="l">
                        <a:lnSpc>
                          <a:spcPct val="100000"/>
                        </a:lnSpc>
                        <a:spcBef>
                          <a:spcPts val="0"/>
                        </a:spcBef>
                        <a:spcAft>
                          <a:spcPts val="400"/>
                        </a:spcAft>
                        <a:buFont typeface="Arial" panose="020B0604020202020204" pitchFamily="34" charset="0"/>
                        <a:buChar char="•"/>
                      </a:pPr>
                      <a:r>
                        <a:rPr lang="en-GB" sz="700" b="0" i="0" u="none" strike="noStrike" kern="1200" baseline="0" noProof="0" dirty="0"/>
                        <a:t>Re-purpose the existing "Lines of investigation tracker" </a:t>
                      </a:r>
                      <a:endParaRPr lang="en-GB" sz="700" kern="1200" baseline="0" dirty="0">
                        <a:solidFill>
                          <a:schemeClr val="tx1"/>
                        </a:solidFill>
                        <a:latin typeface="+mn-lt"/>
                        <a:ea typeface="+mn-ea"/>
                        <a:cs typeface="+mn-cs"/>
                      </a:endParaRPr>
                    </a:p>
                    <a:p>
                      <a:pPr marL="71755" marR="0" lvl="0" indent="-71755" algn="l">
                        <a:lnSpc>
                          <a:spcPct val="100000"/>
                        </a:lnSpc>
                        <a:spcBef>
                          <a:spcPts val="0"/>
                        </a:spcBef>
                        <a:spcAft>
                          <a:spcPts val="400"/>
                        </a:spcAft>
                        <a:buFont typeface="Arial" panose="020B0604020202020204" pitchFamily="34" charset="0"/>
                        <a:buChar char="•"/>
                      </a:pPr>
                      <a:r>
                        <a:rPr lang="en-GB" sz="700" b="0" i="0" u="none" strike="noStrike" kern="1200" baseline="0" noProof="0" dirty="0"/>
                        <a:t>Work with Customer Change team to develop formal project close down</a:t>
                      </a:r>
                    </a:p>
                    <a:p>
                      <a:pPr marL="0" marR="0" lvl="0" indent="0" algn="l">
                        <a:lnSpc>
                          <a:spcPct val="100000"/>
                        </a:lnSpc>
                        <a:spcBef>
                          <a:spcPts val="0"/>
                        </a:spcBef>
                        <a:spcAft>
                          <a:spcPts val="400"/>
                        </a:spcAft>
                        <a:buNone/>
                      </a:pPr>
                      <a:r>
                        <a:rPr lang="en-GB" sz="700" b="1" kern="1200" baseline="0" dirty="0">
                          <a:solidFill>
                            <a:schemeClr val="tx1"/>
                          </a:solidFill>
                          <a:latin typeface="+mn-lt"/>
                          <a:ea typeface="+mn-ea"/>
                          <a:cs typeface="+mn-cs"/>
                        </a:rPr>
                        <a:t>New activities which will commence</a:t>
                      </a:r>
                    </a:p>
                    <a:p>
                      <a:pPr marL="171450" marR="0" lvl="0" indent="-171450" algn="l">
                        <a:lnSpc>
                          <a:spcPct val="100000"/>
                        </a:lnSpc>
                        <a:spcBef>
                          <a:spcPts val="0"/>
                        </a:spcBef>
                        <a:spcAft>
                          <a:spcPts val="400"/>
                        </a:spcAft>
                        <a:buFont typeface="Arial"/>
                        <a:buChar char="•"/>
                      </a:pPr>
                      <a:r>
                        <a:rPr lang="en-GB" sz="700" b="0" i="0" u="none" strike="noStrike" kern="1200" baseline="0" noProof="0" dirty="0">
                          <a:solidFill>
                            <a:schemeClr val="tx1"/>
                          </a:solidFill>
                          <a:latin typeface="Arial"/>
                        </a:rPr>
                        <a:t>Support maintenance of new online UIG interactive reporting</a:t>
                      </a:r>
                      <a:endParaRPr lang="en-GB" sz="1400" dirty="0"/>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1" kern="1200" dirty="0" err="1">
                          <a:solidFill>
                            <a:schemeClr val="tx1"/>
                          </a:solidFill>
                          <a:latin typeface="+mn-lt"/>
                          <a:ea typeface="+mn-ea"/>
                          <a:cs typeface="+mn-cs"/>
                        </a:rPr>
                        <a:t>Adhoc</a:t>
                      </a:r>
                      <a:r>
                        <a:rPr lang="en-GB" sz="700" b="1" kern="1200" dirty="0">
                          <a:solidFill>
                            <a:schemeClr val="tx1"/>
                          </a:solidFill>
                          <a:latin typeface="+mn-lt"/>
                          <a:ea typeface="+mn-ea"/>
                          <a:cs typeface="+mn-cs"/>
                        </a:rPr>
                        <a:t> new UIG related requests</a:t>
                      </a:r>
                    </a:p>
                    <a:p>
                      <a:pPr marL="71755" marR="0" lvl="0" indent="-71755"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dirty="0">
                          <a:solidFill>
                            <a:schemeClr val="tx1"/>
                          </a:solidFill>
                          <a:latin typeface="+mn-lt"/>
                          <a:ea typeface="+mn-ea"/>
                          <a:cs typeface="+mn-cs"/>
                        </a:rPr>
                        <a:t>One</a:t>
                      </a:r>
                      <a:r>
                        <a:rPr lang="en-GB" sz="700" kern="1200" baseline="0" dirty="0">
                          <a:solidFill>
                            <a:schemeClr val="tx1"/>
                          </a:solidFill>
                          <a:latin typeface="+mn-lt"/>
                          <a:ea typeface="+mn-ea"/>
                          <a:cs typeface="+mn-cs"/>
                        </a:rPr>
                        <a:t> off activities e.g. simulations/</a:t>
                      </a:r>
                      <a:r>
                        <a:rPr lang="en-GB" sz="700" kern="1200" baseline="0" dirty="0" err="1">
                          <a:solidFill>
                            <a:schemeClr val="tx1"/>
                          </a:solidFill>
                          <a:latin typeface="+mn-lt"/>
                          <a:ea typeface="+mn-ea"/>
                          <a:cs typeface="+mn-cs"/>
                        </a:rPr>
                        <a:t>adhoc</a:t>
                      </a:r>
                      <a:r>
                        <a:rPr lang="en-GB" sz="700" kern="1200" baseline="0" dirty="0">
                          <a:solidFill>
                            <a:schemeClr val="tx1"/>
                          </a:solidFill>
                          <a:latin typeface="+mn-lt"/>
                          <a:ea typeface="+mn-ea"/>
                          <a:cs typeface="+mn-cs"/>
                        </a:rPr>
                        <a:t> UIG reporting requests – considered by Customer Support Services and/or directed to raise CP</a:t>
                      </a:r>
                      <a:endParaRPr lang="en-GB" sz="700" kern="1200" dirty="0">
                        <a:solidFill>
                          <a:schemeClr val="tx1"/>
                        </a:solidFill>
                        <a:latin typeface="+mn-lt"/>
                        <a:ea typeface="+mn-ea"/>
                        <a:cs typeface="+mn-cs"/>
                      </a:endParaRPr>
                    </a:p>
                  </a:txBody>
                  <a:tcPr marL="68580" marR="68580">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Live CP4866 Removal of validation on uncorrected read due November release</a:t>
                      </a:r>
                    </a:p>
                    <a:p>
                      <a:pPr marL="71755" marR="0" lvl="0" indent="-71755" algn="l" rtl="0" eaLnBrk="1" fontAlgn="auto" latinLnBrk="0" hangingPunct="1">
                        <a:lnSpc>
                          <a:spcPct val="100000"/>
                        </a:lnSpc>
                        <a:spcBef>
                          <a:spcPts val="0"/>
                        </a:spcBef>
                        <a:spcAft>
                          <a:spcPts val="400"/>
                        </a:spcAft>
                        <a:buFont typeface="Arial" panose="020B0604020202020204" pitchFamily="34" charset="0"/>
                        <a:buChar char="•"/>
                      </a:pPr>
                      <a:r>
                        <a:rPr lang="en-GB" sz="700" i="0" kern="1200" baseline="0">
                          <a:solidFill>
                            <a:schemeClr val="tx1"/>
                          </a:solidFill>
                          <a:latin typeface="+mn-lt"/>
                          <a:ea typeface="+mn-ea"/>
                          <a:cs typeface="+mn-cs"/>
                        </a:rPr>
                        <a:t>Work </a:t>
                      </a:r>
                      <a:r>
                        <a:rPr lang="en-GB" sz="700" i="0" kern="1200" baseline="0" dirty="0">
                          <a:solidFill>
                            <a:schemeClr val="tx1"/>
                          </a:solidFill>
                          <a:latin typeface="+mn-lt"/>
                          <a:ea typeface="+mn-ea"/>
                          <a:cs typeface="+mn-cs"/>
                        </a:rPr>
                        <a:t>with Customer Team complete outstanding UIG related CR's.</a:t>
                      </a:r>
                    </a:p>
                    <a:p>
                      <a:pPr marL="71755" marR="0" lvl="0" indent="-71755" algn="l">
                        <a:lnSpc>
                          <a:spcPct val="100000"/>
                        </a:lnSpc>
                        <a:spcBef>
                          <a:spcPts val="0"/>
                        </a:spcBef>
                        <a:spcAft>
                          <a:spcPts val="400"/>
                        </a:spcAft>
                        <a:buFont typeface="Arial" panose="020B0604020202020204" pitchFamily="34" charset="0"/>
                        <a:buChar char="•"/>
                      </a:pPr>
                      <a:r>
                        <a:rPr lang="en-GB" sz="700" kern="1200" baseline="0" dirty="0">
                          <a:solidFill>
                            <a:schemeClr val="tx1"/>
                          </a:solidFill>
                          <a:latin typeface="+mn-lt"/>
                          <a:ea typeface="+mn-ea"/>
                          <a:cs typeface="+mn-cs"/>
                        </a:rPr>
                        <a:t>Newly identified Modifications &amp; CRs</a:t>
                      </a:r>
                      <a:endParaRPr lang="en-GB" sz="1400" dirty="0"/>
                    </a:p>
                    <a:p>
                      <a:pPr marL="0" marR="0" lvl="0" indent="0" algn="l" defTabSz="914400" rtl="0" eaLnBrk="1" fontAlgn="auto" latinLnBrk="0" hangingPunct="1">
                        <a:lnSpc>
                          <a:spcPct val="100000"/>
                        </a:lnSpc>
                        <a:spcBef>
                          <a:spcPts val="0"/>
                        </a:spcBef>
                        <a:spcAft>
                          <a:spcPts val="400"/>
                        </a:spcAft>
                        <a:buClrTx/>
                        <a:buSzTx/>
                        <a:buNone/>
                        <a:tabLst/>
                        <a:defRPr/>
                      </a:pPr>
                      <a:endParaRPr lang="en-GB" sz="700" kern="1200" baseline="0" dirty="0">
                        <a:solidFill>
                          <a:schemeClr val="tx1"/>
                        </a:solidFill>
                        <a:latin typeface="+mn-lt"/>
                        <a:ea typeface="+mn-ea"/>
                        <a:cs typeface="+mn-cs"/>
                      </a:endParaRPr>
                    </a:p>
                  </a:txBody>
                  <a:tcPr marL="68580" marR="68580">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1791857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ff4a265c5312bb5ac9b6a6dde5a5a865">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54a99f3b233113e750cad3d07ae3ea5a"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1E7C43-5E78-4FC8-A67E-94733C422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11B2E31-4703-4F4D-BB47-74A8364BAC36}">
  <ds:schemaRefs>
    <ds:schemaRef ds:uri="c78a4dae-5fc0-4ed3-ad80-da51122ab114"/>
    <ds:schemaRef ds:uri="http://purl.org/dc/elements/1.1/"/>
    <ds:schemaRef ds:uri="http://purl.org/dc/terms/"/>
    <ds:schemaRef ds:uri="http://purl.org/dc/dcmitype/"/>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5844fa40-a696-4ac9-bd38-c0330d29510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26353</TotalTime>
  <Words>835</Words>
  <Application>Microsoft Office PowerPoint</Application>
  <PresentationFormat>On-screen Show (16:9)</PresentationFormat>
  <Paragraphs>228</Paragraphs>
  <Slides>7</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ＭＳ Ｐゴシック</vt:lpstr>
      <vt:lpstr>Arial</vt:lpstr>
      <vt:lpstr>Calibri</vt:lpstr>
      <vt:lpstr>Times New Roman</vt:lpstr>
      <vt:lpstr>Wingdings</vt:lpstr>
      <vt:lpstr>Office Theme</vt:lpstr>
      <vt:lpstr>xoserve templates</vt:lpstr>
      <vt:lpstr>UIG Task Force Progress Report</vt:lpstr>
      <vt:lpstr>Background</vt:lpstr>
      <vt:lpstr>UIG Task Force: Dashboard</vt:lpstr>
      <vt:lpstr>Plan on Page new</vt:lpstr>
      <vt:lpstr>Recommendations - where we are</vt:lpstr>
      <vt:lpstr>Overview Of Task Force Funding</vt:lpstr>
      <vt:lpstr>UIG Task Force Activities migration post October 19</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Taggart, Rachel</cp:lastModifiedBy>
  <cp:revision>188</cp:revision>
  <cp:lastPrinted>2019-09-02T07:43:52Z</cp:lastPrinted>
  <dcterms:created xsi:type="dcterms:W3CDTF">2018-09-02T17:12:15Z</dcterms:created>
  <dcterms:modified xsi:type="dcterms:W3CDTF">2019-10-01T15:08:16Z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0x0101002A9D4E94D94ABB48A35A572EF9A60258</vt:lpwstr>
  </property>
</Properties>
</file>