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3"/>
  </p:notesMasterIdLst>
  <p:handoutMasterIdLst>
    <p:handoutMasterId r:id="rId14"/>
  </p:handoutMasterIdLst>
  <p:sldIdLst>
    <p:sldId id="339" r:id="rId6"/>
    <p:sldId id="396" r:id="rId7"/>
    <p:sldId id="409" r:id="rId8"/>
    <p:sldId id="384" r:id="rId9"/>
    <p:sldId id="410" r:id="rId10"/>
    <p:sldId id="405" r:id="rId11"/>
    <p:sldId id="258" r:id="rId12"/>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6A1415-6240-4679-A03D-ECD49D25FFDA}" v="6964" dt="2019-10-01T14:46:03.1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5" autoAdjust="0"/>
    <p:restoredTop sz="94671" autoAdjust="0"/>
  </p:normalViewPr>
  <p:slideViewPr>
    <p:cSldViewPr snapToObjects="1">
      <p:cViewPr varScale="1">
        <p:scale>
          <a:sx n="50" d="100"/>
          <a:sy n="50" d="100"/>
        </p:scale>
        <p:origin x="1168" y="3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mitha.pichrikat\Downloads\CSSC%20Budget%20Sep-19%20v2.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1457841963303"/>
          <c:y val="3.7101151829705498E-2"/>
          <c:w val="0.85981337010293069"/>
          <c:h val="0.85669554353722488"/>
        </c:manualLayout>
      </c:layout>
      <c:lineChart>
        <c:grouping val="standard"/>
        <c:varyColors val="0"/>
        <c:ser>
          <c:idx val="1"/>
          <c:order val="0"/>
          <c:tx>
            <c:strRef>
              <c:f>'[CSSC Budget Sep-19 v2.1.xlsb]Output - Funding'!$D$31</c:f>
              <c:strCache>
                <c:ptCount val="1"/>
                <c:pt idx="0">
                  <c:v> Forecast </c:v>
                </c:pt>
              </c:strCache>
            </c:strRef>
          </c:tx>
          <c:spPr>
            <a:ln>
              <a:solidFill>
                <a:srgbClr val="7030A0"/>
              </a:solidFill>
            </a:ln>
          </c:spPr>
          <c:marker>
            <c:symbol val="none"/>
          </c:marker>
          <c:cat>
            <c:numRef>
              <c:f>'[CSSC Budget Sep-19 v2.1.xlsb]Output - Funding'!$A$32:$A$55</c:f>
              <c:numCache>
                <c:formatCode>mmm\-yy</c:formatCode>
                <c:ptCount val="24"/>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numCache>
            </c:numRef>
          </c:cat>
          <c:val>
            <c:numRef>
              <c:f>'[CSSC Budget Sep-19 v2.1.xlsb]Output - Funding'!$D$32:$D$55</c:f>
              <c:numCache>
                <c:formatCode>"£"#,##0</c:formatCode>
                <c:ptCount val="24"/>
                <c:pt idx="0">
                  <c:v>489844.68400000007</c:v>
                </c:pt>
                <c:pt idx="1">
                  <c:v>1174749.2040000004</c:v>
                </c:pt>
                <c:pt idx="2">
                  <c:v>1870879.1080000007</c:v>
                </c:pt>
                <c:pt idx="3">
                  <c:v>2884329.2520000013</c:v>
                </c:pt>
                <c:pt idx="4">
                  <c:v>3600336.1960000014</c:v>
                </c:pt>
                <c:pt idx="5">
                  <c:v>4373413.6680000015</c:v>
                </c:pt>
                <c:pt idx="6">
                  <c:v>5159107.6400000025</c:v>
                </c:pt>
                <c:pt idx="7">
                  <c:v>5920522.2840000028</c:v>
                </c:pt>
                <c:pt idx="8">
                  <c:v>6718783.3280000035</c:v>
                </c:pt>
                <c:pt idx="9">
                  <c:v>7659690.7720000045</c:v>
                </c:pt>
                <c:pt idx="10">
                  <c:v>8423774.2160000056</c:v>
                </c:pt>
                <c:pt idx="11">
                  <c:v>10016454.060000006</c:v>
                </c:pt>
                <c:pt idx="12">
                  <c:v>10787965.824000007</c:v>
                </c:pt>
                <c:pt idx="13">
                  <c:v>11534214.368000006</c:v>
                </c:pt>
                <c:pt idx="14">
                  <c:v>12281299.312000006</c:v>
                </c:pt>
                <c:pt idx="15">
                  <c:v>13029220.656000007</c:v>
                </c:pt>
                <c:pt idx="16">
                  <c:v>13765556.700000007</c:v>
                </c:pt>
                <c:pt idx="17">
                  <c:v>14469369.144000007</c:v>
                </c:pt>
                <c:pt idx="18">
                  <c:v>15173181.588000007</c:v>
                </c:pt>
                <c:pt idx="19">
                  <c:v>15876157.632000007</c:v>
                </c:pt>
                <c:pt idx="20">
                  <c:v>16560796.476000007</c:v>
                </c:pt>
                <c:pt idx="21">
                  <c:v>17228014.520000007</c:v>
                </c:pt>
                <c:pt idx="22">
                  <c:v>17916226.164000008</c:v>
                </c:pt>
                <c:pt idx="23">
                  <c:v>19356110.60800001</c:v>
                </c:pt>
              </c:numCache>
            </c:numRef>
          </c:val>
          <c:smooth val="0"/>
          <c:extLst>
            <c:ext xmlns:c16="http://schemas.microsoft.com/office/drawing/2014/chart" uri="{C3380CC4-5D6E-409C-BE32-E72D297353CC}">
              <c16:uniqueId val="{00000000-3A50-4320-9A9D-00073291F07D}"/>
            </c:ext>
          </c:extLst>
        </c:ser>
        <c:ser>
          <c:idx val="2"/>
          <c:order val="1"/>
          <c:tx>
            <c:strRef>
              <c:f>'[CSSC Budget Sep-19 v2.1.xlsb]Output - Funding'!$E$31</c:f>
              <c:strCache>
                <c:ptCount val="1"/>
                <c:pt idx="0">
                  <c:v> Estimate to Completion (Forecast) </c:v>
                </c:pt>
              </c:strCache>
            </c:strRef>
          </c:tx>
          <c:spPr>
            <a:ln>
              <a:solidFill>
                <a:schemeClr val="accent1"/>
              </a:solidFill>
              <a:prstDash val="sysDot"/>
            </a:ln>
          </c:spPr>
          <c:marker>
            <c:symbol val="none"/>
          </c:marker>
          <c:cat>
            <c:numRef>
              <c:f>'[CSSC Budget Sep-19 v2.1.xlsb]Output - Funding'!$A$32:$A$55</c:f>
              <c:numCache>
                <c:formatCode>mmm\-yy</c:formatCode>
                <c:ptCount val="24"/>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numCache>
            </c:numRef>
          </c:cat>
          <c:val>
            <c:numRef>
              <c:f>'[CSSC Budget Sep-19 v2.1.xlsb]Output - Funding'!$E$32:$E$55</c:f>
              <c:numCache>
                <c:formatCode>"£"#,##0</c:formatCode>
                <c:ptCount val="24"/>
                <c:pt idx="0">
                  <c:v>259804.8533333333</c:v>
                </c:pt>
                <c:pt idx="1">
                  <c:v>591746.91483333323</c:v>
                </c:pt>
                <c:pt idx="2">
                  <c:v>971850.07983333315</c:v>
                </c:pt>
                <c:pt idx="3">
                  <c:v>1500880.8144999999</c:v>
                </c:pt>
                <c:pt idx="4">
                  <c:v>2267806.8284999998</c:v>
                </c:pt>
                <c:pt idx="5">
                  <c:v>3488189.3318333337</c:v>
                </c:pt>
                <c:pt idx="6">
                  <c:v>5070902.3730833335</c:v>
                </c:pt>
                <c:pt idx="7">
                  <c:v>6008891.5113333333</c:v>
                </c:pt>
                <c:pt idx="8">
                  <c:v>6981636.1565833334</c:v>
                </c:pt>
                <c:pt idx="9">
                  <c:v>8008737.7584999995</c:v>
                </c:pt>
                <c:pt idx="10">
                  <c:v>8870563.6233333331</c:v>
                </c:pt>
                <c:pt idx="11">
                  <c:v>9936341.888166666</c:v>
                </c:pt>
                <c:pt idx="12">
                  <c:v>10953331.80284326</c:v>
                </c:pt>
                <c:pt idx="13">
                  <c:v>11787243.923769854</c:v>
                </c:pt>
                <c:pt idx="14">
                  <c:v>12654395.250946447</c:v>
                </c:pt>
                <c:pt idx="15">
                  <c:v>13488067.628123041</c:v>
                </c:pt>
                <c:pt idx="16">
                  <c:v>14318630.049882969</c:v>
                </c:pt>
                <c:pt idx="17">
                  <c:v>15155082.329976229</c:v>
                </c:pt>
                <c:pt idx="18">
                  <c:v>15951026.89806949</c:v>
                </c:pt>
                <c:pt idx="19">
                  <c:v>16662665.726329418</c:v>
                </c:pt>
                <c:pt idx="20">
                  <c:v>17349414.696256012</c:v>
                </c:pt>
                <c:pt idx="21">
                  <c:v>18055589.429390941</c:v>
                </c:pt>
                <c:pt idx="22">
                  <c:v>18695019.276425868</c:v>
                </c:pt>
                <c:pt idx="23">
                  <c:v>20513839.123460796</c:v>
                </c:pt>
              </c:numCache>
            </c:numRef>
          </c:val>
          <c:smooth val="0"/>
          <c:extLst>
            <c:ext xmlns:c16="http://schemas.microsoft.com/office/drawing/2014/chart" uri="{C3380CC4-5D6E-409C-BE32-E72D297353CC}">
              <c16:uniqueId val="{00000001-3A50-4320-9A9D-00073291F07D}"/>
            </c:ext>
          </c:extLst>
        </c:ser>
        <c:ser>
          <c:idx val="3"/>
          <c:order val="2"/>
          <c:tx>
            <c:strRef>
              <c:f>'[CSSC Budget Sep-19 v2.1.xlsb]Output - Funding'!$F$31</c:f>
              <c:strCache>
                <c:ptCount val="1"/>
                <c:pt idx="0">
                  <c:v> Actual </c:v>
                </c:pt>
              </c:strCache>
            </c:strRef>
          </c:tx>
          <c:spPr>
            <a:ln>
              <a:solidFill>
                <a:schemeClr val="accent1"/>
              </a:solidFill>
            </a:ln>
          </c:spPr>
          <c:marker>
            <c:symbol val="none"/>
          </c:marker>
          <c:cat>
            <c:numRef>
              <c:f>'[CSSC Budget Sep-19 v2.1.xlsb]Output - Funding'!$A$32:$A$55</c:f>
              <c:numCache>
                <c:formatCode>mmm\-yy</c:formatCode>
                <c:ptCount val="24"/>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numCache>
            </c:numRef>
          </c:cat>
          <c:val>
            <c:numRef>
              <c:f>'[CSSC Budget Sep-19 v2.1.xlsb]Output - Funding'!$F$32:$F$55</c:f>
              <c:numCache>
                <c:formatCode>"£"#,##0</c:formatCode>
                <c:ptCount val="24"/>
                <c:pt idx="0">
                  <c:v>259804.8533333333</c:v>
                </c:pt>
                <c:pt idx="1">
                  <c:v>591746.91483333323</c:v>
                </c:pt>
                <c:pt idx="2">
                  <c:v>971850.07983333315</c:v>
                </c:pt>
                <c:pt idx="3">
                  <c:v>1500880.8144999999</c:v>
                </c:pt>
              </c:numCache>
            </c:numRef>
          </c:val>
          <c:smooth val="0"/>
          <c:extLst>
            <c:ext xmlns:c16="http://schemas.microsoft.com/office/drawing/2014/chart" uri="{C3380CC4-5D6E-409C-BE32-E72D297353CC}">
              <c16:uniqueId val="{00000002-3A50-4320-9A9D-00073291F07D}"/>
            </c:ext>
          </c:extLst>
        </c:ser>
        <c:ser>
          <c:idx val="0"/>
          <c:order val="3"/>
          <c:tx>
            <c:strRef>
              <c:f>'[CSSC Budget Sep-19 v2.1.xlsb]Output - Funding'!$G$31</c:f>
              <c:strCache>
                <c:ptCount val="1"/>
                <c:pt idx="0">
                  <c:v>Approved Budget Line</c:v>
                </c:pt>
              </c:strCache>
            </c:strRef>
          </c:tx>
          <c:spPr>
            <a:ln>
              <a:solidFill>
                <a:schemeClr val="accent3">
                  <a:lumMod val="50000"/>
                </a:schemeClr>
              </a:solidFill>
            </a:ln>
          </c:spPr>
          <c:marker>
            <c:symbol val="none"/>
          </c:marker>
          <c:cat>
            <c:numRef>
              <c:f>'[CSSC Budget Sep-19 v2.1.xlsb]Output - Funding'!$A$32:$A$55</c:f>
              <c:numCache>
                <c:formatCode>mmm\-yy</c:formatCode>
                <c:ptCount val="24"/>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numCache>
            </c:numRef>
          </c:cat>
          <c:val>
            <c:numRef>
              <c:f>'[CSSC Budget Sep-19 v2.1.xlsb]Output - Funding'!$G$32:$G$55</c:f>
              <c:numCache>
                <c:formatCode>"£"#,##0</c:formatCode>
                <c:ptCount val="24"/>
                <c:pt idx="0">
                  <c:v>21000000</c:v>
                </c:pt>
                <c:pt idx="1">
                  <c:v>21000000</c:v>
                </c:pt>
                <c:pt idx="2">
                  <c:v>21000000</c:v>
                </c:pt>
                <c:pt idx="3">
                  <c:v>21000000</c:v>
                </c:pt>
                <c:pt idx="4">
                  <c:v>21000000</c:v>
                </c:pt>
                <c:pt idx="5">
                  <c:v>21000000</c:v>
                </c:pt>
                <c:pt idx="6">
                  <c:v>21000000</c:v>
                </c:pt>
                <c:pt idx="7">
                  <c:v>21000000</c:v>
                </c:pt>
                <c:pt idx="8">
                  <c:v>21000000</c:v>
                </c:pt>
                <c:pt idx="9">
                  <c:v>21000000</c:v>
                </c:pt>
                <c:pt idx="10">
                  <c:v>21000000</c:v>
                </c:pt>
                <c:pt idx="11">
                  <c:v>21000000</c:v>
                </c:pt>
                <c:pt idx="12">
                  <c:v>21000000</c:v>
                </c:pt>
                <c:pt idx="13">
                  <c:v>21000000</c:v>
                </c:pt>
                <c:pt idx="14">
                  <c:v>21000000</c:v>
                </c:pt>
                <c:pt idx="15">
                  <c:v>21000000</c:v>
                </c:pt>
                <c:pt idx="16">
                  <c:v>21000000</c:v>
                </c:pt>
                <c:pt idx="17">
                  <c:v>21000000</c:v>
                </c:pt>
                <c:pt idx="18">
                  <c:v>21000000</c:v>
                </c:pt>
                <c:pt idx="19">
                  <c:v>21000000</c:v>
                </c:pt>
                <c:pt idx="20">
                  <c:v>21000000</c:v>
                </c:pt>
                <c:pt idx="21">
                  <c:v>21000000</c:v>
                </c:pt>
                <c:pt idx="22">
                  <c:v>21000000</c:v>
                </c:pt>
                <c:pt idx="23">
                  <c:v>21000000</c:v>
                </c:pt>
              </c:numCache>
            </c:numRef>
          </c:val>
          <c:smooth val="0"/>
          <c:extLst>
            <c:ext xmlns:c16="http://schemas.microsoft.com/office/drawing/2014/chart" uri="{C3380CC4-5D6E-409C-BE32-E72D297353CC}">
              <c16:uniqueId val="{00000003-3A50-4320-9A9D-00073291F07D}"/>
            </c:ext>
          </c:extLst>
        </c:ser>
        <c:dLbls>
          <c:showLegendKey val="0"/>
          <c:showVal val="0"/>
          <c:showCatName val="0"/>
          <c:showSerName val="0"/>
          <c:showPercent val="0"/>
          <c:showBubbleSize val="0"/>
        </c:dLbls>
        <c:smooth val="0"/>
        <c:axId val="272414592"/>
        <c:axId val="272416128"/>
      </c:lineChart>
      <c:dateAx>
        <c:axId val="272414592"/>
        <c:scaling>
          <c:orientation val="minMax"/>
        </c:scaling>
        <c:delete val="0"/>
        <c:axPos val="b"/>
        <c:numFmt formatCode="mmm\-yy" sourceLinked="1"/>
        <c:majorTickMark val="out"/>
        <c:minorTickMark val="none"/>
        <c:tickLblPos val="nextTo"/>
        <c:crossAx val="272416128"/>
        <c:crosses val="autoZero"/>
        <c:auto val="1"/>
        <c:lblOffset val="100"/>
        <c:baseTimeUnit val="months"/>
      </c:dateAx>
      <c:valAx>
        <c:axId val="272416128"/>
        <c:scaling>
          <c:orientation val="minMax"/>
        </c:scaling>
        <c:delete val="0"/>
        <c:axPos val="l"/>
        <c:majorGridlines>
          <c:spPr>
            <a:ln>
              <a:solidFill>
                <a:schemeClr val="bg1">
                  <a:lumMod val="75000"/>
                </a:schemeClr>
              </a:solidFill>
            </a:ln>
          </c:spPr>
        </c:majorGridlines>
        <c:numFmt formatCode="&quot;£&quot;#,##0" sourceLinked="1"/>
        <c:majorTickMark val="out"/>
        <c:minorTickMark val="none"/>
        <c:tickLblPos val="nextTo"/>
        <c:crossAx val="272414592"/>
        <c:crosses val="autoZero"/>
        <c:crossBetween val="between"/>
      </c:valAx>
    </c:plotArea>
    <c:legend>
      <c:legendPos val="r"/>
      <c:layout>
        <c:manualLayout>
          <c:xMode val="edge"/>
          <c:yMode val="edge"/>
          <c:x val="0.72113373583404106"/>
          <c:y val="0.56053896185732521"/>
          <c:w val="0.24673221969702766"/>
          <c:h val="0.30711664173502323"/>
        </c:manualLayout>
      </c:layout>
      <c:overlay val="0"/>
      <c:spPr>
        <a:solidFill>
          <a:schemeClr val="bg1"/>
        </a:solidFill>
      </c:spPr>
      <c:txPr>
        <a:bodyPr/>
        <a:lstStyle/>
        <a:p>
          <a:pPr>
            <a:defRPr sz="105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01/10/2019</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01/10/2019</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AFCE3B-317D-4AE0-BC7F-8267412B7C4C}" type="slidenum">
              <a:rPr lang="en-GB" smtClean="0"/>
              <a:t>2</a:t>
            </a:fld>
            <a:endParaRPr lang="en-GB"/>
          </a:p>
        </p:txBody>
      </p:sp>
    </p:spTree>
    <p:extLst>
      <p:ext uri="{BB962C8B-B14F-4D97-AF65-F5344CB8AC3E}">
        <p14:creationId xmlns:p14="http://schemas.microsoft.com/office/powerpoint/2010/main" val="1558667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AFCE3B-317D-4AE0-BC7F-8267412B7C4C}" type="slidenum">
              <a:rPr lang="en-GB" smtClean="0"/>
              <a:t>4</a:t>
            </a:fld>
            <a:endParaRPr lang="en-GB"/>
          </a:p>
        </p:txBody>
      </p:sp>
    </p:spTree>
    <p:extLst>
      <p:ext uri="{BB962C8B-B14F-4D97-AF65-F5344CB8AC3E}">
        <p14:creationId xmlns:p14="http://schemas.microsoft.com/office/powerpoint/2010/main" val="26426198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443962"/>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mailto:emma.j.Lyndon@xoserve.com"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a:t>DSC </a:t>
            </a:r>
            <a:r>
              <a:rPr lang="en-US" sz="3200" dirty="0" err="1"/>
              <a:t>ChMC</a:t>
            </a:r>
            <a:r>
              <a:rPr lang="en-US" sz="3200" dirty="0"/>
              <a:t> Switching </a:t>
            </a:r>
            <a:r>
              <a:rPr lang="en-US" sz="3200" dirty="0" err="1"/>
              <a:t>Programme</a:t>
            </a:r>
            <a:r>
              <a:rPr lang="en-US" sz="3200" dirty="0"/>
              <a:t> Update</a:t>
            </a:r>
            <a:br>
              <a:rPr lang="en-US" sz="3200" dirty="0"/>
            </a:br>
            <a:r>
              <a:rPr lang="en-US" sz="3200" dirty="0"/>
              <a:t>9</a:t>
            </a:r>
            <a:r>
              <a:rPr lang="en-US" sz="3200" baseline="30000" dirty="0"/>
              <a:t>th</a:t>
            </a:r>
            <a:r>
              <a:rPr lang="en-US" sz="3200" dirty="0"/>
              <a:t> </a:t>
            </a:r>
            <a:r>
              <a:rPr lang="en-US" sz="3100" dirty="0"/>
              <a:t>October 2019</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Switching Programme</a:t>
            </a:r>
          </a:p>
        </p:txBody>
      </p:sp>
      <p:sp>
        <p:nvSpPr>
          <p:cNvPr id="3" name="Content Placeholder 2"/>
          <p:cNvSpPr>
            <a:spLocks noGrp="1"/>
          </p:cNvSpPr>
          <p:nvPr>
            <p:ph idx="1"/>
          </p:nvPr>
        </p:nvSpPr>
        <p:spPr>
          <a:xfrm>
            <a:off x="457200" y="795368"/>
            <a:ext cx="8229600" cy="3672408"/>
          </a:xfrm>
        </p:spPr>
        <p:txBody>
          <a:bodyPr>
            <a:normAutofit/>
          </a:bodyPr>
          <a:lstStyle/>
          <a:p>
            <a:pPr marL="0" indent="0">
              <a:buNone/>
            </a:pPr>
            <a:r>
              <a:rPr lang="en-GB" sz="1400" dirty="0"/>
              <a:t>The primary CSS Interface design has concluded with the design being approved by Ofgem’s Design Authority.  </a:t>
            </a:r>
            <a:r>
              <a:rPr lang="en-GB" sz="1400" dirty="0" err="1"/>
              <a:t>Xoserve</a:t>
            </a:r>
            <a:r>
              <a:rPr lang="en-GB" sz="1400" dirty="0"/>
              <a:t> continue to raise our concerns that the design has concluded without an appreciation of the end to end technologies, process architecture or supporting business rules.  Our concerns continue to be raised at Programme delivery and implementation groups as well as raising Programme risks.</a:t>
            </a:r>
          </a:p>
          <a:p>
            <a:pPr marL="0" indent="0">
              <a:buNone/>
            </a:pPr>
            <a:endParaRPr lang="en-GB" sz="1400" dirty="0"/>
          </a:p>
          <a:p>
            <a:pPr marL="0" indent="0">
              <a:buNone/>
            </a:pPr>
            <a:r>
              <a:rPr lang="en-GB" sz="1400" dirty="0"/>
              <a:t>Over the past few weeks </a:t>
            </a:r>
            <a:r>
              <a:rPr lang="en-GB" sz="1400" dirty="0" err="1"/>
              <a:t>Xoserve</a:t>
            </a:r>
            <a:r>
              <a:rPr lang="en-GB" sz="1400" dirty="0"/>
              <a:t> have been reviewing the CSSIP (Core Systems and Services Integration Plan) and the CSSIA (Core System and Services Integration Approach) alongside the MAD log (milestones, assumption and dependencies).  These three artefacts have been reviewed alongside each other with a number of queries raised against the CSSIA and the MAD log.  </a:t>
            </a:r>
            <a:r>
              <a:rPr lang="en-GB" sz="1400" dirty="0" err="1"/>
              <a:t>Xoserve</a:t>
            </a:r>
            <a:r>
              <a:rPr lang="en-GB" sz="1400" dirty="0"/>
              <a:t> have accepted these documents with a caveat that our queries will be addressed over the coming weeks.  The CSSIA and CSSIP will be presented to Programme Delivery Group for ratification and approval.  At this point the programme will move from design to build.</a:t>
            </a:r>
          </a:p>
          <a:p>
            <a:pPr marL="0" indent="0">
              <a:buNone/>
            </a:pPr>
            <a:endParaRPr lang="en-GB" sz="1400" dirty="0"/>
          </a:p>
          <a:p>
            <a:pPr marL="0" indent="0">
              <a:buNone/>
            </a:pPr>
            <a:endParaRPr lang="en-GB" sz="1400" dirty="0"/>
          </a:p>
          <a:p>
            <a:pPr marL="0" indent="0">
              <a:buNone/>
            </a:pPr>
            <a:endParaRPr lang="en-GB" dirty="0"/>
          </a:p>
        </p:txBody>
      </p:sp>
    </p:spTree>
    <p:extLst>
      <p:ext uri="{BB962C8B-B14F-4D97-AF65-F5344CB8AC3E}">
        <p14:creationId xmlns:p14="http://schemas.microsoft.com/office/powerpoint/2010/main" val="378987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7544C-D7C6-472A-A0BE-3E6D3F3B8462}"/>
              </a:ext>
            </a:extLst>
          </p:cNvPr>
          <p:cNvSpPr>
            <a:spLocks noGrp="1"/>
          </p:cNvSpPr>
          <p:nvPr>
            <p:ph type="title"/>
          </p:nvPr>
        </p:nvSpPr>
        <p:spPr/>
        <p:txBody>
          <a:bodyPr/>
          <a:lstStyle/>
          <a:p>
            <a:r>
              <a:rPr lang="en-GB" dirty="0"/>
              <a:t>Switching Programme</a:t>
            </a:r>
          </a:p>
        </p:txBody>
      </p:sp>
      <p:sp>
        <p:nvSpPr>
          <p:cNvPr id="3" name="Content Placeholder 2">
            <a:extLst>
              <a:ext uri="{FF2B5EF4-FFF2-40B4-BE49-F238E27FC236}">
                <a16:creationId xmlns:a16="http://schemas.microsoft.com/office/drawing/2014/main" id="{B2986886-A839-48A4-BC17-48DFE467B5CE}"/>
              </a:ext>
            </a:extLst>
          </p:cNvPr>
          <p:cNvSpPr>
            <a:spLocks noGrp="1"/>
          </p:cNvSpPr>
          <p:nvPr>
            <p:ph idx="1"/>
          </p:nvPr>
        </p:nvSpPr>
        <p:spPr>
          <a:xfrm>
            <a:off x="457200" y="843558"/>
            <a:ext cx="8229600" cy="3672408"/>
          </a:xfrm>
        </p:spPr>
        <p:txBody>
          <a:bodyPr>
            <a:noAutofit/>
          </a:bodyPr>
          <a:lstStyle/>
          <a:p>
            <a:pPr marL="0" indent="0">
              <a:buNone/>
            </a:pPr>
            <a:r>
              <a:rPr lang="en-GB" sz="1400" dirty="0"/>
              <a:t>In relation to Network connectivity </a:t>
            </a:r>
            <a:r>
              <a:rPr lang="en-GB" sz="1400" dirty="0" err="1"/>
              <a:t>Xoserve</a:t>
            </a:r>
            <a:r>
              <a:rPr lang="en-GB" sz="1400" dirty="0"/>
              <a:t> have consistently raised a number of questions in relation to the requirements. The Network and security workstreams have a dependency on each other and this needs to be taken hand in hand with the primary interface design, we have raised concerns that this approach carries risk and potential change for industry parties. </a:t>
            </a:r>
          </a:p>
          <a:p>
            <a:pPr marL="0" indent="0">
              <a:buNone/>
            </a:pPr>
            <a:endParaRPr lang="en-GB" sz="1400" dirty="0"/>
          </a:p>
          <a:p>
            <a:pPr marL="0" indent="0">
              <a:buNone/>
            </a:pPr>
            <a:r>
              <a:rPr lang="en-GB" sz="1400" dirty="0"/>
              <a:t>The SI technical data working groups are continuing, these workgroups have been arranged to scope the data migration approach and underlying processes.  Workgroups commenced in September and are planned to conclude at the end of October at which point the data migration solution will be taken for approval at the November Ofgem data working group in line with the Programme level 2 milestone L2-26.  </a:t>
            </a:r>
            <a:r>
              <a:rPr lang="en-GB" sz="1400" dirty="0" err="1"/>
              <a:t>Xoserve</a:t>
            </a:r>
            <a:r>
              <a:rPr lang="en-GB" sz="1400" dirty="0"/>
              <a:t> have raised a risk that this design will not be fully scoped in readiness for this date and will impact parties data migration design and build activities.</a:t>
            </a:r>
          </a:p>
          <a:p>
            <a:pPr marL="0" indent="0">
              <a:buNone/>
            </a:pPr>
            <a:endParaRPr lang="en-GB" sz="1400" dirty="0"/>
          </a:p>
          <a:p>
            <a:pPr marL="0" indent="0">
              <a:buNone/>
            </a:pPr>
            <a:r>
              <a:rPr lang="en-GB" sz="1400" dirty="0"/>
              <a:t>Following DCC’s request via Ofgem for address data from ESP’s (existing service providers) and suppliers, parties are requested to provide data to Landmark by the 18</a:t>
            </a:r>
            <a:r>
              <a:rPr lang="en-GB" sz="1400" baseline="30000" dirty="0"/>
              <a:t>th</a:t>
            </a:r>
            <a:r>
              <a:rPr lang="en-GB" sz="1400" dirty="0"/>
              <a:t> October.  </a:t>
            </a:r>
            <a:r>
              <a:rPr lang="en-GB" sz="1400" dirty="0" err="1"/>
              <a:t>Xoserve</a:t>
            </a:r>
            <a:r>
              <a:rPr lang="en-GB" sz="1400" dirty="0"/>
              <a:t> are on track to provide this data and have requested via Ofgem a process and understanding of the analysis activities and  potential cleansing areas be provided in order for Industry parties to understand required activities and timelines.</a:t>
            </a:r>
          </a:p>
        </p:txBody>
      </p:sp>
    </p:spTree>
    <p:extLst>
      <p:ext uri="{BB962C8B-B14F-4D97-AF65-F5344CB8AC3E}">
        <p14:creationId xmlns:p14="http://schemas.microsoft.com/office/powerpoint/2010/main" val="2208546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 Switching Programme</a:t>
            </a:r>
          </a:p>
        </p:txBody>
      </p:sp>
      <p:sp>
        <p:nvSpPr>
          <p:cNvPr id="3" name="Content Placeholder 2"/>
          <p:cNvSpPr>
            <a:spLocks noGrp="1"/>
          </p:cNvSpPr>
          <p:nvPr>
            <p:ph idx="1"/>
          </p:nvPr>
        </p:nvSpPr>
        <p:spPr>
          <a:xfrm>
            <a:off x="457200" y="833066"/>
            <a:ext cx="8229600" cy="3970932"/>
          </a:xfrm>
        </p:spPr>
        <p:txBody>
          <a:bodyPr>
            <a:normAutofit/>
          </a:bodyPr>
          <a:lstStyle/>
          <a:p>
            <a:pPr marL="0" indent="0">
              <a:buNone/>
            </a:pPr>
            <a:r>
              <a:rPr lang="en-GB" sz="1400" dirty="0"/>
              <a:t>Our Extraordinary CSSC DSG meetings have completed and our first two change packs were released for Industry consultation on the 16</a:t>
            </a:r>
            <a:r>
              <a:rPr lang="en-GB" sz="1400" baseline="30000" dirty="0"/>
              <a:t>th</a:t>
            </a:r>
            <a:r>
              <a:rPr lang="en-GB" sz="1400" dirty="0"/>
              <a:t> September.  These included supply meter point creation and nomination and switching.  Consultation has concluded for these change packs, reps have been received and we are currently working through and providing responses.  These change packs will be presented at </a:t>
            </a:r>
            <a:r>
              <a:rPr lang="en-GB" sz="1400" dirty="0" err="1"/>
              <a:t>ChMC</a:t>
            </a:r>
            <a:r>
              <a:rPr lang="en-GB" sz="1400" dirty="0"/>
              <a:t> for approval during this meeting.</a:t>
            </a:r>
          </a:p>
          <a:p>
            <a:pPr marL="0" indent="0">
              <a:buNone/>
            </a:pPr>
            <a:endParaRPr lang="en-GB" sz="1400" dirty="0"/>
          </a:p>
          <a:p>
            <a:pPr marL="0" indent="0">
              <a:buNone/>
            </a:pPr>
            <a:r>
              <a:rPr lang="en-GB" sz="1400" dirty="0"/>
              <a:t>Our next change packs are due to be released for consultation on the 21</a:t>
            </a:r>
            <a:r>
              <a:rPr lang="en-GB" sz="1400" baseline="30000" dirty="0"/>
              <a:t>st</a:t>
            </a:r>
            <a:r>
              <a:rPr lang="en-GB" sz="1400" dirty="0"/>
              <a:t> October, these include:</a:t>
            </a:r>
          </a:p>
          <a:p>
            <a:r>
              <a:rPr lang="en-GB" sz="1400" dirty="0"/>
              <a:t>Settlement data</a:t>
            </a:r>
          </a:p>
          <a:p>
            <a:r>
              <a:rPr lang="en-GB" sz="1400" dirty="0"/>
              <a:t>Supply meter point updates</a:t>
            </a:r>
          </a:p>
          <a:p>
            <a:r>
              <a:rPr lang="en-GB" sz="1400" dirty="0"/>
              <a:t>Gemini</a:t>
            </a:r>
          </a:p>
          <a:p>
            <a:r>
              <a:rPr lang="en-GB" sz="1400" dirty="0"/>
              <a:t>Updated consequential change BRD’s following detailed design conclusion which include updated To Be Processes</a:t>
            </a:r>
          </a:p>
          <a:p>
            <a:pPr marL="0" indent="0">
              <a:buNone/>
            </a:pPr>
            <a:endParaRPr lang="en-GB" sz="1400" dirty="0"/>
          </a:p>
          <a:p>
            <a:endParaRPr lang="en-GB" sz="1400" dirty="0"/>
          </a:p>
          <a:p>
            <a:endParaRPr lang="en-GB" sz="1400" dirty="0"/>
          </a:p>
          <a:p>
            <a:pPr marL="57150" indent="0">
              <a:buNone/>
            </a:pPr>
            <a:endParaRPr lang="en-GB" sz="1400" dirty="0"/>
          </a:p>
          <a:p>
            <a:pPr marL="57150" indent="0">
              <a:buNone/>
            </a:pPr>
            <a:endParaRPr lang="en-GB" sz="1400" dirty="0"/>
          </a:p>
        </p:txBody>
      </p:sp>
    </p:spTree>
    <p:extLst>
      <p:ext uri="{BB962C8B-B14F-4D97-AF65-F5344CB8AC3E}">
        <p14:creationId xmlns:p14="http://schemas.microsoft.com/office/powerpoint/2010/main" val="206815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C3298-3AE1-404B-BB73-CE77E393E7F5}"/>
              </a:ext>
            </a:extLst>
          </p:cNvPr>
          <p:cNvSpPr>
            <a:spLocks noGrp="1"/>
          </p:cNvSpPr>
          <p:nvPr>
            <p:ph type="title"/>
          </p:nvPr>
        </p:nvSpPr>
        <p:spPr/>
        <p:txBody>
          <a:bodyPr/>
          <a:lstStyle/>
          <a:p>
            <a:r>
              <a:rPr lang="en-GB" dirty="0"/>
              <a:t>Switching Programme</a:t>
            </a:r>
          </a:p>
        </p:txBody>
      </p:sp>
      <p:sp>
        <p:nvSpPr>
          <p:cNvPr id="3" name="Content Placeholder 2">
            <a:extLst>
              <a:ext uri="{FF2B5EF4-FFF2-40B4-BE49-F238E27FC236}">
                <a16:creationId xmlns:a16="http://schemas.microsoft.com/office/drawing/2014/main" id="{8F2E4FA0-2927-48D0-8FF9-82D607B4C569}"/>
              </a:ext>
            </a:extLst>
          </p:cNvPr>
          <p:cNvSpPr>
            <a:spLocks noGrp="1"/>
          </p:cNvSpPr>
          <p:nvPr>
            <p:ph idx="1"/>
          </p:nvPr>
        </p:nvSpPr>
        <p:spPr/>
        <p:txBody>
          <a:bodyPr/>
          <a:lstStyle/>
          <a:p>
            <a:endParaRPr lang="en-GB" sz="1400" dirty="0"/>
          </a:p>
          <a:p>
            <a:r>
              <a:rPr lang="en-GB" sz="1400" dirty="0"/>
              <a:t>Our consequential programme continues with detailed design concluding this month and build activities continuing to plan.  From a testing perspective we continue to work with the SI, Ofgem and PWC.  As soon as we have agreed a date for our workgroup I will send out invites.  I am aiming to also introduce data discussions and updates </a:t>
            </a:r>
            <a:r>
              <a:rPr lang="en-GB" sz="1400"/>
              <a:t>alongside testing </a:t>
            </a:r>
            <a:r>
              <a:rPr lang="en-GB" sz="1400" dirty="0"/>
              <a:t>into this workgroup.</a:t>
            </a:r>
          </a:p>
          <a:p>
            <a:pPr marL="0" indent="0">
              <a:buNone/>
            </a:pPr>
            <a:endParaRPr lang="en-GB" sz="1400" dirty="0"/>
          </a:p>
          <a:p>
            <a:r>
              <a:rPr lang="en-GB" sz="1400" dirty="0" err="1"/>
              <a:t>Xoserve’s</a:t>
            </a:r>
            <a:r>
              <a:rPr lang="en-GB" sz="1400" dirty="0"/>
              <a:t> website has been updated to provide further information in relation to our Adapter service.  Please take the time to review this information and if you wish to discuss or have any enquiries please contact me directly via </a:t>
            </a:r>
            <a:r>
              <a:rPr lang="en-GB" sz="1400" dirty="0">
                <a:hlinkClick r:id="rId2"/>
              </a:rPr>
              <a:t>emma.j.Lyndon@xoserve.com</a:t>
            </a:r>
            <a:endParaRPr lang="en-GB" sz="1400" dirty="0"/>
          </a:p>
          <a:p>
            <a:pPr marL="0" indent="0">
              <a:buNone/>
            </a:pPr>
            <a:endParaRPr lang="en-GB" dirty="0"/>
          </a:p>
        </p:txBody>
      </p:sp>
    </p:spTree>
    <p:extLst>
      <p:ext uri="{BB962C8B-B14F-4D97-AF65-F5344CB8AC3E}">
        <p14:creationId xmlns:p14="http://schemas.microsoft.com/office/powerpoint/2010/main" val="2424696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020491"/>
            <a:ext cx="7772400" cy="1102519"/>
          </a:xfrm>
        </p:spPr>
        <p:txBody>
          <a:bodyPr>
            <a:normAutofit/>
          </a:bodyPr>
          <a:lstStyle/>
          <a:p>
            <a:r>
              <a:rPr lang="en-GB" sz="3600" dirty="0"/>
              <a:t>Funding status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2872" y="3147814"/>
            <a:ext cx="1418257" cy="1418257"/>
          </a:xfrm>
          <a:prstGeom prst="rect">
            <a:avLst/>
          </a:prstGeom>
        </p:spPr>
      </p:pic>
    </p:spTree>
    <p:extLst>
      <p:ext uri="{BB962C8B-B14F-4D97-AF65-F5344CB8AC3E}">
        <p14:creationId xmlns:p14="http://schemas.microsoft.com/office/powerpoint/2010/main" val="2648018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CSSC Funding Status</a:t>
            </a:r>
          </a:p>
        </p:txBody>
      </p:sp>
      <p:graphicFrame>
        <p:nvGraphicFramePr>
          <p:cNvPr id="4" name="Chart 3">
            <a:extLst>
              <a:ext uri="{FF2B5EF4-FFF2-40B4-BE49-F238E27FC236}">
                <a16:creationId xmlns:a16="http://schemas.microsoft.com/office/drawing/2014/main" id="{00000000-0008-0000-3800-000003000000}"/>
              </a:ext>
            </a:extLst>
          </p:cNvPr>
          <p:cNvGraphicFramePr>
            <a:graphicFrameLocks/>
          </p:cNvGraphicFramePr>
          <p:nvPr>
            <p:extLst/>
          </p:nvPr>
        </p:nvGraphicFramePr>
        <p:xfrm>
          <a:off x="233314" y="952103"/>
          <a:ext cx="8689157" cy="32392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5953827"/>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FE7A9BCA17974BB0E9253CE8D8CFED" ma:contentTypeVersion="8" ma:contentTypeDescription="Create a new document." ma:contentTypeScope="" ma:versionID="fa0133cc1b4b48e75560cf2d90c01336">
  <xsd:schema xmlns:xsd="http://www.w3.org/2001/XMLSchema" xmlns:xs="http://www.w3.org/2001/XMLSchema" xmlns:p="http://schemas.microsoft.com/office/2006/metadata/properties" xmlns:ns3="b5d8c402-b464-4f85-b954-cddb3da0df20" targetNamespace="http://schemas.microsoft.com/office/2006/metadata/properties" ma:root="true" ma:fieldsID="a098f682a646a9a7634522b785c0b50e" ns3:_="">
    <xsd:import namespace="b5d8c402-b464-4f85-b954-cddb3da0df2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d8c402-b464-4f85-b954-cddb3da0df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949C8C-03C2-4FD4-96D4-B07F56F589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d8c402-b464-4f85-b954-cddb3da0d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545E1A-EA83-463B-B744-ADE3D05E8049}">
  <ds:schemaRefs>
    <ds:schemaRef ds:uri="http://schemas.openxmlformats.org/package/2006/metadata/core-properties"/>
    <ds:schemaRef ds:uri="http://purl.org/dc/elements/1.1/"/>
    <ds:schemaRef ds:uri="http://www.w3.org/XML/1998/namespace"/>
    <ds:schemaRef ds:uri="http://purl.org/dc/terms/"/>
    <ds:schemaRef ds:uri="http://purl.org/dc/dcmitype/"/>
    <ds:schemaRef ds:uri="http://schemas.microsoft.com/office/2006/documentManagement/types"/>
    <ds:schemaRef ds:uri="http://schemas.microsoft.com/office/2006/metadata/properties"/>
    <ds:schemaRef ds:uri="http://schemas.microsoft.com/office/infopath/2007/PartnerControls"/>
    <ds:schemaRef ds:uri="b5d8c402-b464-4f85-b954-cddb3da0df20"/>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57909</TotalTime>
  <Words>647</Words>
  <Application>Microsoft Office PowerPoint</Application>
  <PresentationFormat>On-screen Show (16:9)</PresentationFormat>
  <Paragraphs>32</Paragraphs>
  <Slides>7</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ＭＳ Ｐゴシック</vt:lpstr>
      <vt:lpstr>Arial</vt:lpstr>
      <vt:lpstr>Calibri</vt:lpstr>
      <vt:lpstr>Wingdings</vt:lpstr>
      <vt:lpstr>xoserve templates</vt:lpstr>
      <vt:lpstr>CSS Bid Group 20181016 v3.1</vt:lpstr>
      <vt:lpstr>DSC ChMC Switching Programme Update 9th October 2019 </vt:lpstr>
      <vt:lpstr>Switching Programme</vt:lpstr>
      <vt:lpstr>Switching Programme</vt:lpstr>
      <vt:lpstr> Switching Programme</vt:lpstr>
      <vt:lpstr>Switching Programme</vt:lpstr>
      <vt:lpstr>Funding status</vt:lpstr>
      <vt:lpstr>CSSC Funding Status</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Taggart, Rachel</cp:lastModifiedBy>
  <cp:revision>681</cp:revision>
  <cp:lastPrinted>2018-06-05T15:35:35Z</cp:lastPrinted>
  <dcterms:created xsi:type="dcterms:W3CDTF">2011-09-20T14:58:41Z</dcterms:created>
  <dcterms:modified xsi:type="dcterms:W3CDTF">2019-10-01T15:28:31Z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0x01010024FE7A9BCA17974BB0E9253CE8D8CFED</vt:lpwstr>
  </property>
</Properties>
</file>