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5.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 id="2147483662" r:id="rId6"/>
    <p:sldMasterId id="2147483666" r:id="rId7"/>
    <p:sldMasterId id="2147483670" r:id="rId8"/>
    <p:sldMasterId id="2147483674" r:id="rId9"/>
  </p:sldMasterIdLst>
  <p:notesMasterIdLst>
    <p:notesMasterId r:id="rId44"/>
  </p:notesMasterIdLst>
  <p:sldIdLst>
    <p:sldId id="887" r:id="rId10"/>
    <p:sldId id="888" r:id="rId11"/>
    <p:sldId id="878" r:id="rId12"/>
    <p:sldId id="890" r:id="rId13"/>
    <p:sldId id="853" r:id="rId14"/>
    <p:sldId id="854" r:id="rId15"/>
    <p:sldId id="868" r:id="rId16"/>
    <p:sldId id="867" r:id="rId17"/>
    <p:sldId id="436" r:id="rId18"/>
    <p:sldId id="288" r:id="rId19"/>
    <p:sldId id="298" r:id="rId20"/>
    <p:sldId id="312" r:id="rId21"/>
    <p:sldId id="310" r:id="rId22"/>
    <p:sldId id="313" r:id="rId23"/>
    <p:sldId id="311" r:id="rId24"/>
    <p:sldId id="308" r:id="rId25"/>
    <p:sldId id="314" r:id="rId26"/>
    <p:sldId id="891" r:id="rId27"/>
    <p:sldId id="640" r:id="rId28"/>
    <p:sldId id="353" r:id="rId29"/>
    <p:sldId id="354" r:id="rId30"/>
    <p:sldId id="355" r:id="rId31"/>
    <p:sldId id="892" r:id="rId32"/>
    <p:sldId id="893" r:id="rId33"/>
    <p:sldId id="339" r:id="rId34"/>
    <p:sldId id="340" r:id="rId35"/>
    <p:sldId id="894" r:id="rId36"/>
    <p:sldId id="895" r:id="rId37"/>
    <p:sldId id="289" r:id="rId38"/>
    <p:sldId id="291" r:id="rId39"/>
    <p:sldId id="290" r:id="rId40"/>
    <p:sldId id="292" r:id="rId41"/>
    <p:sldId id="293" r:id="rId42"/>
    <p:sldId id="294" r:id="rId4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Chambers" initials="LC"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B1D6E8"/>
    <a:srgbClr val="D8F5FD"/>
    <a:srgbClr val="E8EAF1"/>
    <a:srgbClr val="CED1E1"/>
    <a:srgbClr val="40D1F5"/>
    <a:srgbClr val="84B8DA"/>
    <a:srgbClr val="9C4877"/>
    <a:srgbClr val="2B80B1"/>
    <a:srgbClr val="9CCB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6FE4D8-1B33-4D6E-8DE5-5538197E956F}" v="3" dt="2019-09-30T13:41:50.0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88" autoAdjust="0"/>
    <p:restoredTop sz="87766" autoAdjust="0"/>
  </p:normalViewPr>
  <p:slideViewPr>
    <p:cSldViewPr>
      <p:cViewPr varScale="1">
        <p:scale>
          <a:sx n="79" d="100"/>
          <a:sy n="79" d="100"/>
        </p:scale>
        <p:origin x="1060" y="4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7.xml"/><Relationship Id="rId29" Type="http://schemas.openxmlformats.org/officeDocument/2006/relationships/slide" Target="slides/slide20.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tableStyles" Target="tableStyle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theme" Target="theme/theme1.xml"/><Relationship Id="rId8" Type="http://schemas.openxmlformats.org/officeDocument/2006/relationships/slideMaster" Target="slideMasters/slideMaster5.xml"/><Relationship Id="rId3" Type="http://schemas.openxmlformats.org/officeDocument/2006/relationships/customXml" Target="../customXml/item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presProps" Target="presProps.xml"/><Relationship Id="rId20" Type="http://schemas.openxmlformats.org/officeDocument/2006/relationships/slide" Target="slides/slide11.xml"/><Relationship Id="rId41" Type="http://schemas.openxmlformats.org/officeDocument/2006/relationships/slide" Target="slides/slide32.xml"/><Relationship Id="rId1" Type="http://schemas.openxmlformats.org/officeDocument/2006/relationships/customXml" Target="../customXml/item1.xml"/><Relationship Id="rId6" Type="http://schemas.openxmlformats.org/officeDocument/2006/relationships/slideMaster" Target="slideMasters/slideMaster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01/10/2019</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35238425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2357B9-A31F-4FC7-A38A-70DF36F645F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935558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7F0C77-334A-4FB0-A6A1-8976F8350912}" type="slidenum">
              <a:rPr lang="en-GB" smtClean="0"/>
              <a:t>25</a:t>
            </a:fld>
            <a:endParaRPr lang="en-GB" dirty="0"/>
          </a:p>
        </p:txBody>
      </p:sp>
    </p:spTree>
    <p:extLst>
      <p:ext uri="{BB962C8B-B14F-4D97-AF65-F5344CB8AC3E}">
        <p14:creationId xmlns:p14="http://schemas.microsoft.com/office/powerpoint/2010/main" val="5352688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7F0C77-334A-4FB0-A6A1-8976F8350912}" type="slidenum">
              <a:rPr lang="en-GB" smtClean="0"/>
              <a:t>26</a:t>
            </a:fld>
            <a:endParaRPr lang="en-GB" dirty="0"/>
          </a:p>
        </p:txBody>
      </p:sp>
    </p:spTree>
    <p:extLst>
      <p:ext uri="{BB962C8B-B14F-4D97-AF65-F5344CB8AC3E}">
        <p14:creationId xmlns:p14="http://schemas.microsoft.com/office/powerpoint/2010/main" val="5352688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32</a:t>
            </a:fld>
            <a:endParaRPr lang="en-GB"/>
          </a:p>
        </p:txBody>
      </p:sp>
    </p:spTree>
    <p:extLst>
      <p:ext uri="{BB962C8B-B14F-4D97-AF65-F5344CB8AC3E}">
        <p14:creationId xmlns:p14="http://schemas.microsoft.com/office/powerpoint/2010/main" val="24268882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33</a:t>
            </a:fld>
            <a:endParaRPr lang="en-GB"/>
          </a:p>
        </p:txBody>
      </p:sp>
    </p:spTree>
    <p:extLst>
      <p:ext uri="{BB962C8B-B14F-4D97-AF65-F5344CB8AC3E}">
        <p14:creationId xmlns:p14="http://schemas.microsoft.com/office/powerpoint/2010/main" val="24268882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34</a:t>
            </a:fld>
            <a:endParaRPr lang="en-GB"/>
          </a:p>
        </p:txBody>
      </p:sp>
    </p:spTree>
    <p:extLst>
      <p:ext uri="{BB962C8B-B14F-4D97-AF65-F5344CB8AC3E}">
        <p14:creationId xmlns:p14="http://schemas.microsoft.com/office/powerpoint/2010/main" val="2426888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11</a:t>
            </a:fld>
            <a:endParaRPr lang="en-GB"/>
          </a:p>
        </p:txBody>
      </p:sp>
    </p:spTree>
    <p:extLst>
      <p:ext uri="{BB962C8B-B14F-4D97-AF65-F5344CB8AC3E}">
        <p14:creationId xmlns:p14="http://schemas.microsoft.com/office/powerpoint/2010/main" val="2824534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12</a:t>
            </a:fld>
            <a:endParaRPr lang="en-GB" dirty="0"/>
          </a:p>
        </p:txBody>
      </p:sp>
    </p:spTree>
    <p:extLst>
      <p:ext uri="{BB962C8B-B14F-4D97-AF65-F5344CB8AC3E}">
        <p14:creationId xmlns:p14="http://schemas.microsoft.com/office/powerpoint/2010/main" val="2824534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13</a:t>
            </a:fld>
            <a:endParaRPr lang="en-GB" dirty="0"/>
          </a:p>
        </p:txBody>
      </p:sp>
    </p:spTree>
    <p:extLst>
      <p:ext uri="{BB962C8B-B14F-4D97-AF65-F5344CB8AC3E}">
        <p14:creationId xmlns:p14="http://schemas.microsoft.com/office/powerpoint/2010/main" val="28245347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14</a:t>
            </a:fld>
            <a:endParaRPr lang="en-GB" dirty="0"/>
          </a:p>
        </p:txBody>
      </p:sp>
    </p:spTree>
    <p:extLst>
      <p:ext uri="{BB962C8B-B14F-4D97-AF65-F5344CB8AC3E}">
        <p14:creationId xmlns:p14="http://schemas.microsoft.com/office/powerpoint/2010/main" val="2824534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15</a:t>
            </a:fld>
            <a:endParaRPr lang="en-GB" dirty="0"/>
          </a:p>
        </p:txBody>
      </p:sp>
    </p:spTree>
    <p:extLst>
      <p:ext uri="{BB962C8B-B14F-4D97-AF65-F5344CB8AC3E}">
        <p14:creationId xmlns:p14="http://schemas.microsoft.com/office/powerpoint/2010/main" val="2824534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17</a:t>
            </a:fld>
            <a:endParaRPr lang="en-GB"/>
          </a:p>
        </p:txBody>
      </p:sp>
    </p:spTree>
    <p:extLst>
      <p:ext uri="{BB962C8B-B14F-4D97-AF65-F5344CB8AC3E}">
        <p14:creationId xmlns:p14="http://schemas.microsoft.com/office/powerpoint/2010/main" val="28245347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18</a:t>
            </a:fld>
            <a:endParaRPr lang="en-GB" dirty="0"/>
          </a:p>
        </p:txBody>
      </p:sp>
    </p:spTree>
    <p:extLst>
      <p:ext uri="{BB962C8B-B14F-4D97-AF65-F5344CB8AC3E}">
        <p14:creationId xmlns:p14="http://schemas.microsoft.com/office/powerpoint/2010/main" val="35238425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19</a:t>
            </a:fld>
            <a:endParaRPr lang="en-GB" dirty="0"/>
          </a:p>
        </p:txBody>
      </p:sp>
    </p:spTree>
    <p:extLst>
      <p:ext uri="{BB962C8B-B14F-4D97-AF65-F5344CB8AC3E}">
        <p14:creationId xmlns:p14="http://schemas.microsoft.com/office/powerpoint/2010/main" val="28441592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30"/>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124856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8050013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671621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2679762"/>
            <a:ext cx="9144000" cy="648072"/>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1"/>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543858"/>
            <a:ext cx="9144000" cy="54006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chemeClr val="accent2"/>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8" y="195496"/>
            <a:ext cx="4200525" cy="130969"/>
          </a:xfrm>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a:xfrm>
            <a:off x="7884368" y="134765"/>
            <a:ext cx="762000" cy="228600"/>
          </a:xfrm>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3590262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3836899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
        <p:nvSpPr>
          <p:cNvPr id="6" name="Title 5"/>
          <p:cNvSpPr>
            <a:spLocks noGrp="1" noChangeArrowheads="1"/>
          </p:cNvSpPr>
          <p:nvPr>
            <p:ph type="title"/>
          </p:nvPr>
        </p:nvSpPr>
        <p:spPr bwMode="auto">
          <a:xfrm>
            <a:off x="225425" y="33468"/>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7" name="Rectangle 9"/>
          <p:cNvSpPr>
            <a:spLocks noGrp="1" noChangeArrowheads="1"/>
          </p:cNvSpPr>
          <p:nvPr>
            <p:ph idx="1"/>
          </p:nvPr>
        </p:nvSpPr>
        <p:spPr bwMode="auto">
          <a:xfrm>
            <a:off x="228600" y="842693"/>
            <a:ext cx="8686800" cy="383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5465819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2679762"/>
            <a:ext cx="9144000" cy="648072"/>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1"/>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543858"/>
            <a:ext cx="9144000" cy="54006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chemeClr val="accent2"/>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8" y="195495"/>
            <a:ext cx="4200525" cy="130969"/>
          </a:xfrm>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a:xfrm>
            <a:off x="7884368" y="134765"/>
            <a:ext cx="762000" cy="228600"/>
          </a:xfrm>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27928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5570768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
        <p:nvSpPr>
          <p:cNvPr id="6" name="Tit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7" name="Rectangle 9"/>
          <p:cNvSpPr>
            <a:spLocks noGrp="1" noChangeArrowheads="1"/>
          </p:cNvSpPr>
          <p:nvPr>
            <p:ph idx="1"/>
          </p:nvPr>
        </p:nvSpPr>
        <p:spPr bwMode="auto">
          <a:xfrm>
            <a:off x="228600" y="1328747"/>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27766094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2679762"/>
            <a:ext cx="9144000" cy="648072"/>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1"/>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543858"/>
            <a:ext cx="9144000" cy="54006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chemeClr val="accent2"/>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8" y="195490"/>
            <a:ext cx="4200525" cy="130969"/>
          </a:xfrm>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a:xfrm>
            <a:off x="7884368" y="134765"/>
            <a:ext cx="762000" cy="228600"/>
          </a:xfrm>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386599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4664655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
        <p:nvSpPr>
          <p:cNvPr id="6" name="Tit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7" name="Rectangle 9"/>
          <p:cNvSpPr>
            <a:spLocks noGrp="1" noChangeArrowheads="1"/>
          </p:cNvSpPr>
          <p:nvPr>
            <p:ph idx="1"/>
          </p:nvPr>
        </p:nvSpPr>
        <p:spPr bwMode="auto">
          <a:xfrm>
            <a:off x="228600" y="1328742"/>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4353193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2679762"/>
            <a:ext cx="9144000" cy="648072"/>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1"/>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543858"/>
            <a:ext cx="9144000" cy="54006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chemeClr val="accent2"/>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3" y="195487"/>
            <a:ext cx="4200525" cy="130969"/>
          </a:xfrm>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a:xfrm>
            <a:off x="7884368" y="134765"/>
            <a:ext cx="762000" cy="228600"/>
          </a:xfrm>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0055503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5978536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
        <p:nvSpPr>
          <p:cNvPr id="6" name="Title 5"/>
          <p:cNvSpPr>
            <a:spLocks noGrp="1" noChangeArrowheads="1"/>
          </p:cNvSpPr>
          <p:nvPr>
            <p:ph type="title"/>
          </p:nvPr>
        </p:nvSpPr>
        <p:spPr bwMode="auto">
          <a:xfrm>
            <a:off x="225425" y="33468"/>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7" name="Rectangle 9"/>
          <p:cNvSpPr>
            <a:spLocks noGrp="1" noChangeArrowheads="1"/>
          </p:cNvSpPr>
          <p:nvPr>
            <p:ph idx="1"/>
          </p:nvPr>
        </p:nvSpPr>
        <p:spPr bwMode="auto">
          <a:xfrm>
            <a:off x="228600" y="842684"/>
            <a:ext cx="8686800" cy="383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743058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9"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19"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1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5.jp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5" Type="http://schemas.openxmlformats.org/officeDocument/2006/relationships/image" Target="../media/image5.jp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5" Type="http://schemas.openxmlformats.org/officeDocument/2006/relationships/image" Target="../media/image5.jpg"/><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5" Type="http://schemas.openxmlformats.org/officeDocument/2006/relationships/image" Target="../media/image5.jpg"/><Relationship Id="rId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4139952" y="4817490"/>
            <a:ext cx="864096" cy="346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2" name="Slide Number Placeholder 1"/>
          <p:cNvSpPr>
            <a:spLocks noGrp="1"/>
          </p:cNvSpPr>
          <p:nvPr>
            <p:ph type="sldNum" sz="quarter" idx="4"/>
          </p:nvPr>
        </p:nvSpPr>
        <p:spPr>
          <a:xfrm>
            <a:off x="7579596" y="141480"/>
            <a:ext cx="1306488"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fontAlgn="base">
              <a:spcBef>
                <a:spcPct val="0"/>
              </a:spcBef>
              <a:spcAft>
                <a:spcPct val="0"/>
              </a:spcAft>
            </a:pPr>
            <a:fld id="{FFE9DEA2-EE3A-4EC9-821F-49987E18A19C}" type="slidenum">
              <a:rPr lang="en-GB" smtClean="0">
                <a:solidFill>
                  <a:srgbClr val="000000">
                    <a:tint val="75000"/>
                  </a:srgbClr>
                </a:solidFill>
                <a:ea typeface="ＭＳ Ｐゴシック" pitchFamily="34" charset="-128"/>
              </a:rPr>
              <a:pPr defTabSz="457200" fontAlgn="base">
                <a:spcBef>
                  <a:spcPct val="0"/>
                </a:spcBef>
                <a:spcAft>
                  <a:spcPct val="0"/>
                </a:spcAft>
              </a:pPr>
              <a:t>‹#›</a:t>
            </a:fld>
            <a:endParaRPr lang="en-GB" dirty="0">
              <a:solidFill>
                <a:srgbClr val="000000">
                  <a:tint val="75000"/>
                </a:srgbClr>
              </a:solidFill>
              <a:ea typeface="ＭＳ Ｐゴシック" pitchFamily="34" charset="-128"/>
            </a:endParaRPr>
          </a:p>
        </p:txBody>
      </p:sp>
    </p:spTree>
    <p:extLst>
      <p:ext uri="{BB962C8B-B14F-4D97-AF65-F5344CB8AC3E}">
        <p14:creationId xmlns:p14="http://schemas.microsoft.com/office/powerpoint/2010/main" val="252375337"/>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1328748"/>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962535"/>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fld id="{AF429D2F-F2C8-4089-BC92-4AD68084899C}" type="slidenum">
              <a:rPr lang="en-GB">
                <a:ea typeface="ＭＳ Ｐゴシック" pitchFamily="34" charset="-128"/>
              </a:rPr>
              <a:pPr defTabSz="457200" fontAlgn="base">
                <a:spcBef>
                  <a:spcPct val="0"/>
                </a:spcBef>
                <a:spcAft>
                  <a:spcPct val="0"/>
                </a:spcAft>
                <a:defRPr/>
              </a:pPr>
              <a:t>‹#›</a:t>
            </a:fld>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7884368" y="4901804"/>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Tree>
    <p:extLst>
      <p:ext uri="{BB962C8B-B14F-4D97-AF65-F5344CB8AC3E}">
        <p14:creationId xmlns:p14="http://schemas.microsoft.com/office/powerpoint/2010/main" val="980330305"/>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1328747"/>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962534"/>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ea typeface="ＭＳ Ｐゴシック" pitchFamily="34" charset="-128"/>
              </a:rPr>
              <a:pPr>
                <a:defRPr/>
              </a:pPr>
              <a:t>‹#›</a:t>
            </a:fld>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7884368" y="4901804"/>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solidFill>
                <a:srgbClr val="000000"/>
              </a:solidFill>
              <a:ea typeface="ＭＳ Ｐゴシック" pitchFamily="34" charset="-128"/>
            </a:endParaRPr>
          </a:p>
        </p:txBody>
      </p:sp>
    </p:spTree>
    <p:extLst>
      <p:ext uri="{BB962C8B-B14F-4D97-AF65-F5344CB8AC3E}">
        <p14:creationId xmlns:p14="http://schemas.microsoft.com/office/powerpoint/2010/main" val="3599236364"/>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1328742"/>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962529"/>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ea typeface="ＭＳ Ｐゴシック" pitchFamily="34" charset="-128"/>
              </a:rPr>
              <a:pPr>
                <a:defRPr/>
              </a:pPr>
              <a:t>‹#›</a:t>
            </a:fld>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7884368" y="4901804"/>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solidFill>
                <a:srgbClr val="000000"/>
              </a:solidFill>
              <a:ea typeface="ＭＳ Ｐゴシック" pitchFamily="34" charset="-128"/>
            </a:endParaRPr>
          </a:p>
        </p:txBody>
      </p:sp>
    </p:spTree>
    <p:extLst>
      <p:ext uri="{BB962C8B-B14F-4D97-AF65-F5344CB8AC3E}">
        <p14:creationId xmlns:p14="http://schemas.microsoft.com/office/powerpoint/2010/main" val="3154930064"/>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1328739"/>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3" y="4962526"/>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fld id="{AF429D2F-F2C8-4089-BC92-4AD68084899C}" type="slidenum">
              <a:rPr lang="en-GB">
                <a:ea typeface="ＭＳ Ｐゴシック" pitchFamily="34" charset="-128"/>
              </a:rPr>
              <a:pPr defTabSz="457200" fontAlgn="base">
                <a:spcBef>
                  <a:spcPct val="0"/>
                </a:spcBef>
                <a:spcAft>
                  <a:spcPct val="0"/>
                </a:spcAft>
                <a:defRPr/>
              </a:pPr>
              <a:t>‹#›</a:t>
            </a:fld>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7884368" y="4901804"/>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Tree>
    <p:extLst>
      <p:ext uri="{BB962C8B-B14F-4D97-AF65-F5344CB8AC3E}">
        <p14:creationId xmlns:p14="http://schemas.microsoft.com/office/powerpoint/2010/main" val="174570255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google.co.uk/url?url=https://www.sas.com/en_gb/home.html&amp;rct=j&amp;frm=1&amp;q=&amp;esrc=s&amp;sa=U&amp;ved=0ahUKEwiDgNm_mubhAhVa8uAKHUfGBvQQwW4IIjAG&amp;usg=AOvVaw2tFLH6Qh_PhMiLYgbfNnGC"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hyperlink" Target="https://www.google.co.uk/url?url=https://www.glassdoor.ca/Photos/SAP-Business-Objects-Office-Photos-E4113.htm&amp;rct=j&amp;frm=1&amp;q=&amp;esrc=s&amp;sa=U&amp;ved=0ahUKEwi15bng4P_jAhULtRoKHWpHBVMQwW4IHDAD&amp;usg=AOvVaw3AA9MiM0eMg97fthQtFmGK"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hyperlink" Target="https://www.google.co.uk/url?url=https://www.sas.com/en_gb/home.html&amp;rct=j&amp;frm=1&amp;q=&amp;esrc=s&amp;sa=U&amp;ved=0ahUKEwiDgNm_mubhAhVa8uAKHUfGBvQQwW4IIjAG&amp;usg=AOvVaw2tFLH6Qh_PhMiLYgbfNnGC" TargetMode="External"/><Relationship Id="rId7" Type="http://schemas.openxmlformats.org/officeDocument/2006/relationships/hyperlink" Target="https://www.google.co.uk/url?url=https://powerbi.microsoft.com/en-us/&amp;rct=j&amp;frm=1&amp;q=&amp;esrc=s&amp;sa=U&amp;ved=0ahUKEwiI8cvf4f_jAhXnx4UKHfFJD3cQwW4IFjAA&amp;usg=AOvVaw2nLertWZp7G7eMoj-_lbko"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hyperlink" Target="https://www.google.co.uk/url?url=https://en.wikipedia.org/wiki/Microsoft_Excel&amp;rct=j&amp;frm=1&amp;q=&amp;esrc=s&amp;sa=U&amp;ved=0ahUKEwiUw53I4f_jAhVBdhoKHSLcAF0QwW4IGjAC&amp;usg=AOvVaw0eeB2xdeOpHBHxkwiNUqIF" TargetMode="External"/><Relationship Id="rId4" Type="http://schemas.openxmlformats.org/officeDocument/2006/relationships/image" Target="../media/image9.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4.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5.wmf"/></Relationships>
</file>

<file path=ppt/slides/_rels/slide24.xml.rels><?xml version="1.0" encoding="UTF-8" standalone="yes"?>
<Relationships xmlns="http://schemas.openxmlformats.org/package/2006/relationships"><Relationship Id="rId2" Type="http://schemas.openxmlformats.org/officeDocument/2006/relationships/hyperlink" Target="mailto:uklink@Xoserve.co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F630E-CE13-4C7E-AC97-7686C5E00471}"/>
              </a:ext>
            </a:extLst>
          </p:cNvPr>
          <p:cNvSpPr>
            <a:spLocks noGrp="1"/>
          </p:cNvSpPr>
          <p:nvPr>
            <p:ph type="title"/>
          </p:nvPr>
        </p:nvSpPr>
        <p:spPr/>
        <p:txBody>
          <a:bodyPr/>
          <a:lstStyle/>
          <a:p>
            <a:r>
              <a:rPr lang="en-GB" dirty="0"/>
              <a:t>7.1 XRN4665 – EUC Release</a:t>
            </a:r>
          </a:p>
        </p:txBody>
      </p:sp>
      <p:graphicFrame>
        <p:nvGraphicFramePr>
          <p:cNvPr id="11" name="Content Placeholder 3">
            <a:extLst>
              <a:ext uri="{FF2B5EF4-FFF2-40B4-BE49-F238E27FC236}">
                <a16:creationId xmlns:a16="http://schemas.microsoft.com/office/drawing/2014/main" id="{35034311-FCBF-4F23-BFE3-BA3FFE4A3E3B}"/>
              </a:ext>
            </a:extLst>
          </p:cNvPr>
          <p:cNvGraphicFramePr>
            <a:graphicFrameLocks/>
          </p:cNvGraphicFramePr>
          <p:nvPr>
            <p:extLst>
              <p:ext uri="{D42A27DB-BD31-4B8C-83A1-F6EECF244321}">
                <p14:modId xmlns:p14="http://schemas.microsoft.com/office/powerpoint/2010/main" val="4231402315"/>
              </p:ext>
            </p:extLst>
          </p:nvPr>
        </p:nvGraphicFramePr>
        <p:xfrm>
          <a:off x="254442" y="760797"/>
          <a:ext cx="8550950" cy="4054460"/>
        </p:xfrm>
        <a:graphic>
          <a:graphicData uri="http://schemas.openxmlformats.org/drawingml/2006/table">
            <a:tbl>
              <a:tblPr firstRow="1" bandRow="1"/>
              <a:tblGrid>
                <a:gridCol w="1223556">
                  <a:extLst>
                    <a:ext uri="{9D8B030D-6E8A-4147-A177-3AD203B41FA5}">
                      <a16:colId xmlns:a16="http://schemas.microsoft.com/office/drawing/2014/main" val="20000"/>
                    </a:ext>
                  </a:extLst>
                </a:gridCol>
                <a:gridCol w="1901171">
                  <a:extLst>
                    <a:ext uri="{9D8B030D-6E8A-4147-A177-3AD203B41FA5}">
                      <a16:colId xmlns:a16="http://schemas.microsoft.com/office/drawing/2014/main" val="20001"/>
                    </a:ext>
                  </a:extLst>
                </a:gridCol>
                <a:gridCol w="1860295">
                  <a:extLst>
                    <a:ext uri="{9D8B030D-6E8A-4147-A177-3AD203B41FA5}">
                      <a16:colId xmlns:a16="http://schemas.microsoft.com/office/drawing/2014/main" val="20002"/>
                    </a:ext>
                  </a:extLst>
                </a:gridCol>
                <a:gridCol w="1892125">
                  <a:extLst>
                    <a:ext uri="{9D8B030D-6E8A-4147-A177-3AD203B41FA5}">
                      <a16:colId xmlns:a16="http://schemas.microsoft.com/office/drawing/2014/main" val="20003"/>
                    </a:ext>
                  </a:extLst>
                </a:gridCol>
                <a:gridCol w="1673803">
                  <a:extLst>
                    <a:ext uri="{9D8B030D-6E8A-4147-A177-3AD203B41FA5}">
                      <a16:colId xmlns:a16="http://schemas.microsoft.com/office/drawing/2014/main" val="20004"/>
                    </a:ext>
                  </a:extLst>
                </a:gridCol>
              </a:tblGrid>
              <a:tr h="370532">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00" kern="1200" baseline="0" dirty="0">
                          <a:solidFill>
                            <a:schemeClr val="bg1"/>
                          </a:solidFill>
                          <a:latin typeface="Arial" panose="020B0604020202020204" pitchFamily="34" charset="0"/>
                          <a:ea typeface="+mn-ea"/>
                          <a:cs typeface="Arial" panose="020B0604020202020204" pitchFamily="34" charset="0"/>
                        </a:rPr>
                        <a:t>09/10/19</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algn="ctr"/>
                      <a:r>
                        <a:rPr lang="en-GB" sz="1000" b="1" i="0" dirty="0">
                          <a:solidFill>
                            <a:schemeClr val="bg1"/>
                          </a:solidFill>
                          <a:latin typeface="Arial" panose="020B0604020202020204" pitchFamily="34" charset="0"/>
                          <a:cs typeface="Arial" panose="020B0604020202020204" pitchFamily="34" charset="0"/>
                        </a:rPr>
                        <a:t>Overall</a:t>
                      </a:r>
                      <a:r>
                        <a:rPr lang="en-GB" sz="1000" b="1" i="0" baseline="0" dirty="0">
                          <a:solidFill>
                            <a:schemeClr val="bg1"/>
                          </a:solidFill>
                          <a:latin typeface="Arial" panose="020B0604020202020204" pitchFamily="34" charset="0"/>
                          <a:cs typeface="Arial" panose="020B0604020202020204" pitchFamily="34" charset="0"/>
                        </a:rPr>
                        <a:t> Project RAG Status: </a:t>
                      </a:r>
                      <a:endParaRPr lang="en-GB" sz="1000" b="1" i="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pPr algn="ctr"/>
                      <a:endParaRPr lang="en-GB" sz="1800" dirty="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pPr algn="ctr"/>
                      <a:endParaRPr lang="en-GB" sz="1600" dirty="0">
                        <a:solidFill>
                          <a:schemeClr val="tx1"/>
                        </a:solidFill>
                      </a:endParaRPr>
                    </a:p>
                  </a:txBody>
                  <a:tcPr marL="91435" marR="91435"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900" dirty="0">
                        <a:solidFill>
                          <a:schemeClr val="tx1"/>
                        </a:solidFill>
                        <a:latin typeface="+mn-lt"/>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0000"/>
                  </a:ext>
                </a:extLst>
              </a:tr>
              <a:tr h="324477">
                <a:tc vMerge="1">
                  <a:txBody>
                    <a:bodyPr/>
                    <a:lstStyle/>
                    <a:p>
                      <a:pPr algn="ctr"/>
                      <a:endParaRPr lang="en-GB" sz="1800" dirty="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00" b="1" dirty="0">
                          <a:solidFill>
                            <a:schemeClr val="bg1"/>
                          </a:solidFill>
                          <a:latin typeface="Arial" panose="020B0604020202020204" pitchFamily="34" charset="0"/>
                          <a:cs typeface="Arial" panose="020B0604020202020204" pitchFamily="34" charset="0"/>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00" b="1" dirty="0">
                          <a:solidFill>
                            <a:schemeClr val="bg1"/>
                          </a:solidFill>
                          <a:latin typeface="Arial" panose="020B0604020202020204" pitchFamily="34" charset="0"/>
                          <a:cs typeface="Arial" panose="020B0604020202020204" pitchFamily="34" charset="0"/>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00" b="1" dirty="0">
                          <a:solidFill>
                            <a:schemeClr val="bg1"/>
                          </a:solidFill>
                          <a:latin typeface="Arial" panose="020B0604020202020204" pitchFamily="34" charset="0"/>
                          <a:cs typeface="Arial" panose="020B0604020202020204" pitchFamily="34" charset="0"/>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00" b="1" dirty="0">
                          <a:solidFill>
                            <a:schemeClr val="bg1"/>
                          </a:solidFill>
                          <a:latin typeface="Arial" panose="020B0604020202020204" pitchFamily="34" charset="0"/>
                          <a:cs typeface="Arial" panose="020B0604020202020204" pitchFamily="34" charset="0"/>
                        </a:rPr>
                        <a:t>Resources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10001"/>
                  </a:ext>
                </a:extLst>
              </a:tr>
              <a:tr h="35043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00" b="1" dirty="0">
                          <a:solidFill>
                            <a:schemeClr val="bg1"/>
                          </a:solidFill>
                          <a:latin typeface="Arial" panose="020B0604020202020204" pitchFamily="34" charset="0"/>
                          <a:cs typeface="Arial" panose="020B0604020202020204" pitchFamily="34" charset="0"/>
                        </a:rPr>
                        <a:t>RAG</a:t>
                      </a:r>
                      <a:r>
                        <a:rPr lang="en-GB" sz="1000" b="1" baseline="0" dirty="0">
                          <a:solidFill>
                            <a:schemeClr val="bg1"/>
                          </a:solidFill>
                          <a:latin typeface="Arial" panose="020B0604020202020204" pitchFamily="34" charset="0"/>
                          <a:cs typeface="Arial" panose="020B0604020202020204" pitchFamily="34" charset="0"/>
                        </a:rPr>
                        <a:t> Status</a:t>
                      </a:r>
                      <a:endParaRPr lang="en-GB" sz="1000" b="1"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endParaRPr lang="en-GB" sz="1000" b="1" dirty="0">
                        <a:solidFill>
                          <a:schemeClr val="bg1"/>
                        </a:solidFill>
                        <a:latin typeface="Arial" panose="020B0604020202020204" pitchFamily="34" charset="0"/>
                        <a:cs typeface="Arial" panose="020B0604020202020204" pitchFamily="34" charset="0"/>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00" b="1" kern="1200" dirty="0">
                        <a:solidFill>
                          <a:schemeClr val="bg1"/>
                        </a:solidFill>
                        <a:latin typeface="Arial" panose="020B0604020202020204" pitchFamily="34" charset="0"/>
                        <a:ea typeface="+mn-ea"/>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00" b="1" kern="1200" dirty="0">
                        <a:solidFill>
                          <a:schemeClr val="bg1"/>
                        </a:solidFill>
                        <a:latin typeface="Arial" panose="020B0604020202020204" pitchFamily="34" charset="0"/>
                        <a:ea typeface="+mn-ea"/>
                        <a:cs typeface="Arial" panose="020B0604020202020204" pitchFamily="34" charset="0"/>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00" b="1" kern="1200" dirty="0">
                        <a:solidFill>
                          <a:schemeClr val="bg1"/>
                        </a:solidFill>
                        <a:latin typeface="Arial" panose="020B0604020202020204" pitchFamily="34" charset="0"/>
                        <a:ea typeface="+mn-ea"/>
                        <a:cs typeface="Arial" panose="020B0604020202020204" pitchFamily="34" charset="0"/>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16494">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00" b="1" dirty="0">
                          <a:solidFill>
                            <a:schemeClr val="bg1"/>
                          </a:solidFill>
                          <a:latin typeface="Arial" panose="020B0604020202020204" pitchFamily="34" charset="0"/>
                          <a:cs typeface="Arial" panose="020B0604020202020204" pitchFamily="34" charset="0"/>
                        </a:rPr>
                        <a:t>Status</a:t>
                      </a:r>
                      <a:r>
                        <a:rPr lang="en-GB" sz="1000" b="1" baseline="0" dirty="0">
                          <a:solidFill>
                            <a:schemeClr val="bg1"/>
                          </a:solidFill>
                          <a:latin typeface="Arial" panose="020B0604020202020204" pitchFamily="34" charset="0"/>
                          <a:cs typeface="Arial" panose="020B0604020202020204" pitchFamily="34" charset="0"/>
                        </a:rPr>
                        <a:t> Justification</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endParaRPr lang="en-GB"/>
                    </a:p>
                  </a:txBody>
                  <a:tcPr/>
                </a:tc>
                <a:tc hMerge="1">
                  <a:txBody>
                    <a:bodyPr/>
                    <a:lstStyle/>
                    <a:p>
                      <a:pPr algn="ctr"/>
                      <a:endParaRPr lang="en-GB" dirty="0"/>
                    </a:p>
                  </a:txBody>
                  <a:tcPr>
                    <a:solidFill>
                      <a:srgbClr val="FFC000"/>
                    </a:solidFill>
                  </a:tcPr>
                </a:tc>
                <a:tc hMerge="1">
                  <a:txBody>
                    <a:bodyPr/>
                    <a:lstStyle/>
                    <a:p>
                      <a:endParaRPr lang="en-GB"/>
                    </a:p>
                  </a:txBody>
                  <a:tcPr/>
                </a:tc>
                <a:tc hMerge="1">
                  <a:txBody>
                    <a:bodyPr/>
                    <a:lstStyle/>
                    <a:p>
                      <a:pPr marL="0" algn="ctr" defTabSz="457200" rtl="0" eaLnBrk="1" latinLnBrk="0" hangingPunct="1"/>
                      <a:endParaRPr lang="en-GB" sz="1800" kern="1200" dirty="0">
                        <a:solidFill>
                          <a:schemeClr val="dk1"/>
                        </a:solidFill>
                        <a:latin typeface="+mn-lt"/>
                        <a:ea typeface="+mn-ea"/>
                        <a:cs typeface="+mn-cs"/>
                      </a:endParaRPr>
                    </a:p>
                  </a:txBody>
                  <a:tcPr>
                    <a:solidFill>
                      <a:srgbClr val="92D050"/>
                    </a:solidFill>
                  </a:tcPr>
                </a:tc>
                <a:extLst>
                  <a:ext uri="{0D108BD9-81ED-4DB2-BD59-A6C34878D82A}">
                    <a16:rowId xmlns:a16="http://schemas.microsoft.com/office/drawing/2014/main" val="10003"/>
                  </a:ext>
                </a:extLst>
              </a:tr>
              <a:tr h="176872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baseline="0" dirty="0">
                          <a:solidFill>
                            <a:schemeClr val="bg1"/>
                          </a:solidFill>
                          <a:latin typeface="Arial" panose="020B0604020202020204" pitchFamily="34" charset="0"/>
                          <a:ea typeface="+mn-ea"/>
                          <a:cs typeface="Arial" panose="020B0604020202020204" pitchFamily="34" charset="0"/>
                        </a:rPr>
                        <a:t>Schedule</a:t>
                      </a:r>
                    </a:p>
                    <a:p>
                      <a:pPr algn="ctr"/>
                      <a:endParaRPr lang="en-GB" sz="1000" b="1" baseline="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lvl="0" indent="-171450">
                        <a:buFont typeface="Arial" panose="020B0604020202020204" pitchFamily="34" charset="0"/>
                        <a:buChar char="•"/>
                      </a:pPr>
                      <a:r>
                        <a:rPr kumimoji="0" lang="en-GB" sz="900" b="1" i="0" u="none" strike="noStrike" kern="1200" cap="none" normalizeH="0" baseline="0" dirty="0">
                          <a:ln>
                            <a:noFill/>
                          </a:ln>
                          <a:solidFill>
                            <a:schemeClr val="tx1"/>
                          </a:solidFill>
                          <a:effectLst/>
                          <a:latin typeface="+mj-lt"/>
                          <a:ea typeface="Verdana" pitchFamily="34" charset="0"/>
                          <a:cs typeface="Arial" panose="020B0604020202020204" pitchFamily="34" charset="0"/>
                        </a:rPr>
                        <a:t>Post Implementation Support (PIS)</a:t>
                      </a:r>
                    </a:p>
                    <a:p>
                      <a:pPr marL="628650" lvl="1" indent="-171450">
                        <a:buFont typeface="Arial" panose="020B0604020202020204" pitchFamily="34" charset="0"/>
                        <a:buChar char="•"/>
                      </a:pPr>
                      <a:r>
                        <a:rPr kumimoji="0" lang="en-GB" sz="900" b="0" i="0" u="none" strike="noStrike" kern="1200" cap="none" normalizeH="0" baseline="0" dirty="0">
                          <a:ln>
                            <a:noFill/>
                          </a:ln>
                          <a:solidFill>
                            <a:schemeClr val="tx1"/>
                          </a:solidFill>
                          <a:effectLst/>
                          <a:latin typeface="+mj-lt"/>
                          <a:ea typeface="Verdana" pitchFamily="34" charset="0"/>
                          <a:cs typeface="Arial" panose="020B0604020202020204" pitchFamily="34" charset="0"/>
                        </a:rPr>
                        <a:t>PIS activities (including First Usage monitoring) continue to be successfully monitored as per plan</a:t>
                      </a:r>
                    </a:p>
                    <a:p>
                      <a:pPr marL="628650" lvl="1" indent="-171450">
                        <a:buFont typeface="Arial" panose="020B0604020202020204" pitchFamily="34" charset="0"/>
                        <a:buChar char="•"/>
                      </a:pPr>
                      <a:r>
                        <a:rPr kumimoji="0" lang="en-GB" sz="900" b="0" i="0" u="none" strike="noStrike" kern="1200" cap="none" normalizeH="0" baseline="0" dirty="0">
                          <a:ln>
                            <a:noFill/>
                          </a:ln>
                          <a:solidFill>
                            <a:schemeClr val="tx1"/>
                          </a:solidFill>
                          <a:effectLst/>
                          <a:latin typeface="+mj-lt"/>
                          <a:ea typeface="Verdana" pitchFamily="34" charset="0"/>
                          <a:cs typeface="Arial" panose="020B0604020202020204" pitchFamily="34" charset="0"/>
                        </a:rPr>
                        <a:t>Key activities completed with evidence provided and assured include;</a:t>
                      </a:r>
                    </a:p>
                    <a:p>
                      <a:pPr marL="1085850" lvl="2" indent="-171450">
                        <a:buFont typeface="Arial" panose="020B0604020202020204" pitchFamily="34" charset="0"/>
                        <a:buChar char="•"/>
                      </a:pPr>
                      <a:r>
                        <a:rPr kumimoji="0" lang="en-GB" sz="900" b="0" i="0" u="none" strike="noStrike" kern="1200" cap="none" normalizeH="0" baseline="0" dirty="0">
                          <a:ln>
                            <a:noFill/>
                          </a:ln>
                          <a:solidFill>
                            <a:schemeClr val="tx1"/>
                          </a:solidFill>
                          <a:effectLst/>
                          <a:latin typeface="+mj-lt"/>
                          <a:ea typeface="Verdana" pitchFamily="34" charset="0"/>
                          <a:cs typeface="Arial" panose="020B0604020202020204" pitchFamily="34" charset="0"/>
                        </a:rPr>
                        <a:t>Rolling AQ job for September</a:t>
                      </a:r>
                    </a:p>
                    <a:p>
                      <a:pPr marL="1085850" lvl="2" indent="-171450">
                        <a:buFont typeface="Arial" panose="020B0604020202020204" pitchFamily="34" charset="0"/>
                        <a:buChar char="•"/>
                      </a:pPr>
                      <a:r>
                        <a:rPr kumimoji="0" lang="en-GB" sz="900" b="0" i="0" u="none" strike="noStrike" kern="1200" cap="none" normalizeH="0" baseline="0" dirty="0">
                          <a:ln>
                            <a:noFill/>
                          </a:ln>
                          <a:solidFill>
                            <a:schemeClr val="tx1"/>
                          </a:solidFill>
                          <a:effectLst/>
                          <a:latin typeface="+mj-lt"/>
                          <a:ea typeface="Verdana" pitchFamily="34" charset="0"/>
                          <a:cs typeface="Arial" panose="020B0604020202020204" pitchFamily="34" charset="0"/>
                        </a:rPr>
                        <a:t>Annual EUC Assignment job</a:t>
                      </a:r>
                    </a:p>
                    <a:p>
                      <a:pPr marL="1085850" lvl="2" indent="-171450">
                        <a:buFont typeface="Arial" panose="020B0604020202020204" pitchFamily="34" charset="0"/>
                        <a:buChar char="•"/>
                      </a:pPr>
                      <a:r>
                        <a:rPr lang="en-GB" sz="900" kern="1200" dirty="0">
                          <a:solidFill>
                            <a:schemeClr val="tx1"/>
                          </a:solidFill>
                          <a:effectLst/>
                          <a:latin typeface="+mj-lt"/>
                          <a:ea typeface="+mn-ea"/>
                          <a:cs typeface="+mn-cs"/>
                        </a:rPr>
                        <a:t>CNF/CFR files successfully validated for pre-gas year run. These will be validated again after October 1</a:t>
                      </a:r>
                      <a:r>
                        <a:rPr lang="en-GB" sz="900" kern="1200" baseline="30000" dirty="0">
                          <a:solidFill>
                            <a:schemeClr val="tx1"/>
                          </a:solidFill>
                          <a:effectLst/>
                          <a:latin typeface="+mj-lt"/>
                          <a:ea typeface="+mn-ea"/>
                          <a:cs typeface="+mn-cs"/>
                        </a:rPr>
                        <a:t>st</a:t>
                      </a:r>
                      <a:r>
                        <a:rPr lang="en-GB" sz="900" kern="1200" dirty="0">
                          <a:solidFill>
                            <a:schemeClr val="tx1"/>
                          </a:solidFill>
                          <a:effectLst/>
                          <a:latin typeface="+mj-lt"/>
                          <a:ea typeface="+mn-ea"/>
                          <a:cs typeface="+mn-cs"/>
                        </a:rPr>
                        <a:t> </a:t>
                      </a:r>
                    </a:p>
                    <a:p>
                      <a:pPr marL="1085850" lvl="2" indent="-171450">
                        <a:buFont typeface="Arial" panose="020B0604020202020204" pitchFamily="34" charset="0"/>
                        <a:buChar char="•"/>
                      </a:pPr>
                      <a:r>
                        <a:rPr lang="en-GB" sz="900" kern="1200" dirty="0">
                          <a:solidFill>
                            <a:schemeClr val="tx1"/>
                          </a:solidFill>
                          <a:effectLst/>
                          <a:latin typeface="+mj-lt"/>
                          <a:ea typeface="+mn-ea"/>
                          <a:cs typeface="+mn-cs"/>
                        </a:rPr>
                        <a:t>NRL/NNL files job run completed</a:t>
                      </a:r>
                    </a:p>
                    <a:p>
                      <a:pPr marL="1085850" lvl="2" indent="-171450">
                        <a:buFont typeface="Arial" panose="020B0604020202020204" pitchFamily="34" charset="0"/>
                        <a:buChar char="•"/>
                      </a:pPr>
                      <a:r>
                        <a:rPr lang="en-GB" sz="900" kern="1200" dirty="0">
                          <a:solidFill>
                            <a:schemeClr val="tx1"/>
                          </a:solidFill>
                          <a:effectLst/>
                          <a:latin typeface="+mj-lt"/>
                          <a:ea typeface="+mn-ea"/>
                          <a:cs typeface="+mn-cs"/>
                        </a:rPr>
                        <a:t>AQI Correction file successfully run containing new EUC bands</a:t>
                      </a:r>
                    </a:p>
                    <a:p>
                      <a:pPr marL="1085850" lvl="2" indent="-171450">
                        <a:buFont typeface="Arial" panose="020B0604020202020204" pitchFamily="34" charset="0"/>
                        <a:buChar char="•"/>
                      </a:pPr>
                      <a:endParaRPr kumimoji="0" lang="en-GB" sz="900" b="0" i="0" u="none" strike="noStrike" kern="1200" cap="none" normalizeH="0" baseline="0" dirty="0">
                        <a:ln>
                          <a:noFill/>
                        </a:ln>
                        <a:solidFill>
                          <a:schemeClr val="tx1"/>
                        </a:solidFill>
                        <a:effectLst/>
                        <a:latin typeface="+mj-lt"/>
                        <a:ea typeface="Verdana" pitchFamily="34" charset="0"/>
                        <a:cs typeface="Arial" panose="020B0604020202020204" pitchFamily="34" charset="0"/>
                      </a:endParaRPr>
                    </a:p>
                    <a:p>
                      <a:pPr marL="457200" lvl="1" indent="0">
                        <a:buFont typeface="Arial" panose="020B0604020202020204" pitchFamily="34" charset="0"/>
                        <a:buNone/>
                      </a:pPr>
                      <a:endParaRPr kumimoji="0" lang="en-GB" sz="900" b="0" i="0" u="none" strike="noStrike" kern="1200" cap="none" normalizeH="0" baseline="0" dirty="0">
                        <a:ln>
                          <a:noFill/>
                        </a:ln>
                        <a:solidFill>
                          <a:schemeClr val="tx1"/>
                        </a:solidFill>
                        <a:effectLst/>
                        <a:latin typeface="+mj-lt"/>
                        <a:ea typeface="Verdana"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5"/>
                  </a:ext>
                </a:extLst>
              </a:tr>
              <a:tr h="39230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00" b="1" baseline="0" dirty="0">
                          <a:solidFill>
                            <a:schemeClr val="bg1"/>
                          </a:solidFill>
                          <a:latin typeface="Arial" panose="020B0604020202020204" pitchFamily="34" charset="0"/>
                          <a:cs typeface="Arial" panose="020B0604020202020204" pitchFamily="34" charset="0"/>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No key Risks or Issues open that impact the continuation of Post Implementation Support activities for the EUC release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22737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00" b="1" baseline="0" dirty="0">
                          <a:solidFill>
                            <a:schemeClr val="bg1"/>
                          </a:solidFill>
                          <a:latin typeface="Arial" panose="020B0604020202020204" pitchFamily="34" charset="0"/>
                          <a:cs typeface="Arial" panose="020B0604020202020204" pitchFamily="34" charset="0"/>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Project delivery costs are tracking to approved internal budgets (Revised BER to include Financial Risk margin approved at ChMC on 10/07/19)</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7"/>
                  </a:ext>
                </a:extLst>
              </a:tr>
              <a:tr h="284222">
                <a:tc>
                  <a:txBody>
                    <a:bodyPr/>
                    <a:lstStyle/>
                    <a:p>
                      <a:pPr algn="ctr"/>
                      <a:r>
                        <a:rPr lang="en-GB" sz="1000" b="1" baseline="0" dirty="0">
                          <a:solidFill>
                            <a:schemeClr val="bg1"/>
                          </a:solidFill>
                          <a:latin typeface="Arial" panose="020B0604020202020204" pitchFamily="34" charset="0"/>
                          <a:cs typeface="Arial" panose="020B0604020202020204" pitchFamily="34" charset="0"/>
                        </a:rPr>
                        <a:t>Resources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Weekly monitoring of SME resources supporting multiple demands (e.g. BAU defects, Future Releases etc) is ongoing</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8"/>
                  </a:ext>
                </a:extLst>
              </a:tr>
            </a:tbl>
          </a:graphicData>
        </a:graphic>
      </p:graphicFrame>
      <p:sp>
        <p:nvSpPr>
          <p:cNvPr id="12" name="Oval 11">
            <a:extLst>
              <a:ext uri="{FF2B5EF4-FFF2-40B4-BE49-F238E27FC236}">
                <a16:creationId xmlns:a16="http://schemas.microsoft.com/office/drawing/2014/main" id="{70CAECF2-DEC2-4E29-A1AB-B89CF72EE0CD}"/>
              </a:ext>
            </a:extLst>
          </p:cNvPr>
          <p:cNvSpPr/>
          <p:nvPr/>
        </p:nvSpPr>
        <p:spPr>
          <a:xfrm>
            <a:off x="7817218" y="1520496"/>
            <a:ext cx="215490" cy="230836"/>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3" name="Oval 12">
            <a:extLst>
              <a:ext uri="{FF2B5EF4-FFF2-40B4-BE49-F238E27FC236}">
                <a16:creationId xmlns:a16="http://schemas.microsoft.com/office/drawing/2014/main" id="{9C025B08-F88A-41BC-959F-7975D291319A}"/>
              </a:ext>
            </a:extLst>
          </p:cNvPr>
          <p:cNvSpPr/>
          <p:nvPr/>
        </p:nvSpPr>
        <p:spPr>
          <a:xfrm>
            <a:off x="6143112" y="837576"/>
            <a:ext cx="207777" cy="206186"/>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C000"/>
              </a:solidFill>
            </a:endParaRPr>
          </a:p>
        </p:txBody>
      </p:sp>
      <p:sp>
        <p:nvSpPr>
          <p:cNvPr id="14" name="Oval 13">
            <a:extLst>
              <a:ext uri="{FF2B5EF4-FFF2-40B4-BE49-F238E27FC236}">
                <a16:creationId xmlns:a16="http://schemas.microsoft.com/office/drawing/2014/main" id="{35B7AB43-D412-4796-A79C-387981F74ACE}"/>
              </a:ext>
            </a:extLst>
          </p:cNvPr>
          <p:cNvSpPr/>
          <p:nvPr/>
        </p:nvSpPr>
        <p:spPr>
          <a:xfrm>
            <a:off x="6051595" y="1537050"/>
            <a:ext cx="215490" cy="21428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5" name="Oval 14">
            <a:extLst>
              <a:ext uri="{FF2B5EF4-FFF2-40B4-BE49-F238E27FC236}">
                <a16:creationId xmlns:a16="http://schemas.microsoft.com/office/drawing/2014/main" id="{F6639B60-ED8E-41FD-A5AA-FE5B67D25923}"/>
              </a:ext>
            </a:extLst>
          </p:cNvPr>
          <p:cNvSpPr/>
          <p:nvPr/>
        </p:nvSpPr>
        <p:spPr>
          <a:xfrm>
            <a:off x="4156412" y="1520270"/>
            <a:ext cx="215490" cy="21428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6" name="Oval 15">
            <a:extLst>
              <a:ext uri="{FF2B5EF4-FFF2-40B4-BE49-F238E27FC236}">
                <a16:creationId xmlns:a16="http://schemas.microsoft.com/office/drawing/2014/main" id="{59C946BC-C73C-430B-B113-E7C848B0314B}"/>
              </a:ext>
            </a:extLst>
          </p:cNvPr>
          <p:cNvSpPr/>
          <p:nvPr/>
        </p:nvSpPr>
        <p:spPr>
          <a:xfrm>
            <a:off x="2306888" y="1519636"/>
            <a:ext cx="215490" cy="21428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Tree>
    <p:extLst>
      <p:ext uri="{BB962C8B-B14F-4D97-AF65-F5344CB8AC3E}">
        <p14:creationId xmlns:p14="http://schemas.microsoft.com/office/powerpoint/2010/main" val="13945999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7.4.2 XRN4914 –</a:t>
            </a:r>
            <a:r>
              <a:rPr lang="en-GB" i="1" dirty="0"/>
              <a:t> MOD 0651Retrospective Data Update Provision</a:t>
            </a:r>
            <a:endParaRPr lang="en-GB" dirty="0"/>
          </a:p>
        </p:txBody>
      </p:sp>
      <p:sp>
        <p:nvSpPr>
          <p:cNvPr id="3" name="Subtitle 2"/>
          <p:cNvSpPr>
            <a:spLocks noGrp="1"/>
          </p:cNvSpPr>
          <p:nvPr>
            <p:ph type="subTitle" idx="1"/>
          </p:nvPr>
        </p:nvSpPr>
        <p:spPr/>
        <p:txBody>
          <a:bodyPr>
            <a:normAutofit/>
          </a:bodyPr>
          <a:lstStyle/>
          <a:p>
            <a:r>
              <a:rPr lang="en-US" dirty="0">
                <a:solidFill>
                  <a:schemeClr val="bg1">
                    <a:lumMod val="50000"/>
                  </a:schemeClr>
                </a:solidFill>
              </a:rPr>
              <a:t>High Level System Solution Options</a:t>
            </a:r>
            <a:br>
              <a:rPr lang="en-US" dirty="0">
                <a:solidFill>
                  <a:schemeClr val="bg1">
                    <a:lumMod val="50000"/>
                  </a:schemeClr>
                </a:solidFill>
              </a:rPr>
            </a:br>
            <a:r>
              <a:rPr lang="en-US" dirty="0">
                <a:solidFill>
                  <a:schemeClr val="bg1">
                    <a:lumMod val="50000"/>
                  </a:schemeClr>
                </a:solidFill>
              </a:rPr>
              <a:t>for Retro Proof of Concept</a:t>
            </a:r>
          </a:p>
        </p:txBody>
      </p:sp>
    </p:spTree>
    <p:extLst>
      <p:ext uri="{BB962C8B-B14F-4D97-AF65-F5344CB8AC3E}">
        <p14:creationId xmlns:p14="http://schemas.microsoft.com/office/powerpoint/2010/main" val="3653749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Change Overview</a:t>
            </a:r>
          </a:p>
        </p:txBody>
      </p:sp>
      <p:graphicFrame>
        <p:nvGraphicFramePr>
          <p:cNvPr id="4" name="Table 3"/>
          <p:cNvGraphicFramePr>
            <a:graphicFrameLocks noGrp="1"/>
          </p:cNvGraphicFramePr>
          <p:nvPr>
            <p:extLst/>
          </p:nvPr>
        </p:nvGraphicFramePr>
        <p:xfrm>
          <a:off x="467544" y="699542"/>
          <a:ext cx="8208912" cy="2208240"/>
        </p:xfrm>
        <a:graphic>
          <a:graphicData uri="http://schemas.openxmlformats.org/drawingml/2006/table">
            <a:tbl>
              <a:tblPr firstRow="1" bandRow="1">
                <a:tableStyleId>{E8B1032C-EA38-4F05-BA0D-38AFFFC7BED3}</a:tableStyleId>
              </a:tblPr>
              <a:tblGrid>
                <a:gridCol w="8208912">
                  <a:extLst>
                    <a:ext uri="{9D8B030D-6E8A-4147-A177-3AD203B41FA5}">
                      <a16:colId xmlns:a16="http://schemas.microsoft.com/office/drawing/2014/main" val="20000"/>
                    </a:ext>
                  </a:extLst>
                </a:gridCol>
              </a:tblGrid>
              <a:tr h="288000">
                <a:tc>
                  <a:txBody>
                    <a:bodyPr/>
                    <a:lstStyle/>
                    <a:p>
                      <a:pPr algn="l"/>
                      <a:r>
                        <a:rPr lang="en-US" sz="1200" b="1" kern="1200" dirty="0">
                          <a:solidFill>
                            <a:schemeClr val="accent1"/>
                          </a:solidFill>
                          <a:latin typeface="+mn-lt"/>
                          <a:ea typeface="+mn-ea"/>
                          <a:cs typeface="+mn-cs"/>
                        </a:rPr>
                        <a:t>XRN4914 -  </a:t>
                      </a:r>
                      <a:r>
                        <a:rPr lang="en-GB" sz="1200" i="1" dirty="0">
                          <a:solidFill>
                            <a:schemeClr val="accent1"/>
                          </a:solidFill>
                        </a:rPr>
                        <a:t>MOD 0651Retrospective Data Update Provision</a:t>
                      </a:r>
                      <a:endParaRPr lang="en-US" sz="1200" b="1" kern="1200" dirty="0">
                        <a:solidFill>
                          <a:schemeClr val="accent1"/>
                        </a:solidFill>
                        <a:latin typeface="+mn-lt"/>
                        <a:ea typeface="+mn-ea"/>
                        <a:cs typeface="+mn-cs"/>
                      </a:endParaRP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1584208">
                <a:tc>
                  <a:txBody>
                    <a:bodyPr/>
                    <a:lstStyle/>
                    <a:p>
                      <a:r>
                        <a:rPr lang="en-US" sz="1000" b="0" i="0" u="none" strike="noStrike" kern="1200" baseline="0" dirty="0">
                          <a:solidFill>
                            <a:schemeClr val="tx1"/>
                          </a:solidFill>
                          <a:latin typeface="+mn-lt"/>
                          <a:ea typeface="+mn-ea"/>
                          <a:cs typeface="+mn-cs"/>
                        </a:rPr>
                        <a:t>This change comprises 3 elements; a Proof of Concept (PoC), a Data Cleanse and an Enduring Solution. </a:t>
                      </a:r>
                    </a:p>
                    <a:p>
                      <a:endParaRPr lang="en-US" sz="1000" b="0" i="0" u="none" strike="noStrike" kern="1200" baseline="0" dirty="0">
                        <a:solidFill>
                          <a:schemeClr val="tx1"/>
                        </a:solidFill>
                        <a:latin typeface="+mn-lt"/>
                        <a:ea typeface="+mn-ea"/>
                        <a:cs typeface="+mn-cs"/>
                      </a:endParaRPr>
                    </a:p>
                    <a:p>
                      <a:r>
                        <a:rPr lang="en-US" sz="1000" b="0" i="0" u="none" strike="noStrike" kern="1200" baseline="0" dirty="0">
                          <a:solidFill>
                            <a:schemeClr val="tx1"/>
                          </a:solidFill>
                          <a:latin typeface="+mn-lt"/>
                          <a:ea typeface="+mn-ea"/>
                          <a:cs typeface="+mn-cs"/>
                        </a:rPr>
                        <a:t>At this stage our preliminary focus is the Proof of Concept as this will enable us to quantify the type and frequency of data quality issues that exist with Customers against a pre-defined set of Meter Assets data items. The objective of the Proof of Concept is to gain insight on the data issues and support the strategy for the Data Cleanse element. </a:t>
                      </a:r>
                    </a:p>
                    <a:p>
                      <a:endParaRPr lang="en-US" sz="1000" b="0" i="0" u="none" strike="noStrike" kern="1200" baseline="0" dirty="0">
                        <a:solidFill>
                          <a:schemeClr val="tx1"/>
                        </a:solidFill>
                        <a:latin typeface="+mn-lt"/>
                        <a:ea typeface="+mn-ea"/>
                        <a:cs typeface="+mn-cs"/>
                      </a:endParaRPr>
                    </a:p>
                    <a:p>
                      <a:r>
                        <a:rPr lang="en-US" sz="1000" b="0" i="0" u="none" strike="noStrike" kern="1200" baseline="0" dirty="0">
                          <a:solidFill>
                            <a:schemeClr val="tx1"/>
                          </a:solidFill>
                          <a:latin typeface="+mn-lt"/>
                          <a:ea typeface="+mn-ea"/>
                          <a:cs typeface="+mn-cs"/>
                        </a:rPr>
                        <a:t>The Proof of Concept is a voluntary exercise which is open to any Shippers willing to participate. Requirements have been drafted to support a flexible solution that allows Shippers to participate at different levels, whilst also ensuring quality reporting and analysis can be obtained. </a:t>
                      </a:r>
                    </a:p>
                    <a:p>
                      <a:endParaRPr lang="en-US" sz="1000" b="0" i="0" u="none" strike="noStrike" kern="1200" baseline="0" dirty="0">
                        <a:solidFill>
                          <a:schemeClr val="tx1"/>
                        </a:solidFill>
                        <a:latin typeface="+mn-lt"/>
                        <a:ea typeface="+mn-ea"/>
                        <a:cs typeface="+mn-cs"/>
                      </a:endParaRPr>
                    </a:p>
                    <a:p>
                      <a:r>
                        <a:rPr lang="en-US" sz="1000" b="0" i="0" u="none" strike="noStrike" kern="1200" baseline="0" dirty="0">
                          <a:solidFill>
                            <a:schemeClr val="tx1"/>
                          </a:solidFill>
                          <a:latin typeface="+mn-lt"/>
                          <a:ea typeface="+mn-ea"/>
                          <a:cs typeface="+mn-cs"/>
                        </a:rPr>
                        <a:t>Outputs from the Proof of Concept will include comparison reports with participating </a:t>
                      </a:r>
                      <a:r>
                        <a:rPr lang="en-GB" sz="1000" b="0" i="0" u="none" strike="noStrike" kern="1200" baseline="0" dirty="0">
                          <a:solidFill>
                            <a:schemeClr val="tx1"/>
                          </a:solidFill>
                          <a:latin typeface="+mn-lt"/>
                          <a:ea typeface="+mn-ea"/>
                          <a:cs typeface="+mn-cs"/>
                        </a:rPr>
                        <a:t>Shippers, and market level analysis to aid our understanding of the key issues and the appropriate approach to tackle Data Cleansing.</a:t>
                      </a:r>
                    </a:p>
                    <a:p>
                      <a:endParaRPr lang="en-GB" sz="1000" b="0" i="0" u="none" strike="noStrike" kern="1200" baseline="0" dirty="0">
                        <a:solidFill>
                          <a:schemeClr val="tx1"/>
                        </a:solidFill>
                        <a:latin typeface="+mn-lt"/>
                        <a:ea typeface="+mn-ea"/>
                        <a:cs typeface="+mn-cs"/>
                      </a:endParaRP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5" name="Table 4"/>
          <p:cNvGraphicFramePr>
            <a:graphicFrameLocks noGrp="1"/>
          </p:cNvGraphicFramePr>
          <p:nvPr>
            <p:extLst/>
          </p:nvPr>
        </p:nvGraphicFramePr>
        <p:xfrm>
          <a:off x="419182" y="2787774"/>
          <a:ext cx="8280920" cy="2088232"/>
        </p:xfrm>
        <a:graphic>
          <a:graphicData uri="http://schemas.openxmlformats.org/drawingml/2006/table">
            <a:tbl>
              <a:tblPr firstRow="1" bandRow="1">
                <a:tableStyleId>{E8B1032C-EA38-4F05-BA0D-38AFFFC7BED3}</a:tableStyleId>
              </a:tblPr>
              <a:tblGrid>
                <a:gridCol w="8280920">
                  <a:extLst>
                    <a:ext uri="{9D8B030D-6E8A-4147-A177-3AD203B41FA5}">
                      <a16:colId xmlns:a16="http://schemas.microsoft.com/office/drawing/2014/main" val="20000"/>
                    </a:ext>
                  </a:extLst>
                </a:gridCol>
              </a:tblGrid>
              <a:tr h="294640">
                <a:tc>
                  <a:txBody>
                    <a:bodyPr/>
                    <a:lstStyle/>
                    <a:p>
                      <a:pPr algn="l"/>
                      <a:r>
                        <a:rPr lang="en-GB" sz="1200" b="1" dirty="0">
                          <a:solidFill>
                            <a:schemeClr val="accent1"/>
                          </a:solidFill>
                          <a:latin typeface="Arial" panose="020B0604020202020204" pitchFamily="34" charset="0"/>
                          <a:cs typeface="Arial" panose="020B0604020202020204" pitchFamily="34" charset="0"/>
                        </a:rPr>
                        <a:t>Solution</a:t>
                      </a:r>
                      <a:r>
                        <a:rPr lang="en-GB" sz="1200" b="1" baseline="0" dirty="0">
                          <a:solidFill>
                            <a:schemeClr val="accent1"/>
                          </a:solidFill>
                          <a:latin typeface="Arial" panose="020B0604020202020204" pitchFamily="34" charset="0"/>
                          <a:cs typeface="Arial" panose="020B0604020202020204" pitchFamily="34" charset="0"/>
                        </a:rPr>
                        <a:t> Options for the Proof of Concept </a:t>
                      </a:r>
                      <a:endParaRPr lang="en-GB" sz="1200" b="1" dirty="0">
                        <a:solidFill>
                          <a:schemeClr val="accent1"/>
                        </a:solidFill>
                        <a:latin typeface="Arial" panose="020B0604020202020204" pitchFamily="34" charset="0"/>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1793592">
                <a:tc>
                  <a:txBody>
                    <a:bodyPr/>
                    <a:lstStyle/>
                    <a:p>
                      <a:endParaRPr lang="en-GB" sz="1600" b="0" dirty="0">
                        <a:latin typeface="Arial" panose="020B0604020202020204" pitchFamily="34" charset="0"/>
                        <a:cs typeface="Arial" panose="020B0604020202020204" pitchFamily="34" charset="0"/>
                      </a:endParaRP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3" name="Rounded Rectangle 2"/>
          <p:cNvSpPr/>
          <p:nvPr/>
        </p:nvSpPr>
        <p:spPr>
          <a:xfrm>
            <a:off x="1619672" y="3219822"/>
            <a:ext cx="6984776" cy="28803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r>
              <a:rPr lang="en-US" sz="1000" b="1" dirty="0">
                <a:solidFill>
                  <a:srgbClr val="3E5AA8"/>
                </a:solidFill>
              </a:rPr>
              <a:t>Xoserve’s Azure Cloud Solution with SAS Analytics and SAS reporting  </a:t>
            </a:r>
          </a:p>
        </p:txBody>
      </p:sp>
      <p:sp>
        <p:nvSpPr>
          <p:cNvPr id="8" name="Rounded Rectangle 7"/>
          <p:cNvSpPr/>
          <p:nvPr/>
        </p:nvSpPr>
        <p:spPr>
          <a:xfrm>
            <a:off x="1619672" y="3651870"/>
            <a:ext cx="6984776" cy="28803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r>
              <a:rPr lang="en-US" sz="1000" b="1" dirty="0">
                <a:solidFill>
                  <a:srgbClr val="3E5AA8"/>
                </a:solidFill>
              </a:rPr>
              <a:t>3</a:t>
            </a:r>
            <a:r>
              <a:rPr lang="en-US" sz="1000" b="1" baseline="30000" dirty="0">
                <a:solidFill>
                  <a:srgbClr val="3E5AA8"/>
                </a:solidFill>
              </a:rPr>
              <a:t>rd</a:t>
            </a:r>
            <a:r>
              <a:rPr lang="en-US" sz="1000" b="1" dirty="0">
                <a:solidFill>
                  <a:srgbClr val="3E5AA8"/>
                </a:solidFill>
              </a:rPr>
              <a:t> party Azure Cloud Solution with SAP Business Objects</a:t>
            </a:r>
          </a:p>
        </p:txBody>
      </p:sp>
      <p:sp>
        <p:nvSpPr>
          <p:cNvPr id="9" name="Rounded Rectangle 8"/>
          <p:cNvSpPr/>
          <p:nvPr/>
        </p:nvSpPr>
        <p:spPr>
          <a:xfrm>
            <a:off x="1619672" y="4083918"/>
            <a:ext cx="6984776" cy="28803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r>
              <a:rPr lang="en-US" sz="1000" b="1" dirty="0">
                <a:solidFill>
                  <a:srgbClr val="3E5AA8"/>
                </a:solidFill>
              </a:rPr>
              <a:t>3</a:t>
            </a:r>
            <a:r>
              <a:rPr lang="en-US" sz="1000" b="1" baseline="30000" dirty="0">
                <a:solidFill>
                  <a:srgbClr val="3E5AA8"/>
                </a:solidFill>
              </a:rPr>
              <a:t>rd</a:t>
            </a:r>
            <a:r>
              <a:rPr lang="en-US" sz="1000" b="1" dirty="0">
                <a:solidFill>
                  <a:srgbClr val="3E5AA8"/>
                </a:solidFill>
              </a:rPr>
              <a:t> party Azure Cloud Solution </a:t>
            </a:r>
          </a:p>
        </p:txBody>
      </p:sp>
      <p:sp>
        <p:nvSpPr>
          <p:cNvPr id="10" name="Rounded Rectangle 9"/>
          <p:cNvSpPr/>
          <p:nvPr/>
        </p:nvSpPr>
        <p:spPr>
          <a:xfrm>
            <a:off x="1619672" y="4515966"/>
            <a:ext cx="6984776" cy="28803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r>
              <a:rPr lang="en-US" sz="1000" b="1" dirty="0">
                <a:solidFill>
                  <a:srgbClr val="3E5AA8"/>
                </a:solidFill>
              </a:rPr>
              <a:t>Xoserve’s Azure Cloud Solution with SAS analytics and Azure Cloud Power BI reporting</a:t>
            </a:r>
          </a:p>
        </p:txBody>
      </p:sp>
      <p:sp>
        <p:nvSpPr>
          <p:cNvPr id="11" name="Rounded Rectangle 10"/>
          <p:cNvSpPr/>
          <p:nvPr/>
        </p:nvSpPr>
        <p:spPr>
          <a:xfrm>
            <a:off x="547936" y="3219822"/>
            <a:ext cx="783704" cy="28803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n-US" sz="1000" b="1" dirty="0">
                <a:solidFill>
                  <a:srgbClr val="3E5AA8"/>
                </a:solidFill>
              </a:rPr>
              <a:t>1</a:t>
            </a:r>
          </a:p>
        </p:txBody>
      </p:sp>
      <p:sp>
        <p:nvSpPr>
          <p:cNvPr id="12" name="Rounded Rectangle 11"/>
          <p:cNvSpPr/>
          <p:nvPr/>
        </p:nvSpPr>
        <p:spPr>
          <a:xfrm>
            <a:off x="539552" y="3651870"/>
            <a:ext cx="783704" cy="28803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n-US" sz="1000" b="1" dirty="0">
                <a:solidFill>
                  <a:srgbClr val="3E5AA8"/>
                </a:solidFill>
              </a:rPr>
              <a:t>2</a:t>
            </a:r>
          </a:p>
        </p:txBody>
      </p:sp>
      <p:sp>
        <p:nvSpPr>
          <p:cNvPr id="13" name="Rounded Rectangle 12"/>
          <p:cNvSpPr/>
          <p:nvPr/>
        </p:nvSpPr>
        <p:spPr>
          <a:xfrm>
            <a:off x="539552" y="4083918"/>
            <a:ext cx="783704" cy="28803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n-US" sz="1000" b="1" dirty="0">
                <a:solidFill>
                  <a:srgbClr val="3E5AA8"/>
                </a:solidFill>
              </a:rPr>
              <a:t>3</a:t>
            </a:r>
          </a:p>
        </p:txBody>
      </p:sp>
      <p:sp>
        <p:nvSpPr>
          <p:cNvPr id="14" name="Rounded Rectangle 13"/>
          <p:cNvSpPr/>
          <p:nvPr/>
        </p:nvSpPr>
        <p:spPr>
          <a:xfrm>
            <a:off x="539552" y="4515966"/>
            <a:ext cx="783704" cy="28803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n-US" sz="1000" b="1" dirty="0">
                <a:solidFill>
                  <a:srgbClr val="3E5AA8"/>
                </a:solidFill>
              </a:rPr>
              <a:t>4</a:t>
            </a:r>
          </a:p>
        </p:txBody>
      </p:sp>
    </p:spTree>
    <p:extLst>
      <p:ext uri="{BB962C8B-B14F-4D97-AF65-F5344CB8AC3E}">
        <p14:creationId xmlns:p14="http://schemas.microsoft.com/office/powerpoint/2010/main" val="1432544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478"/>
            <a:ext cx="8229600" cy="465128"/>
          </a:xfrm>
        </p:spPr>
        <p:txBody>
          <a:bodyPr>
            <a:normAutofit/>
          </a:bodyPr>
          <a:lstStyle/>
          <a:p>
            <a:r>
              <a:rPr lang="en-US" sz="2400" dirty="0"/>
              <a:t>Option 1</a:t>
            </a:r>
            <a:endParaRPr lang="en-GB" sz="2400" dirty="0"/>
          </a:p>
        </p:txBody>
      </p:sp>
      <p:graphicFrame>
        <p:nvGraphicFramePr>
          <p:cNvPr id="8" name="Table 7"/>
          <p:cNvGraphicFramePr>
            <a:graphicFrameLocks noGrp="1"/>
          </p:cNvGraphicFramePr>
          <p:nvPr>
            <p:extLst/>
          </p:nvPr>
        </p:nvGraphicFramePr>
        <p:xfrm>
          <a:off x="335533" y="539434"/>
          <a:ext cx="8345978" cy="1406340"/>
        </p:xfrm>
        <a:graphic>
          <a:graphicData uri="http://schemas.openxmlformats.org/drawingml/2006/table">
            <a:tbl>
              <a:tblPr firstRow="1" bandRow="1">
                <a:tableStyleId>{E8B1032C-EA38-4F05-BA0D-38AFFFC7BED3}</a:tableStyleId>
              </a:tblPr>
              <a:tblGrid>
                <a:gridCol w="8345978">
                  <a:extLst>
                    <a:ext uri="{9D8B030D-6E8A-4147-A177-3AD203B41FA5}">
                      <a16:colId xmlns:a16="http://schemas.microsoft.com/office/drawing/2014/main" val="20000"/>
                    </a:ext>
                  </a:extLst>
                </a:gridCol>
              </a:tblGrid>
              <a:tr h="3090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rgbClr val="3E5AA8"/>
                          </a:solidFill>
                          <a:latin typeface="+mn-lt"/>
                          <a:ea typeface="+mn-ea"/>
                          <a:cs typeface="+mn-cs"/>
                        </a:rPr>
                        <a:t>Description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8956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t>Data Storage </a:t>
                      </a:r>
                      <a:r>
                        <a:rPr lang="en-GB" sz="800" b="0" dirty="0"/>
                        <a:t>:</a:t>
                      </a:r>
                      <a:r>
                        <a:rPr lang="en-GB" sz="800" b="0" baseline="0" dirty="0"/>
                        <a:t> </a:t>
                      </a:r>
                      <a:r>
                        <a:rPr lang="en-GB" sz="800" kern="1200" dirty="0">
                          <a:solidFill>
                            <a:schemeClr val="tx1"/>
                          </a:solidFill>
                          <a:effectLst/>
                          <a:latin typeface="+mn-lt"/>
                          <a:ea typeface="+mn-ea"/>
                          <a:cs typeface="+mn-cs"/>
                        </a:rPr>
                        <a:t>All the necessary files for data comparison will be provided by Xoserve to vendor in the agreed format and via a secure means. S</a:t>
                      </a:r>
                      <a:r>
                        <a:rPr lang="en-GB" sz="800" dirty="0"/>
                        <a:t>olution </a:t>
                      </a:r>
                      <a:r>
                        <a:rPr lang="en-GB" sz="800" kern="1200" dirty="0">
                          <a:solidFill>
                            <a:schemeClr val="tx1"/>
                          </a:solidFill>
                          <a:effectLst/>
                          <a:latin typeface="+mn-lt"/>
                          <a:ea typeface="+mn-ea"/>
                          <a:cs typeface="+mn-cs"/>
                        </a:rPr>
                        <a:t>will securely store data in an SFTP which will be uploaded to the Azure platform.  These will be stored in flat files and be available for 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800" dirty="0"/>
                    </a:p>
                    <a:p>
                      <a:pPr marL="0" indent="0">
                        <a:buNone/>
                      </a:pPr>
                      <a:r>
                        <a:rPr lang="en-GB" sz="800" b="1" dirty="0"/>
                        <a:t>Comparison</a:t>
                      </a:r>
                      <a:r>
                        <a:rPr lang="en-GB" sz="800" dirty="0"/>
                        <a:t> :</a:t>
                      </a:r>
                      <a:r>
                        <a:rPr lang="en-GB" sz="800" baseline="0" dirty="0"/>
                        <a:t> </a:t>
                      </a:r>
                      <a:r>
                        <a:rPr lang="en-GB" sz="800" kern="1200" dirty="0">
                          <a:solidFill>
                            <a:schemeClr val="tx1"/>
                          </a:solidFill>
                          <a:effectLst/>
                          <a:latin typeface="+mn-lt"/>
                          <a:ea typeface="+mn-ea"/>
                          <a:cs typeface="+mn-cs"/>
                        </a:rPr>
                        <a:t>A basic repository will be designed and implemented to contain the data to be compared and analysed. </a:t>
                      </a:r>
                      <a:r>
                        <a:rPr lang="en-GB" sz="800" dirty="0"/>
                        <a:t>Solution</a:t>
                      </a:r>
                      <a:r>
                        <a:rPr lang="en-GB" sz="800" kern="1200" dirty="0">
                          <a:solidFill>
                            <a:schemeClr val="tx1"/>
                          </a:solidFill>
                          <a:latin typeface="+mn-lt"/>
                          <a:ea typeface="+mn-ea"/>
                          <a:cs typeface="+mn-cs"/>
                        </a:rPr>
                        <a:t> will use SAS Data Integration Studio (DIS), on one of the Azure Demand Estimation environments </a:t>
                      </a:r>
                      <a:r>
                        <a:rPr lang="en-GB" sz="800" dirty="0"/>
                        <a:t>solution</a:t>
                      </a:r>
                      <a:r>
                        <a:rPr lang="en-GB" sz="800" baseline="0" dirty="0"/>
                        <a:t> for comparison exercise</a:t>
                      </a:r>
                      <a:endParaRPr lang="en-GB" sz="800" dirty="0"/>
                    </a:p>
                    <a:p>
                      <a:pPr marL="228600" indent="-228600">
                        <a:buAutoNum type="arabicPeriod"/>
                      </a:pPr>
                      <a:endParaRPr lang="en-GB" sz="800" dirty="0"/>
                    </a:p>
                    <a:p>
                      <a:pPr marL="0" indent="0">
                        <a:buNone/>
                      </a:pPr>
                      <a:r>
                        <a:rPr lang="en-GB" sz="800" b="1" dirty="0"/>
                        <a:t>Outputs:</a:t>
                      </a:r>
                      <a:r>
                        <a:rPr lang="en-GB" sz="800" b="1" baseline="0" dirty="0"/>
                        <a:t>  </a:t>
                      </a:r>
                      <a:r>
                        <a:rPr lang="en-GB" sz="800" kern="1200" dirty="0">
                          <a:solidFill>
                            <a:schemeClr val="tx1"/>
                          </a:solidFill>
                          <a:effectLst/>
                          <a:latin typeface="+mn-lt"/>
                          <a:ea typeface="+mn-ea"/>
                          <a:cs typeface="+mn-cs"/>
                        </a:rPr>
                        <a:t>The reports for the visualisation of results and deep dive in data will be developed on SAS Visual Analytics</a:t>
                      </a:r>
                      <a:r>
                        <a:rPr lang="en-GB" sz="800" dirty="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0" kern="1200" baseline="0" dirty="0">
                        <a:solidFill>
                          <a:schemeClr val="bg1">
                            <a:lumMod val="50000"/>
                          </a:schemeClr>
                        </a:solidFill>
                        <a:latin typeface="Arial" panose="020B0604020202020204" pitchFamily="34" charset="0"/>
                        <a:ea typeface="+mn-ea"/>
                        <a:cs typeface="Arial" panose="020B0604020202020204" pitchFamily="34" charset="0"/>
                      </a:endParaRP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1" name="Table 10"/>
          <p:cNvGraphicFramePr>
            <a:graphicFrameLocks noGrp="1"/>
          </p:cNvGraphicFramePr>
          <p:nvPr>
            <p:extLst/>
          </p:nvPr>
        </p:nvGraphicFramePr>
        <p:xfrm>
          <a:off x="323528" y="4299942"/>
          <a:ext cx="8345979" cy="559264"/>
        </p:xfrm>
        <a:graphic>
          <a:graphicData uri="http://schemas.openxmlformats.org/drawingml/2006/table">
            <a:tbl>
              <a:tblPr firstRow="1" bandRow="1">
                <a:tableStyleId>{E8B1032C-EA38-4F05-BA0D-38AFFFC7BED3}</a:tableStyleId>
              </a:tblPr>
              <a:tblGrid>
                <a:gridCol w="2781993">
                  <a:extLst>
                    <a:ext uri="{9D8B030D-6E8A-4147-A177-3AD203B41FA5}">
                      <a16:colId xmlns:a16="http://schemas.microsoft.com/office/drawing/2014/main" val="20000"/>
                    </a:ext>
                  </a:extLst>
                </a:gridCol>
                <a:gridCol w="2781993">
                  <a:extLst>
                    <a:ext uri="{9D8B030D-6E8A-4147-A177-3AD203B41FA5}">
                      <a16:colId xmlns:a16="http://schemas.microsoft.com/office/drawing/2014/main" val="20001"/>
                    </a:ext>
                  </a:extLst>
                </a:gridCol>
                <a:gridCol w="2781993">
                  <a:extLst>
                    <a:ext uri="{9D8B030D-6E8A-4147-A177-3AD203B41FA5}">
                      <a16:colId xmlns:a16="http://schemas.microsoft.com/office/drawing/2014/main" val="20002"/>
                    </a:ext>
                  </a:extLst>
                </a:gridCol>
              </a:tblGrid>
              <a:tr h="288000">
                <a:tc>
                  <a:txBody>
                    <a:bodyPr/>
                    <a:lstStyle/>
                    <a:p>
                      <a:pPr algn="ctr"/>
                      <a:r>
                        <a:rPr lang="en-GB" sz="1200" dirty="0">
                          <a:solidFill>
                            <a:srgbClr val="3E5AA8"/>
                          </a:solidFill>
                        </a:rPr>
                        <a:t>Timeline</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a:solidFill>
                            <a:srgbClr val="3E5AA8"/>
                          </a:solidFill>
                        </a:rPr>
                        <a:t>Environment</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a:solidFill>
                            <a:srgbClr val="3E5AA8"/>
                          </a:solidFill>
                        </a:rPr>
                        <a:t>High Level</a:t>
                      </a:r>
                      <a:r>
                        <a:rPr lang="en-GB" sz="1200" baseline="0" dirty="0">
                          <a:solidFill>
                            <a:srgbClr val="3E5AA8"/>
                          </a:solidFill>
                        </a:rPr>
                        <a:t> Cost Estimate</a:t>
                      </a:r>
                      <a:endParaRPr lang="en-GB" sz="1200" dirty="0">
                        <a:solidFill>
                          <a:srgbClr val="3E5AA8"/>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271264">
                <a:tc>
                  <a:txBody>
                    <a:bodyPr/>
                    <a:lstStyle/>
                    <a:p>
                      <a:pPr marL="0" indent="0" algn="ctr">
                        <a:buFont typeface="Arial" panose="020B0604020202020204" pitchFamily="34" charset="0"/>
                        <a:buNone/>
                      </a:pPr>
                      <a:r>
                        <a:rPr lang="en-GB" sz="1050" b="0" baseline="0" dirty="0">
                          <a:solidFill>
                            <a:schemeClr val="bg1">
                              <a:lumMod val="50000"/>
                            </a:schemeClr>
                          </a:solidFill>
                          <a:latin typeface="Arial" panose="020B0604020202020204" pitchFamily="34" charset="0"/>
                          <a:cs typeface="Arial" panose="020B0604020202020204" pitchFamily="34" charset="0"/>
                        </a:rPr>
                        <a:t>3 - 4 </a:t>
                      </a:r>
                      <a:r>
                        <a:rPr lang="en-GB" sz="1050" b="0" dirty="0">
                          <a:solidFill>
                            <a:schemeClr val="bg1">
                              <a:lumMod val="50000"/>
                            </a:schemeClr>
                          </a:solidFill>
                          <a:latin typeface="Arial" panose="020B0604020202020204" pitchFamily="34" charset="0"/>
                          <a:cs typeface="Arial" panose="020B0604020202020204" pitchFamily="34" charset="0"/>
                        </a:rPr>
                        <a:t>Months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GB" sz="1050" b="0" dirty="0">
                          <a:solidFill>
                            <a:schemeClr val="bg1">
                              <a:lumMod val="50000"/>
                            </a:schemeClr>
                          </a:solidFill>
                          <a:latin typeface="Arial" panose="020B0604020202020204" pitchFamily="34" charset="0"/>
                          <a:cs typeface="Arial" panose="020B0604020202020204" pitchFamily="34" charset="0"/>
                        </a:rPr>
                        <a:t>Xoserve’s Azure Cloud Solution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GB" sz="1050" b="0" dirty="0">
                          <a:solidFill>
                            <a:schemeClr val="bg1">
                              <a:lumMod val="50000"/>
                            </a:schemeClr>
                          </a:solidFill>
                          <a:latin typeface="Arial" panose="020B0604020202020204" pitchFamily="34" charset="0"/>
                          <a:cs typeface="Arial" panose="020B0604020202020204" pitchFamily="34" charset="0"/>
                        </a:rPr>
                        <a:t>£240k</a:t>
                      </a:r>
                      <a:r>
                        <a:rPr lang="en-GB" sz="1050" b="0" baseline="0" dirty="0">
                          <a:solidFill>
                            <a:schemeClr val="bg1">
                              <a:lumMod val="50000"/>
                            </a:schemeClr>
                          </a:solidFill>
                          <a:latin typeface="Arial" panose="020B0604020202020204" pitchFamily="34" charset="0"/>
                          <a:cs typeface="Arial" panose="020B0604020202020204" pitchFamily="34" charset="0"/>
                        </a:rPr>
                        <a:t> - 290k exc VAT</a:t>
                      </a:r>
                      <a:endParaRPr lang="en-GB" sz="1050" b="0" dirty="0">
                        <a:solidFill>
                          <a:schemeClr val="bg1">
                            <a:lumMod val="50000"/>
                          </a:schemeClr>
                        </a:solidFill>
                        <a:latin typeface="Arial" panose="020B0604020202020204" pitchFamily="34" charset="0"/>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23" name="Table 22"/>
          <p:cNvGraphicFramePr>
            <a:graphicFrameLocks noGrp="1"/>
          </p:cNvGraphicFramePr>
          <p:nvPr>
            <p:extLst/>
          </p:nvPr>
        </p:nvGraphicFramePr>
        <p:xfrm>
          <a:off x="335533" y="1923678"/>
          <a:ext cx="8340923" cy="2304256"/>
        </p:xfrm>
        <a:graphic>
          <a:graphicData uri="http://schemas.openxmlformats.org/drawingml/2006/table">
            <a:tbl>
              <a:tblPr firstRow="1" bandRow="1">
                <a:tableStyleId>{E8B1032C-EA38-4F05-BA0D-38AFFFC7BED3}</a:tableStyleId>
              </a:tblPr>
              <a:tblGrid>
                <a:gridCol w="8340923">
                  <a:extLst>
                    <a:ext uri="{9D8B030D-6E8A-4147-A177-3AD203B41FA5}">
                      <a16:colId xmlns:a16="http://schemas.microsoft.com/office/drawing/2014/main" val="20000"/>
                    </a:ext>
                  </a:extLst>
                </a:gridCol>
              </a:tblGrid>
              <a:tr h="222367">
                <a:tc>
                  <a:txBody>
                    <a:bodyPr/>
                    <a:lstStyle/>
                    <a:p>
                      <a:pPr algn="l"/>
                      <a:r>
                        <a:rPr lang="en-GB" sz="1200" dirty="0">
                          <a:solidFill>
                            <a:srgbClr val="3E5AA8"/>
                          </a:solidFill>
                        </a:rPr>
                        <a:t>Solution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2029936">
                <a:tc>
                  <a:txBody>
                    <a:bodyPr/>
                    <a:lstStyle/>
                    <a:p>
                      <a:pPr marL="0" indent="0">
                        <a:buFont typeface="Arial" panose="020B0604020202020204" pitchFamily="34" charset="0"/>
                        <a:buNone/>
                      </a:pPr>
                      <a:endParaRPr lang="en-GB" sz="1600" b="0" dirty="0">
                        <a:latin typeface="Arial" panose="020B0604020202020204" pitchFamily="34" charset="0"/>
                        <a:cs typeface="Arial" panose="020B0604020202020204" pitchFamily="34" charset="0"/>
                      </a:endParaRP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4" name="Rounded Rectangle 23"/>
          <p:cNvSpPr/>
          <p:nvPr/>
        </p:nvSpPr>
        <p:spPr bwMode="auto">
          <a:xfrm>
            <a:off x="7019006" y="2442639"/>
            <a:ext cx="1513434" cy="1353246"/>
          </a:xfrm>
          <a:prstGeom prst="roundRect">
            <a:avLst>
              <a:gd name="adj" fmla="val 5217"/>
            </a:avLst>
          </a:prstGeom>
          <a:solidFill>
            <a:schemeClr val="tx2">
              <a:lumMod val="20000"/>
              <a:lumOff val="80000"/>
            </a:schemeClr>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2075" tIns="46038" rIns="92075" bIns="46038"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1" u="none" strike="noStrike" cap="none" normalizeH="0" baseline="0" dirty="0">
                <a:ln>
                  <a:noFill/>
                </a:ln>
                <a:solidFill>
                  <a:schemeClr val="tx1"/>
                </a:solidFill>
                <a:effectLst/>
                <a:latin typeface="Arial" charset="0"/>
              </a:rPr>
              <a:t>Reports</a:t>
            </a:r>
          </a:p>
        </p:txBody>
      </p:sp>
      <p:sp>
        <p:nvSpPr>
          <p:cNvPr id="25" name="Rounded Rectangle 24"/>
          <p:cNvSpPr/>
          <p:nvPr/>
        </p:nvSpPr>
        <p:spPr bwMode="auto">
          <a:xfrm>
            <a:off x="4858766" y="2442640"/>
            <a:ext cx="1513434" cy="1353246"/>
          </a:xfrm>
          <a:prstGeom prst="roundRect">
            <a:avLst>
              <a:gd name="adj" fmla="val 5217"/>
            </a:avLst>
          </a:prstGeom>
          <a:solidFill>
            <a:schemeClr val="tx2">
              <a:lumMod val="20000"/>
              <a:lumOff val="80000"/>
            </a:schemeClr>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2075" tIns="46038" rIns="92075" bIns="46038"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1" u="none" strike="noStrike" cap="none" normalizeH="0" dirty="0">
                <a:ln>
                  <a:noFill/>
                </a:ln>
                <a:solidFill>
                  <a:schemeClr val="tx1"/>
                </a:solidFill>
                <a:effectLst/>
                <a:latin typeface="Arial" charset="0"/>
              </a:rPr>
              <a:t>Analytical Toolsets</a:t>
            </a:r>
          </a:p>
          <a:p>
            <a:pPr marL="0" marR="0" indent="0" algn="ctr" defTabSz="914400" rtl="0" eaLnBrk="1" fontAlgn="base" latinLnBrk="0" hangingPunct="1">
              <a:lnSpc>
                <a:spcPct val="100000"/>
              </a:lnSpc>
              <a:spcBef>
                <a:spcPct val="0"/>
              </a:spcBef>
              <a:spcAft>
                <a:spcPct val="0"/>
              </a:spcAft>
              <a:buClrTx/>
              <a:buSzTx/>
              <a:buFontTx/>
              <a:buNone/>
              <a:tabLst/>
            </a:pPr>
            <a:r>
              <a:rPr lang="en-GB" sz="900" b="1" i="1" dirty="0">
                <a:latin typeface="Arial" charset="0"/>
              </a:rPr>
              <a:t>(SAS DIS)</a:t>
            </a:r>
            <a:r>
              <a:rPr kumimoji="0" lang="en-GB" sz="900" b="1" i="1" u="none" strike="noStrike" cap="none" normalizeH="0" dirty="0">
                <a:ln>
                  <a:noFill/>
                </a:ln>
                <a:solidFill>
                  <a:schemeClr val="tx1"/>
                </a:solidFill>
                <a:effectLst/>
                <a:latin typeface="Arial" charset="0"/>
              </a:rPr>
              <a:t> </a:t>
            </a:r>
            <a:endParaRPr kumimoji="0" lang="en-GB" sz="900" b="1" i="1" u="none" strike="noStrike" cap="none" normalizeH="0" baseline="0" dirty="0">
              <a:ln>
                <a:noFill/>
              </a:ln>
              <a:solidFill>
                <a:schemeClr val="tx1"/>
              </a:solidFill>
              <a:effectLst/>
              <a:latin typeface="Arial" charset="0"/>
            </a:endParaRPr>
          </a:p>
        </p:txBody>
      </p:sp>
      <p:sp>
        <p:nvSpPr>
          <p:cNvPr id="26" name="Rounded Rectangle 25"/>
          <p:cNvSpPr/>
          <p:nvPr/>
        </p:nvSpPr>
        <p:spPr bwMode="auto">
          <a:xfrm>
            <a:off x="2483768" y="2442640"/>
            <a:ext cx="1728192" cy="1353245"/>
          </a:xfrm>
          <a:prstGeom prst="roundRect">
            <a:avLst>
              <a:gd name="adj" fmla="val 5217"/>
            </a:avLst>
          </a:prstGeom>
          <a:solidFill>
            <a:schemeClr val="tx2">
              <a:lumMod val="20000"/>
              <a:lumOff val="80000"/>
            </a:schemeClr>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2075" tIns="46038" rIns="92075" bIns="46038"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1" u="none" strike="noStrike" cap="none" normalizeH="0" baseline="0" dirty="0">
                <a:ln>
                  <a:noFill/>
                </a:ln>
                <a:solidFill>
                  <a:schemeClr val="tx1"/>
                </a:solidFill>
                <a:effectLst/>
                <a:latin typeface="Arial" charset="0"/>
              </a:rPr>
              <a:t>Basic</a:t>
            </a:r>
            <a:r>
              <a:rPr kumimoji="0" lang="en-GB" sz="900" b="1" i="1" u="none" strike="noStrike" cap="none" normalizeH="0" dirty="0">
                <a:ln>
                  <a:noFill/>
                </a:ln>
                <a:solidFill>
                  <a:schemeClr val="tx1"/>
                </a:solidFill>
                <a:effectLst/>
                <a:latin typeface="Arial" charset="0"/>
              </a:rPr>
              <a:t> Repository</a:t>
            </a:r>
          </a:p>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1" u="none" strike="noStrike" cap="none" normalizeH="0" dirty="0">
                <a:ln>
                  <a:noFill/>
                </a:ln>
                <a:solidFill>
                  <a:schemeClr val="tx1"/>
                </a:solidFill>
                <a:effectLst/>
                <a:latin typeface="Arial" charset="0"/>
              </a:rPr>
              <a:t> in Azure Cloud</a:t>
            </a:r>
            <a:endParaRPr kumimoji="0" lang="en-GB" sz="900" b="1" i="1" u="none" strike="noStrike" cap="none" normalizeH="0" baseline="0" dirty="0">
              <a:ln>
                <a:noFill/>
              </a:ln>
              <a:solidFill>
                <a:schemeClr val="tx1"/>
              </a:solidFill>
              <a:effectLst/>
              <a:latin typeface="Arial" charset="0"/>
            </a:endParaRPr>
          </a:p>
        </p:txBody>
      </p:sp>
      <p:sp>
        <p:nvSpPr>
          <p:cNvPr id="28" name="Rounded Rectangle 27"/>
          <p:cNvSpPr/>
          <p:nvPr/>
        </p:nvSpPr>
        <p:spPr bwMode="auto">
          <a:xfrm>
            <a:off x="395536" y="2442641"/>
            <a:ext cx="1430745" cy="619472"/>
          </a:xfrm>
          <a:prstGeom prst="roundRect">
            <a:avLst>
              <a:gd name="adj" fmla="val 5217"/>
            </a:avLst>
          </a:prstGeom>
          <a:solidFill>
            <a:schemeClr val="tx2">
              <a:lumMod val="20000"/>
              <a:lumOff val="80000"/>
            </a:schemeClr>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2075" tIns="46038" rIns="92075" bIns="46038"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1" u="none" strike="noStrike" cap="none" normalizeH="0" baseline="0" dirty="0">
                <a:ln>
                  <a:noFill/>
                </a:ln>
                <a:solidFill>
                  <a:schemeClr val="tx1"/>
                </a:solidFill>
                <a:effectLst/>
                <a:latin typeface="Arial" charset="0"/>
              </a:rPr>
              <a:t>UK Link Data</a:t>
            </a:r>
          </a:p>
        </p:txBody>
      </p:sp>
      <p:sp>
        <p:nvSpPr>
          <p:cNvPr id="29" name="Rounded Rectangle 28"/>
          <p:cNvSpPr/>
          <p:nvPr/>
        </p:nvSpPr>
        <p:spPr bwMode="auto">
          <a:xfrm>
            <a:off x="395536" y="3162721"/>
            <a:ext cx="1439649" cy="633165"/>
          </a:xfrm>
          <a:prstGeom prst="roundRect">
            <a:avLst>
              <a:gd name="adj" fmla="val 5217"/>
            </a:avLst>
          </a:prstGeom>
          <a:solidFill>
            <a:schemeClr val="tx2">
              <a:lumMod val="20000"/>
              <a:lumOff val="80000"/>
            </a:schemeClr>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2075" tIns="46038" rIns="92075" bIns="46038"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1" u="none" strike="noStrike" cap="none" normalizeH="0" baseline="0" dirty="0">
                <a:ln>
                  <a:noFill/>
                </a:ln>
                <a:solidFill>
                  <a:schemeClr val="tx1"/>
                </a:solidFill>
                <a:effectLst/>
                <a:latin typeface="Arial" charset="0"/>
              </a:rPr>
              <a:t>Shipper Data</a:t>
            </a:r>
          </a:p>
        </p:txBody>
      </p:sp>
      <p:sp>
        <p:nvSpPr>
          <p:cNvPr id="30" name="Can 29"/>
          <p:cNvSpPr/>
          <p:nvPr/>
        </p:nvSpPr>
        <p:spPr bwMode="auto">
          <a:xfrm>
            <a:off x="2627784" y="2931790"/>
            <a:ext cx="648072" cy="624505"/>
          </a:xfrm>
          <a:prstGeom prst="can">
            <a:avLst/>
          </a:prstGeom>
          <a:solidFill>
            <a:schemeClr val="bg1"/>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2075" tIns="46038" rIns="92075" bIns="46038"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800" i="0" u="none" strike="noStrike" cap="none" normalizeH="0" baseline="0" dirty="0">
                <a:ln>
                  <a:noFill/>
                </a:ln>
                <a:solidFill>
                  <a:schemeClr val="tx1"/>
                </a:solidFill>
                <a:effectLst/>
                <a:latin typeface="Arial" charset="0"/>
              </a:rPr>
              <a:t>UK Link / BW</a:t>
            </a:r>
          </a:p>
          <a:p>
            <a:pPr marL="0" marR="0" indent="0" algn="ctr" defTabSz="914400" rtl="0" eaLnBrk="1" fontAlgn="base" latinLnBrk="0" hangingPunct="1">
              <a:lnSpc>
                <a:spcPct val="100000"/>
              </a:lnSpc>
              <a:spcBef>
                <a:spcPct val="0"/>
              </a:spcBef>
              <a:spcAft>
                <a:spcPct val="0"/>
              </a:spcAft>
              <a:buClrTx/>
              <a:buSzTx/>
              <a:buFontTx/>
              <a:buNone/>
              <a:tabLst/>
            </a:pPr>
            <a:r>
              <a:rPr lang="en-GB" sz="800" dirty="0">
                <a:latin typeface="Arial" charset="0"/>
              </a:rPr>
              <a:t>Data</a:t>
            </a:r>
          </a:p>
          <a:p>
            <a:pPr marL="0" marR="0" indent="0" algn="ctr" defTabSz="914400" rtl="0" eaLnBrk="1" fontAlgn="base" latinLnBrk="0" hangingPunct="1">
              <a:lnSpc>
                <a:spcPct val="100000"/>
              </a:lnSpc>
              <a:spcBef>
                <a:spcPct val="0"/>
              </a:spcBef>
              <a:spcAft>
                <a:spcPct val="0"/>
              </a:spcAft>
              <a:buClrTx/>
              <a:buSzTx/>
              <a:buFontTx/>
              <a:buNone/>
              <a:tabLst/>
            </a:pPr>
            <a:r>
              <a:rPr kumimoji="0" lang="en-GB" sz="800" i="0" u="none" strike="noStrike" cap="none" normalizeH="0" baseline="0" dirty="0">
                <a:ln>
                  <a:noFill/>
                </a:ln>
                <a:solidFill>
                  <a:schemeClr val="tx1"/>
                </a:solidFill>
                <a:effectLst/>
                <a:latin typeface="Arial" charset="0"/>
              </a:rPr>
              <a:t>(Selective)</a:t>
            </a:r>
          </a:p>
        </p:txBody>
      </p:sp>
      <p:sp>
        <p:nvSpPr>
          <p:cNvPr id="31" name="Can 30"/>
          <p:cNvSpPr/>
          <p:nvPr/>
        </p:nvSpPr>
        <p:spPr bwMode="auto">
          <a:xfrm>
            <a:off x="3347864" y="2931790"/>
            <a:ext cx="648072" cy="624505"/>
          </a:xfrm>
          <a:prstGeom prst="can">
            <a:avLst/>
          </a:prstGeom>
          <a:solidFill>
            <a:schemeClr val="bg1"/>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2075" tIns="46038" rIns="92075" bIns="46038"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800" i="0" u="none" strike="noStrike" cap="none" normalizeH="0" baseline="0" dirty="0">
                <a:ln>
                  <a:noFill/>
                </a:ln>
                <a:solidFill>
                  <a:schemeClr val="tx1"/>
                </a:solidFill>
                <a:effectLst/>
                <a:latin typeface="Arial" charset="0"/>
              </a:rPr>
              <a:t>Customer</a:t>
            </a:r>
            <a:r>
              <a:rPr kumimoji="0" lang="en-GB" sz="800" i="0" u="none" strike="noStrike" cap="none" normalizeH="0" dirty="0">
                <a:ln>
                  <a:noFill/>
                </a:ln>
                <a:solidFill>
                  <a:schemeClr val="tx1"/>
                </a:solidFill>
                <a:effectLst/>
                <a:latin typeface="Arial" charset="0"/>
              </a:rPr>
              <a:t> </a:t>
            </a:r>
          </a:p>
          <a:p>
            <a:pPr marL="0" marR="0" indent="0" algn="ctr" defTabSz="914400" rtl="0" eaLnBrk="1" fontAlgn="base" latinLnBrk="0" hangingPunct="1">
              <a:lnSpc>
                <a:spcPct val="100000"/>
              </a:lnSpc>
              <a:spcBef>
                <a:spcPct val="0"/>
              </a:spcBef>
              <a:spcAft>
                <a:spcPct val="0"/>
              </a:spcAft>
              <a:buClrTx/>
              <a:buSzTx/>
              <a:buFontTx/>
              <a:buNone/>
              <a:tabLst/>
            </a:pPr>
            <a:r>
              <a:rPr kumimoji="0" lang="en-GB" sz="800" i="0" u="none" strike="noStrike" cap="none" normalizeH="0" baseline="0" dirty="0">
                <a:ln>
                  <a:noFill/>
                </a:ln>
                <a:solidFill>
                  <a:schemeClr val="tx1"/>
                </a:solidFill>
                <a:effectLst/>
                <a:latin typeface="Arial" charset="0"/>
              </a:rPr>
              <a:t>Data Files</a:t>
            </a:r>
          </a:p>
        </p:txBody>
      </p:sp>
      <p:sp>
        <p:nvSpPr>
          <p:cNvPr id="32" name="Flowchart: Predefined Process 31"/>
          <p:cNvSpPr/>
          <p:nvPr/>
        </p:nvSpPr>
        <p:spPr>
          <a:xfrm>
            <a:off x="5076056" y="2809478"/>
            <a:ext cx="1080120" cy="410344"/>
          </a:xfrm>
          <a:prstGeom prst="flowChartPredefinedProcess">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Comparative Algorithms</a:t>
            </a:r>
          </a:p>
        </p:txBody>
      </p:sp>
      <p:sp>
        <p:nvSpPr>
          <p:cNvPr id="33" name="Flowchart: Multidocument 32"/>
          <p:cNvSpPr/>
          <p:nvPr/>
        </p:nvSpPr>
        <p:spPr>
          <a:xfrm>
            <a:off x="7379046" y="2697477"/>
            <a:ext cx="792088" cy="522345"/>
          </a:xfrm>
          <a:prstGeom prst="flowChartMultidocumen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Exception Reporting</a:t>
            </a:r>
          </a:p>
        </p:txBody>
      </p:sp>
      <p:sp>
        <p:nvSpPr>
          <p:cNvPr id="34" name="TextBox 33"/>
          <p:cNvSpPr txBox="1"/>
          <p:nvPr/>
        </p:nvSpPr>
        <p:spPr>
          <a:xfrm>
            <a:off x="395536" y="2150735"/>
            <a:ext cx="1431256" cy="276999"/>
          </a:xfrm>
          <a:prstGeom prst="rect">
            <a:avLst/>
          </a:prstGeom>
          <a:noFill/>
        </p:spPr>
        <p:txBody>
          <a:bodyPr wrap="square" rtlCol="0">
            <a:spAutoFit/>
          </a:bodyPr>
          <a:lstStyle/>
          <a:p>
            <a:pPr algn="ctr"/>
            <a:r>
              <a:rPr lang="en-GB" sz="1200" b="1" dirty="0"/>
              <a:t>1. Source Data</a:t>
            </a:r>
          </a:p>
        </p:txBody>
      </p:sp>
      <p:sp>
        <p:nvSpPr>
          <p:cNvPr id="35" name="TextBox 34"/>
          <p:cNvSpPr txBox="1"/>
          <p:nvPr/>
        </p:nvSpPr>
        <p:spPr>
          <a:xfrm>
            <a:off x="2668382" y="2150735"/>
            <a:ext cx="1359248" cy="276999"/>
          </a:xfrm>
          <a:prstGeom prst="rect">
            <a:avLst/>
          </a:prstGeom>
          <a:noFill/>
        </p:spPr>
        <p:txBody>
          <a:bodyPr wrap="square" rtlCol="0">
            <a:spAutoFit/>
          </a:bodyPr>
          <a:lstStyle/>
          <a:p>
            <a:pPr algn="ctr"/>
            <a:r>
              <a:rPr lang="en-GB" sz="1200" b="1" dirty="0"/>
              <a:t>2. Data Storage</a:t>
            </a:r>
          </a:p>
        </p:txBody>
      </p:sp>
      <p:sp>
        <p:nvSpPr>
          <p:cNvPr id="36" name="TextBox 35"/>
          <p:cNvSpPr txBox="1"/>
          <p:nvPr/>
        </p:nvSpPr>
        <p:spPr>
          <a:xfrm>
            <a:off x="4858766" y="2150735"/>
            <a:ext cx="1513434" cy="276999"/>
          </a:xfrm>
          <a:prstGeom prst="rect">
            <a:avLst/>
          </a:prstGeom>
          <a:noFill/>
        </p:spPr>
        <p:txBody>
          <a:bodyPr wrap="square" rtlCol="0">
            <a:spAutoFit/>
          </a:bodyPr>
          <a:lstStyle/>
          <a:p>
            <a:pPr algn="ctr"/>
            <a:r>
              <a:rPr lang="en-GB" sz="1200" b="1" dirty="0"/>
              <a:t>3. Comparison</a:t>
            </a:r>
          </a:p>
        </p:txBody>
      </p:sp>
      <p:sp>
        <p:nvSpPr>
          <p:cNvPr id="45" name="TextBox 44"/>
          <p:cNvSpPr txBox="1"/>
          <p:nvPr/>
        </p:nvSpPr>
        <p:spPr>
          <a:xfrm>
            <a:off x="7019006" y="2150735"/>
            <a:ext cx="1513434" cy="276999"/>
          </a:xfrm>
          <a:prstGeom prst="rect">
            <a:avLst/>
          </a:prstGeom>
          <a:noFill/>
        </p:spPr>
        <p:txBody>
          <a:bodyPr wrap="square" rtlCol="0">
            <a:spAutoFit/>
          </a:bodyPr>
          <a:lstStyle/>
          <a:p>
            <a:pPr algn="ctr"/>
            <a:r>
              <a:rPr lang="en-GB" sz="1200" b="1" dirty="0"/>
              <a:t>4. Outputs</a:t>
            </a:r>
          </a:p>
        </p:txBody>
      </p:sp>
      <p:sp>
        <p:nvSpPr>
          <p:cNvPr id="55" name="Right Arrow 54"/>
          <p:cNvSpPr/>
          <p:nvPr/>
        </p:nvSpPr>
        <p:spPr>
          <a:xfrm>
            <a:off x="1979712" y="2643758"/>
            <a:ext cx="288032" cy="277174"/>
          </a:xfrm>
          <a:prstGeom prst="rightArrow">
            <a:avLst/>
          </a:prstGeom>
          <a:solidFill>
            <a:schemeClr val="accent3">
              <a:lumMod val="20000"/>
              <a:lumOff val="80000"/>
            </a:schemeClr>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6" name="Right Arrow 55"/>
          <p:cNvSpPr/>
          <p:nvPr/>
        </p:nvSpPr>
        <p:spPr>
          <a:xfrm>
            <a:off x="1979712" y="3363838"/>
            <a:ext cx="288032" cy="277174"/>
          </a:xfrm>
          <a:prstGeom prst="rightArrow">
            <a:avLst/>
          </a:prstGeom>
          <a:solidFill>
            <a:schemeClr val="accent3">
              <a:lumMod val="20000"/>
              <a:lumOff val="80000"/>
            </a:schemeClr>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7" name="Left-Right Arrow 56"/>
          <p:cNvSpPr/>
          <p:nvPr/>
        </p:nvSpPr>
        <p:spPr>
          <a:xfrm>
            <a:off x="4355976" y="2922536"/>
            <a:ext cx="432048" cy="279154"/>
          </a:xfrm>
          <a:prstGeom prst="leftRightArrow">
            <a:avLst/>
          </a:prstGeom>
          <a:solidFill>
            <a:schemeClr val="accent3">
              <a:lumMod val="20000"/>
              <a:lumOff val="80000"/>
            </a:schemeClr>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8" name="Right Arrow 57"/>
          <p:cNvSpPr/>
          <p:nvPr/>
        </p:nvSpPr>
        <p:spPr>
          <a:xfrm>
            <a:off x="6588224" y="2975660"/>
            <a:ext cx="288032" cy="277174"/>
          </a:xfrm>
          <a:prstGeom prst="rightArrow">
            <a:avLst/>
          </a:prstGeom>
          <a:solidFill>
            <a:schemeClr val="accent3">
              <a:lumMod val="20000"/>
              <a:lumOff val="80000"/>
            </a:schemeClr>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9" name="TextBox 58"/>
          <p:cNvSpPr txBox="1"/>
          <p:nvPr/>
        </p:nvSpPr>
        <p:spPr>
          <a:xfrm>
            <a:off x="403929" y="3871654"/>
            <a:ext cx="1431256" cy="276999"/>
          </a:xfrm>
          <a:prstGeom prst="rect">
            <a:avLst/>
          </a:prstGeom>
          <a:noFill/>
        </p:spPr>
        <p:txBody>
          <a:bodyPr wrap="square" rtlCol="0">
            <a:spAutoFit/>
          </a:bodyPr>
          <a:lstStyle/>
          <a:p>
            <a:pPr algn="r"/>
            <a:r>
              <a:rPr lang="en-GB" sz="1200" b="1" dirty="0"/>
              <a:t>5. Integration</a:t>
            </a:r>
          </a:p>
        </p:txBody>
      </p:sp>
      <p:sp>
        <p:nvSpPr>
          <p:cNvPr id="60" name="Rounded Rectangle 59"/>
          <p:cNvSpPr/>
          <p:nvPr/>
        </p:nvSpPr>
        <p:spPr bwMode="auto">
          <a:xfrm>
            <a:off x="1826281" y="3878927"/>
            <a:ext cx="4545919" cy="276999"/>
          </a:xfrm>
          <a:prstGeom prst="roundRect">
            <a:avLst>
              <a:gd name="adj" fmla="val 5217"/>
            </a:avLst>
          </a:prstGeom>
          <a:solidFill>
            <a:schemeClr val="tx2">
              <a:lumMod val="20000"/>
              <a:lumOff val="80000"/>
            </a:schemeClr>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2075" tIns="46038" rIns="92075" bIns="46038"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1" u="none" strike="noStrike" cap="none" normalizeH="0" baseline="0" dirty="0">
                <a:ln>
                  <a:noFill/>
                </a:ln>
                <a:solidFill>
                  <a:schemeClr val="tx1"/>
                </a:solidFill>
                <a:effectLst/>
                <a:latin typeface="Arial" charset="0"/>
              </a:rPr>
              <a:t>Azure Data Factory (ADF)</a:t>
            </a:r>
          </a:p>
        </p:txBody>
      </p:sp>
      <p:sp>
        <p:nvSpPr>
          <p:cNvPr id="61" name="Can 60"/>
          <p:cNvSpPr/>
          <p:nvPr/>
        </p:nvSpPr>
        <p:spPr bwMode="auto">
          <a:xfrm>
            <a:off x="751451" y="2680467"/>
            <a:ext cx="324036" cy="300735"/>
          </a:xfrm>
          <a:prstGeom prst="can">
            <a:avLst/>
          </a:prstGeom>
          <a:solidFill>
            <a:schemeClr val="bg1"/>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2075" tIns="46038" rIns="92075" bIns="46038"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800" i="0" u="none" strike="noStrike" cap="none" normalizeH="0" baseline="0" dirty="0">
                <a:ln>
                  <a:noFill/>
                </a:ln>
                <a:solidFill>
                  <a:schemeClr val="tx1"/>
                </a:solidFill>
                <a:effectLst/>
                <a:latin typeface="Arial" charset="0"/>
              </a:rPr>
              <a:t>BW</a:t>
            </a:r>
          </a:p>
        </p:txBody>
      </p:sp>
      <p:sp>
        <p:nvSpPr>
          <p:cNvPr id="62" name="Can 61"/>
          <p:cNvSpPr/>
          <p:nvPr/>
        </p:nvSpPr>
        <p:spPr bwMode="auto">
          <a:xfrm>
            <a:off x="1223628" y="2680467"/>
            <a:ext cx="324036" cy="300735"/>
          </a:xfrm>
          <a:prstGeom prst="can">
            <a:avLst/>
          </a:prstGeom>
          <a:solidFill>
            <a:schemeClr val="bg1"/>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2075" tIns="46038" rIns="92075" bIns="46038"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800" i="0" u="none" strike="noStrike" cap="none" normalizeH="0" baseline="0" dirty="0">
                <a:ln>
                  <a:noFill/>
                </a:ln>
                <a:solidFill>
                  <a:schemeClr val="tx1"/>
                </a:solidFill>
                <a:effectLst/>
                <a:latin typeface="Arial" charset="0"/>
              </a:rPr>
              <a:t>ISU</a:t>
            </a:r>
          </a:p>
        </p:txBody>
      </p:sp>
      <p:sp>
        <p:nvSpPr>
          <p:cNvPr id="3" name="Flowchart: Sequential Access Storage 2"/>
          <p:cNvSpPr/>
          <p:nvPr/>
        </p:nvSpPr>
        <p:spPr>
          <a:xfrm>
            <a:off x="1019800" y="3363838"/>
            <a:ext cx="288032" cy="360040"/>
          </a:xfrm>
          <a:prstGeom prst="flowChartMagneticTape">
            <a:avLst/>
          </a:prstGeom>
          <a:solidFill>
            <a:schemeClr val="bg1"/>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2075" tIns="46038" rIns="92075" bIns="46038" numCol="1" rtlCol="0" anchor="t" anchorCtr="0" compatLnSpc="1">
            <a:prstTxWarp prst="textNoShape">
              <a:avLst/>
            </a:prstTxWarp>
          </a:bodyPr>
          <a:lstStyle/>
          <a:p>
            <a:pPr algn="ctr" fontAlgn="base">
              <a:spcBef>
                <a:spcPct val="0"/>
              </a:spcBef>
              <a:spcAft>
                <a:spcPct val="0"/>
              </a:spcAft>
            </a:pPr>
            <a:r>
              <a:rPr lang="en-GB" sz="800" dirty="0">
                <a:solidFill>
                  <a:schemeClr val="tx1"/>
                </a:solidFill>
                <a:latin typeface="Arial" charset="0"/>
              </a:rPr>
              <a:t>Files</a:t>
            </a:r>
          </a:p>
        </p:txBody>
      </p:sp>
      <p:pic>
        <p:nvPicPr>
          <p:cNvPr id="37" name="Picture 18" descr="Image result for SAS logo">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92080" y="3348522"/>
            <a:ext cx="786287" cy="335720"/>
          </a:xfrm>
          <a:prstGeom prst="rect">
            <a:avLst/>
          </a:prstGeom>
          <a:noFill/>
          <a:ln>
            <a:solidFill>
              <a:schemeClr val="bg1">
                <a:lumMod val="50000"/>
              </a:schemeClr>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38" name="Picture 18" descr="Image result for SAS logo">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52320" y="3311443"/>
            <a:ext cx="786287" cy="335720"/>
          </a:xfrm>
          <a:prstGeom prst="rect">
            <a:avLst/>
          </a:prstGeom>
          <a:noFill/>
          <a:ln>
            <a:solidFill>
              <a:schemeClr val="bg1">
                <a:lumMod val="50000"/>
              </a:schemeClr>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40" name="Rounded Rectangle 39"/>
          <p:cNvSpPr/>
          <p:nvPr/>
        </p:nvSpPr>
        <p:spPr>
          <a:xfrm>
            <a:off x="8252792" y="195486"/>
            <a:ext cx="783704" cy="28803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n-US" sz="1000" b="1" dirty="0">
                <a:solidFill>
                  <a:srgbClr val="3E5AA8"/>
                </a:solidFill>
              </a:rPr>
              <a:t>1</a:t>
            </a:r>
          </a:p>
        </p:txBody>
      </p:sp>
    </p:spTree>
    <p:extLst>
      <p:ext uri="{BB962C8B-B14F-4D97-AF65-F5344CB8AC3E}">
        <p14:creationId xmlns:p14="http://schemas.microsoft.com/office/powerpoint/2010/main" val="640817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478"/>
            <a:ext cx="8229600" cy="465128"/>
          </a:xfrm>
        </p:spPr>
        <p:txBody>
          <a:bodyPr>
            <a:normAutofit/>
          </a:bodyPr>
          <a:lstStyle/>
          <a:p>
            <a:r>
              <a:rPr lang="en-US" sz="2400" dirty="0"/>
              <a:t>Option 2</a:t>
            </a:r>
            <a:endParaRPr lang="en-GB" sz="2400" dirty="0"/>
          </a:p>
        </p:txBody>
      </p:sp>
      <p:graphicFrame>
        <p:nvGraphicFramePr>
          <p:cNvPr id="8" name="Table 7"/>
          <p:cNvGraphicFramePr>
            <a:graphicFrameLocks noGrp="1"/>
          </p:cNvGraphicFramePr>
          <p:nvPr>
            <p:extLst/>
          </p:nvPr>
        </p:nvGraphicFramePr>
        <p:xfrm>
          <a:off x="335533" y="539434"/>
          <a:ext cx="8345978" cy="1204724"/>
        </p:xfrm>
        <a:graphic>
          <a:graphicData uri="http://schemas.openxmlformats.org/drawingml/2006/table">
            <a:tbl>
              <a:tblPr firstRow="1" bandRow="1">
                <a:tableStyleId>{E8B1032C-EA38-4F05-BA0D-38AFFFC7BED3}</a:tableStyleId>
              </a:tblPr>
              <a:tblGrid>
                <a:gridCol w="8345978">
                  <a:extLst>
                    <a:ext uri="{9D8B030D-6E8A-4147-A177-3AD203B41FA5}">
                      <a16:colId xmlns:a16="http://schemas.microsoft.com/office/drawing/2014/main" val="20000"/>
                    </a:ext>
                  </a:extLst>
                </a:gridCol>
              </a:tblGrid>
              <a:tr h="3090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rgbClr val="3E5AA8"/>
                          </a:solidFill>
                          <a:latin typeface="+mn-lt"/>
                          <a:ea typeface="+mn-ea"/>
                          <a:cs typeface="+mn-cs"/>
                        </a:rPr>
                        <a:t>Description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895664">
                <a:tc>
                  <a:txBody>
                    <a:bodyPr/>
                    <a:lstStyle/>
                    <a:p>
                      <a:pPr marL="0" indent="0">
                        <a:buNone/>
                      </a:pPr>
                      <a:r>
                        <a:rPr lang="en-GB" sz="800" b="1" dirty="0"/>
                        <a:t>Data Storage:</a:t>
                      </a:r>
                      <a:r>
                        <a:rPr lang="en-GB" sz="800" b="1" baseline="0" dirty="0"/>
                        <a:t> </a:t>
                      </a:r>
                      <a:r>
                        <a:rPr lang="en-GB" sz="800" dirty="0"/>
                        <a:t>Extraction tool to be used to extract</a:t>
                      </a:r>
                      <a:r>
                        <a:rPr lang="en-GB" sz="800" baseline="0" dirty="0"/>
                        <a:t> data from SAP BW and reports will be used for data extraction from SAP ISU into a staging area in Azure SQL Cloud server</a:t>
                      </a:r>
                      <a:endParaRPr lang="en-GB" sz="800"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sz="800" dirty="0"/>
                    </a:p>
                    <a:p>
                      <a:pPr marL="0" indent="0">
                        <a:buNone/>
                      </a:pPr>
                      <a:r>
                        <a:rPr lang="en-GB" sz="800" b="1" dirty="0"/>
                        <a:t>Comparison</a:t>
                      </a:r>
                      <a:r>
                        <a:rPr lang="en-GB" sz="800" dirty="0"/>
                        <a:t> :</a:t>
                      </a:r>
                      <a:r>
                        <a:rPr lang="en-GB" sz="800" baseline="0" dirty="0"/>
                        <a:t> </a:t>
                      </a:r>
                      <a:r>
                        <a:rPr lang="en-GB" sz="800" dirty="0"/>
                        <a:t>Data processing</a:t>
                      </a:r>
                      <a:r>
                        <a:rPr lang="en-GB" sz="800" baseline="0" dirty="0"/>
                        <a:t> and reconciliation as part of comparison exercise will use Python for building algorithms</a:t>
                      </a:r>
                    </a:p>
                    <a:p>
                      <a:pPr marL="0" indent="0">
                        <a:buNone/>
                      </a:pPr>
                      <a:endParaRPr lang="en-GB" sz="800" dirty="0"/>
                    </a:p>
                    <a:p>
                      <a:pPr marL="0" indent="0">
                        <a:buNone/>
                      </a:pPr>
                      <a:r>
                        <a:rPr lang="en-GB" sz="800" b="1" dirty="0"/>
                        <a:t>Outputs:</a:t>
                      </a:r>
                      <a:r>
                        <a:rPr lang="en-GB" sz="800" b="1" baseline="0" dirty="0"/>
                        <a:t> </a:t>
                      </a:r>
                      <a:r>
                        <a:rPr lang="en-GB" sz="800" kern="1200" dirty="0">
                          <a:solidFill>
                            <a:schemeClr val="tx1"/>
                          </a:solidFill>
                          <a:effectLst/>
                          <a:latin typeface="+mn-lt"/>
                          <a:ea typeface="+mn-ea"/>
                          <a:cs typeface="+mn-cs"/>
                        </a:rPr>
                        <a:t>The reports for the visualisation of results and deep dive in data will be developed on SAP Business Objects</a:t>
                      </a:r>
                      <a:r>
                        <a:rPr lang="en-GB" sz="800" dirty="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0" kern="1200" baseline="0" dirty="0">
                        <a:solidFill>
                          <a:schemeClr val="bg1">
                            <a:lumMod val="50000"/>
                          </a:schemeClr>
                        </a:solidFill>
                        <a:latin typeface="Arial" panose="020B0604020202020204" pitchFamily="34" charset="0"/>
                        <a:ea typeface="+mn-ea"/>
                        <a:cs typeface="Arial" panose="020B0604020202020204" pitchFamily="34" charset="0"/>
                      </a:endParaRP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1" name="Table 10"/>
          <p:cNvGraphicFramePr>
            <a:graphicFrameLocks noGrp="1"/>
          </p:cNvGraphicFramePr>
          <p:nvPr>
            <p:extLst/>
          </p:nvPr>
        </p:nvGraphicFramePr>
        <p:xfrm>
          <a:off x="323528" y="4299942"/>
          <a:ext cx="8345979" cy="559264"/>
        </p:xfrm>
        <a:graphic>
          <a:graphicData uri="http://schemas.openxmlformats.org/drawingml/2006/table">
            <a:tbl>
              <a:tblPr firstRow="1" bandRow="1">
                <a:tableStyleId>{E8B1032C-EA38-4F05-BA0D-38AFFFC7BED3}</a:tableStyleId>
              </a:tblPr>
              <a:tblGrid>
                <a:gridCol w="2781993">
                  <a:extLst>
                    <a:ext uri="{9D8B030D-6E8A-4147-A177-3AD203B41FA5}">
                      <a16:colId xmlns:a16="http://schemas.microsoft.com/office/drawing/2014/main" val="20000"/>
                    </a:ext>
                  </a:extLst>
                </a:gridCol>
                <a:gridCol w="2781993">
                  <a:extLst>
                    <a:ext uri="{9D8B030D-6E8A-4147-A177-3AD203B41FA5}">
                      <a16:colId xmlns:a16="http://schemas.microsoft.com/office/drawing/2014/main" val="20001"/>
                    </a:ext>
                  </a:extLst>
                </a:gridCol>
                <a:gridCol w="2781993">
                  <a:extLst>
                    <a:ext uri="{9D8B030D-6E8A-4147-A177-3AD203B41FA5}">
                      <a16:colId xmlns:a16="http://schemas.microsoft.com/office/drawing/2014/main" val="20002"/>
                    </a:ext>
                  </a:extLst>
                </a:gridCol>
              </a:tblGrid>
              <a:tr h="288000">
                <a:tc>
                  <a:txBody>
                    <a:bodyPr/>
                    <a:lstStyle/>
                    <a:p>
                      <a:pPr algn="ctr"/>
                      <a:r>
                        <a:rPr lang="en-GB" sz="1200" dirty="0">
                          <a:solidFill>
                            <a:srgbClr val="3E5AA8"/>
                          </a:solidFill>
                        </a:rPr>
                        <a:t>Timeline</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a:solidFill>
                            <a:srgbClr val="3E5AA8"/>
                          </a:solidFill>
                        </a:rPr>
                        <a:t>Environment</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a:solidFill>
                            <a:srgbClr val="3E5AA8"/>
                          </a:solidFill>
                        </a:rPr>
                        <a:t>High Level</a:t>
                      </a:r>
                      <a:r>
                        <a:rPr lang="en-GB" sz="1200" baseline="0" dirty="0">
                          <a:solidFill>
                            <a:srgbClr val="3E5AA8"/>
                          </a:solidFill>
                        </a:rPr>
                        <a:t> Cost Estimate</a:t>
                      </a:r>
                      <a:endParaRPr lang="en-GB" sz="1200" dirty="0">
                        <a:solidFill>
                          <a:srgbClr val="3E5AA8"/>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271264">
                <a:tc>
                  <a:txBody>
                    <a:bodyPr/>
                    <a:lstStyle/>
                    <a:p>
                      <a:pPr marL="0" indent="0" algn="ctr">
                        <a:buFont typeface="Arial" panose="020B0604020202020204" pitchFamily="34" charset="0"/>
                        <a:buNone/>
                      </a:pPr>
                      <a:r>
                        <a:rPr lang="en-GB" sz="1050" b="0" dirty="0">
                          <a:solidFill>
                            <a:schemeClr val="bg1">
                              <a:lumMod val="50000"/>
                            </a:schemeClr>
                          </a:solidFill>
                          <a:latin typeface="Arial" panose="020B0604020202020204" pitchFamily="34" charset="0"/>
                          <a:cs typeface="Arial" panose="020B0604020202020204" pitchFamily="34" charset="0"/>
                        </a:rPr>
                        <a:t>4</a:t>
                      </a:r>
                      <a:r>
                        <a:rPr lang="en-GB" sz="1050" b="0" baseline="0" dirty="0">
                          <a:solidFill>
                            <a:schemeClr val="bg1">
                              <a:lumMod val="50000"/>
                            </a:schemeClr>
                          </a:solidFill>
                          <a:latin typeface="Arial" panose="020B0604020202020204" pitchFamily="34" charset="0"/>
                          <a:cs typeface="Arial" panose="020B0604020202020204" pitchFamily="34" charset="0"/>
                        </a:rPr>
                        <a:t> – 5 </a:t>
                      </a:r>
                      <a:r>
                        <a:rPr lang="en-GB" sz="1050" b="0" dirty="0">
                          <a:solidFill>
                            <a:schemeClr val="bg1">
                              <a:lumMod val="50000"/>
                            </a:schemeClr>
                          </a:solidFill>
                          <a:latin typeface="Arial" panose="020B0604020202020204" pitchFamily="34" charset="0"/>
                          <a:cs typeface="Arial" panose="020B0604020202020204" pitchFamily="34" charset="0"/>
                        </a:rPr>
                        <a:t>Months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GB" sz="1050" b="0" dirty="0">
                          <a:solidFill>
                            <a:schemeClr val="bg1">
                              <a:lumMod val="50000"/>
                            </a:schemeClr>
                          </a:solidFill>
                          <a:latin typeface="Arial" panose="020B0604020202020204" pitchFamily="34" charset="0"/>
                          <a:cs typeface="Arial" panose="020B0604020202020204" pitchFamily="34" charset="0"/>
                        </a:rPr>
                        <a:t>3</a:t>
                      </a:r>
                      <a:r>
                        <a:rPr lang="en-GB" sz="1050" b="0" baseline="30000" dirty="0">
                          <a:solidFill>
                            <a:schemeClr val="bg1">
                              <a:lumMod val="50000"/>
                            </a:schemeClr>
                          </a:solidFill>
                          <a:latin typeface="Arial" panose="020B0604020202020204" pitchFamily="34" charset="0"/>
                          <a:cs typeface="Arial" panose="020B0604020202020204" pitchFamily="34" charset="0"/>
                        </a:rPr>
                        <a:t>rd</a:t>
                      </a:r>
                      <a:r>
                        <a:rPr lang="en-GB" sz="1050" b="0" baseline="0" dirty="0">
                          <a:solidFill>
                            <a:schemeClr val="bg1">
                              <a:lumMod val="50000"/>
                            </a:schemeClr>
                          </a:solidFill>
                          <a:latin typeface="Arial" panose="020B0604020202020204" pitchFamily="34" charset="0"/>
                          <a:cs typeface="Arial" panose="020B0604020202020204" pitchFamily="34" charset="0"/>
                        </a:rPr>
                        <a:t> Party Azure Cloud Solution</a:t>
                      </a:r>
                      <a:endParaRPr lang="en-GB" sz="1050" b="0" dirty="0">
                        <a:solidFill>
                          <a:schemeClr val="bg1">
                            <a:lumMod val="50000"/>
                          </a:schemeClr>
                        </a:solidFill>
                        <a:latin typeface="Arial" panose="020B0604020202020204" pitchFamily="34" charset="0"/>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GB" sz="1050" b="0" dirty="0">
                          <a:solidFill>
                            <a:schemeClr val="bg1">
                              <a:lumMod val="50000"/>
                            </a:schemeClr>
                          </a:solidFill>
                          <a:latin typeface="Arial" panose="020B0604020202020204" pitchFamily="34" charset="0"/>
                          <a:cs typeface="Arial" panose="020B0604020202020204" pitchFamily="34" charset="0"/>
                        </a:rPr>
                        <a:t>£330k</a:t>
                      </a:r>
                      <a:r>
                        <a:rPr lang="en-GB" sz="1050" b="0" baseline="0" dirty="0">
                          <a:solidFill>
                            <a:schemeClr val="bg1">
                              <a:lumMod val="50000"/>
                            </a:schemeClr>
                          </a:solidFill>
                          <a:latin typeface="Arial" panose="020B0604020202020204" pitchFamily="34" charset="0"/>
                          <a:cs typeface="Arial" panose="020B0604020202020204" pitchFamily="34" charset="0"/>
                        </a:rPr>
                        <a:t> - 380</a:t>
                      </a:r>
                      <a:r>
                        <a:rPr lang="en-GB" sz="1050" b="0" dirty="0">
                          <a:solidFill>
                            <a:schemeClr val="bg1">
                              <a:lumMod val="50000"/>
                            </a:schemeClr>
                          </a:solidFill>
                          <a:latin typeface="Arial" panose="020B0604020202020204" pitchFamily="34" charset="0"/>
                          <a:cs typeface="Arial" panose="020B0604020202020204" pitchFamily="34" charset="0"/>
                        </a:rPr>
                        <a:t>k exc VAT</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23" name="Table 22"/>
          <p:cNvGraphicFramePr>
            <a:graphicFrameLocks noGrp="1"/>
          </p:cNvGraphicFramePr>
          <p:nvPr>
            <p:extLst/>
          </p:nvPr>
        </p:nvGraphicFramePr>
        <p:xfrm>
          <a:off x="335533" y="1923678"/>
          <a:ext cx="8340923" cy="2304256"/>
        </p:xfrm>
        <a:graphic>
          <a:graphicData uri="http://schemas.openxmlformats.org/drawingml/2006/table">
            <a:tbl>
              <a:tblPr firstRow="1" bandRow="1">
                <a:tableStyleId>{E8B1032C-EA38-4F05-BA0D-38AFFFC7BED3}</a:tableStyleId>
              </a:tblPr>
              <a:tblGrid>
                <a:gridCol w="8340923">
                  <a:extLst>
                    <a:ext uri="{9D8B030D-6E8A-4147-A177-3AD203B41FA5}">
                      <a16:colId xmlns:a16="http://schemas.microsoft.com/office/drawing/2014/main" val="20000"/>
                    </a:ext>
                  </a:extLst>
                </a:gridCol>
              </a:tblGrid>
              <a:tr h="222367">
                <a:tc>
                  <a:txBody>
                    <a:bodyPr/>
                    <a:lstStyle/>
                    <a:p>
                      <a:pPr algn="l"/>
                      <a:r>
                        <a:rPr lang="en-GB" sz="1200" dirty="0">
                          <a:solidFill>
                            <a:srgbClr val="3E5AA8"/>
                          </a:solidFill>
                        </a:rPr>
                        <a:t>Solution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2029936">
                <a:tc>
                  <a:txBody>
                    <a:bodyPr/>
                    <a:lstStyle/>
                    <a:p>
                      <a:pPr marL="0" indent="0">
                        <a:buFont typeface="Arial" panose="020B0604020202020204" pitchFamily="34" charset="0"/>
                        <a:buNone/>
                      </a:pPr>
                      <a:endParaRPr lang="en-GB" sz="1600" b="0" dirty="0">
                        <a:latin typeface="Arial" panose="020B0604020202020204" pitchFamily="34" charset="0"/>
                        <a:cs typeface="Arial" panose="020B0604020202020204" pitchFamily="34" charset="0"/>
                      </a:endParaRP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4" name="Rounded Rectangle 23"/>
          <p:cNvSpPr/>
          <p:nvPr/>
        </p:nvSpPr>
        <p:spPr bwMode="auto">
          <a:xfrm>
            <a:off x="7019006" y="2442639"/>
            <a:ext cx="1513434" cy="1353246"/>
          </a:xfrm>
          <a:prstGeom prst="roundRect">
            <a:avLst>
              <a:gd name="adj" fmla="val 5217"/>
            </a:avLst>
          </a:prstGeom>
          <a:solidFill>
            <a:schemeClr val="tx2">
              <a:lumMod val="20000"/>
              <a:lumOff val="80000"/>
            </a:schemeClr>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2075" tIns="46038" rIns="92075" bIns="46038"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1" u="none" strike="noStrike" cap="none" normalizeH="0" baseline="0" dirty="0">
                <a:ln>
                  <a:noFill/>
                </a:ln>
                <a:solidFill>
                  <a:schemeClr val="tx1"/>
                </a:solidFill>
                <a:effectLst/>
                <a:latin typeface="Arial" charset="0"/>
              </a:rPr>
              <a:t>Reports</a:t>
            </a:r>
          </a:p>
        </p:txBody>
      </p:sp>
      <p:sp>
        <p:nvSpPr>
          <p:cNvPr id="25" name="Rounded Rectangle 24"/>
          <p:cNvSpPr/>
          <p:nvPr/>
        </p:nvSpPr>
        <p:spPr bwMode="auto">
          <a:xfrm>
            <a:off x="4858766" y="2442640"/>
            <a:ext cx="1513434" cy="1353246"/>
          </a:xfrm>
          <a:prstGeom prst="roundRect">
            <a:avLst>
              <a:gd name="adj" fmla="val 5217"/>
            </a:avLst>
          </a:prstGeom>
          <a:solidFill>
            <a:schemeClr val="tx2">
              <a:lumMod val="20000"/>
              <a:lumOff val="80000"/>
            </a:schemeClr>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2075" tIns="46038" rIns="92075" bIns="46038"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1" u="none" strike="noStrike" cap="none" normalizeH="0" dirty="0">
                <a:ln>
                  <a:noFill/>
                </a:ln>
                <a:solidFill>
                  <a:schemeClr val="tx1"/>
                </a:solidFill>
                <a:effectLst/>
                <a:latin typeface="Arial" charset="0"/>
              </a:rPr>
              <a:t>Analytical Toolsets</a:t>
            </a:r>
          </a:p>
          <a:p>
            <a:pPr marL="0" marR="0" indent="0" algn="ctr" defTabSz="914400" rtl="0" eaLnBrk="1" fontAlgn="base" latinLnBrk="0" hangingPunct="1">
              <a:lnSpc>
                <a:spcPct val="100000"/>
              </a:lnSpc>
              <a:spcBef>
                <a:spcPct val="0"/>
              </a:spcBef>
              <a:spcAft>
                <a:spcPct val="0"/>
              </a:spcAft>
              <a:buClrTx/>
              <a:buSzTx/>
              <a:buFontTx/>
              <a:buNone/>
              <a:tabLst/>
            </a:pPr>
            <a:r>
              <a:rPr lang="en-GB" sz="900" b="1" i="1" dirty="0">
                <a:latin typeface="Arial" charset="0"/>
              </a:rPr>
              <a:t>(Azure Cloud)</a:t>
            </a:r>
            <a:r>
              <a:rPr kumimoji="0" lang="en-GB" sz="900" b="1" i="1" u="none" strike="noStrike" cap="none" normalizeH="0" dirty="0">
                <a:ln>
                  <a:noFill/>
                </a:ln>
                <a:solidFill>
                  <a:schemeClr val="tx1"/>
                </a:solidFill>
                <a:effectLst/>
                <a:latin typeface="Arial" charset="0"/>
              </a:rPr>
              <a:t> </a:t>
            </a:r>
            <a:endParaRPr kumimoji="0" lang="en-GB" sz="900" b="1" i="1" u="none" strike="noStrike" cap="none" normalizeH="0" baseline="0" dirty="0">
              <a:ln>
                <a:noFill/>
              </a:ln>
              <a:solidFill>
                <a:schemeClr val="tx1"/>
              </a:solidFill>
              <a:effectLst/>
              <a:latin typeface="Arial" charset="0"/>
            </a:endParaRPr>
          </a:p>
        </p:txBody>
      </p:sp>
      <p:sp>
        <p:nvSpPr>
          <p:cNvPr id="26" name="Rounded Rectangle 25"/>
          <p:cNvSpPr/>
          <p:nvPr/>
        </p:nvSpPr>
        <p:spPr bwMode="auto">
          <a:xfrm>
            <a:off x="2483768" y="2442640"/>
            <a:ext cx="1728192" cy="1353245"/>
          </a:xfrm>
          <a:prstGeom prst="roundRect">
            <a:avLst>
              <a:gd name="adj" fmla="val 5217"/>
            </a:avLst>
          </a:prstGeom>
          <a:solidFill>
            <a:schemeClr val="tx2">
              <a:lumMod val="20000"/>
              <a:lumOff val="80000"/>
            </a:schemeClr>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2075" tIns="46038" rIns="92075" bIns="46038"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1" u="none" strike="noStrike" cap="none" normalizeH="0" dirty="0">
                <a:ln>
                  <a:noFill/>
                </a:ln>
                <a:solidFill>
                  <a:schemeClr val="tx1"/>
                </a:solidFill>
                <a:effectLst/>
                <a:latin typeface="Arial" charset="0"/>
              </a:rPr>
              <a:t>Enterprise Data </a:t>
            </a:r>
            <a:r>
              <a:rPr lang="en-GB" sz="900" b="1" i="1" dirty="0">
                <a:latin typeface="Arial" charset="0"/>
              </a:rPr>
              <a:t>Storage</a:t>
            </a:r>
            <a:endParaRPr kumimoji="0" lang="en-GB" sz="900" b="1" i="1" u="none" strike="noStrike" cap="none" normalizeH="0" dirty="0">
              <a:ln>
                <a:noFill/>
              </a:ln>
              <a:solidFill>
                <a:schemeClr val="tx1"/>
              </a:solidFill>
              <a:effectLst/>
              <a:latin typeface="Arial"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1" u="none" strike="noStrike" cap="none" normalizeH="0" dirty="0">
                <a:ln>
                  <a:noFill/>
                </a:ln>
                <a:solidFill>
                  <a:schemeClr val="tx1"/>
                </a:solidFill>
                <a:effectLst/>
                <a:latin typeface="Arial" charset="0"/>
              </a:rPr>
              <a:t> (Azure SQL - Cloud)</a:t>
            </a:r>
            <a:endParaRPr kumimoji="0" lang="en-GB" sz="900" b="1" i="1" u="none" strike="noStrike" cap="none" normalizeH="0" baseline="0" dirty="0">
              <a:ln>
                <a:noFill/>
              </a:ln>
              <a:solidFill>
                <a:schemeClr val="tx1"/>
              </a:solidFill>
              <a:effectLst/>
              <a:latin typeface="Arial" charset="0"/>
            </a:endParaRPr>
          </a:p>
        </p:txBody>
      </p:sp>
      <p:sp>
        <p:nvSpPr>
          <p:cNvPr id="28" name="Rounded Rectangle 27"/>
          <p:cNvSpPr/>
          <p:nvPr/>
        </p:nvSpPr>
        <p:spPr bwMode="auto">
          <a:xfrm>
            <a:off x="395536" y="2442641"/>
            <a:ext cx="1430745" cy="619472"/>
          </a:xfrm>
          <a:prstGeom prst="roundRect">
            <a:avLst>
              <a:gd name="adj" fmla="val 5217"/>
            </a:avLst>
          </a:prstGeom>
          <a:solidFill>
            <a:schemeClr val="tx2">
              <a:lumMod val="20000"/>
              <a:lumOff val="80000"/>
            </a:schemeClr>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2075" tIns="46038" rIns="92075" bIns="46038"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1" u="none" strike="noStrike" cap="none" normalizeH="0" baseline="0" dirty="0">
                <a:ln>
                  <a:noFill/>
                </a:ln>
                <a:solidFill>
                  <a:schemeClr val="tx1"/>
                </a:solidFill>
                <a:effectLst/>
                <a:latin typeface="Arial" charset="0"/>
              </a:rPr>
              <a:t>UK Link Data</a:t>
            </a:r>
          </a:p>
        </p:txBody>
      </p:sp>
      <p:sp>
        <p:nvSpPr>
          <p:cNvPr id="29" name="Rounded Rectangle 28"/>
          <p:cNvSpPr/>
          <p:nvPr/>
        </p:nvSpPr>
        <p:spPr bwMode="auto">
          <a:xfrm>
            <a:off x="395536" y="3162721"/>
            <a:ext cx="1439649" cy="633165"/>
          </a:xfrm>
          <a:prstGeom prst="roundRect">
            <a:avLst>
              <a:gd name="adj" fmla="val 5217"/>
            </a:avLst>
          </a:prstGeom>
          <a:solidFill>
            <a:schemeClr val="tx2">
              <a:lumMod val="20000"/>
              <a:lumOff val="80000"/>
            </a:schemeClr>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2075" tIns="46038" rIns="92075" bIns="46038"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1" u="none" strike="noStrike" cap="none" normalizeH="0" baseline="0" dirty="0">
                <a:ln>
                  <a:noFill/>
                </a:ln>
                <a:solidFill>
                  <a:schemeClr val="tx1"/>
                </a:solidFill>
                <a:effectLst/>
                <a:latin typeface="Arial" charset="0"/>
              </a:rPr>
              <a:t>Shipper Data</a:t>
            </a:r>
          </a:p>
        </p:txBody>
      </p:sp>
      <p:sp>
        <p:nvSpPr>
          <p:cNvPr id="30" name="Can 29"/>
          <p:cNvSpPr/>
          <p:nvPr/>
        </p:nvSpPr>
        <p:spPr bwMode="auto">
          <a:xfrm>
            <a:off x="2627784" y="2931790"/>
            <a:ext cx="648072" cy="624505"/>
          </a:xfrm>
          <a:prstGeom prst="can">
            <a:avLst/>
          </a:prstGeom>
          <a:solidFill>
            <a:schemeClr val="bg1"/>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2075" tIns="46038" rIns="92075" bIns="46038"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800" i="0" u="none" strike="noStrike" cap="none" normalizeH="0" baseline="0" dirty="0">
                <a:ln>
                  <a:noFill/>
                </a:ln>
                <a:solidFill>
                  <a:schemeClr val="tx1"/>
                </a:solidFill>
                <a:effectLst/>
                <a:latin typeface="Arial" charset="0"/>
              </a:rPr>
              <a:t>UK Link / BW</a:t>
            </a:r>
          </a:p>
          <a:p>
            <a:pPr marL="0" marR="0" indent="0" algn="ctr" defTabSz="914400" rtl="0" eaLnBrk="1" fontAlgn="base" latinLnBrk="0" hangingPunct="1">
              <a:lnSpc>
                <a:spcPct val="100000"/>
              </a:lnSpc>
              <a:spcBef>
                <a:spcPct val="0"/>
              </a:spcBef>
              <a:spcAft>
                <a:spcPct val="0"/>
              </a:spcAft>
              <a:buClrTx/>
              <a:buSzTx/>
              <a:buFontTx/>
              <a:buNone/>
              <a:tabLst/>
            </a:pPr>
            <a:r>
              <a:rPr lang="en-GB" sz="800" dirty="0">
                <a:latin typeface="Arial" charset="0"/>
              </a:rPr>
              <a:t>Data</a:t>
            </a:r>
          </a:p>
          <a:p>
            <a:pPr marL="0" marR="0" indent="0" algn="ctr" defTabSz="914400" rtl="0" eaLnBrk="1" fontAlgn="base" latinLnBrk="0" hangingPunct="1">
              <a:lnSpc>
                <a:spcPct val="100000"/>
              </a:lnSpc>
              <a:spcBef>
                <a:spcPct val="0"/>
              </a:spcBef>
              <a:spcAft>
                <a:spcPct val="0"/>
              </a:spcAft>
              <a:buClrTx/>
              <a:buSzTx/>
              <a:buFontTx/>
              <a:buNone/>
              <a:tabLst/>
            </a:pPr>
            <a:r>
              <a:rPr kumimoji="0" lang="en-GB" sz="800" i="0" u="none" strike="noStrike" cap="none" normalizeH="0" baseline="0" dirty="0">
                <a:ln>
                  <a:noFill/>
                </a:ln>
                <a:solidFill>
                  <a:schemeClr val="tx1"/>
                </a:solidFill>
                <a:effectLst/>
                <a:latin typeface="Arial" charset="0"/>
              </a:rPr>
              <a:t>(Selective)</a:t>
            </a:r>
          </a:p>
        </p:txBody>
      </p:sp>
      <p:sp>
        <p:nvSpPr>
          <p:cNvPr id="31" name="Can 30"/>
          <p:cNvSpPr/>
          <p:nvPr/>
        </p:nvSpPr>
        <p:spPr bwMode="auto">
          <a:xfrm>
            <a:off x="3347864" y="2931790"/>
            <a:ext cx="648072" cy="624505"/>
          </a:xfrm>
          <a:prstGeom prst="can">
            <a:avLst/>
          </a:prstGeom>
          <a:solidFill>
            <a:schemeClr val="bg1"/>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2075" tIns="46038" rIns="92075" bIns="46038"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800" i="0" u="none" strike="noStrike" cap="none" normalizeH="0" baseline="0" dirty="0">
                <a:ln>
                  <a:noFill/>
                </a:ln>
                <a:solidFill>
                  <a:schemeClr val="tx1"/>
                </a:solidFill>
                <a:effectLst/>
                <a:latin typeface="Arial" charset="0"/>
              </a:rPr>
              <a:t>Customer</a:t>
            </a:r>
            <a:r>
              <a:rPr kumimoji="0" lang="en-GB" sz="800" i="0" u="none" strike="noStrike" cap="none" normalizeH="0" dirty="0">
                <a:ln>
                  <a:noFill/>
                </a:ln>
                <a:solidFill>
                  <a:schemeClr val="tx1"/>
                </a:solidFill>
                <a:effectLst/>
                <a:latin typeface="Arial" charset="0"/>
              </a:rPr>
              <a:t> </a:t>
            </a:r>
          </a:p>
          <a:p>
            <a:pPr marL="0" marR="0" indent="0" algn="ctr" defTabSz="914400" rtl="0" eaLnBrk="1" fontAlgn="base" latinLnBrk="0" hangingPunct="1">
              <a:lnSpc>
                <a:spcPct val="100000"/>
              </a:lnSpc>
              <a:spcBef>
                <a:spcPct val="0"/>
              </a:spcBef>
              <a:spcAft>
                <a:spcPct val="0"/>
              </a:spcAft>
              <a:buClrTx/>
              <a:buSzTx/>
              <a:buFontTx/>
              <a:buNone/>
              <a:tabLst/>
            </a:pPr>
            <a:r>
              <a:rPr kumimoji="0" lang="en-GB" sz="800" i="0" u="none" strike="noStrike" cap="none" normalizeH="0" baseline="0" dirty="0">
                <a:ln>
                  <a:noFill/>
                </a:ln>
                <a:solidFill>
                  <a:schemeClr val="tx1"/>
                </a:solidFill>
                <a:effectLst/>
                <a:latin typeface="Arial" charset="0"/>
              </a:rPr>
              <a:t>Data Files</a:t>
            </a:r>
          </a:p>
        </p:txBody>
      </p:sp>
      <p:sp>
        <p:nvSpPr>
          <p:cNvPr id="32" name="Flowchart: Predefined Process 31"/>
          <p:cNvSpPr/>
          <p:nvPr/>
        </p:nvSpPr>
        <p:spPr>
          <a:xfrm>
            <a:off x="5076056" y="2809478"/>
            <a:ext cx="1080120" cy="410344"/>
          </a:xfrm>
          <a:prstGeom prst="flowChartPredefinedProcess">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Comparative Algorithms</a:t>
            </a:r>
          </a:p>
        </p:txBody>
      </p:sp>
      <p:sp>
        <p:nvSpPr>
          <p:cNvPr id="33" name="Flowchart: Multidocument 32"/>
          <p:cNvSpPr/>
          <p:nvPr/>
        </p:nvSpPr>
        <p:spPr>
          <a:xfrm>
            <a:off x="7379046" y="2697477"/>
            <a:ext cx="792088" cy="522345"/>
          </a:xfrm>
          <a:prstGeom prst="flowChartMultidocumen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Exception Reporting</a:t>
            </a:r>
          </a:p>
        </p:txBody>
      </p:sp>
      <p:sp>
        <p:nvSpPr>
          <p:cNvPr id="34" name="TextBox 33"/>
          <p:cNvSpPr txBox="1"/>
          <p:nvPr/>
        </p:nvSpPr>
        <p:spPr>
          <a:xfrm>
            <a:off x="395536" y="2150735"/>
            <a:ext cx="1431256" cy="276999"/>
          </a:xfrm>
          <a:prstGeom prst="rect">
            <a:avLst/>
          </a:prstGeom>
          <a:noFill/>
        </p:spPr>
        <p:txBody>
          <a:bodyPr wrap="square" rtlCol="0">
            <a:spAutoFit/>
          </a:bodyPr>
          <a:lstStyle/>
          <a:p>
            <a:pPr algn="ctr"/>
            <a:r>
              <a:rPr lang="en-GB" sz="1200" b="1" dirty="0"/>
              <a:t>1. Source Data</a:t>
            </a:r>
          </a:p>
        </p:txBody>
      </p:sp>
      <p:sp>
        <p:nvSpPr>
          <p:cNvPr id="35" name="TextBox 34"/>
          <p:cNvSpPr txBox="1"/>
          <p:nvPr/>
        </p:nvSpPr>
        <p:spPr>
          <a:xfrm>
            <a:off x="2668382" y="2150735"/>
            <a:ext cx="1359248" cy="276999"/>
          </a:xfrm>
          <a:prstGeom prst="rect">
            <a:avLst/>
          </a:prstGeom>
          <a:noFill/>
        </p:spPr>
        <p:txBody>
          <a:bodyPr wrap="square" rtlCol="0">
            <a:spAutoFit/>
          </a:bodyPr>
          <a:lstStyle/>
          <a:p>
            <a:pPr algn="ctr"/>
            <a:r>
              <a:rPr lang="en-GB" sz="1200" b="1" dirty="0"/>
              <a:t>2. Data Storage</a:t>
            </a:r>
          </a:p>
        </p:txBody>
      </p:sp>
      <p:sp>
        <p:nvSpPr>
          <p:cNvPr id="36" name="TextBox 35"/>
          <p:cNvSpPr txBox="1"/>
          <p:nvPr/>
        </p:nvSpPr>
        <p:spPr>
          <a:xfrm>
            <a:off x="4858766" y="2150735"/>
            <a:ext cx="1513434" cy="276999"/>
          </a:xfrm>
          <a:prstGeom prst="rect">
            <a:avLst/>
          </a:prstGeom>
          <a:noFill/>
        </p:spPr>
        <p:txBody>
          <a:bodyPr wrap="square" rtlCol="0">
            <a:spAutoFit/>
          </a:bodyPr>
          <a:lstStyle/>
          <a:p>
            <a:pPr algn="ctr"/>
            <a:r>
              <a:rPr lang="en-GB" sz="1200" b="1" dirty="0"/>
              <a:t>3. Comparison</a:t>
            </a:r>
          </a:p>
        </p:txBody>
      </p:sp>
      <p:sp>
        <p:nvSpPr>
          <p:cNvPr id="45" name="TextBox 44"/>
          <p:cNvSpPr txBox="1"/>
          <p:nvPr/>
        </p:nvSpPr>
        <p:spPr>
          <a:xfrm>
            <a:off x="7019006" y="2150735"/>
            <a:ext cx="1513434" cy="276999"/>
          </a:xfrm>
          <a:prstGeom prst="rect">
            <a:avLst/>
          </a:prstGeom>
          <a:noFill/>
        </p:spPr>
        <p:txBody>
          <a:bodyPr wrap="square" rtlCol="0">
            <a:spAutoFit/>
          </a:bodyPr>
          <a:lstStyle/>
          <a:p>
            <a:pPr algn="ctr"/>
            <a:r>
              <a:rPr lang="en-GB" sz="1200" b="1" dirty="0"/>
              <a:t>4. Outputs</a:t>
            </a:r>
          </a:p>
        </p:txBody>
      </p:sp>
      <p:sp>
        <p:nvSpPr>
          <p:cNvPr id="55" name="Right Arrow 54"/>
          <p:cNvSpPr/>
          <p:nvPr/>
        </p:nvSpPr>
        <p:spPr>
          <a:xfrm>
            <a:off x="1979712" y="2643758"/>
            <a:ext cx="288032" cy="277174"/>
          </a:xfrm>
          <a:prstGeom prst="rightArrow">
            <a:avLst/>
          </a:prstGeom>
          <a:solidFill>
            <a:schemeClr val="accent3">
              <a:lumMod val="20000"/>
              <a:lumOff val="80000"/>
            </a:schemeClr>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6" name="Right Arrow 55"/>
          <p:cNvSpPr/>
          <p:nvPr/>
        </p:nvSpPr>
        <p:spPr>
          <a:xfrm>
            <a:off x="1979712" y="3363838"/>
            <a:ext cx="288032" cy="277174"/>
          </a:xfrm>
          <a:prstGeom prst="rightArrow">
            <a:avLst/>
          </a:prstGeom>
          <a:solidFill>
            <a:schemeClr val="accent3">
              <a:lumMod val="20000"/>
              <a:lumOff val="80000"/>
            </a:schemeClr>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7" name="Left-Right Arrow 56"/>
          <p:cNvSpPr/>
          <p:nvPr/>
        </p:nvSpPr>
        <p:spPr>
          <a:xfrm>
            <a:off x="4355976" y="2922536"/>
            <a:ext cx="432048" cy="279154"/>
          </a:xfrm>
          <a:prstGeom prst="leftRightArrow">
            <a:avLst/>
          </a:prstGeom>
          <a:solidFill>
            <a:schemeClr val="accent3">
              <a:lumMod val="20000"/>
              <a:lumOff val="80000"/>
            </a:schemeClr>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8" name="Right Arrow 57"/>
          <p:cNvSpPr/>
          <p:nvPr/>
        </p:nvSpPr>
        <p:spPr>
          <a:xfrm>
            <a:off x="6588224" y="2975660"/>
            <a:ext cx="288032" cy="277174"/>
          </a:xfrm>
          <a:prstGeom prst="rightArrow">
            <a:avLst/>
          </a:prstGeom>
          <a:solidFill>
            <a:schemeClr val="accent3">
              <a:lumMod val="20000"/>
              <a:lumOff val="80000"/>
            </a:schemeClr>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9" name="TextBox 58"/>
          <p:cNvSpPr txBox="1"/>
          <p:nvPr/>
        </p:nvSpPr>
        <p:spPr>
          <a:xfrm>
            <a:off x="403929" y="3871654"/>
            <a:ext cx="1431256" cy="276999"/>
          </a:xfrm>
          <a:prstGeom prst="rect">
            <a:avLst/>
          </a:prstGeom>
          <a:noFill/>
        </p:spPr>
        <p:txBody>
          <a:bodyPr wrap="square" rtlCol="0">
            <a:spAutoFit/>
          </a:bodyPr>
          <a:lstStyle/>
          <a:p>
            <a:pPr algn="r"/>
            <a:r>
              <a:rPr lang="en-GB" sz="1200" b="1" dirty="0"/>
              <a:t>5. Integration</a:t>
            </a:r>
          </a:p>
        </p:txBody>
      </p:sp>
      <p:sp>
        <p:nvSpPr>
          <p:cNvPr id="60" name="Rounded Rectangle 59"/>
          <p:cNvSpPr/>
          <p:nvPr/>
        </p:nvSpPr>
        <p:spPr bwMode="auto">
          <a:xfrm>
            <a:off x="1826281" y="3878927"/>
            <a:ext cx="4545919" cy="276999"/>
          </a:xfrm>
          <a:prstGeom prst="roundRect">
            <a:avLst>
              <a:gd name="adj" fmla="val 5217"/>
            </a:avLst>
          </a:prstGeom>
          <a:solidFill>
            <a:schemeClr val="tx2">
              <a:lumMod val="20000"/>
              <a:lumOff val="80000"/>
            </a:schemeClr>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2075" tIns="46038" rIns="92075" bIns="46038"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1" u="none" strike="noStrike" cap="none" normalizeH="0" baseline="0" dirty="0">
                <a:ln>
                  <a:noFill/>
                </a:ln>
                <a:solidFill>
                  <a:schemeClr val="tx1"/>
                </a:solidFill>
                <a:effectLst/>
                <a:latin typeface="Arial" charset="0"/>
              </a:rPr>
              <a:t>Azure Data Factory (ADF)</a:t>
            </a:r>
            <a:r>
              <a:rPr kumimoji="0" lang="en-GB" sz="900" b="1" i="1" u="none" strike="noStrike" cap="none" normalizeH="0" dirty="0">
                <a:ln>
                  <a:noFill/>
                </a:ln>
                <a:solidFill>
                  <a:schemeClr val="tx1"/>
                </a:solidFill>
                <a:effectLst/>
                <a:latin typeface="Arial" charset="0"/>
              </a:rPr>
              <a:t> / IQNxt (Data Quality) </a:t>
            </a:r>
            <a:endParaRPr kumimoji="0" lang="en-GB" sz="900" b="1" i="1" u="none" strike="noStrike" cap="none" normalizeH="0" baseline="0" dirty="0">
              <a:ln>
                <a:noFill/>
              </a:ln>
              <a:solidFill>
                <a:schemeClr val="tx1"/>
              </a:solidFill>
              <a:effectLst/>
              <a:latin typeface="Arial" charset="0"/>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822" y="3282764"/>
            <a:ext cx="439322" cy="4393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descr="Image result for business objects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35217" y="3261919"/>
            <a:ext cx="481012" cy="481012"/>
          </a:xfrm>
          <a:prstGeom prst="rect">
            <a:avLst/>
          </a:prstGeom>
          <a:noFill/>
          <a:extLst>
            <a:ext uri="{909E8E84-426E-40DD-AFC4-6F175D3DCCD1}">
              <a14:hiddenFill xmlns:a14="http://schemas.microsoft.com/office/drawing/2010/main">
                <a:solidFill>
                  <a:srgbClr val="FFFFFF"/>
                </a:solidFill>
              </a14:hiddenFill>
            </a:ext>
          </a:extLst>
        </p:spPr>
      </p:pic>
      <p:sp>
        <p:nvSpPr>
          <p:cNvPr id="61" name="Can 60"/>
          <p:cNvSpPr/>
          <p:nvPr/>
        </p:nvSpPr>
        <p:spPr bwMode="auto">
          <a:xfrm>
            <a:off x="751451" y="2680467"/>
            <a:ext cx="324036" cy="300735"/>
          </a:xfrm>
          <a:prstGeom prst="can">
            <a:avLst/>
          </a:prstGeom>
          <a:solidFill>
            <a:schemeClr val="bg1"/>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2075" tIns="46038" rIns="92075" bIns="46038"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800" i="0" u="none" strike="noStrike" cap="none" normalizeH="0" baseline="0" dirty="0">
                <a:ln>
                  <a:noFill/>
                </a:ln>
                <a:solidFill>
                  <a:schemeClr val="tx1"/>
                </a:solidFill>
                <a:effectLst/>
                <a:latin typeface="Arial" charset="0"/>
              </a:rPr>
              <a:t>BW</a:t>
            </a:r>
          </a:p>
        </p:txBody>
      </p:sp>
      <p:sp>
        <p:nvSpPr>
          <p:cNvPr id="62" name="Can 61"/>
          <p:cNvSpPr/>
          <p:nvPr/>
        </p:nvSpPr>
        <p:spPr bwMode="auto">
          <a:xfrm>
            <a:off x="1223628" y="2680467"/>
            <a:ext cx="324036" cy="300735"/>
          </a:xfrm>
          <a:prstGeom prst="can">
            <a:avLst/>
          </a:prstGeom>
          <a:solidFill>
            <a:schemeClr val="bg1"/>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2075" tIns="46038" rIns="92075" bIns="46038"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800" i="0" u="none" strike="noStrike" cap="none" normalizeH="0" baseline="0" dirty="0">
                <a:ln>
                  <a:noFill/>
                </a:ln>
                <a:solidFill>
                  <a:schemeClr val="tx1"/>
                </a:solidFill>
                <a:effectLst/>
                <a:latin typeface="Arial" charset="0"/>
              </a:rPr>
              <a:t>ISU</a:t>
            </a:r>
          </a:p>
        </p:txBody>
      </p:sp>
      <p:sp>
        <p:nvSpPr>
          <p:cNvPr id="3" name="Flowchart: Sequential Access Storage 2"/>
          <p:cNvSpPr/>
          <p:nvPr/>
        </p:nvSpPr>
        <p:spPr>
          <a:xfrm>
            <a:off x="1019800" y="3363838"/>
            <a:ext cx="288032" cy="360040"/>
          </a:xfrm>
          <a:prstGeom prst="flowChartMagneticTape">
            <a:avLst/>
          </a:prstGeom>
          <a:solidFill>
            <a:schemeClr val="bg1"/>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2075" tIns="46038" rIns="92075" bIns="46038" numCol="1" rtlCol="0" anchor="t" anchorCtr="0" compatLnSpc="1">
            <a:prstTxWarp prst="textNoShape">
              <a:avLst/>
            </a:prstTxWarp>
          </a:bodyPr>
          <a:lstStyle/>
          <a:p>
            <a:pPr algn="ctr" fontAlgn="base">
              <a:spcBef>
                <a:spcPct val="0"/>
              </a:spcBef>
              <a:spcAft>
                <a:spcPct val="0"/>
              </a:spcAft>
            </a:pPr>
            <a:r>
              <a:rPr lang="en-GB" sz="800" dirty="0">
                <a:solidFill>
                  <a:schemeClr val="tx1"/>
                </a:solidFill>
                <a:latin typeface="Arial" charset="0"/>
              </a:rPr>
              <a:t>Files</a:t>
            </a:r>
          </a:p>
        </p:txBody>
      </p:sp>
      <p:sp>
        <p:nvSpPr>
          <p:cNvPr id="38" name="Rounded Rectangle 37"/>
          <p:cNvSpPr/>
          <p:nvPr/>
        </p:nvSpPr>
        <p:spPr>
          <a:xfrm>
            <a:off x="8252792" y="195486"/>
            <a:ext cx="783704" cy="28803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n-US" sz="1000" b="1" dirty="0">
                <a:solidFill>
                  <a:srgbClr val="3E5AA8"/>
                </a:solidFill>
              </a:rPr>
              <a:t>2</a:t>
            </a:r>
          </a:p>
        </p:txBody>
      </p:sp>
    </p:spTree>
    <p:extLst>
      <p:ext uri="{BB962C8B-B14F-4D97-AF65-F5344CB8AC3E}">
        <p14:creationId xmlns:p14="http://schemas.microsoft.com/office/powerpoint/2010/main" val="680071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478"/>
            <a:ext cx="8229600" cy="465128"/>
          </a:xfrm>
        </p:spPr>
        <p:txBody>
          <a:bodyPr>
            <a:normAutofit/>
          </a:bodyPr>
          <a:lstStyle/>
          <a:p>
            <a:r>
              <a:rPr lang="en-US" sz="2400" dirty="0"/>
              <a:t>Option 3</a:t>
            </a:r>
            <a:endParaRPr lang="en-GB" sz="2400" dirty="0"/>
          </a:p>
        </p:txBody>
      </p:sp>
      <p:graphicFrame>
        <p:nvGraphicFramePr>
          <p:cNvPr id="8" name="Table 7"/>
          <p:cNvGraphicFramePr>
            <a:graphicFrameLocks noGrp="1"/>
          </p:cNvGraphicFramePr>
          <p:nvPr>
            <p:extLst/>
          </p:nvPr>
        </p:nvGraphicFramePr>
        <p:xfrm>
          <a:off x="335533" y="539434"/>
          <a:ext cx="8345978" cy="1204724"/>
        </p:xfrm>
        <a:graphic>
          <a:graphicData uri="http://schemas.openxmlformats.org/drawingml/2006/table">
            <a:tbl>
              <a:tblPr firstRow="1" bandRow="1">
                <a:tableStyleId>{E8B1032C-EA38-4F05-BA0D-38AFFFC7BED3}</a:tableStyleId>
              </a:tblPr>
              <a:tblGrid>
                <a:gridCol w="8345978">
                  <a:extLst>
                    <a:ext uri="{9D8B030D-6E8A-4147-A177-3AD203B41FA5}">
                      <a16:colId xmlns:a16="http://schemas.microsoft.com/office/drawing/2014/main" val="20000"/>
                    </a:ext>
                  </a:extLst>
                </a:gridCol>
              </a:tblGrid>
              <a:tr h="3090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rgbClr val="3E5AA8"/>
                          </a:solidFill>
                          <a:latin typeface="+mn-lt"/>
                          <a:ea typeface="+mn-ea"/>
                          <a:cs typeface="+mn-cs"/>
                        </a:rPr>
                        <a:t>Description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895664">
                <a:tc>
                  <a:txBody>
                    <a:bodyPr/>
                    <a:lstStyle/>
                    <a:p>
                      <a:pPr marL="0" indent="0">
                        <a:buNone/>
                      </a:pPr>
                      <a:r>
                        <a:rPr lang="en-GB" sz="800" b="1" dirty="0"/>
                        <a:t>Data Storage:</a:t>
                      </a:r>
                      <a:r>
                        <a:rPr lang="en-GB" sz="800" b="1" baseline="0" dirty="0"/>
                        <a:t> S</a:t>
                      </a:r>
                      <a:r>
                        <a:rPr lang="en-GB" sz="800" dirty="0"/>
                        <a:t>olution will </a:t>
                      </a:r>
                      <a:r>
                        <a:rPr lang="en-US" sz="800" b="0" i="0" u="none" strike="noStrike" kern="1200" baseline="0" dirty="0">
                          <a:solidFill>
                            <a:schemeClr val="tx1"/>
                          </a:solidFill>
                          <a:latin typeface="+mn-lt"/>
                          <a:ea typeface="+mn-ea"/>
                          <a:cs typeface="+mn-cs"/>
                        </a:rPr>
                        <a:t>store asset data in both a structured format such as a relational database, and in a raw format in the platform </a:t>
                      </a:r>
                      <a:r>
                        <a:rPr lang="en-GB" sz="800" baseline="0" dirty="0"/>
                        <a:t>server</a:t>
                      </a:r>
                      <a:endParaRPr lang="en-GB" sz="800"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sz="800" dirty="0"/>
                    </a:p>
                    <a:p>
                      <a:pPr marL="0" indent="0">
                        <a:buNone/>
                      </a:pPr>
                      <a:r>
                        <a:rPr lang="en-GB" sz="800" b="1" dirty="0"/>
                        <a:t>Comparison</a:t>
                      </a:r>
                      <a:r>
                        <a:rPr lang="en-GB" sz="800" dirty="0"/>
                        <a:t> :</a:t>
                      </a:r>
                      <a:r>
                        <a:rPr lang="en-GB" sz="800" baseline="0" dirty="0"/>
                        <a:t> </a:t>
                      </a:r>
                      <a:r>
                        <a:rPr lang="en-GB" sz="800" dirty="0"/>
                        <a:t>Data processing</a:t>
                      </a:r>
                      <a:r>
                        <a:rPr lang="en-GB" sz="800" baseline="0" dirty="0"/>
                        <a:t> and reconciliation as part of comparison exercise will use analytical tools in Azure Cloud</a:t>
                      </a:r>
                    </a:p>
                    <a:p>
                      <a:pPr marL="0" indent="0">
                        <a:buNone/>
                      </a:pPr>
                      <a:r>
                        <a:rPr lang="en-GB" sz="800" b="1" dirty="0"/>
                        <a:t>Outputs:</a:t>
                      </a:r>
                      <a:r>
                        <a:rPr lang="en-GB" sz="800" b="1" baseline="0" dirty="0"/>
                        <a:t> S</a:t>
                      </a:r>
                      <a:r>
                        <a:rPr lang="en-GB" sz="800" baseline="0" dirty="0"/>
                        <a:t>olution suggested to </a:t>
                      </a:r>
                      <a:r>
                        <a:rPr lang="en-US" sz="800" b="0" i="0" u="none" strike="noStrike" kern="1200" baseline="0" dirty="0">
                          <a:solidFill>
                            <a:schemeClr val="tx1"/>
                          </a:solidFill>
                          <a:latin typeface="+mn-lt"/>
                          <a:ea typeface="+mn-ea"/>
                          <a:cs typeface="+mn-cs"/>
                        </a:rPr>
                        <a:t>propose and quote for work that will implement an Enterprise-ready reporting platform tailored to the needs of Xoserve</a:t>
                      </a:r>
                      <a:r>
                        <a:rPr lang="en-US" sz="1800" b="0" i="0" u="none" strike="noStrike" kern="1200" baseline="0" dirty="0">
                          <a:solidFill>
                            <a:schemeClr val="tx1"/>
                          </a:solidFill>
                          <a:latin typeface="+mn-lt"/>
                          <a:ea typeface="+mn-ea"/>
                          <a:cs typeface="+mn-cs"/>
                        </a:rPr>
                        <a:t> </a:t>
                      </a:r>
                      <a:r>
                        <a:rPr lang="en-GB" sz="800" baseline="0" dirty="0"/>
                        <a:t>after Comparison exercise is finished.</a:t>
                      </a:r>
                      <a:endParaRPr lang="en-US" sz="1000" b="0" kern="1200" baseline="0" dirty="0">
                        <a:solidFill>
                          <a:schemeClr val="bg1">
                            <a:lumMod val="50000"/>
                          </a:schemeClr>
                        </a:solidFill>
                        <a:latin typeface="Arial" panose="020B0604020202020204" pitchFamily="34" charset="0"/>
                        <a:ea typeface="+mn-ea"/>
                        <a:cs typeface="Arial" panose="020B0604020202020204" pitchFamily="34" charset="0"/>
                      </a:endParaRP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1" name="Table 10"/>
          <p:cNvGraphicFramePr>
            <a:graphicFrameLocks noGrp="1"/>
          </p:cNvGraphicFramePr>
          <p:nvPr>
            <p:extLst/>
          </p:nvPr>
        </p:nvGraphicFramePr>
        <p:xfrm>
          <a:off x="323528" y="4299942"/>
          <a:ext cx="8345979" cy="559264"/>
        </p:xfrm>
        <a:graphic>
          <a:graphicData uri="http://schemas.openxmlformats.org/drawingml/2006/table">
            <a:tbl>
              <a:tblPr firstRow="1" bandRow="1">
                <a:tableStyleId>{E8B1032C-EA38-4F05-BA0D-38AFFFC7BED3}</a:tableStyleId>
              </a:tblPr>
              <a:tblGrid>
                <a:gridCol w="2781993">
                  <a:extLst>
                    <a:ext uri="{9D8B030D-6E8A-4147-A177-3AD203B41FA5}">
                      <a16:colId xmlns:a16="http://schemas.microsoft.com/office/drawing/2014/main" val="20000"/>
                    </a:ext>
                  </a:extLst>
                </a:gridCol>
                <a:gridCol w="2781993">
                  <a:extLst>
                    <a:ext uri="{9D8B030D-6E8A-4147-A177-3AD203B41FA5}">
                      <a16:colId xmlns:a16="http://schemas.microsoft.com/office/drawing/2014/main" val="20001"/>
                    </a:ext>
                  </a:extLst>
                </a:gridCol>
                <a:gridCol w="2781993">
                  <a:extLst>
                    <a:ext uri="{9D8B030D-6E8A-4147-A177-3AD203B41FA5}">
                      <a16:colId xmlns:a16="http://schemas.microsoft.com/office/drawing/2014/main" val="20002"/>
                    </a:ext>
                  </a:extLst>
                </a:gridCol>
              </a:tblGrid>
              <a:tr h="288000">
                <a:tc>
                  <a:txBody>
                    <a:bodyPr/>
                    <a:lstStyle/>
                    <a:p>
                      <a:pPr algn="ctr"/>
                      <a:r>
                        <a:rPr lang="en-GB" sz="1200" dirty="0">
                          <a:solidFill>
                            <a:srgbClr val="3E5AA8"/>
                          </a:solidFill>
                        </a:rPr>
                        <a:t>Timeline</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a:solidFill>
                            <a:srgbClr val="3E5AA8"/>
                          </a:solidFill>
                        </a:rPr>
                        <a:t>Environment</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a:solidFill>
                            <a:srgbClr val="3E5AA8"/>
                          </a:solidFill>
                        </a:rPr>
                        <a:t>High Level</a:t>
                      </a:r>
                      <a:r>
                        <a:rPr lang="en-GB" sz="1200" baseline="0" dirty="0">
                          <a:solidFill>
                            <a:srgbClr val="3E5AA8"/>
                          </a:solidFill>
                        </a:rPr>
                        <a:t> Cost Estimate</a:t>
                      </a:r>
                      <a:endParaRPr lang="en-GB" sz="1200" dirty="0">
                        <a:solidFill>
                          <a:srgbClr val="3E5AA8"/>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271264">
                <a:tc>
                  <a:txBody>
                    <a:bodyPr/>
                    <a:lstStyle/>
                    <a:p>
                      <a:pPr marL="0" indent="0" algn="ctr">
                        <a:buFont typeface="Arial" panose="020B0604020202020204" pitchFamily="34" charset="0"/>
                        <a:buNone/>
                      </a:pPr>
                      <a:r>
                        <a:rPr lang="en-GB" sz="1050" b="0" dirty="0">
                          <a:solidFill>
                            <a:schemeClr val="bg1">
                              <a:lumMod val="50000"/>
                            </a:schemeClr>
                          </a:solidFill>
                          <a:latin typeface="Arial" panose="020B0604020202020204" pitchFamily="34" charset="0"/>
                          <a:cs typeface="Arial" panose="020B0604020202020204" pitchFamily="34" charset="0"/>
                        </a:rPr>
                        <a:t>6.5</a:t>
                      </a:r>
                      <a:r>
                        <a:rPr lang="en-GB" sz="1050" b="0" baseline="0" dirty="0">
                          <a:solidFill>
                            <a:schemeClr val="bg1">
                              <a:lumMod val="50000"/>
                            </a:schemeClr>
                          </a:solidFill>
                          <a:latin typeface="Arial" panose="020B0604020202020204" pitchFamily="34" charset="0"/>
                          <a:cs typeface="Arial" panose="020B0604020202020204" pitchFamily="34" charset="0"/>
                        </a:rPr>
                        <a:t> – 7.5 months</a:t>
                      </a:r>
                      <a:endParaRPr lang="en-GB" sz="1050" b="0" dirty="0">
                        <a:solidFill>
                          <a:schemeClr val="bg1">
                            <a:lumMod val="50000"/>
                          </a:schemeClr>
                        </a:solidFill>
                        <a:latin typeface="Arial" panose="020B0604020202020204" pitchFamily="34" charset="0"/>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GB" sz="1050" b="0" dirty="0">
                          <a:solidFill>
                            <a:schemeClr val="bg1">
                              <a:lumMod val="50000"/>
                            </a:schemeClr>
                          </a:solidFill>
                          <a:latin typeface="Arial" panose="020B0604020202020204" pitchFamily="34" charset="0"/>
                          <a:cs typeface="Arial" panose="020B0604020202020204" pitchFamily="34" charset="0"/>
                        </a:rPr>
                        <a:t>3</a:t>
                      </a:r>
                      <a:r>
                        <a:rPr lang="en-GB" sz="1050" b="0" baseline="30000" dirty="0">
                          <a:solidFill>
                            <a:schemeClr val="bg1">
                              <a:lumMod val="50000"/>
                            </a:schemeClr>
                          </a:solidFill>
                          <a:latin typeface="Arial" panose="020B0604020202020204" pitchFamily="34" charset="0"/>
                          <a:cs typeface="Arial" panose="020B0604020202020204" pitchFamily="34" charset="0"/>
                        </a:rPr>
                        <a:t>rd</a:t>
                      </a:r>
                      <a:r>
                        <a:rPr lang="en-GB" sz="1050" b="0" baseline="0" dirty="0">
                          <a:solidFill>
                            <a:schemeClr val="bg1">
                              <a:lumMod val="50000"/>
                            </a:schemeClr>
                          </a:solidFill>
                          <a:latin typeface="Arial" panose="020B0604020202020204" pitchFamily="34" charset="0"/>
                          <a:cs typeface="Arial" panose="020B0604020202020204" pitchFamily="34" charset="0"/>
                        </a:rPr>
                        <a:t> Party Azure Cloud Solution</a:t>
                      </a:r>
                      <a:endParaRPr lang="en-GB" sz="1050" b="0" dirty="0">
                        <a:solidFill>
                          <a:schemeClr val="bg1">
                            <a:lumMod val="50000"/>
                          </a:schemeClr>
                        </a:solidFill>
                        <a:latin typeface="Arial" panose="020B0604020202020204" pitchFamily="34" charset="0"/>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0" dirty="0">
                          <a:solidFill>
                            <a:schemeClr val="bg1">
                              <a:lumMod val="50000"/>
                            </a:schemeClr>
                          </a:solidFill>
                          <a:latin typeface="Arial" panose="020B0604020202020204" pitchFamily="34" charset="0"/>
                          <a:cs typeface="Arial" panose="020B0604020202020204" pitchFamily="34" charset="0"/>
                        </a:rPr>
                        <a:t>£640k</a:t>
                      </a:r>
                      <a:r>
                        <a:rPr lang="en-GB" sz="1050" b="0" baseline="0" dirty="0">
                          <a:solidFill>
                            <a:schemeClr val="bg1">
                              <a:lumMod val="50000"/>
                            </a:schemeClr>
                          </a:solidFill>
                          <a:latin typeface="Arial" panose="020B0604020202020204" pitchFamily="34" charset="0"/>
                          <a:cs typeface="Arial" panose="020B0604020202020204" pitchFamily="34" charset="0"/>
                        </a:rPr>
                        <a:t> – 690k</a:t>
                      </a:r>
                      <a:r>
                        <a:rPr lang="en-GB" sz="1050" b="0" dirty="0">
                          <a:solidFill>
                            <a:schemeClr val="bg1">
                              <a:lumMod val="50000"/>
                            </a:schemeClr>
                          </a:solidFill>
                          <a:latin typeface="Arial" panose="020B0604020202020204" pitchFamily="34" charset="0"/>
                          <a:cs typeface="Arial" panose="020B0604020202020204" pitchFamily="34" charset="0"/>
                        </a:rPr>
                        <a:t> exc VAT</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23" name="Table 22"/>
          <p:cNvGraphicFramePr>
            <a:graphicFrameLocks noGrp="1"/>
          </p:cNvGraphicFramePr>
          <p:nvPr>
            <p:extLst/>
          </p:nvPr>
        </p:nvGraphicFramePr>
        <p:xfrm>
          <a:off x="335533" y="1923678"/>
          <a:ext cx="8340923" cy="2304256"/>
        </p:xfrm>
        <a:graphic>
          <a:graphicData uri="http://schemas.openxmlformats.org/drawingml/2006/table">
            <a:tbl>
              <a:tblPr firstRow="1" bandRow="1">
                <a:tableStyleId>{E8B1032C-EA38-4F05-BA0D-38AFFFC7BED3}</a:tableStyleId>
              </a:tblPr>
              <a:tblGrid>
                <a:gridCol w="8340923">
                  <a:extLst>
                    <a:ext uri="{9D8B030D-6E8A-4147-A177-3AD203B41FA5}">
                      <a16:colId xmlns:a16="http://schemas.microsoft.com/office/drawing/2014/main" val="20000"/>
                    </a:ext>
                  </a:extLst>
                </a:gridCol>
              </a:tblGrid>
              <a:tr h="222367">
                <a:tc>
                  <a:txBody>
                    <a:bodyPr/>
                    <a:lstStyle/>
                    <a:p>
                      <a:pPr algn="l"/>
                      <a:r>
                        <a:rPr lang="en-GB" sz="1200" dirty="0">
                          <a:solidFill>
                            <a:srgbClr val="3E5AA8"/>
                          </a:solidFill>
                        </a:rPr>
                        <a:t>Solution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2029936">
                <a:tc>
                  <a:txBody>
                    <a:bodyPr/>
                    <a:lstStyle/>
                    <a:p>
                      <a:pPr marL="0" indent="0">
                        <a:buFont typeface="Arial" panose="020B0604020202020204" pitchFamily="34" charset="0"/>
                        <a:buNone/>
                      </a:pPr>
                      <a:endParaRPr lang="en-GB" sz="1600" b="0" dirty="0">
                        <a:latin typeface="Arial" panose="020B0604020202020204" pitchFamily="34" charset="0"/>
                        <a:cs typeface="Arial" panose="020B0604020202020204" pitchFamily="34" charset="0"/>
                      </a:endParaRP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4" name="Rounded Rectangle 23"/>
          <p:cNvSpPr/>
          <p:nvPr/>
        </p:nvSpPr>
        <p:spPr bwMode="auto">
          <a:xfrm>
            <a:off x="7019006" y="2442639"/>
            <a:ext cx="1513434" cy="1353246"/>
          </a:xfrm>
          <a:prstGeom prst="roundRect">
            <a:avLst>
              <a:gd name="adj" fmla="val 5217"/>
            </a:avLst>
          </a:prstGeom>
          <a:solidFill>
            <a:schemeClr val="tx2">
              <a:lumMod val="20000"/>
              <a:lumOff val="80000"/>
            </a:schemeClr>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2075" tIns="46038" rIns="92075" bIns="46038"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1" u="none" strike="noStrike" cap="none" normalizeH="0" baseline="0" dirty="0">
                <a:ln>
                  <a:noFill/>
                </a:ln>
                <a:solidFill>
                  <a:schemeClr val="tx1"/>
                </a:solidFill>
                <a:effectLst/>
                <a:latin typeface="Arial" charset="0"/>
              </a:rPr>
              <a:t>Reports</a:t>
            </a:r>
          </a:p>
        </p:txBody>
      </p:sp>
      <p:sp>
        <p:nvSpPr>
          <p:cNvPr id="25" name="Rounded Rectangle 24"/>
          <p:cNvSpPr/>
          <p:nvPr/>
        </p:nvSpPr>
        <p:spPr bwMode="auto">
          <a:xfrm>
            <a:off x="4858766" y="2442640"/>
            <a:ext cx="1513434" cy="1353246"/>
          </a:xfrm>
          <a:prstGeom prst="roundRect">
            <a:avLst>
              <a:gd name="adj" fmla="val 5217"/>
            </a:avLst>
          </a:prstGeom>
          <a:solidFill>
            <a:schemeClr val="tx2">
              <a:lumMod val="20000"/>
              <a:lumOff val="80000"/>
            </a:schemeClr>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2075" tIns="46038" rIns="92075" bIns="46038"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1" u="none" strike="noStrike" cap="none" normalizeH="0" dirty="0">
                <a:ln>
                  <a:noFill/>
                </a:ln>
                <a:solidFill>
                  <a:schemeClr val="tx1"/>
                </a:solidFill>
                <a:effectLst/>
                <a:latin typeface="Arial" charset="0"/>
              </a:rPr>
              <a:t>Analytical Toolsets</a:t>
            </a:r>
          </a:p>
          <a:p>
            <a:pPr marL="0" marR="0" indent="0" algn="ctr" defTabSz="914400" rtl="0" eaLnBrk="1" fontAlgn="base" latinLnBrk="0" hangingPunct="1">
              <a:lnSpc>
                <a:spcPct val="100000"/>
              </a:lnSpc>
              <a:spcBef>
                <a:spcPct val="0"/>
              </a:spcBef>
              <a:spcAft>
                <a:spcPct val="0"/>
              </a:spcAft>
              <a:buClrTx/>
              <a:buSzTx/>
              <a:buFontTx/>
              <a:buNone/>
              <a:tabLst/>
            </a:pPr>
            <a:r>
              <a:rPr lang="en-GB" sz="900" b="1" i="1" dirty="0">
                <a:latin typeface="Arial" charset="0"/>
              </a:rPr>
              <a:t>(Azure Cloud)</a:t>
            </a:r>
            <a:r>
              <a:rPr kumimoji="0" lang="en-GB" sz="900" b="1" i="1" u="none" strike="noStrike" cap="none" normalizeH="0" dirty="0">
                <a:ln>
                  <a:noFill/>
                </a:ln>
                <a:solidFill>
                  <a:schemeClr val="tx1"/>
                </a:solidFill>
                <a:effectLst/>
                <a:latin typeface="Arial" charset="0"/>
              </a:rPr>
              <a:t> </a:t>
            </a:r>
            <a:endParaRPr kumimoji="0" lang="en-GB" sz="900" b="1" i="1" u="none" strike="noStrike" cap="none" normalizeH="0" baseline="0" dirty="0">
              <a:ln>
                <a:noFill/>
              </a:ln>
              <a:solidFill>
                <a:schemeClr val="tx1"/>
              </a:solidFill>
              <a:effectLst/>
              <a:latin typeface="Arial" charset="0"/>
            </a:endParaRPr>
          </a:p>
        </p:txBody>
      </p:sp>
      <p:sp>
        <p:nvSpPr>
          <p:cNvPr id="26" name="Rounded Rectangle 25"/>
          <p:cNvSpPr/>
          <p:nvPr/>
        </p:nvSpPr>
        <p:spPr bwMode="auto">
          <a:xfrm>
            <a:off x="2483768" y="2442640"/>
            <a:ext cx="1728192" cy="1353245"/>
          </a:xfrm>
          <a:prstGeom prst="roundRect">
            <a:avLst>
              <a:gd name="adj" fmla="val 5217"/>
            </a:avLst>
          </a:prstGeom>
          <a:solidFill>
            <a:schemeClr val="tx2">
              <a:lumMod val="20000"/>
              <a:lumOff val="80000"/>
            </a:schemeClr>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2075" tIns="46038" rIns="92075" bIns="46038"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1" u="none" strike="noStrike" cap="none" normalizeH="0" dirty="0">
                <a:ln>
                  <a:noFill/>
                </a:ln>
                <a:solidFill>
                  <a:schemeClr val="tx1"/>
                </a:solidFill>
                <a:effectLst/>
                <a:latin typeface="Arial" charset="0"/>
              </a:rPr>
              <a:t>Azure Cloud</a:t>
            </a:r>
            <a:endParaRPr kumimoji="0" lang="en-GB" sz="900" b="1" i="1" u="none" strike="noStrike" cap="none" normalizeH="0" baseline="0" dirty="0">
              <a:ln>
                <a:noFill/>
              </a:ln>
              <a:solidFill>
                <a:schemeClr val="tx1"/>
              </a:solidFill>
              <a:effectLst/>
              <a:latin typeface="Arial" charset="0"/>
            </a:endParaRPr>
          </a:p>
        </p:txBody>
      </p:sp>
      <p:sp>
        <p:nvSpPr>
          <p:cNvPr id="28" name="Rounded Rectangle 27"/>
          <p:cNvSpPr/>
          <p:nvPr/>
        </p:nvSpPr>
        <p:spPr bwMode="auto">
          <a:xfrm>
            <a:off x="395536" y="2442641"/>
            <a:ext cx="1430745" cy="619472"/>
          </a:xfrm>
          <a:prstGeom prst="roundRect">
            <a:avLst>
              <a:gd name="adj" fmla="val 5217"/>
            </a:avLst>
          </a:prstGeom>
          <a:solidFill>
            <a:schemeClr val="tx2">
              <a:lumMod val="20000"/>
              <a:lumOff val="80000"/>
            </a:schemeClr>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2075" tIns="46038" rIns="92075" bIns="46038"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1" u="none" strike="noStrike" cap="none" normalizeH="0" baseline="0" dirty="0">
                <a:ln>
                  <a:noFill/>
                </a:ln>
                <a:solidFill>
                  <a:schemeClr val="tx1"/>
                </a:solidFill>
                <a:effectLst/>
                <a:latin typeface="Arial" charset="0"/>
              </a:rPr>
              <a:t>UK Link Data</a:t>
            </a:r>
          </a:p>
        </p:txBody>
      </p:sp>
      <p:sp>
        <p:nvSpPr>
          <p:cNvPr id="29" name="Rounded Rectangle 28"/>
          <p:cNvSpPr/>
          <p:nvPr/>
        </p:nvSpPr>
        <p:spPr bwMode="auto">
          <a:xfrm>
            <a:off x="395536" y="3162721"/>
            <a:ext cx="1439649" cy="633165"/>
          </a:xfrm>
          <a:prstGeom prst="roundRect">
            <a:avLst>
              <a:gd name="adj" fmla="val 5217"/>
            </a:avLst>
          </a:prstGeom>
          <a:solidFill>
            <a:schemeClr val="tx2">
              <a:lumMod val="20000"/>
              <a:lumOff val="80000"/>
            </a:schemeClr>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2075" tIns="46038" rIns="92075" bIns="46038"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1" u="none" strike="noStrike" cap="none" normalizeH="0" baseline="0" dirty="0">
                <a:ln>
                  <a:noFill/>
                </a:ln>
                <a:solidFill>
                  <a:schemeClr val="tx1"/>
                </a:solidFill>
                <a:effectLst/>
                <a:latin typeface="Arial" charset="0"/>
              </a:rPr>
              <a:t>Shipper Data</a:t>
            </a:r>
          </a:p>
        </p:txBody>
      </p:sp>
      <p:sp>
        <p:nvSpPr>
          <p:cNvPr id="30" name="Can 29"/>
          <p:cNvSpPr/>
          <p:nvPr/>
        </p:nvSpPr>
        <p:spPr bwMode="auto">
          <a:xfrm>
            <a:off x="2627784" y="2931790"/>
            <a:ext cx="648072" cy="624505"/>
          </a:xfrm>
          <a:prstGeom prst="can">
            <a:avLst/>
          </a:prstGeom>
          <a:solidFill>
            <a:schemeClr val="bg1"/>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2075" tIns="46038" rIns="92075" bIns="46038"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800" i="0" u="none" strike="noStrike" cap="none" normalizeH="0" baseline="0" dirty="0">
                <a:ln>
                  <a:noFill/>
                </a:ln>
                <a:solidFill>
                  <a:schemeClr val="tx1"/>
                </a:solidFill>
                <a:effectLst/>
                <a:latin typeface="Arial" charset="0"/>
              </a:rPr>
              <a:t>UK Link / BW</a:t>
            </a:r>
          </a:p>
          <a:p>
            <a:pPr marL="0" marR="0" indent="0" algn="ctr" defTabSz="914400" rtl="0" eaLnBrk="1" fontAlgn="base" latinLnBrk="0" hangingPunct="1">
              <a:lnSpc>
                <a:spcPct val="100000"/>
              </a:lnSpc>
              <a:spcBef>
                <a:spcPct val="0"/>
              </a:spcBef>
              <a:spcAft>
                <a:spcPct val="0"/>
              </a:spcAft>
              <a:buClrTx/>
              <a:buSzTx/>
              <a:buFontTx/>
              <a:buNone/>
              <a:tabLst/>
            </a:pPr>
            <a:r>
              <a:rPr lang="en-GB" sz="800" dirty="0">
                <a:latin typeface="Arial" charset="0"/>
              </a:rPr>
              <a:t>Data</a:t>
            </a:r>
          </a:p>
          <a:p>
            <a:pPr marL="0" marR="0" indent="0" algn="ctr" defTabSz="914400" rtl="0" eaLnBrk="1" fontAlgn="base" latinLnBrk="0" hangingPunct="1">
              <a:lnSpc>
                <a:spcPct val="100000"/>
              </a:lnSpc>
              <a:spcBef>
                <a:spcPct val="0"/>
              </a:spcBef>
              <a:spcAft>
                <a:spcPct val="0"/>
              </a:spcAft>
              <a:buClrTx/>
              <a:buSzTx/>
              <a:buFontTx/>
              <a:buNone/>
              <a:tabLst/>
            </a:pPr>
            <a:r>
              <a:rPr kumimoji="0" lang="en-GB" sz="800" i="0" u="none" strike="noStrike" cap="none" normalizeH="0" baseline="0" dirty="0">
                <a:ln>
                  <a:noFill/>
                </a:ln>
                <a:solidFill>
                  <a:schemeClr val="tx1"/>
                </a:solidFill>
                <a:effectLst/>
                <a:latin typeface="Arial" charset="0"/>
              </a:rPr>
              <a:t>(Selective)</a:t>
            </a:r>
          </a:p>
        </p:txBody>
      </p:sp>
      <p:sp>
        <p:nvSpPr>
          <p:cNvPr id="31" name="Can 30"/>
          <p:cNvSpPr/>
          <p:nvPr/>
        </p:nvSpPr>
        <p:spPr bwMode="auto">
          <a:xfrm>
            <a:off x="3347864" y="2931790"/>
            <a:ext cx="648072" cy="624505"/>
          </a:xfrm>
          <a:prstGeom prst="can">
            <a:avLst/>
          </a:prstGeom>
          <a:solidFill>
            <a:schemeClr val="bg1"/>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2075" tIns="46038" rIns="92075" bIns="46038"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800" i="0" u="none" strike="noStrike" cap="none" normalizeH="0" baseline="0" dirty="0">
                <a:ln>
                  <a:noFill/>
                </a:ln>
                <a:solidFill>
                  <a:schemeClr val="tx1"/>
                </a:solidFill>
                <a:effectLst/>
                <a:latin typeface="Arial" charset="0"/>
              </a:rPr>
              <a:t>Customer</a:t>
            </a:r>
            <a:r>
              <a:rPr kumimoji="0" lang="en-GB" sz="800" i="0" u="none" strike="noStrike" cap="none" normalizeH="0" dirty="0">
                <a:ln>
                  <a:noFill/>
                </a:ln>
                <a:solidFill>
                  <a:schemeClr val="tx1"/>
                </a:solidFill>
                <a:effectLst/>
                <a:latin typeface="Arial" charset="0"/>
              </a:rPr>
              <a:t> </a:t>
            </a:r>
          </a:p>
          <a:p>
            <a:pPr marL="0" marR="0" indent="0" algn="ctr" defTabSz="914400" rtl="0" eaLnBrk="1" fontAlgn="base" latinLnBrk="0" hangingPunct="1">
              <a:lnSpc>
                <a:spcPct val="100000"/>
              </a:lnSpc>
              <a:spcBef>
                <a:spcPct val="0"/>
              </a:spcBef>
              <a:spcAft>
                <a:spcPct val="0"/>
              </a:spcAft>
              <a:buClrTx/>
              <a:buSzTx/>
              <a:buFontTx/>
              <a:buNone/>
              <a:tabLst/>
            </a:pPr>
            <a:r>
              <a:rPr kumimoji="0" lang="en-GB" sz="800" i="0" u="none" strike="noStrike" cap="none" normalizeH="0" baseline="0" dirty="0">
                <a:ln>
                  <a:noFill/>
                </a:ln>
                <a:solidFill>
                  <a:schemeClr val="tx1"/>
                </a:solidFill>
                <a:effectLst/>
                <a:latin typeface="Arial" charset="0"/>
              </a:rPr>
              <a:t>Data Files</a:t>
            </a:r>
          </a:p>
        </p:txBody>
      </p:sp>
      <p:sp>
        <p:nvSpPr>
          <p:cNvPr id="32" name="Flowchart: Predefined Process 31"/>
          <p:cNvSpPr/>
          <p:nvPr/>
        </p:nvSpPr>
        <p:spPr>
          <a:xfrm>
            <a:off x="5076056" y="2809478"/>
            <a:ext cx="1080120" cy="410344"/>
          </a:xfrm>
          <a:prstGeom prst="flowChartPredefinedProcess">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Comparative Algorithms</a:t>
            </a:r>
          </a:p>
        </p:txBody>
      </p:sp>
      <p:sp>
        <p:nvSpPr>
          <p:cNvPr id="33" name="Flowchart: Multidocument 32"/>
          <p:cNvSpPr/>
          <p:nvPr/>
        </p:nvSpPr>
        <p:spPr>
          <a:xfrm>
            <a:off x="7379046" y="2697477"/>
            <a:ext cx="792088" cy="522345"/>
          </a:xfrm>
          <a:prstGeom prst="flowChartMultidocumen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Exception Reporting</a:t>
            </a:r>
          </a:p>
        </p:txBody>
      </p:sp>
      <p:sp>
        <p:nvSpPr>
          <p:cNvPr id="34" name="TextBox 33"/>
          <p:cNvSpPr txBox="1"/>
          <p:nvPr/>
        </p:nvSpPr>
        <p:spPr>
          <a:xfrm>
            <a:off x="395536" y="2150735"/>
            <a:ext cx="1431256" cy="276999"/>
          </a:xfrm>
          <a:prstGeom prst="rect">
            <a:avLst/>
          </a:prstGeom>
          <a:noFill/>
        </p:spPr>
        <p:txBody>
          <a:bodyPr wrap="square" rtlCol="0">
            <a:spAutoFit/>
          </a:bodyPr>
          <a:lstStyle/>
          <a:p>
            <a:pPr algn="ctr"/>
            <a:r>
              <a:rPr lang="en-GB" sz="1200" b="1" dirty="0"/>
              <a:t>1. Source Data</a:t>
            </a:r>
          </a:p>
        </p:txBody>
      </p:sp>
      <p:sp>
        <p:nvSpPr>
          <p:cNvPr id="35" name="TextBox 34"/>
          <p:cNvSpPr txBox="1"/>
          <p:nvPr/>
        </p:nvSpPr>
        <p:spPr>
          <a:xfrm>
            <a:off x="2668382" y="2150735"/>
            <a:ext cx="1359248" cy="276999"/>
          </a:xfrm>
          <a:prstGeom prst="rect">
            <a:avLst/>
          </a:prstGeom>
          <a:noFill/>
        </p:spPr>
        <p:txBody>
          <a:bodyPr wrap="square" rtlCol="0">
            <a:spAutoFit/>
          </a:bodyPr>
          <a:lstStyle/>
          <a:p>
            <a:pPr algn="ctr"/>
            <a:r>
              <a:rPr lang="en-GB" sz="1200" b="1" dirty="0"/>
              <a:t>2. Data Storage</a:t>
            </a:r>
          </a:p>
        </p:txBody>
      </p:sp>
      <p:sp>
        <p:nvSpPr>
          <p:cNvPr id="36" name="TextBox 35"/>
          <p:cNvSpPr txBox="1"/>
          <p:nvPr/>
        </p:nvSpPr>
        <p:spPr>
          <a:xfrm>
            <a:off x="4858766" y="2150735"/>
            <a:ext cx="1513434" cy="276999"/>
          </a:xfrm>
          <a:prstGeom prst="rect">
            <a:avLst/>
          </a:prstGeom>
          <a:noFill/>
        </p:spPr>
        <p:txBody>
          <a:bodyPr wrap="square" rtlCol="0">
            <a:spAutoFit/>
          </a:bodyPr>
          <a:lstStyle/>
          <a:p>
            <a:pPr algn="ctr"/>
            <a:r>
              <a:rPr lang="en-GB" sz="1200" b="1" dirty="0"/>
              <a:t>3. Comparison</a:t>
            </a:r>
          </a:p>
        </p:txBody>
      </p:sp>
      <p:sp>
        <p:nvSpPr>
          <p:cNvPr id="45" name="TextBox 44"/>
          <p:cNvSpPr txBox="1"/>
          <p:nvPr/>
        </p:nvSpPr>
        <p:spPr>
          <a:xfrm>
            <a:off x="7019006" y="2150735"/>
            <a:ext cx="1513434" cy="276999"/>
          </a:xfrm>
          <a:prstGeom prst="rect">
            <a:avLst/>
          </a:prstGeom>
          <a:noFill/>
        </p:spPr>
        <p:txBody>
          <a:bodyPr wrap="square" rtlCol="0">
            <a:spAutoFit/>
          </a:bodyPr>
          <a:lstStyle/>
          <a:p>
            <a:pPr algn="ctr"/>
            <a:r>
              <a:rPr lang="en-GB" sz="1200" b="1" dirty="0"/>
              <a:t>4. Outputs</a:t>
            </a:r>
          </a:p>
        </p:txBody>
      </p:sp>
      <p:sp>
        <p:nvSpPr>
          <p:cNvPr id="55" name="Right Arrow 54"/>
          <p:cNvSpPr/>
          <p:nvPr/>
        </p:nvSpPr>
        <p:spPr>
          <a:xfrm>
            <a:off x="1979712" y="2643758"/>
            <a:ext cx="288032" cy="277174"/>
          </a:xfrm>
          <a:prstGeom prst="rightArrow">
            <a:avLst/>
          </a:prstGeom>
          <a:solidFill>
            <a:schemeClr val="accent3">
              <a:lumMod val="20000"/>
              <a:lumOff val="80000"/>
            </a:schemeClr>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6" name="Right Arrow 55"/>
          <p:cNvSpPr/>
          <p:nvPr/>
        </p:nvSpPr>
        <p:spPr>
          <a:xfrm>
            <a:off x="1979712" y="3363838"/>
            <a:ext cx="288032" cy="277174"/>
          </a:xfrm>
          <a:prstGeom prst="rightArrow">
            <a:avLst/>
          </a:prstGeom>
          <a:solidFill>
            <a:schemeClr val="accent3">
              <a:lumMod val="20000"/>
              <a:lumOff val="80000"/>
            </a:schemeClr>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7" name="Left-Right Arrow 56"/>
          <p:cNvSpPr/>
          <p:nvPr/>
        </p:nvSpPr>
        <p:spPr>
          <a:xfrm>
            <a:off x="4355976" y="2922536"/>
            <a:ext cx="432048" cy="279154"/>
          </a:xfrm>
          <a:prstGeom prst="leftRightArrow">
            <a:avLst/>
          </a:prstGeom>
          <a:solidFill>
            <a:schemeClr val="accent3">
              <a:lumMod val="20000"/>
              <a:lumOff val="80000"/>
            </a:schemeClr>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8" name="Right Arrow 57"/>
          <p:cNvSpPr/>
          <p:nvPr/>
        </p:nvSpPr>
        <p:spPr>
          <a:xfrm>
            <a:off x="6588224" y="2975660"/>
            <a:ext cx="288032" cy="277174"/>
          </a:xfrm>
          <a:prstGeom prst="rightArrow">
            <a:avLst/>
          </a:prstGeom>
          <a:solidFill>
            <a:schemeClr val="accent3">
              <a:lumMod val="20000"/>
              <a:lumOff val="80000"/>
            </a:schemeClr>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9" name="TextBox 58"/>
          <p:cNvSpPr txBox="1"/>
          <p:nvPr/>
        </p:nvSpPr>
        <p:spPr>
          <a:xfrm>
            <a:off x="403929" y="3871654"/>
            <a:ext cx="1431256" cy="276999"/>
          </a:xfrm>
          <a:prstGeom prst="rect">
            <a:avLst/>
          </a:prstGeom>
          <a:noFill/>
        </p:spPr>
        <p:txBody>
          <a:bodyPr wrap="square" rtlCol="0">
            <a:spAutoFit/>
          </a:bodyPr>
          <a:lstStyle/>
          <a:p>
            <a:pPr algn="r"/>
            <a:r>
              <a:rPr lang="en-GB" sz="1200" b="1" dirty="0"/>
              <a:t>5. Integration</a:t>
            </a:r>
          </a:p>
        </p:txBody>
      </p:sp>
      <p:sp>
        <p:nvSpPr>
          <p:cNvPr id="60" name="Rounded Rectangle 59"/>
          <p:cNvSpPr/>
          <p:nvPr/>
        </p:nvSpPr>
        <p:spPr bwMode="auto">
          <a:xfrm>
            <a:off x="1826281" y="3878927"/>
            <a:ext cx="4545919" cy="276999"/>
          </a:xfrm>
          <a:prstGeom prst="roundRect">
            <a:avLst>
              <a:gd name="adj" fmla="val 5217"/>
            </a:avLst>
          </a:prstGeom>
          <a:solidFill>
            <a:schemeClr val="tx2">
              <a:lumMod val="20000"/>
              <a:lumOff val="80000"/>
            </a:schemeClr>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2075" tIns="46038" rIns="92075" bIns="46038"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1" u="none" strike="noStrike" cap="none" normalizeH="0" baseline="0" dirty="0">
                <a:ln>
                  <a:noFill/>
                </a:ln>
                <a:solidFill>
                  <a:schemeClr val="tx1"/>
                </a:solidFill>
                <a:effectLst/>
                <a:latin typeface="Arial" charset="0"/>
              </a:rPr>
              <a:t>Azure Data Factory (ADF)</a:t>
            </a:r>
          </a:p>
        </p:txBody>
      </p:sp>
      <p:sp>
        <p:nvSpPr>
          <p:cNvPr id="61" name="Can 60"/>
          <p:cNvSpPr/>
          <p:nvPr/>
        </p:nvSpPr>
        <p:spPr bwMode="auto">
          <a:xfrm>
            <a:off x="751451" y="2680467"/>
            <a:ext cx="324036" cy="300735"/>
          </a:xfrm>
          <a:prstGeom prst="can">
            <a:avLst/>
          </a:prstGeom>
          <a:solidFill>
            <a:schemeClr val="bg1"/>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2075" tIns="46038" rIns="92075" bIns="46038"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800" i="0" u="none" strike="noStrike" cap="none" normalizeH="0" baseline="0" dirty="0">
                <a:ln>
                  <a:noFill/>
                </a:ln>
                <a:solidFill>
                  <a:schemeClr val="tx1"/>
                </a:solidFill>
                <a:effectLst/>
                <a:latin typeface="Arial" charset="0"/>
              </a:rPr>
              <a:t>BW</a:t>
            </a:r>
          </a:p>
        </p:txBody>
      </p:sp>
      <p:sp>
        <p:nvSpPr>
          <p:cNvPr id="62" name="Can 61"/>
          <p:cNvSpPr/>
          <p:nvPr/>
        </p:nvSpPr>
        <p:spPr bwMode="auto">
          <a:xfrm>
            <a:off x="1223628" y="2680467"/>
            <a:ext cx="324036" cy="300735"/>
          </a:xfrm>
          <a:prstGeom prst="can">
            <a:avLst/>
          </a:prstGeom>
          <a:solidFill>
            <a:schemeClr val="bg1"/>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2075" tIns="46038" rIns="92075" bIns="46038"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800" i="0" u="none" strike="noStrike" cap="none" normalizeH="0" baseline="0" dirty="0">
                <a:ln>
                  <a:noFill/>
                </a:ln>
                <a:solidFill>
                  <a:schemeClr val="tx1"/>
                </a:solidFill>
                <a:effectLst/>
                <a:latin typeface="Arial" charset="0"/>
              </a:rPr>
              <a:t>ISU</a:t>
            </a:r>
          </a:p>
        </p:txBody>
      </p:sp>
      <p:sp>
        <p:nvSpPr>
          <p:cNvPr id="3" name="Flowchart: Sequential Access Storage 2"/>
          <p:cNvSpPr/>
          <p:nvPr/>
        </p:nvSpPr>
        <p:spPr>
          <a:xfrm>
            <a:off x="1019800" y="3363838"/>
            <a:ext cx="288032" cy="360040"/>
          </a:xfrm>
          <a:prstGeom prst="flowChartMagneticTape">
            <a:avLst/>
          </a:prstGeom>
          <a:solidFill>
            <a:schemeClr val="bg1"/>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2075" tIns="46038" rIns="92075" bIns="46038" numCol="1" rtlCol="0" anchor="t" anchorCtr="0" compatLnSpc="1">
            <a:prstTxWarp prst="textNoShape">
              <a:avLst/>
            </a:prstTxWarp>
          </a:bodyPr>
          <a:lstStyle/>
          <a:p>
            <a:pPr algn="ctr" fontAlgn="base">
              <a:spcBef>
                <a:spcPct val="0"/>
              </a:spcBef>
              <a:spcAft>
                <a:spcPct val="0"/>
              </a:spcAft>
            </a:pPr>
            <a:r>
              <a:rPr lang="en-GB" sz="800" dirty="0">
                <a:solidFill>
                  <a:schemeClr val="tx1"/>
                </a:solidFill>
                <a:latin typeface="Arial" charset="0"/>
              </a:rPr>
              <a:t>Files</a:t>
            </a:r>
          </a:p>
        </p:txBody>
      </p:sp>
      <p:sp>
        <p:nvSpPr>
          <p:cNvPr id="38" name="Rounded Rectangle 37"/>
          <p:cNvSpPr/>
          <p:nvPr/>
        </p:nvSpPr>
        <p:spPr>
          <a:xfrm>
            <a:off x="8252792" y="195486"/>
            <a:ext cx="783704" cy="28803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n-US" sz="1000" b="1" dirty="0">
                <a:solidFill>
                  <a:srgbClr val="3E5AA8"/>
                </a:solidFill>
              </a:rPr>
              <a:t>3</a:t>
            </a:r>
          </a:p>
        </p:txBody>
      </p:sp>
    </p:spTree>
    <p:extLst>
      <p:ext uri="{BB962C8B-B14F-4D97-AF65-F5344CB8AC3E}">
        <p14:creationId xmlns:p14="http://schemas.microsoft.com/office/powerpoint/2010/main" val="189133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478"/>
            <a:ext cx="8229600" cy="465128"/>
          </a:xfrm>
        </p:spPr>
        <p:txBody>
          <a:bodyPr>
            <a:normAutofit/>
          </a:bodyPr>
          <a:lstStyle/>
          <a:p>
            <a:r>
              <a:rPr lang="en-US" sz="2400" dirty="0"/>
              <a:t>Option 4</a:t>
            </a:r>
            <a:endParaRPr lang="en-GB" sz="2400" dirty="0"/>
          </a:p>
        </p:txBody>
      </p:sp>
      <p:graphicFrame>
        <p:nvGraphicFramePr>
          <p:cNvPr id="8" name="Table 7"/>
          <p:cNvGraphicFramePr>
            <a:graphicFrameLocks noGrp="1"/>
          </p:cNvGraphicFramePr>
          <p:nvPr>
            <p:extLst/>
          </p:nvPr>
        </p:nvGraphicFramePr>
        <p:xfrm>
          <a:off x="335533" y="539434"/>
          <a:ext cx="8345978" cy="1528260"/>
        </p:xfrm>
        <a:graphic>
          <a:graphicData uri="http://schemas.openxmlformats.org/drawingml/2006/table">
            <a:tbl>
              <a:tblPr firstRow="1" bandRow="1">
                <a:tableStyleId>{E8B1032C-EA38-4F05-BA0D-38AFFFC7BED3}</a:tableStyleId>
              </a:tblPr>
              <a:tblGrid>
                <a:gridCol w="8345978">
                  <a:extLst>
                    <a:ext uri="{9D8B030D-6E8A-4147-A177-3AD203B41FA5}">
                      <a16:colId xmlns:a16="http://schemas.microsoft.com/office/drawing/2014/main" val="20000"/>
                    </a:ext>
                  </a:extLst>
                </a:gridCol>
              </a:tblGrid>
              <a:tr h="3090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rgbClr val="3E5AA8"/>
                          </a:solidFill>
                          <a:latin typeface="+mn-lt"/>
                          <a:ea typeface="+mn-ea"/>
                          <a:cs typeface="+mn-cs"/>
                        </a:rPr>
                        <a:t>Description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895664">
                <a:tc>
                  <a:txBody>
                    <a:bodyPr/>
                    <a:lstStyle/>
                    <a:p>
                      <a:pPr marL="0" indent="0">
                        <a:buNone/>
                      </a:pPr>
                      <a:r>
                        <a:rPr lang="en-GB" sz="800" b="1" dirty="0"/>
                        <a:t>Data Storage</a:t>
                      </a:r>
                      <a:r>
                        <a:rPr lang="en-GB" sz="800" b="1" baseline="0" dirty="0"/>
                        <a:t>: </a:t>
                      </a:r>
                      <a:r>
                        <a:rPr lang="en-GB" sz="800" dirty="0"/>
                        <a:t>Data storage hosted on Azure will be used to store both UK Link/BW and Shipper Data files. Data storage will be funded on a Pay as you Go basis. Azure will provide scalability in terms of processing power, storage and environments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800" dirty="0"/>
                    </a:p>
                    <a:p>
                      <a:pPr marL="0" indent="0">
                        <a:buNone/>
                      </a:pPr>
                      <a:r>
                        <a:rPr lang="en-GB" sz="800" b="1" dirty="0"/>
                        <a:t>Comparison</a:t>
                      </a:r>
                      <a:r>
                        <a:rPr lang="en-GB" sz="800" dirty="0"/>
                        <a:t> :</a:t>
                      </a:r>
                      <a:r>
                        <a:rPr lang="en-GB" sz="800" baseline="0" dirty="0"/>
                        <a:t> </a:t>
                      </a:r>
                      <a:r>
                        <a:rPr lang="en-GB" sz="800" dirty="0"/>
                        <a:t>The existing SAS Platform (currently support Demanding Estimation)</a:t>
                      </a:r>
                      <a:r>
                        <a:rPr lang="en-GB" sz="800" baseline="0" dirty="0"/>
                        <a:t> </a:t>
                      </a:r>
                      <a:r>
                        <a:rPr lang="en-GB" sz="800" dirty="0"/>
                        <a:t>will have a direct connection to the data</a:t>
                      </a:r>
                      <a:r>
                        <a:rPr lang="en-GB" sz="800" baseline="0" dirty="0"/>
                        <a:t> storage </a:t>
                      </a:r>
                      <a:r>
                        <a:rPr lang="en-GB" sz="800" dirty="0"/>
                        <a:t> to retrieve data. Base SAS jobs will be used to compare data sets and generate any exceptions based on agreed rules. These jobs will be re-usable and can be scheduled if the Retro POC matures into an enduring solution</a:t>
                      </a:r>
                    </a:p>
                    <a:p>
                      <a:pPr marL="0" indent="0">
                        <a:buNone/>
                      </a:pPr>
                      <a:endParaRPr lang="en-GB" sz="800" b="1" dirty="0"/>
                    </a:p>
                    <a:p>
                      <a:pPr marL="0" indent="0">
                        <a:buNone/>
                      </a:pPr>
                      <a:r>
                        <a:rPr lang="en-GB" sz="800" b="1" dirty="0"/>
                        <a:t>Outputs:</a:t>
                      </a:r>
                      <a:r>
                        <a:rPr lang="en-GB" sz="800" b="1" baseline="0" dirty="0"/>
                        <a:t>  </a:t>
                      </a:r>
                      <a:r>
                        <a:rPr lang="en-GB" sz="800" dirty="0"/>
                        <a:t>Exception reporting will be generated in the agreed formats to provide detail where data is misaligned. Data can be made available through Azure (OneDrive) to deliver outputs to customers.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0" kern="1200" baseline="0" dirty="0">
                        <a:solidFill>
                          <a:schemeClr val="bg1">
                            <a:lumMod val="50000"/>
                          </a:schemeClr>
                        </a:solidFill>
                        <a:latin typeface="Arial" panose="020B0604020202020204" pitchFamily="34" charset="0"/>
                        <a:ea typeface="+mn-ea"/>
                        <a:cs typeface="Arial" panose="020B0604020202020204" pitchFamily="34" charset="0"/>
                      </a:endParaRP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9" name="Table 8"/>
          <p:cNvGraphicFramePr>
            <a:graphicFrameLocks noGrp="1"/>
          </p:cNvGraphicFramePr>
          <p:nvPr>
            <p:extLst/>
          </p:nvPr>
        </p:nvGraphicFramePr>
        <p:xfrm>
          <a:off x="335533" y="1923678"/>
          <a:ext cx="8340923" cy="2304256"/>
        </p:xfrm>
        <a:graphic>
          <a:graphicData uri="http://schemas.openxmlformats.org/drawingml/2006/table">
            <a:tbl>
              <a:tblPr firstRow="1" bandRow="1">
                <a:tableStyleId>{E8B1032C-EA38-4F05-BA0D-38AFFFC7BED3}</a:tableStyleId>
              </a:tblPr>
              <a:tblGrid>
                <a:gridCol w="8340923">
                  <a:extLst>
                    <a:ext uri="{9D8B030D-6E8A-4147-A177-3AD203B41FA5}">
                      <a16:colId xmlns:a16="http://schemas.microsoft.com/office/drawing/2014/main" val="20000"/>
                    </a:ext>
                  </a:extLst>
                </a:gridCol>
              </a:tblGrid>
              <a:tr h="222367">
                <a:tc>
                  <a:txBody>
                    <a:bodyPr/>
                    <a:lstStyle/>
                    <a:p>
                      <a:pPr algn="l"/>
                      <a:r>
                        <a:rPr lang="en-GB" sz="1200" dirty="0">
                          <a:solidFill>
                            <a:srgbClr val="3E5AA8"/>
                          </a:solidFill>
                        </a:rPr>
                        <a:t>Solution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2029936">
                <a:tc>
                  <a:txBody>
                    <a:bodyPr/>
                    <a:lstStyle/>
                    <a:p>
                      <a:pPr marL="0" indent="0">
                        <a:buFont typeface="Arial" panose="020B0604020202020204" pitchFamily="34" charset="0"/>
                        <a:buNone/>
                      </a:pPr>
                      <a:endParaRPr lang="en-GB" sz="1600" b="0" dirty="0">
                        <a:latin typeface="Arial" panose="020B0604020202020204" pitchFamily="34" charset="0"/>
                        <a:cs typeface="Arial" panose="020B0604020202020204" pitchFamily="34" charset="0"/>
                      </a:endParaRP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1" name="Table 10"/>
          <p:cNvGraphicFramePr>
            <a:graphicFrameLocks noGrp="1"/>
          </p:cNvGraphicFramePr>
          <p:nvPr>
            <p:extLst/>
          </p:nvPr>
        </p:nvGraphicFramePr>
        <p:xfrm>
          <a:off x="323528" y="4299942"/>
          <a:ext cx="8345979" cy="559264"/>
        </p:xfrm>
        <a:graphic>
          <a:graphicData uri="http://schemas.openxmlformats.org/drawingml/2006/table">
            <a:tbl>
              <a:tblPr firstRow="1" bandRow="1">
                <a:tableStyleId>{E8B1032C-EA38-4F05-BA0D-38AFFFC7BED3}</a:tableStyleId>
              </a:tblPr>
              <a:tblGrid>
                <a:gridCol w="2781993">
                  <a:extLst>
                    <a:ext uri="{9D8B030D-6E8A-4147-A177-3AD203B41FA5}">
                      <a16:colId xmlns:a16="http://schemas.microsoft.com/office/drawing/2014/main" val="20000"/>
                    </a:ext>
                  </a:extLst>
                </a:gridCol>
                <a:gridCol w="2781993">
                  <a:extLst>
                    <a:ext uri="{9D8B030D-6E8A-4147-A177-3AD203B41FA5}">
                      <a16:colId xmlns:a16="http://schemas.microsoft.com/office/drawing/2014/main" val="20001"/>
                    </a:ext>
                  </a:extLst>
                </a:gridCol>
                <a:gridCol w="2781993">
                  <a:extLst>
                    <a:ext uri="{9D8B030D-6E8A-4147-A177-3AD203B41FA5}">
                      <a16:colId xmlns:a16="http://schemas.microsoft.com/office/drawing/2014/main" val="20002"/>
                    </a:ext>
                  </a:extLst>
                </a:gridCol>
              </a:tblGrid>
              <a:tr h="288000">
                <a:tc>
                  <a:txBody>
                    <a:bodyPr/>
                    <a:lstStyle/>
                    <a:p>
                      <a:pPr algn="ctr"/>
                      <a:r>
                        <a:rPr lang="en-GB" sz="1200" dirty="0">
                          <a:solidFill>
                            <a:srgbClr val="3E5AA8"/>
                          </a:solidFill>
                        </a:rPr>
                        <a:t>Timeline</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a:solidFill>
                            <a:srgbClr val="3E5AA8"/>
                          </a:solidFill>
                        </a:rPr>
                        <a:t>Environment</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a:solidFill>
                            <a:srgbClr val="3E5AA8"/>
                          </a:solidFill>
                        </a:rPr>
                        <a:t>High Level</a:t>
                      </a:r>
                      <a:r>
                        <a:rPr lang="en-GB" sz="1200" baseline="0" dirty="0">
                          <a:solidFill>
                            <a:srgbClr val="3E5AA8"/>
                          </a:solidFill>
                        </a:rPr>
                        <a:t> Cost Estimate</a:t>
                      </a:r>
                      <a:endParaRPr lang="en-GB" sz="1200" dirty="0">
                        <a:solidFill>
                          <a:srgbClr val="3E5AA8"/>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271264">
                <a:tc>
                  <a:txBody>
                    <a:bodyPr/>
                    <a:lstStyle/>
                    <a:p>
                      <a:pPr marL="0" indent="0" algn="ctr">
                        <a:buFont typeface="Arial" panose="020B0604020202020204" pitchFamily="34" charset="0"/>
                        <a:buNone/>
                      </a:pPr>
                      <a:r>
                        <a:rPr lang="en-GB" sz="1050" b="0" dirty="0">
                          <a:solidFill>
                            <a:schemeClr val="bg1">
                              <a:lumMod val="50000"/>
                            </a:schemeClr>
                          </a:solidFill>
                          <a:latin typeface="Arial" panose="020B0604020202020204" pitchFamily="34" charset="0"/>
                          <a:cs typeface="Arial" panose="020B0604020202020204" pitchFamily="34" charset="0"/>
                        </a:rPr>
                        <a:t>3 – 4 Months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GB" sz="1050" b="0" dirty="0">
                          <a:solidFill>
                            <a:schemeClr val="bg1">
                              <a:lumMod val="50000"/>
                            </a:schemeClr>
                          </a:solidFill>
                          <a:latin typeface="Arial" panose="020B0604020202020204" pitchFamily="34" charset="0"/>
                          <a:cs typeface="Arial" panose="020B0604020202020204" pitchFamily="34" charset="0"/>
                        </a:rPr>
                        <a:t>Xoserve’s Azure Cloud Solution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GB" sz="1050" b="0" dirty="0">
                          <a:solidFill>
                            <a:schemeClr val="bg1">
                              <a:lumMod val="50000"/>
                            </a:schemeClr>
                          </a:solidFill>
                          <a:latin typeface="Arial" panose="020B0604020202020204" pitchFamily="34" charset="0"/>
                          <a:cs typeface="Arial" panose="020B0604020202020204" pitchFamily="34" charset="0"/>
                        </a:rPr>
                        <a:t>£220k</a:t>
                      </a:r>
                      <a:r>
                        <a:rPr lang="en-GB" sz="1050" b="0" baseline="0" dirty="0">
                          <a:solidFill>
                            <a:schemeClr val="bg1">
                              <a:lumMod val="50000"/>
                            </a:schemeClr>
                          </a:solidFill>
                          <a:latin typeface="Arial" panose="020B0604020202020204" pitchFamily="34" charset="0"/>
                          <a:cs typeface="Arial" panose="020B0604020202020204" pitchFamily="34" charset="0"/>
                        </a:rPr>
                        <a:t> - 270</a:t>
                      </a:r>
                      <a:r>
                        <a:rPr lang="en-GB" sz="1050" b="0" dirty="0">
                          <a:solidFill>
                            <a:schemeClr val="bg1">
                              <a:lumMod val="50000"/>
                            </a:schemeClr>
                          </a:solidFill>
                          <a:latin typeface="Arial" panose="020B0604020202020204" pitchFamily="34" charset="0"/>
                          <a:cs typeface="Arial" panose="020B0604020202020204" pitchFamily="34" charset="0"/>
                        </a:rPr>
                        <a:t>k</a:t>
                      </a:r>
                      <a:r>
                        <a:rPr lang="en-GB" sz="1050" b="0" baseline="0" dirty="0">
                          <a:solidFill>
                            <a:schemeClr val="bg1">
                              <a:lumMod val="50000"/>
                            </a:schemeClr>
                          </a:solidFill>
                          <a:latin typeface="Arial" panose="020B0604020202020204" pitchFamily="34" charset="0"/>
                          <a:cs typeface="Arial" panose="020B0604020202020204" pitchFamily="34" charset="0"/>
                        </a:rPr>
                        <a:t> exc VAT</a:t>
                      </a:r>
                      <a:endParaRPr lang="en-GB" sz="1050" b="0" dirty="0">
                        <a:solidFill>
                          <a:schemeClr val="bg1">
                            <a:lumMod val="50000"/>
                          </a:schemeClr>
                        </a:solidFill>
                        <a:latin typeface="Arial" panose="020B0604020202020204" pitchFamily="34" charset="0"/>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37" name="Rounded Rectangle 36"/>
          <p:cNvSpPr/>
          <p:nvPr/>
        </p:nvSpPr>
        <p:spPr bwMode="auto">
          <a:xfrm>
            <a:off x="7019006" y="2442639"/>
            <a:ext cx="1513434" cy="1353246"/>
          </a:xfrm>
          <a:prstGeom prst="roundRect">
            <a:avLst>
              <a:gd name="adj" fmla="val 5217"/>
            </a:avLst>
          </a:prstGeom>
          <a:solidFill>
            <a:schemeClr val="tx2">
              <a:lumMod val="20000"/>
              <a:lumOff val="80000"/>
            </a:schemeClr>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2075" tIns="46038" rIns="92075" bIns="46038"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1" u="none" strike="noStrike" cap="none" normalizeH="0" baseline="0" dirty="0">
                <a:ln>
                  <a:noFill/>
                </a:ln>
                <a:solidFill>
                  <a:schemeClr val="tx1"/>
                </a:solidFill>
                <a:effectLst/>
                <a:latin typeface="Arial" charset="0"/>
              </a:rPr>
              <a:t>Reports</a:t>
            </a:r>
          </a:p>
          <a:p>
            <a:pPr marL="0" marR="0" indent="0" algn="ctr" defTabSz="914400" rtl="0" eaLnBrk="1" fontAlgn="base" latinLnBrk="0" hangingPunct="1">
              <a:lnSpc>
                <a:spcPct val="100000"/>
              </a:lnSpc>
              <a:spcBef>
                <a:spcPct val="0"/>
              </a:spcBef>
              <a:spcAft>
                <a:spcPct val="0"/>
              </a:spcAft>
              <a:buClrTx/>
              <a:buSzTx/>
              <a:buFontTx/>
              <a:buNone/>
              <a:tabLst/>
            </a:pPr>
            <a:r>
              <a:rPr lang="en-GB" sz="900" b="1" i="1" dirty="0">
                <a:latin typeface="Arial" charset="0"/>
              </a:rPr>
              <a:t>(Azure Cloud) </a:t>
            </a:r>
            <a:endParaRPr kumimoji="0" lang="en-GB" sz="900" b="1" i="1" u="none" strike="noStrike" cap="none" normalizeH="0" baseline="0" dirty="0">
              <a:ln>
                <a:noFill/>
              </a:ln>
              <a:solidFill>
                <a:schemeClr val="tx1"/>
              </a:solidFill>
              <a:effectLst/>
              <a:latin typeface="Arial" charset="0"/>
            </a:endParaRPr>
          </a:p>
          <a:p>
            <a:pPr marL="0" marR="0" indent="0" algn="ctr" defTabSz="914400" rtl="0" eaLnBrk="1" fontAlgn="base" latinLnBrk="0" hangingPunct="1">
              <a:lnSpc>
                <a:spcPct val="100000"/>
              </a:lnSpc>
              <a:spcBef>
                <a:spcPct val="0"/>
              </a:spcBef>
              <a:spcAft>
                <a:spcPct val="0"/>
              </a:spcAft>
              <a:buClrTx/>
              <a:buSzTx/>
              <a:buFontTx/>
              <a:buNone/>
              <a:tabLst/>
            </a:pPr>
            <a:endParaRPr kumimoji="0" lang="en-GB" sz="900" b="1" i="1" u="none" strike="noStrike" cap="none" normalizeH="0" baseline="0" dirty="0">
              <a:ln>
                <a:noFill/>
              </a:ln>
              <a:solidFill>
                <a:schemeClr val="tx1"/>
              </a:solidFill>
              <a:effectLst/>
              <a:latin typeface="Arial" charset="0"/>
            </a:endParaRPr>
          </a:p>
        </p:txBody>
      </p:sp>
      <p:sp>
        <p:nvSpPr>
          <p:cNvPr id="38" name="Rounded Rectangle 37"/>
          <p:cNvSpPr/>
          <p:nvPr/>
        </p:nvSpPr>
        <p:spPr bwMode="auto">
          <a:xfrm>
            <a:off x="4858766" y="2442640"/>
            <a:ext cx="1513434" cy="1353246"/>
          </a:xfrm>
          <a:prstGeom prst="roundRect">
            <a:avLst>
              <a:gd name="adj" fmla="val 5217"/>
            </a:avLst>
          </a:prstGeom>
          <a:solidFill>
            <a:schemeClr val="tx2">
              <a:lumMod val="20000"/>
              <a:lumOff val="80000"/>
            </a:schemeClr>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2075" tIns="46038" rIns="92075" bIns="46038"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1" u="none" strike="noStrike" cap="none" normalizeH="0" dirty="0">
                <a:ln>
                  <a:noFill/>
                </a:ln>
                <a:solidFill>
                  <a:schemeClr val="tx1"/>
                </a:solidFill>
                <a:effectLst/>
                <a:latin typeface="Arial" charset="0"/>
              </a:rPr>
              <a:t>Analytical Toolsets</a:t>
            </a:r>
          </a:p>
          <a:p>
            <a:pPr marL="0" marR="0" indent="0" algn="ctr" defTabSz="914400" rtl="0" eaLnBrk="1" fontAlgn="base" latinLnBrk="0" hangingPunct="1">
              <a:lnSpc>
                <a:spcPct val="100000"/>
              </a:lnSpc>
              <a:spcBef>
                <a:spcPct val="0"/>
              </a:spcBef>
              <a:spcAft>
                <a:spcPct val="0"/>
              </a:spcAft>
              <a:buClrTx/>
              <a:buSzTx/>
              <a:buFontTx/>
              <a:buNone/>
              <a:tabLst/>
            </a:pPr>
            <a:r>
              <a:rPr lang="en-GB" sz="900" b="1" i="1" dirty="0">
                <a:latin typeface="Arial" charset="0"/>
              </a:rPr>
              <a:t>(Azure Cloud)</a:t>
            </a:r>
            <a:r>
              <a:rPr kumimoji="0" lang="en-GB" sz="900" b="1" i="1" u="none" strike="noStrike" cap="none" normalizeH="0" dirty="0">
                <a:ln>
                  <a:noFill/>
                </a:ln>
                <a:solidFill>
                  <a:schemeClr val="tx1"/>
                </a:solidFill>
                <a:effectLst/>
                <a:latin typeface="Arial" charset="0"/>
              </a:rPr>
              <a:t> </a:t>
            </a:r>
            <a:endParaRPr kumimoji="0" lang="en-GB" sz="900" b="1" i="1" u="none" strike="noStrike" cap="none" normalizeH="0" baseline="0" dirty="0">
              <a:ln>
                <a:noFill/>
              </a:ln>
              <a:solidFill>
                <a:schemeClr val="tx1"/>
              </a:solidFill>
              <a:effectLst/>
              <a:latin typeface="Arial" charset="0"/>
            </a:endParaRPr>
          </a:p>
        </p:txBody>
      </p:sp>
      <p:sp>
        <p:nvSpPr>
          <p:cNvPr id="39" name="Rounded Rectangle 38"/>
          <p:cNvSpPr/>
          <p:nvPr/>
        </p:nvSpPr>
        <p:spPr bwMode="auto">
          <a:xfrm>
            <a:off x="2483768" y="2442640"/>
            <a:ext cx="1728192" cy="1353245"/>
          </a:xfrm>
          <a:prstGeom prst="roundRect">
            <a:avLst>
              <a:gd name="adj" fmla="val 5217"/>
            </a:avLst>
          </a:prstGeom>
          <a:solidFill>
            <a:schemeClr val="tx2">
              <a:lumMod val="20000"/>
              <a:lumOff val="80000"/>
            </a:schemeClr>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2075" tIns="46038" rIns="92075" bIns="46038"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1" u="none" strike="noStrike" cap="none" normalizeH="0" dirty="0">
                <a:ln>
                  <a:noFill/>
                </a:ln>
                <a:solidFill>
                  <a:schemeClr val="tx1"/>
                </a:solidFill>
                <a:effectLst/>
                <a:latin typeface="Arial" charset="0"/>
              </a:rPr>
              <a:t>Azure SQL - Cloud</a:t>
            </a:r>
            <a:endParaRPr kumimoji="0" lang="en-GB" sz="900" b="1" i="1" u="none" strike="noStrike" cap="none" normalizeH="0" baseline="0" dirty="0">
              <a:ln>
                <a:noFill/>
              </a:ln>
              <a:solidFill>
                <a:schemeClr val="tx1"/>
              </a:solidFill>
              <a:effectLst/>
              <a:latin typeface="Arial" charset="0"/>
            </a:endParaRPr>
          </a:p>
        </p:txBody>
      </p:sp>
      <p:pic>
        <p:nvPicPr>
          <p:cNvPr id="40" name="Picture 18" descr="Image result for SAS logo">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20072" y="3348522"/>
            <a:ext cx="786287" cy="335720"/>
          </a:xfrm>
          <a:prstGeom prst="rect">
            <a:avLst/>
          </a:prstGeom>
          <a:noFill/>
          <a:ln>
            <a:solidFill>
              <a:schemeClr val="bg1">
                <a:lumMod val="50000"/>
              </a:schemeClr>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41" name="Rounded Rectangle 40"/>
          <p:cNvSpPr/>
          <p:nvPr/>
        </p:nvSpPr>
        <p:spPr bwMode="auto">
          <a:xfrm>
            <a:off x="395536" y="2442641"/>
            <a:ext cx="1430745" cy="619472"/>
          </a:xfrm>
          <a:prstGeom prst="roundRect">
            <a:avLst>
              <a:gd name="adj" fmla="val 5217"/>
            </a:avLst>
          </a:prstGeom>
          <a:solidFill>
            <a:schemeClr val="tx2">
              <a:lumMod val="20000"/>
              <a:lumOff val="80000"/>
            </a:schemeClr>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2075" tIns="46038" rIns="92075" bIns="46038"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1" u="none" strike="noStrike" cap="none" normalizeH="0" baseline="0" dirty="0">
                <a:ln>
                  <a:noFill/>
                </a:ln>
                <a:solidFill>
                  <a:schemeClr val="tx1"/>
                </a:solidFill>
                <a:effectLst/>
                <a:latin typeface="Arial" charset="0"/>
              </a:rPr>
              <a:t>UK Link Data</a:t>
            </a:r>
          </a:p>
        </p:txBody>
      </p:sp>
      <p:sp>
        <p:nvSpPr>
          <p:cNvPr id="42" name="Rounded Rectangle 41"/>
          <p:cNvSpPr/>
          <p:nvPr/>
        </p:nvSpPr>
        <p:spPr bwMode="auto">
          <a:xfrm>
            <a:off x="395536" y="3162721"/>
            <a:ext cx="1439649" cy="633165"/>
          </a:xfrm>
          <a:prstGeom prst="roundRect">
            <a:avLst>
              <a:gd name="adj" fmla="val 5217"/>
            </a:avLst>
          </a:prstGeom>
          <a:solidFill>
            <a:schemeClr val="tx2">
              <a:lumMod val="20000"/>
              <a:lumOff val="80000"/>
            </a:schemeClr>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2075" tIns="46038" rIns="92075" bIns="46038"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1" u="none" strike="noStrike" cap="none" normalizeH="0" baseline="0" dirty="0">
                <a:ln>
                  <a:noFill/>
                </a:ln>
                <a:solidFill>
                  <a:schemeClr val="tx1"/>
                </a:solidFill>
                <a:effectLst/>
                <a:latin typeface="Arial" charset="0"/>
              </a:rPr>
              <a:t>Shipper Data</a:t>
            </a:r>
          </a:p>
        </p:txBody>
      </p:sp>
      <p:sp>
        <p:nvSpPr>
          <p:cNvPr id="43" name="Can 42"/>
          <p:cNvSpPr/>
          <p:nvPr/>
        </p:nvSpPr>
        <p:spPr bwMode="auto">
          <a:xfrm>
            <a:off x="2627784" y="2931790"/>
            <a:ext cx="648072" cy="624505"/>
          </a:xfrm>
          <a:prstGeom prst="can">
            <a:avLst/>
          </a:prstGeom>
          <a:solidFill>
            <a:schemeClr val="bg1"/>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2075" tIns="46038" rIns="92075" bIns="46038"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800" i="0" u="none" strike="noStrike" cap="none" normalizeH="0" baseline="0" dirty="0">
                <a:ln>
                  <a:noFill/>
                </a:ln>
                <a:solidFill>
                  <a:schemeClr val="tx1"/>
                </a:solidFill>
                <a:effectLst/>
                <a:latin typeface="Arial" charset="0"/>
              </a:rPr>
              <a:t>UK Link / BW</a:t>
            </a:r>
          </a:p>
          <a:p>
            <a:pPr marL="0" marR="0" indent="0" algn="ctr" defTabSz="914400" rtl="0" eaLnBrk="1" fontAlgn="base" latinLnBrk="0" hangingPunct="1">
              <a:lnSpc>
                <a:spcPct val="100000"/>
              </a:lnSpc>
              <a:spcBef>
                <a:spcPct val="0"/>
              </a:spcBef>
              <a:spcAft>
                <a:spcPct val="0"/>
              </a:spcAft>
              <a:buClrTx/>
              <a:buSzTx/>
              <a:buFontTx/>
              <a:buNone/>
              <a:tabLst/>
            </a:pPr>
            <a:r>
              <a:rPr lang="en-GB" sz="800" dirty="0">
                <a:latin typeface="Arial" charset="0"/>
              </a:rPr>
              <a:t>Data</a:t>
            </a:r>
          </a:p>
          <a:p>
            <a:pPr marL="0" marR="0" indent="0" algn="ctr" defTabSz="914400" rtl="0" eaLnBrk="1" fontAlgn="base" latinLnBrk="0" hangingPunct="1">
              <a:lnSpc>
                <a:spcPct val="100000"/>
              </a:lnSpc>
              <a:spcBef>
                <a:spcPct val="0"/>
              </a:spcBef>
              <a:spcAft>
                <a:spcPct val="0"/>
              </a:spcAft>
              <a:buClrTx/>
              <a:buSzTx/>
              <a:buFontTx/>
              <a:buNone/>
              <a:tabLst/>
            </a:pPr>
            <a:r>
              <a:rPr kumimoji="0" lang="en-GB" sz="800" i="0" u="none" strike="noStrike" cap="none" normalizeH="0" baseline="0" dirty="0">
                <a:ln>
                  <a:noFill/>
                </a:ln>
                <a:solidFill>
                  <a:schemeClr val="tx1"/>
                </a:solidFill>
                <a:effectLst/>
                <a:latin typeface="Arial" charset="0"/>
              </a:rPr>
              <a:t>(Selective)</a:t>
            </a:r>
          </a:p>
        </p:txBody>
      </p:sp>
      <p:sp>
        <p:nvSpPr>
          <p:cNvPr id="44" name="Can 43"/>
          <p:cNvSpPr/>
          <p:nvPr/>
        </p:nvSpPr>
        <p:spPr bwMode="auto">
          <a:xfrm>
            <a:off x="3347864" y="2931790"/>
            <a:ext cx="648072" cy="624505"/>
          </a:xfrm>
          <a:prstGeom prst="can">
            <a:avLst/>
          </a:prstGeom>
          <a:solidFill>
            <a:schemeClr val="bg1"/>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2075" tIns="46038" rIns="92075" bIns="46038"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800" i="0" u="none" strike="noStrike" cap="none" normalizeH="0" baseline="0" dirty="0">
                <a:ln>
                  <a:noFill/>
                </a:ln>
                <a:solidFill>
                  <a:schemeClr val="tx1"/>
                </a:solidFill>
                <a:effectLst/>
                <a:latin typeface="Arial" charset="0"/>
              </a:rPr>
              <a:t>Customer</a:t>
            </a:r>
            <a:r>
              <a:rPr kumimoji="0" lang="en-GB" sz="800" i="0" u="none" strike="noStrike" cap="none" normalizeH="0" dirty="0">
                <a:ln>
                  <a:noFill/>
                </a:ln>
                <a:solidFill>
                  <a:schemeClr val="tx1"/>
                </a:solidFill>
                <a:effectLst/>
                <a:latin typeface="Arial" charset="0"/>
              </a:rPr>
              <a:t> </a:t>
            </a:r>
          </a:p>
          <a:p>
            <a:pPr marL="0" marR="0" indent="0" algn="ctr" defTabSz="914400" rtl="0" eaLnBrk="1" fontAlgn="base" latinLnBrk="0" hangingPunct="1">
              <a:lnSpc>
                <a:spcPct val="100000"/>
              </a:lnSpc>
              <a:spcBef>
                <a:spcPct val="0"/>
              </a:spcBef>
              <a:spcAft>
                <a:spcPct val="0"/>
              </a:spcAft>
              <a:buClrTx/>
              <a:buSzTx/>
              <a:buFontTx/>
              <a:buNone/>
              <a:tabLst/>
            </a:pPr>
            <a:r>
              <a:rPr kumimoji="0" lang="en-GB" sz="800" i="0" u="none" strike="noStrike" cap="none" normalizeH="0" baseline="0" dirty="0">
                <a:ln>
                  <a:noFill/>
                </a:ln>
                <a:solidFill>
                  <a:schemeClr val="tx1"/>
                </a:solidFill>
                <a:effectLst/>
                <a:latin typeface="Arial" charset="0"/>
              </a:rPr>
              <a:t>Data Files</a:t>
            </a:r>
          </a:p>
        </p:txBody>
      </p:sp>
      <p:sp>
        <p:nvSpPr>
          <p:cNvPr id="45" name="Flowchart: Predefined Process 44"/>
          <p:cNvSpPr/>
          <p:nvPr/>
        </p:nvSpPr>
        <p:spPr>
          <a:xfrm>
            <a:off x="5076056" y="2809478"/>
            <a:ext cx="1080120" cy="410344"/>
          </a:xfrm>
          <a:prstGeom prst="flowChartPredefinedProcess">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Comparative Algorithms</a:t>
            </a:r>
          </a:p>
        </p:txBody>
      </p:sp>
      <p:sp>
        <p:nvSpPr>
          <p:cNvPr id="46" name="Flowchart: Multidocument 45"/>
          <p:cNvSpPr/>
          <p:nvPr/>
        </p:nvSpPr>
        <p:spPr>
          <a:xfrm>
            <a:off x="7379046" y="2841493"/>
            <a:ext cx="792088" cy="522345"/>
          </a:xfrm>
          <a:prstGeom prst="flowChartMultidocumen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Exception Reporting</a:t>
            </a:r>
          </a:p>
        </p:txBody>
      </p:sp>
      <p:sp>
        <p:nvSpPr>
          <p:cNvPr id="47" name="TextBox 46"/>
          <p:cNvSpPr txBox="1"/>
          <p:nvPr/>
        </p:nvSpPr>
        <p:spPr>
          <a:xfrm>
            <a:off x="395536" y="2150735"/>
            <a:ext cx="1431256" cy="276999"/>
          </a:xfrm>
          <a:prstGeom prst="rect">
            <a:avLst/>
          </a:prstGeom>
          <a:noFill/>
        </p:spPr>
        <p:txBody>
          <a:bodyPr wrap="square" rtlCol="0">
            <a:spAutoFit/>
          </a:bodyPr>
          <a:lstStyle/>
          <a:p>
            <a:pPr algn="ctr"/>
            <a:r>
              <a:rPr lang="en-GB" sz="1200" b="1" dirty="0"/>
              <a:t>1. Source Data</a:t>
            </a:r>
          </a:p>
        </p:txBody>
      </p:sp>
      <p:sp>
        <p:nvSpPr>
          <p:cNvPr id="48" name="TextBox 47"/>
          <p:cNvSpPr txBox="1"/>
          <p:nvPr/>
        </p:nvSpPr>
        <p:spPr>
          <a:xfrm>
            <a:off x="2668382" y="2150735"/>
            <a:ext cx="1359248" cy="276999"/>
          </a:xfrm>
          <a:prstGeom prst="rect">
            <a:avLst/>
          </a:prstGeom>
          <a:noFill/>
        </p:spPr>
        <p:txBody>
          <a:bodyPr wrap="square" rtlCol="0">
            <a:spAutoFit/>
          </a:bodyPr>
          <a:lstStyle/>
          <a:p>
            <a:pPr algn="ctr"/>
            <a:r>
              <a:rPr lang="en-GB" sz="1200" b="1" dirty="0"/>
              <a:t>2. Data Storage</a:t>
            </a:r>
          </a:p>
        </p:txBody>
      </p:sp>
      <p:sp>
        <p:nvSpPr>
          <p:cNvPr id="49" name="TextBox 48"/>
          <p:cNvSpPr txBox="1"/>
          <p:nvPr/>
        </p:nvSpPr>
        <p:spPr>
          <a:xfrm>
            <a:off x="4858766" y="2150735"/>
            <a:ext cx="1513434" cy="276999"/>
          </a:xfrm>
          <a:prstGeom prst="rect">
            <a:avLst/>
          </a:prstGeom>
          <a:noFill/>
        </p:spPr>
        <p:txBody>
          <a:bodyPr wrap="square" rtlCol="0">
            <a:spAutoFit/>
          </a:bodyPr>
          <a:lstStyle/>
          <a:p>
            <a:pPr algn="ctr"/>
            <a:r>
              <a:rPr lang="en-GB" sz="1200" b="1" dirty="0"/>
              <a:t>3. Comparison</a:t>
            </a:r>
          </a:p>
        </p:txBody>
      </p:sp>
      <p:sp>
        <p:nvSpPr>
          <p:cNvPr id="50" name="TextBox 49"/>
          <p:cNvSpPr txBox="1"/>
          <p:nvPr/>
        </p:nvSpPr>
        <p:spPr>
          <a:xfrm>
            <a:off x="7019006" y="2150735"/>
            <a:ext cx="1513434" cy="276999"/>
          </a:xfrm>
          <a:prstGeom prst="rect">
            <a:avLst/>
          </a:prstGeom>
          <a:noFill/>
        </p:spPr>
        <p:txBody>
          <a:bodyPr wrap="square" rtlCol="0">
            <a:spAutoFit/>
          </a:bodyPr>
          <a:lstStyle/>
          <a:p>
            <a:pPr algn="ctr"/>
            <a:r>
              <a:rPr lang="en-GB" sz="1200" b="1" dirty="0"/>
              <a:t>4. Outputs</a:t>
            </a:r>
          </a:p>
        </p:txBody>
      </p:sp>
      <p:sp>
        <p:nvSpPr>
          <p:cNvPr id="51" name="Right Arrow 50"/>
          <p:cNvSpPr/>
          <p:nvPr/>
        </p:nvSpPr>
        <p:spPr>
          <a:xfrm>
            <a:off x="1979712" y="2643758"/>
            <a:ext cx="288032" cy="277174"/>
          </a:xfrm>
          <a:prstGeom prst="rightArrow">
            <a:avLst/>
          </a:prstGeom>
          <a:solidFill>
            <a:schemeClr val="accent3">
              <a:lumMod val="20000"/>
              <a:lumOff val="80000"/>
            </a:schemeClr>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2" name="Right Arrow 51"/>
          <p:cNvSpPr/>
          <p:nvPr/>
        </p:nvSpPr>
        <p:spPr>
          <a:xfrm>
            <a:off x="1979712" y="3363838"/>
            <a:ext cx="288032" cy="277174"/>
          </a:xfrm>
          <a:prstGeom prst="rightArrow">
            <a:avLst/>
          </a:prstGeom>
          <a:solidFill>
            <a:schemeClr val="accent3">
              <a:lumMod val="20000"/>
              <a:lumOff val="80000"/>
            </a:schemeClr>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3" name="Left-Right Arrow 52"/>
          <p:cNvSpPr/>
          <p:nvPr/>
        </p:nvSpPr>
        <p:spPr>
          <a:xfrm>
            <a:off x="4355976" y="2922536"/>
            <a:ext cx="432048" cy="279154"/>
          </a:xfrm>
          <a:prstGeom prst="leftRightArrow">
            <a:avLst/>
          </a:prstGeom>
          <a:solidFill>
            <a:schemeClr val="accent3">
              <a:lumMod val="20000"/>
              <a:lumOff val="80000"/>
            </a:schemeClr>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4" name="Right Arrow 53"/>
          <p:cNvSpPr/>
          <p:nvPr/>
        </p:nvSpPr>
        <p:spPr>
          <a:xfrm>
            <a:off x="6588224" y="2975660"/>
            <a:ext cx="288032" cy="277174"/>
          </a:xfrm>
          <a:prstGeom prst="rightArrow">
            <a:avLst/>
          </a:prstGeom>
          <a:solidFill>
            <a:schemeClr val="accent3">
              <a:lumMod val="20000"/>
              <a:lumOff val="80000"/>
            </a:schemeClr>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TextBox 26"/>
          <p:cNvSpPr txBox="1"/>
          <p:nvPr/>
        </p:nvSpPr>
        <p:spPr>
          <a:xfrm>
            <a:off x="395536" y="3878927"/>
            <a:ext cx="1431256" cy="276999"/>
          </a:xfrm>
          <a:prstGeom prst="rect">
            <a:avLst/>
          </a:prstGeom>
          <a:noFill/>
        </p:spPr>
        <p:txBody>
          <a:bodyPr wrap="square" rtlCol="0">
            <a:spAutoFit/>
          </a:bodyPr>
          <a:lstStyle/>
          <a:p>
            <a:pPr algn="r"/>
            <a:r>
              <a:rPr lang="en-GB" sz="1200" b="1" dirty="0"/>
              <a:t>5. Integration</a:t>
            </a:r>
          </a:p>
        </p:txBody>
      </p:sp>
      <p:sp>
        <p:nvSpPr>
          <p:cNvPr id="28" name="Rounded Rectangle 27"/>
          <p:cNvSpPr/>
          <p:nvPr/>
        </p:nvSpPr>
        <p:spPr bwMode="auto">
          <a:xfrm>
            <a:off x="1835186" y="3878927"/>
            <a:ext cx="4537014" cy="276999"/>
          </a:xfrm>
          <a:prstGeom prst="roundRect">
            <a:avLst>
              <a:gd name="adj" fmla="val 5217"/>
            </a:avLst>
          </a:prstGeom>
          <a:solidFill>
            <a:schemeClr val="tx2">
              <a:lumMod val="20000"/>
              <a:lumOff val="80000"/>
            </a:schemeClr>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2075" tIns="46038" rIns="92075" bIns="46038"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1" u="none" strike="noStrike" cap="none" normalizeH="0" baseline="0" dirty="0">
                <a:ln>
                  <a:noFill/>
                </a:ln>
                <a:solidFill>
                  <a:schemeClr val="tx1"/>
                </a:solidFill>
                <a:effectLst/>
                <a:latin typeface="Arial" charset="0"/>
              </a:rPr>
              <a:t>Azure Data Factory (ADF) / Azure Data Quality</a:t>
            </a:r>
            <a:r>
              <a:rPr kumimoji="0" lang="en-GB" sz="900" b="1" i="1" u="none" strike="noStrike" cap="none" normalizeH="0" dirty="0">
                <a:ln>
                  <a:noFill/>
                </a:ln>
                <a:solidFill>
                  <a:schemeClr val="tx1"/>
                </a:solidFill>
                <a:effectLst/>
                <a:latin typeface="Arial" charset="0"/>
              </a:rPr>
              <a:t> Services </a:t>
            </a:r>
            <a:endParaRPr kumimoji="0" lang="en-GB" sz="900" b="1" i="1" u="none" strike="noStrike" cap="none" normalizeH="0" baseline="0" dirty="0">
              <a:ln>
                <a:noFill/>
              </a:ln>
              <a:solidFill>
                <a:schemeClr val="tx1"/>
              </a:solidFill>
              <a:effectLst/>
              <a:latin typeface="Arial" charset="0"/>
            </a:endParaRPr>
          </a:p>
        </p:txBody>
      </p:sp>
      <p:sp>
        <p:nvSpPr>
          <p:cNvPr id="29" name="Can 28"/>
          <p:cNvSpPr/>
          <p:nvPr/>
        </p:nvSpPr>
        <p:spPr bwMode="auto">
          <a:xfrm>
            <a:off x="751451" y="2680467"/>
            <a:ext cx="324036" cy="300735"/>
          </a:xfrm>
          <a:prstGeom prst="can">
            <a:avLst/>
          </a:prstGeom>
          <a:solidFill>
            <a:schemeClr val="bg1"/>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2075" tIns="46038" rIns="92075" bIns="46038"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800" i="0" u="none" strike="noStrike" cap="none" normalizeH="0" baseline="0" dirty="0">
                <a:ln>
                  <a:noFill/>
                </a:ln>
                <a:solidFill>
                  <a:schemeClr val="tx1"/>
                </a:solidFill>
                <a:effectLst/>
                <a:latin typeface="Arial" charset="0"/>
              </a:rPr>
              <a:t>BW</a:t>
            </a:r>
          </a:p>
        </p:txBody>
      </p:sp>
      <p:sp>
        <p:nvSpPr>
          <p:cNvPr id="30" name="Can 29"/>
          <p:cNvSpPr/>
          <p:nvPr/>
        </p:nvSpPr>
        <p:spPr bwMode="auto">
          <a:xfrm>
            <a:off x="1223628" y="2680467"/>
            <a:ext cx="324036" cy="300735"/>
          </a:xfrm>
          <a:prstGeom prst="can">
            <a:avLst/>
          </a:prstGeom>
          <a:solidFill>
            <a:schemeClr val="bg1"/>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2075" tIns="46038" rIns="92075" bIns="46038"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800" i="0" u="none" strike="noStrike" cap="none" normalizeH="0" baseline="0" dirty="0">
                <a:ln>
                  <a:noFill/>
                </a:ln>
                <a:solidFill>
                  <a:schemeClr val="tx1"/>
                </a:solidFill>
                <a:effectLst/>
                <a:latin typeface="Arial" charset="0"/>
              </a:rPr>
              <a:t>ISU</a:t>
            </a:r>
          </a:p>
        </p:txBody>
      </p:sp>
      <p:sp>
        <p:nvSpPr>
          <p:cNvPr id="31" name="Flowchart: Sequential Access Storage 30"/>
          <p:cNvSpPr/>
          <p:nvPr/>
        </p:nvSpPr>
        <p:spPr>
          <a:xfrm>
            <a:off x="1019800" y="3363838"/>
            <a:ext cx="288032" cy="360040"/>
          </a:xfrm>
          <a:prstGeom prst="flowChartMagneticTape">
            <a:avLst/>
          </a:prstGeom>
          <a:solidFill>
            <a:schemeClr val="bg1"/>
          </a:solidFill>
          <a:ln w="127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2075" tIns="46038" rIns="92075" bIns="46038" numCol="1" rtlCol="0" anchor="t" anchorCtr="0" compatLnSpc="1">
            <a:prstTxWarp prst="textNoShape">
              <a:avLst/>
            </a:prstTxWarp>
          </a:bodyPr>
          <a:lstStyle/>
          <a:p>
            <a:pPr algn="ctr" fontAlgn="base">
              <a:spcBef>
                <a:spcPct val="0"/>
              </a:spcBef>
              <a:spcAft>
                <a:spcPct val="0"/>
              </a:spcAft>
            </a:pPr>
            <a:r>
              <a:rPr lang="en-GB" sz="800" dirty="0">
                <a:solidFill>
                  <a:schemeClr val="tx1"/>
                </a:solidFill>
                <a:latin typeface="Arial" charset="0"/>
              </a:rPr>
              <a:t>Files</a:t>
            </a:r>
          </a:p>
        </p:txBody>
      </p:sp>
      <p:pic>
        <p:nvPicPr>
          <p:cNvPr id="2050" name="Picture 2" descr="Image result for Excel">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26417" y="3404758"/>
            <a:ext cx="391128" cy="39112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power BI logo">
            <a:hlinkClick r:id="rId7"/>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860700" y="3404759"/>
            <a:ext cx="335719" cy="335719"/>
          </a:xfrm>
          <a:prstGeom prst="rect">
            <a:avLst/>
          </a:prstGeom>
          <a:noFill/>
          <a:extLst>
            <a:ext uri="{909E8E84-426E-40DD-AFC4-6F175D3DCCD1}">
              <a14:hiddenFill xmlns:a14="http://schemas.microsoft.com/office/drawing/2010/main">
                <a:solidFill>
                  <a:srgbClr val="FFFFFF"/>
                </a:solidFill>
              </a14:hiddenFill>
            </a:ext>
          </a:extLst>
        </p:spPr>
      </p:pic>
      <p:sp>
        <p:nvSpPr>
          <p:cNvPr id="33" name="Rounded Rectangle 32"/>
          <p:cNvSpPr/>
          <p:nvPr/>
        </p:nvSpPr>
        <p:spPr>
          <a:xfrm>
            <a:off x="8252792" y="195486"/>
            <a:ext cx="783704" cy="28803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n-US" sz="1000" b="1" dirty="0">
                <a:solidFill>
                  <a:srgbClr val="3E5AA8"/>
                </a:solidFill>
              </a:rPr>
              <a:t>4</a:t>
            </a:r>
          </a:p>
        </p:txBody>
      </p:sp>
    </p:spTree>
    <p:extLst>
      <p:ext uri="{BB962C8B-B14F-4D97-AF65-F5344CB8AC3E}">
        <p14:creationId xmlns:p14="http://schemas.microsoft.com/office/powerpoint/2010/main" val="1736424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38"/>
            <a:ext cx="8229600" cy="637580"/>
          </a:xfrm>
        </p:spPr>
        <p:txBody>
          <a:bodyPr>
            <a:normAutofit fontScale="90000"/>
          </a:bodyPr>
          <a:lstStyle/>
          <a:p>
            <a:r>
              <a:rPr lang="en-GB" dirty="0"/>
              <a:t>Assessment criteria with recommended solution</a:t>
            </a:r>
          </a:p>
        </p:txBody>
      </p:sp>
      <p:graphicFrame>
        <p:nvGraphicFramePr>
          <p:cNvPr id="4" name="Content Placeholder 3"/>
          <p:cNvGraphicFramePr>
            <a:graphicFrameLocks noGrp="1"/>
          </p:cNvGraphicFramePr>
          <p:nvPr>
            <p:ph idx="1"/>
            <p:extLst/>
          </p:nvPr>
        </p:nvGraphicFramePr>
        <p:xfrm>
          <a:off x="251521" y="555527"/>
          <a:ext cx="8784977" cy="4408931"/>
        </p:xfrm>
        <a:graphic>
          <a:graphicData uri="http://schemas.openxmlformats.org/drawingml/2006/table">
            <a:tbl>
              <a:tblPr firstRow="1" firstCol="1" bandRow="1">
                <a:tableStyleId>{5C22544A-7EE6-4342-B048-85BDC9FD1C3A}</a:tableStyleId>
              </a:tblPr>
              <a:tblGrid>
                <a:gridCol w="635425">
                  <a:extLst>
                    <a:ext uri="{9D8B030D-6E8A-4147-A177-3AD203B41FA5}">
                      <a16:colId xmlns:a16="http://schemas.microsoft.com/office/drawing/2014/main" val="20000"/>
                    </a:ext>
                  </a:extLst>
                </a:gridCol>
                <a:gridCol w="1032186">
                  <a:extLst>
                    <a:ext uri="{9D8B030D-6E8A-4147-A177-3AD203B41FA5}">
                      <a16:colId xmlns:a16="http://schemas.microsoft.com/office/drawing/2014/main" val="20001"/>
                    </a:ext>
                  </a:extLst>
                </a:gridCol>
                <a:gridCol w="1187241">
                  <a:extLst>
                    <a:ext uri="{9D8B030D-6E8A-4147-A177-3AD203B41FA5}">
                      <a16:colId xmlns:a16="http://schemas.microsoft.com/office/drawing/2014/main" val="20002"/>
                    </a:ext>
                  </a:extLst>
                </a:gridCol>
                <a:gridCol w="1187241">
                  <a:extLst>
                    <a:ext uri="{9D8B030D-6E8A-4147-A177-3AD203B41FA5}">
                      <a16:colId xmlns:a16="http://schemas.microsoft.com/office/drawing/2014/main" val="20003"/>
                    </a:ext>
                  </a:extLst>
                </a:gridCol>
                <a:gridCol w="1187241">
                  <a:extLst>
                    <a:ext uri="{9D8B030D-6E8A-4147-A177-3AD203B41FA5}">
                      <a16:colId xmlns:a16="http://schemas.microsoft.com/office/drawing/2014/main" val="20004"/>
                    </a:ext>
                  </a:extLst>
                </a:gridCol>
                <a:gridCol w="1187241">
                  <a:extLst>
                    <a:ext uri="{9D8B030D-6E8A-4147-A177-3AD203B41FA5}">
                      <a16:colId xmlns:a16="http://schemas.microsoft.com/office/drawing/2014/main" val="20005"/>
                    </a:ext>
                  </a:extLst>
                </a:gridCol>
                <a:gridCol w="1184201">
                  <a:extLst>
                    <a:ext uri="{9D8B030D-6E8A-4147-A177-3AD203B41FA5}">
                      <a16:colId xmlns:a16="http://schemas.microsoft.com/office/drawing/2014/main" val="20006"/>
                    </a:ext>
                  </a:extLst>
                </a:gridCol>
                <a:gridCol w="1184201">
                  <a:extLst>
                    <a:ext uri="{9D8B030D-6E8A-4147-A177-3AD203B41FA5}">
                      <a16:colId xmlns:a16="http://schemas.microsoft.com/office/drawing/2014/main" val="20007"/>
                    </a:ext>
                  </a:extLst>
                </a:gridCol>
              </a:tblGrid>
              <a:tr h="396711">
                <a:tc>
                  <a:txBody>
                    <a:bodyPr/>
                    <a:lstStyle/>
                    <a:p>
                      <a:endParaRPr lang="en-GB" sz="800" dirty="0">
                        <a:effectLst/>
                        <a:latin typeface="Calibri"/>
                      </a:endParaRPr>
                    </a:p>
                  </a:txBody>
                  <a:tcPr marL="48769" marR="48769" marT="0" marB="0" anchor="b">
                    <a:solidFill>
                      <a:srgbClr val="84B8DA"/>
                    </a:solidFill>
                  </a:tcPr>
                </a:tc>
                <a:tc>
                  <a:txBody>
                    <a:bodyPr/>
                    <a:lstStyle/>
                    <a:p>
                      <a:pPr algn="ctr">
                        <a:lnSpc>
                          <a:spcPct val="115000"/>
                        </a:lnSpc>
                        <a:spcAft>
                          <a:spcPts val="0"/>
                        </a:spcAft>
                      </a:pPr>
                      <a:r>
                        <a:rPr lang="en-GB" sz="1200" dirty="0">
                          <a:solidFill>
                            <a:srgbClr val="2B80B1"/>
                          </a:solidFill>
                          <a:effectLst/>
                          <a:latin typeface="+mj-lt"/>
                        </a:rPr>
                        <a:t>Cost</a:t>
                      </a:r>
                      <a:endParaRPr lang="en-GB" sz="1200" dirty="0">
                        <a:solidFill>
                          <a:srgbClr val="2B80B1"/>
                        </a:solidFill>
                        <a:effectLst/>
                        <a:latin typeface="+mj-lt"/>
                        <a:ea typeface="Times New Roman"/>
                        <a:cs typeface="Times New Roman"/>
                      </a:endParaRPr>
                    </a:p>
                  </a:txBody>
                  <a:tcPr marL="48769" marR="48769" marT="0" marB="0" anchor="ctr">
                    <a:solidFill>
                      <a:srgbClr val="84B8DA"/>
                    </a:solidFill>
                  </a:tcPr>
                </a:tc>
                <a:tc>
                  <a:txBody>
                    <a:bodyPr/>
                    <a:lstStyle/>
                    <a:p>
                      <a:pPr algn="ctr">
                        <a:lnSpc>
                          <a:spcPct val="115000"/>
                        </a:lnSpc>
                        <a:spcAft>
                          <a:spcPts val="0"/>
                        </a:spcAft>
                      </a:pPr>
                      <a:r>
                        <a:rPr lang="en-GB" sz="1200" dirty="0">
                          <a:solidFill>
                            <a:srgbClr val="2B80B1"/>
                          </a:solidFill>
                          <a:effectLst/>
                          <a:latin typeface="+mj-lt"/>
                        </a:rPr>
                        <a:t>Resource</a:t>
                      </a:r>
                      <a:endParaRPr lang="en-GB" sz="1200" dirty="0">
                        <a:solidFill>
                          <a:srgbClr val="2B80B1"/>
                        </a:solidFill>
                        <a:effectLst/>
                        <a:latin typeface="+mj-lt"/>
                        <a:ea typeface="Times New Roman"/>
                        <a:cs typeface="Times New Roman"/>
                      </a:endParaRPr>
                    </a:p>
                  </a:txBody>
                  <a:tcPr marL="48769" marR="48769" marT="0" marB="0" anchor="ctr">
                    <a:solidFill>
                      <a:srgbClr val="84B8DA"/>
                    </a:solidFill>
                  </a:tcPr>
                </a:tc>
                <a:tc>
                  <a:txBody>
                    <a:bodyPr/>
                    <a:lstStyle/>
                    <a:p>
                      <a:pPr algn="ctr">
                        <a:lnSpc>
                          <a:spcPct val="115000"/>
                        </a:lnSpc>
                        <a:spcAft>
                          <a:spcPts val="0"/>
                        </a:spcAft>
                      </a:pPr>
                      <a:r>
                        <a:rPr lang="en-GB" sz="1200" dirty="0">
                          <a:solidFill>
                            <a:srgbClr val="2B80B1"/>
                          </a:solidFill>
                          <a:effectLst/>
                          <a:latin typeface="+mj-lt"/>
                        </a:rPr>
                        <a:t>Data</a:t>
                      </a:r>
                      <a:endParaRPr lang="en-GB" sz="1200" dirty="0">
                        <a:solidFill>
                          <a:srgbClr val="2B80B1"/>
                        </a:solidFill>
                        <a:effectLst/>
                        <a:latin typeface="+mj-lt"/>
                        <a:ea typeface="Times New Roman"/>
                        <a:cs typeface="Times New Roman"/>
                      </a:endParaRPr>
                    </a:p>
                  </a:txBody>
                  <a:tcPr marL="48769" marR="48769" marT="0" marB="0" anchor="ctr">
                    <a:solidFill>
                      <a:srgbClr val="84B8DA"/>
                    </a:solidFill>
                  </a:tcPr>
                </a:tc>
                <a:tc>
                  <a:txBody>
                    <a:bodyPr/>
                    <a:lstStyle/>
                    <a:p>
                      <a:pPr algn="ctr">
                        <a:lnSpc>
                          <a:spcPct val="115000"/>
                        </a:lnSpc>
                        <a:spcAft>
                          <a:spcPts val="0"/>
                        </a:spcAft>
                      </a:pPr>
                      <a:r>
                        <a:rPr lang="en-GB" sz="1200" dirty="0">
                          <a:solidFill>
                            <a:srgbClr val="2B80B1"/>
                          </a:solidFill>
                          <a:effectLst/>
                          <a:latin typeface="+mj-lt"/>
                        </a:rPr>
                        <a:t>Timescales</a:t>
                      </a:r>
                      <a:endParaRPr lang="en-GB" sz="1200" dirty="0">
                        <a:solidFill>
                          <a:srgbClr val="2B80B1"/>
                        </a:solidFill>
                        <a:effectLst/>
                        <a:latin typeface="+mj-lt"/>
                        <a:ea typeface="Times New Roman"/>
                        <a:cs typeface="Times New Roman"/>
                      </a:endParaRPr>
                    </a:p>
                  </a:txBody>
                  <a:tcPr marL="48769" marR="48769" marT="0" marB="0" anchor="ctr">
                    <a:solidFill>
                      <a:srgbClr val="84B8DA"/>
                    </a:solidFill>
                  </a:tcPr>
                </a:tc>
                <a:tc>
                  <a:txBody>
                    <a:bodyPr/>
                    <a:lstStyle/>
                    <a:p>
                      <a:pPr algn="ctr">
                        <a:lnSpc>
                          <a:spcPct val="115000"/>
                        </a:lnSpc>
                        <a:spcAft>
                          <a:spcPts val="0"/>
                        </a:spcAft>
                      </a:pPr>
                      <a:r>
                        <a:rPr lang="en-GB" sz="1200" dirty="0">
                          <a:solidFill>
                            <a:srgbClr val="2B80B1"/>
                          </a:solidFill>
                          <a:effectLst/>
                          <a:latin typeface="+mj-lt"/>
                        </a:rPr>
                        <a:t>Risk</a:t>
                      </a:r>
                      <a:endParaRPr lang="en-GB" sz="1200" dirty="0">
                        <a:solidFill>
                          <a:srgbClr val="2B80B1"/>
                        </a:solidFill>
                        <a:effectLst/>
                        <a:latin typeface="+mj-lt"/>
                        <a:ea typeface="Times New Roman"/>
                        <a:cs typeface="Times New Roman"/>
                      </a:endParaRPr>
                    </a:p>
                  </a:txBody>
                  <a:tcPr marL="48769" marR="48769" marT="0" marB="0" anchor="ctr">
                    <a:solidFill>
                      <a:srgbClr val="84B8DA"/>
                    </a:solidFill>
                  </a:tcPr>
                </a:tc>
                <a:tc>
                  <a:txBody>
                    <a:bodyPr/>
                    <a:lstStyle/>
                    <a:p>
                      <a:pPr algn="ctr">
                        <a:lnSpc>
                          <a:spcPct val="115000"/>
                        </a:lnSpc>
                        <a:spcAft>
                          <a:spcPts val="0"/>
                        </a:spcAft>
                      </a:pPr>
                      <a:r>
                        <a:rPr lang="en-GB" sz="1200" dirty="0">
                          <a:solidFill>
                            <a:srgbClr val="2B80B1"/>
                          </a:solidFill>
                          <a:effectLst/>
                          <a:latin typeface="+mj-lt"/>
                          <a:ea typeface="Times New Roman"/>
                          <a:cs typeface="Times New Roman"/>
                        </a:rPr>
                        <a:t>Security</a:t>
                      </a:r>
                    </a:p>
                  </a:txBody>
                  <a:tcPr marL="48769" marR="48769" marT="0" marB="0" anchor="ctr">
                    <a:solidFill>
                      <a:srgbClr val="84B8DA"/>
                    </a:solidFill>
                  </a:tcPr>
                </a:tc>
                <a:tc>
                  <a:txBody>
                    <a:bodyPr/>
                    <a:lstStyle/>
                    <a:p>
                      <a:pPr algn="ctr">
                        <a:lnSpc>
                          <a:spcPct val="115000"/>
                        </a:lnSpc>
                        <a:spcAft>
                          <a:spcPts val="0"/>
                        </a:spcAft>
                      </a:pPr>
                      <a:r>
                        <a:rPr lang="en-GB" sz="1200" dirty="0">
                          <a:solidFill>
                            <a:srgbClr val="2B80B1"/>
                          </a:solidFill>
                          <a:effectLst/>
                          <a:latin typeface="+mj-lt"/>
                          <a:ea typeface="+mn-ea"/>
                          <a:cs typeface="+mn-cs"/>
                        </a:rPr>
                        <a:t>Enduring</a:t>
                      </a:r>
                      <a:endParaRPr lang="en-GB" sz="1200" dirty="0">
                        <a:solidFill>
                          <a:srgbClr val="2B80B1"/>
                        </a:solidFill>
                        <a:effectLst/>
                        <a:latin typeface="+mj-lt"/>
                        <a:ea typeface="Times New Roman"/>
                        <a:cs typeface="Times New Roman"/>
                      </a:endParaRPr>
                    </a:p>
                  </a:txBody>
                  <a:tcPr marL="48769" marR="48769" marT="0" marB="0" anchor="ctr">
                    <a:solidFill>
                      <a:srgbClr val="84B8DA"/>
                    </a:solidFill>
                  </a:tcPr>
                </a:tc>
                <a:extLst>
                  <a:ext uri="{0D108BD9-81ED-4DB2-BD59-A6C34878D82A}">
                    <a16:rowId xmlns:a16="http://schemas.microsoft.com/office/drawing/2014/main" val="10000"/>
                  </a:ext>
                </a:extLst>
              </a:tr>
              <a:tr h="989871">
                <a:tc>
                  <a:txBody>
                    <a:bodyPr/>
                    <a:lstStyle/>
                    <a:p>
                      <a:pPr>
                        <a:lnSpc>
                          <a:spcPct val="115000"/>
                        </a:lnSpc>
                        <a:spcAft>
                          <a:spcPts val="0"/>
                        </a:spcAft>
                      </a:pPr>
                      <a:r>
                        <a:rPr lang="en-GB" sz="1600" dirty="0">
                          <a:solidFill>
                            <a:srgbClr val="2B80B1"/>
                          </a:solidFill>
                          <a:effectLst/>
                        </a:rPr>
                        <a:t>1</a:t>
                      </a:r>
                      <a:endParaRPr lang="en-GB" sz="1600" dirty="0">
                        <a:solidFill>
                          <a:srgbClr val="2B80B1"/>
                        </a:solidFill>
                        <a:effectLst/>
                        <a:latin typeface="Calibri"/>
                        <a:ea typeface="Times New Roman"/>
                        <a:cs typeface="Times New Roman"/>
                      </a:endParaRPr>
                    </a:p>
                  </a:txBody>
                  <a:tcPr marL="48769" marR="48769" marT="0" marB="0" anchor="ctr">
                    <a:solidFill>
                      <a:srgbClr val="84B8DA"/>
                    </a:solidFill>
                  </a:tcPr>
                </a:tc>
                <a:tc>
                  <a:txBody>
                    <a:bodyPr/>
                    <a:lstStyle/>
                    <a:p>
                      <a:pPr marL="0" algn="l" defTabSz="914400" rtl="0" eaLnBrk="1" latinLnBrk="0" hangingPunct="1">
                        <a:lnSpc>
                          <a:spcPct val="115000"/>
                        </a:lnSpc>
                        <a:spcAft>
                          <a:spcPts val="0"/>
                        </a:spcAft>
                      </a:pPr>
                      <a:r>
                        <a:rPr lang="en-GB" sz="600" kern="1200" dirty="0">
                          <a:solidFill>
                            <a:schemeClr val="dk1"/>
                          </a:solidFill>
                          <a:effectLst/>
                          <a:latin typeface="+mn-lt"/>
                          <a:ea typeface="+mn-ea"/>
                          <a:cs typeface="+mn-cs"/>
                        </a:rPr>
                        <a:t>Cost to deliver this change is forecasted to be in</a:t>
                      </a:r>
                      <a:r>
                        <a:rPr lang="en-GB" sz="600" kern="1200" baseline="0" dirty="0">
                          <a:solidFill>
                            <a:schemeClr val="dk1"/>
                          </a:solidFill>
                          <a:effectLst/>
                          <a:latin typeface="+mn-lt"/>
                          <a:ea typeface="+mn-ea"/>
                          <a:cs typeface="+mn-cs"/>
                        </a:rPr>
                        <a:t> the range £240k – £290k</a:t>
                      </a:r>
                      <a:endParaRPr lang="en-GB" sz="600" kern="1200" dirty="0">
                        <a:solidFill>
                          <a:schemeClr val="dk1"/>
                        </a:solidFill>
                        <a:effectLst/>
                        <a:latin typeface="+mn-lt"/>
                        <a:ea typeface="+mn-ea"/>
                        <a:cs typeface="+mn-cs"/>
                      </a:endParaRPr>
                    </a:p>
                    <a:p>
                      <a:pPr marL="0" algn="l" defTabSz="914400" rtl="0" eaLnBrk="1" latinLnBrk="0" hangingPunct="1">
                        <a:lnSpc>
                          <a:spcPct val="115000"/>
                        </a:lnSpc>
                        <a:spcAft>
                          <a:spcPts val="0"/>
                        </a:spcAft>
                      </a:pPr>
                      <a:r>
                        <a:rPr lang="en-GB" sz="600" kern="1200" dirty="0">
                          <a:solidFill>
                            <a:schemeClr val="dk1"/>
                          </a:solidFill>
                          <a:effectLst/>
                          <a:latin typeface="+mn-lt"/>
                          <a:ea typeface="+mn-ea"/>
                          <a:cs typeface="+mn-cs"/>
                        </a:rPr>
                        <a:t>Includes</a:t>
                      </a:r>
                      <a:r>
                        <a:rPr lang="en-GB" sz="600" kern="1200" baseline="0" dirty="0">
                          <a:solidFill>
                            <a:schemeClr val="dk1"/>
                          </a:solidFill>
                          <a:effectLst/>
                          <a:latin typeface="+mn-lt"/>
                          <a:ea typeface="+mn-ea"/>
                          <a:cs typeface="+mn-cs"/>
                        </a:rPr>
                        <a:t> forecast for a</a:t>
                      </a:r>
                      <a:r>
                        <a:rPr lang="en-GB" sz="600" kern="1200" dirty="0">
                          <a:solidFill>
                            <a:schemeClr val="dk1"/>
                          </a:solidFill>
                          <a:effectLst/>
                          <a:latin typeface="+mn-lt"/>
                          <a:ea typeface="+mn-ea"/>
                          <a:cs typeface="+mn-cs"/>
                        </a:rPr>
                        <a:t>dditional</a:t>
                      </a:r>
                      <a:r>
                        <a:rPr lang="en-GB" sz="600" kern="1200" baseline="0" dirty="0">
                          <a:solidFill>
                            <a:schemeClr val="dk1"/>
                          </a:solidFill>
                          <a:effectLst/>
                          <a:latin typeface="+mn-lt"/>
                          <a:ea typeface="+mn-ea"/>
                          <a:cs typeface="+mn-cs"/>
                        </a:rPr>
                        <a:t> cost for procuring SFTP server </a:t>
                      </a:r>
                      <a:endParaRPr lang="en-GB" sz="600" kern="1200" dirty="0">
                        <a:solidFill>
                          <a:schemeClr val="dk1"/>
                        </a:solidFill>
                        <a:effectLst/>
                        <a:latin typeface="+mn-lt"/>
                        <a:ea typeface="+mn-ea"/>
                        <a:cs typeface="+mn-cs"/>
                      </a:endParaRPr>
                    </a:p>
                  </a:txBody>
                  <a:tcPr marL="48769" marR="48769" marT="0" marB="0"/>
                </a:tc>
                <a:tc>
                  <a:txBody>
                    <a:bodyPr/>
                    <a:lstStyle/>
                    <a:p>
                      <a:pPr marL="0" algn="l" defTabSz="914400" rtl="0" eaLnBrk="1" latinLnBrk="0" hangingPunct="1">
                        <a:lnSpc>
                          <a:spcPct val="115000"/>
                        </a:lnSpc>
                        <a:spcAft>
                          <a:spcPts val="0"/>
                        </a:spcAft>
                      </a:pPr>
                      <a:r>
                        <a:rPr lang="en-GB" sz="600" kern="1200" dirty="0">
                          <a:solidFill>
                            <a:schemeClr val="dk1"/>
                          </a:solidFill>
                          <a:effectLst/>
                          <a:latin typeface="+mn-lt"/>
                          <a:ea typeface="+mn-ea"/>
                          <a:cs typeface="+mn-cs"/>
                        </a:rPr>
                        <a:t>Dedicated Data team resources required</a:t>
                      </a:r>
                    </a:p>
                    <a:p>
                      <a:pPr marL="0" algn="l" defTabSz="914400" rtl="0" eaLnBrk="1" latinLnBrk="0" hangingPunct="1">
                        <a:lnSpc>
                          <a:spcPct val="115000"/>
                        </a:lnSpc>
                        <a:spcAft>
                          <a:spcPts val="0"/>
                        </a:spcAft>
                      </a:pPr>
                      <a:r>
                        <a:rPr lang="en-GB" sz="600" kern="1200" dirty="0">
                          <a:solidFill>
                            <a:schemeClr val="dk1"/>
                          </a:solidFill>
                          <a:effectLst/>
                          <a:latin typeface="+mn-lt"/>
                          <a:ea typeface="+mn-ea"/>
                          <a:cs typeface="+mn-cs"/>
                        </a:rPr>
                        <a:t>Minimum IS Ops resource required</a:t>
                      </a:r>
                    </a:p>
                    <a:p>
                      <a:pPr marL="0" algn="l" defTabSz="914400" rtl="0" eaLnBrk="1" latinLnBrk="0" hangingPunct="1">
                        <a:lnSpc>
                          <a:spcPct val="115000"/>
                        </a:lnSpc>
                        <a:spcAft>
                          <a:spcPts val="0"/>
                        </a:spcAft>
                      </a:pPr>
                      <a:r>
                        <a:rPr lang="en-GB" sz="600" kern="1200" dirty="0">
                          <a:solidFill>
                            <a:schemeClr val="dk1"/>
                          </a:solidFill>
                          <a:effectLst/>
                          <a:latin typeface="+mn-lt"/>
                          <a:ea typeface="+mn-ea"/>
                          <a:cs typeface="+mn-cs"/>
                        </a:rPr>
                        <a:t>3rd party supplier resources required for comparison and deep dive exercises</a:t>
                      </a:r>
                    </a:p>
                  </a:txBody>
                  <a:tcPr marL="48769" marR="48769" marT="0" marB="0"/>
                </a:tc>
                <a:tc>
                  <a:txBody>
                    <a:bodyPr/>
                    <a:lstStyle/>
                    <a:p>
                      <a:pPr marL="0" algn="l" defTabSz="914400" rtl="0" eaLnBrk="1" latinLnBrk="0" hangingPunct="1">
                        <a:lnSpc>
                          <a:spcPct val="115000"/>
                        </a:lnSpc>
                        <a:spcAft>
                          <a:spcPts val="0"/>
                        </a:spcAft>
                      </a:pPr>
                      <a:r>
                        <a:rPr lang="en-GB" sz="600" kern="1200" dirty="0">
                          <a:solidFill>
                            <a:schemeClr val="dk1"/>
                          </a:solidFill>
                          <a:effectLst/>
                          <a:latin typeface="+mn-lt"/>
                          <a:ea typeface="+mn-ea"/>
                          <a:cs typeface="+mn-cs"/>
                        </a:rPr>
                        <a:t>As part of this exercise data received and analysed will be stored Xoserve’s cloud platform</a:t>
                      </a:r>
                    </a:p>
                  </a:txBody>
                  <a:tcPr marL="48769" marR="48769" marT="0" marB="0"/>
                </a:tc>
                <a:tc>
                  <a:txBody>
                    <a:bodyPr/>
                    <a:lstStyle/>
                    <a:p>
                      <a:pPr marL="0" algn="l" defTabSz="914400" rtl="0" eaLnBrk="1" latinLnBrk="0" hangingPunct="1">
                        <a:lnSpc>
                          <a:spcPct val="115000"/>
                        </a:lnSpc>
                        <a:spcAft>
                          <a:spcPts val="0"/>
                        </a:spcAft>
                      </a:pPr>
                      <a:r>
                        <a:rPr lang="en-GB" sz="600" kern="1200" dirty="0">
                          <a:solidFill>
                            <a:schemeClr val="dk1"/>
                          </a:solidFill>
                          <a:effectLst/>
                          <a:latin typeface="+mn-lt"/>
                          <a:ea typeface="+mn-ea"/>
                          <a:cs typeface="+mn-cs"/>
                        </a:rPr>
                        <a:t>Delivery timescale of 3</a:t>
                      </a:r>
                      <a:r>
                        <a:rPr lang="en-GB" sz="600" kern="1200" baseline="0" dirty="0">
                          <a:solidFill>
                            <a:schemeClr val="dk1"/>
                          </a:solidFill>
                          <a:effectLst/>
                          <a:latin typeface="+mn-lt"/>
                          <a:ea typeface="+mn-ea"/>
                          <a:cs typeface="+mn-cs"/>
                        </a:rPr>
                        <a:t> – 4 </a:t>
                      </a:r>
                      <a:r>
                        <a:rPr lang="en-GB" sz="600" kern="1200" dirty="0">
                          <a:solidFill>
                            <a:schemeClr val="dk1"/>
                          </a:solidFill>
                          <a:effectLst/>
                          <a:latin typeface="+mn-lt"/>
                          <a:ea typeface="+mn-ea"/>
                          <a:cs typeface="+mn-cs"/>
                        </a:rPr>
                        <a:t>months</a:t>
                      </a:r>
                    </a:p>
                    <a:p>
                      <a:pPr marL="0" algn="l" defTabSz="914400" rtl="0" eaLnBrk="1" latinLnBrk="0" hangingPunct="1">
                        <a:lnSpc>
                          <a:spcPct val="115000"/>
                        </a:lnSpc>
                        <a:spcAft>
                          <a:spcPts val="0"/>
                        </a:spcAft>
                      </a:pPr>
                      <a:endParaRPr lang="en-GB" sz="600" kern="1200" dirty="0">
                        <a:solidFill>
                          <a:schemeClr val="dk1"/>
                        </a:solidFill>
                        <a:effectLst/>
                        <a:latin typeface="+mn-lt"/>
                        <a:ea typeface="+mn-ea"/>
                        <a:cs typeface="+mn-cs"/>
                      </a:endParaRPr>
                    </a:p>
                    <a:p>
                      <a:pPr marL="0" algn="l" defTabSz="914400" rtl="0" eaLnBrk="1" latinLnBrk="0" hangingPunct="1">
                        <a:lnSpc>
                          <a:spcPct val="115000"/>
                        </a:lnSpc>
                        <a:spcAft>
                          <a:spcPts val="0"/>
                        </a:spcAft>
                      </a:pPr>
                      <a:r>
                        <a:rPr lang="en-GB" sz="600" kern="1200" dirty="0">
                          <a:solidFill>
                            <a:schemeClr val="dk1"/>
                          </a:solidFill>
                          <a:effectLst/>
                          <a:latin typeface="+mn-lt"/>
                          <a:ea typeface="+mn-ea"/>
                          <a:cs typeface="+mn-cs"/>
                        </a:rPr>
                        <a:t>Additional re-work required to transition to enduring solution </a:t>
                      </a:r>
                    </a:p>
                  </a:txBody>
                  <a:tcPr marL="48769" marR="48769" marT="0" marB="0"/>
                </a:tc>
                <a:tc>
                  <a:txBody>
                    <a:bodyPr/>
                    <a:lstStyle/>
                    <a:p>
                      <a:pPr marL="0" algn="l" defTabSz="914400" rtl="0" eaLnBrk="1" latinLnBrk="0" hangingPunct="1">
                        <a:lnSpc>
                          <a:spcPct val="115000"/>
                        </a:lnSpc>
                        <a:spcAft>
                          <a:spcPts val="0"/>
                        </a:spcAft>
                      </a:pPr>
                      <a:r>
                        <a:rPr lang="en-GB" sz="600" kern="1200" dirty="0">
                          <a:solidFill>
                            <a:schemeClr val="dk1"/>
                          </a:solidFill>
                          <a:effectLst/>
                          <a:latin typeface="+mn-lt"/>
                          <a:ea typeface="+mn-ea"/>
                          <a:cs typeface="+mn-cs"/>
                        </a:rPr>
                        <a:t>Medium confidence level for delivery</a:t>
                      </a:r>
                    </a:p>
                    <a:p>
                      <a:pPr marL="0" algn="l" defTabSz="914400" rtl="0" eaLnBrk="1" latinLnBrk="0" hangingPunct="1">
                        <a:lnSpc>
                          <a:spcPct val="115000"/>
                        </a:lnSpc>
                        <a:spcAft>
                          <a:spcPts val="0"/>
                        </a:spcAft>
                      </a:pPr>
                      <a:r>
                        <a:rPr lang="en-GB" sz="600" kern="1200" dirty="0">
                          <a:solidFill>
                            <a:schemeClr val="dk1"/>
                          </a:solidFill>
                          <a:effectLst/>
                          <a:latin typeface="+mn-lt"/>
                          <a:ea typeface="+mn-ea"/>
                          <a:cs typeface="+mn-cs"/>
                        </a:rPr>
                        <a:t>Risk of not establishing a SFTP mechanism with in timelines</a:t>
                      </a:r>
                    </a:p>
                  </a:txBody>
                  <a:tcPr marL="48769" marR="48769"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600" kern="1200" dirty="0">
                          <a:solidFill>
                            <a:schemeClr val="dk1"/>
                          </a:solidFill>
                          <a:effectLst/>
                          <a:latin typeface="+mn-lt"/>
                          <a:ea typeface="+mn-ea"/>
                          <a:cs typeface="+mn-cs"/>
                        </a:rPr>
                        <a:t>Low</a:t>
                      </a:r>
                      <a:r>
                        <a:rPr lang="en-GB" sz="600" kern="1200" baseline="0" dirty="0">
                          <a:solidFill>
                            <a:schemeClr val="dk1"/>
                          </a:solidFill>
                          <a:effectLst/>
                          <a:latin typeface="+mn-lt"/>
                          <a:ea typeface="+mn-ea"/>
                          <a:cs typeface="+mn-cs"/>
                        </a:rPr>
                        <a:t> security risk assessment required – internal platform already assessed</a:t>
                      </a:r>
                      <a:endParaRPr lang="en-GB" sz="600" kern="1200" dirty="0">
                        <a:solidFill>
                          <a:schemeClr val="dk1"/>
                        </a:solidFill>
                        <a:effectLst/>
                        <a:latin typeface="+mn-lt"/>
                        <a:ea typeface="+mn-ea"/>
                        <a:cs typeface="+mn-cs"/>
                      </a:endParaRPr>
                    </a:p>
                    <a:p>
                      <a:pPr marL="0" marR="0" indent="0" algn="l" defTabSz="914400" rtl="0" eaLnBrk="1" fontAlgn="auto" latinLnBrk="0" hangingPunct="1">
                        <a:lnSpc>
                          <a:spcPct val="115000"/>
                        </a:lnSpc>
                        <a:spcBef>
                          <a:spcPts val="0"/>
                        </a:spcBef>
                        <a:spcAft>
                          <a:spcPts val="0"/>
                        </a:spcAft>
                        <a:buClrTx/>
                        <a:buSzTx/>
                        <a:buFontTx/>
                        <a:buNone/>
                        <a:tabLst/>
                        <a:defRPr/>
                      </a:pPr>
                      <a:r>
                        <a:rPr lang="en-GB" sz="600" b="0" kern="1200" baseline="0" dirty="0">
                          <a:solidFill>
                            <a:schemeClr val="dk1"/>
                          </a:solidFill>
                          <a:effectLst/>
                          <a:latin typeface="+mn-lt"/>
                          <a:ea typeface="+mn-ea"/>
                          <a:cs typeface="+mn-cs"/>
                        </a:rPr>
                        <a:t>Security risk assessment required on SFTP element</a:t>
                      </a:r>
                      <a:endParaRPr lang="en-GB" sz="600" b="0" kern="1200" dirty="0">
                        <a:solidFill>
                          <a:schemeClr val="dk1"/>
                        </a:solidFill>
                        <a:effectLst/>
                        <a:latin typeface="+mn-lt"/>
                        <a:ea typeface="+mn-ea"/>
                        <a:cs typeface="+mn-cs"/>
                      </a:endParaRPr>
                    </a:p>
                    <a:p>
                      <a:pPr marL="0" algn="l" defTabSz="914400" rtl="0" eaLnBrk="1" latinLnBrk="0" hangingPunct="1">
                        <a:lnSpc>
                          <a:spcPct val="115000"/>
                        </a:lnSpc>
                        <a:spcAft>
                          <a:spcPts val="0"/>
                        </a:spcAft>
                      </a:pPr>
                      <a:endParaRPr lang="en-GB" sz="600" kern="1200" dirty="0">
                        <a:solidFill>
                          <a:schemeClr val="dk1"/>
                        </a:solidFill>
                        <a:effectLst/>
                        <a:latin typeface="+mn-lt"/>
                        <a:ea typeface="+mn-ea"/>
                        <a:cs typeface="+mn-cs"/>
                      </a:endParaRPr>
                    </a:p>
                  </a:txBody>
                  <a:tcPr marL="48769" marR="48769" marT="0" marB="0"/>
                </a:tc>
                <a:tc>
                  <a:txBody>
                    <a:bodyPr/>
                    <a:lstStyle/>
                    <a:p>
                      <a:pPr marL="0" algn="l" defTabSz="914400" rtl="0" eaLnBrk="1" latinLnBrk="0" hangingPunct="1">
                        <a:lnSpc>
                          <a:spcPct val="115000"/>
                        </a:lnSpc>
                        <a:spcAft>
                          <a:spcPts val="0"/>
                        </a:spcAft>
                      </a:pPr>
                      <a:r>
                        <a:rPr lang="en-GB" sz="600" kern="1200" dirty="0">
                          <a:solidFill>
                            <a:schemeClr val="dk1"/>
                          </a:solidFill>
                          <a:effectLst/>
                          <a:latin typeface="+mn-lt"/>
                          <a:ea typeface="+mn-ea"/>
                          <a:cs typeface="+mn-cs"/>
                        </a:rPr>
                        <a:t>Partially aligns with the enduring</a:t>
                      </a:r>
                      <a:r>
                        <a:rPr lang="en-GB" sz="600" kern="1200" baseline="0" dirty="0">
                          <a:solidFill>
                            <a:schemeClr val="dk1"/>
                          </a:solidFill>
                          <a:effectLst/>
                          <a:latin typeface="+mn-lt"/>
                          <a:ea typeface="+mn-ea"/>
                          <a:cs typeface="+mn-cs"/>
                        </a:rPr>
                        <a:t> solution </a:t>
                      </a:r>
                      <a:endParaRPr lang="en-GB" sz="600" kern="1200" dirty="0">
                        <a:solidFill>
                          <a:schemeClr val="dk1"/>
                        </a:solidFill>
                        <a:effectLst/>
                        <a:latin typeface="+mn-lt"/>
                        <a:ea typeface="+mn-ea"/>
                        <a:cs typeface="+mn-cs"/>
                      </a:endParaRPr>
                    </a:p>
                  </a:txBody>
                  <a:tcPr marL="48769" marR="48769" marT="0" marB="0"/>
                </a:tc>
                <a:extLst>
                  <a:ext uri="{0D108BD9-81ED-4DB2-BD59-A6C34878D82A}">
                    <a16:rowId xmlns:a16="http://schemas.microsoft.com/office/drawing/2014/main" val="10001"/>
                  </a:ext>
                </a:extLst>
              </a:tr>
              <a:tr h="989871">
                <a:tc>
                  <a:txBody>
                    <a:bodyPr/>
                    <a:lstStyle/>
                    <a:p>
                      <a:pPr>
                        <a:lnSpc>
                          <a:spcPct val="115000"/>
                        </a:lnSpc>
                        <a:spcAft>
                          <a:spcPts val="0"/>
                        </a:spcAft>
                      </a:pPr>
                      <a:r>
                        <a:rPr lang="en-GB" sz="1600" dirty="0">
                          <a:solidFill>
                            <a:srgbClr val="2B80B1"/>
                          </a:solidFill>
                          <a:effectLst/>
                        </a:rPr>
                        <a:t>2</a:t>
                      </a:r>
                      <a:endParaRPr lang="en-GB" sz="1600" dirty="0">
                        <a:solidFill>
                          <a:srgbClr val="2B80B1"/>
                        </a:solidFill>
                        <a:effectLst/>
                        <a:latin typeface="Calibri"/>
                        <a:ea typeface="Times New Roman"/>
                        <a:cs typeface="Times New Roman"/>
                      </a:endParaRPr>
                    </a:p>
                  </a:txBody>
                  <a:tcPr marL="48769" marR="48769" marT="0" marB="0" anchor="ctr">
                    <a:solidFill>
                      <a:srgbClr val="84B8DA"/>
                    </a:solidFill>
                  </a:tcPr>
                </a:tc>
                <a:tc>
                  <a:txBody>
                    <a:bodyPr/>
                    <a:lstStyle/>
                    <a:p>
                      <a:pPr marL="0" algn="l" defTabSz="914400" rtl="0" eaLnBrk="1" latinLnBrk="0" hangingPunct="1">
                        <a:lnSpc>
                          <a:spcPct val="115000"/>
                        </a:lnSpc>
                        <a:spcAft>
                          <a:spcPts val="0"/>
                        </a:spcAft>
                      </a:pPr>
                      <a:r>
                        <a:rPr lang="en-GB" sz="600" kern="1200" dirty="0">
                          <a:solidFill>
                            <a:schemeClr val="dk1"/>
                          </a:solidFill>
                          <a:effectLst/>
                          <a:latin typeface="+mn-lt"/>
                          <a:ea typeface="+mn-ea"/>
                          <a:cs typeface="+mn-cs"/>
                        </a:rPr>
                        <a:t>Cost to deliver this change is forecasted to be in the range</a:t>
                      </a:r>
                      <a:r>
                        <a:rPr lang="en-GB" sz="600" kern="1200" baseline="0" dirty="0">
                          <a:solidFill>
                            <a:schemeClr val="dk1"/>
                          </a:solidFill>
                          <a:effectLst/>
                          <a:latin typeface="+mn-lt"/>
                          <a:ea typeface="+mn-ea"/>
                          <a:cs typeface="+mn-cs"/>
                        </a:rPr>
                        <a:t> £330k - £380k</a:t>
                      </a:r>
                      <a:endParaRPr lang="en-GB" sz="600" kern="1200" dirty="0">
                        <a:solidFill>
                          <a:schemeClr val="dk1"/>
                        </a:solidFill>
                        <a:effectLst/>
                        <a:latin typeface="+mn-lt"/>
                        <a:ea typeface="+mn-ea"/>
                        <a:cs typeface="+mn-cs"/>
                      </a:endParaRPr>
                    </a:p>
                  </a:txBody>
                  <a:tcPr marL="48769" marR="48769" marT="0" marB="0"/>
                </a:tc>
                <a:tc>
                  <a:txBody>
                    <a:bodyPr/>
                    <a:lstStyle/>
                    <a:p>
                      <a:pPr marL="0" algn="l" defTabSz="914400" rtl="0" eaLnBrk="1" latinLnBrk="0" hangingPunct="1">
                        <a:lnSpc>
                          <a:spcPct val="115000"/>
                        </a:lnSpc>
                        <a:spcAft>
                          <a:spcPts val="0"/>
                        </a:spcAft>
                      </a:pPr>
                      <a:r>
                        <a:rPr lang="en-GB" sz="600" kern="1200" dirty="0">
                          <a:solidFill>
                            <a:schemeClr val="dk1"/>
                          </a:solidFill>
                          <a:effectLst/>
                          <a:latin typeface="+mn-lt"/>
                          <a:ea typeface="+mn-ea"/>
                          <a:cs typeface="+mn-cs"/>
                        </a:rPr>
                        <a:t>Dedicated Data team resources required</a:t>
                      </a:r>
                    </a:p>
                    <a:p>
                      <a:pPr marL="0" algn="l" defTabSz="914400" rtl="0" eaLnBrk="1" latinLnBrk="0" hangingPunct="1">
                        <a:lnSpc>
                          <a:spcPct val="115000"/>
                        </a:lnSpc>
                        <a:spcAft>
                          <a:spcPts val="0"/>
                        </a:spcAft>
                      </a:pPr>
                      <a:r>
                        <a:rPr lang="en-GB" sz="600" kern="1200" dirty="0">
                          <a:solidFill>
                            <a:schemeClr val="dk1"/>
                          </a:solidFill>
                          <a:effectLst/>
                          <a:latin typeface="+mn-lt"/>
                          <a:ea typeface="+mn-ea"/>
                          <a:cs typeface="+mn-cs"/>
                        </a:rPr>
                        <a:t>Minimum IS Ops resource required</a:t>
                      </a:r>
                    </a:p>
                    <a:p>
                      <a:pPr marL="0" algn="l" defTabSz="914400" rtl="0" eaLnBrk="1" latinLnBrk="0" hangingPunct="1">
                        <a:lnSpc>
                          <a:spcPct val="115000"/>
                        </a:lnSpc>
                        <a:spcAft>
                          <a:spcPts val="0"/>
                        </a:spcAft>
                      </a:pPr>
                      <a:r>
                        <a:rPr lang="en-GB" sz="600" kern="1200" dirty="0">
                          <a:solidFill>
                            <a:schemeClr val="dk1"/>
                          </a:solidFill>
                          <a:effectLst/>
                          <a:latin typeface="+mn-lt"/>
                          <a:ea typeface="+mn-ea"/>
                          <a:cs typeface="+mn-cs"/>
                        </a:rPr>
                        <a:t>3rd party supplier resources required for comparison and deep dive exercises</a:t>
                      </a:r>
                    </a:p>
                  </a:txBody>
                  <a:tcPr marL="48769" marR="48769" marT="0" marB="0"/>
                </a:tc>
                <a:tc>
                  <a:txBody>
                    <a:bodyPr/>
                    <a:lstStyle/>
                    <a:p>
                      <a:pPr marL="0" algn="l" defTabSz="914400" rtl="0" eaLnBrk="1" latinLnBrk="0" hangingPunct="1">
                        <a:lnSpc>
                          <a:spcPct val="115000"/>
                        </a:lnSpc>
                        <a:spcAft>
                          <a:spcPts val="0"/>
                        </a:spcAft>
                      </a:pPr>
                      <a:r>
                        <a:rPr lang="en-GB" sz="600" kern="1200" dirty="0">
                          <a:solidFill>
                            <a:schemeClr val="dk1"/>
                          </a:solidFill>
                          <a:effectLst/>
                          <a:latin typeface="+mn-lt"/>
                          <a:ea typeface="+mn-ea"/>
                          <a:cs typeface="+mn-cs"/>
                        </a:rPr>
                        <a:t>As part of this exercise data received and analysed will be stored 3rd party’s cloud platform</a:t>
                      </a:r>
                    </a:p>
                  </a:txBody>
                  <a:tcPr marL="48769" marR="48769" marT="0" marB="0"/>
                </a:tc>
                <a:tc>
                  <a:txBody>
                    <a:bodyPr/>
                    <a:lstStyle/>
                    <a:p>
                      <a:pPr marL="0" algn="l" defTabSz="914400" rtl="0" eaLnBrk="1" latinLnBrk="0" hangingPunct="1">
                        <a:lnSpc>
                          <a:spcPct val="115000"/>
                        </a:lnSpc>
                        <a:spcAft>
                          <a:spcPts val="0"/>
                        </a:spcAft>
                      </a:pPr>
                      <a:r>
                        <a:rPr lang="en-GB" sz="600" kern="1200" dirty="0">
                          <a:solidFill>
                            <a:schemeClr val="dk1"/>
                          </a:solidFill>
                          <a:effectLst/>
                          <a:latin typeface="+mn-lt"/>
                          <a:ea typeface="+mn-ea"/>
                          <a:cs typeface="+mn-cs"/>
                        </a:rPr>
                        <a:t>Delivery timescale of 4</a:t>
                      </a:r>
                      <a:r>
                        <a:rPr lang="en-GB" sz="600" kern="1200" baseline="0" dirty="0">
                          <a:solidFill>
                            <a:schemeClr val="dk1"/>
                          </a:solidFill>
                          <a:effectLst/>
                          <a:latin typeface="+mn-lt"/>
                          <a:ea typeface="+mn-ea"/>
                          <a:cs typeface="+mn-cs"/>
                        </a:rPr>
                        <a:t> – 5 </a:t>
                      </a:r>
                      <a:r>
                        <a:rPr lang="en-GB" sz="600" kern="1200" dirty="0">
                          <a:solidFill>
                            <a:schemeClr val="dk1"/>
                          </a:solidFill>
                          <a:effectLst/>
                          <a:latin typeface="+mn-lt"/>
                          <a:ea typeface="+mn-ea"/>
                          <a:cs typeface="+mn-cs"/>
                        </a:rPr>
                        <a:t>months</a:t>
                      </a:r>
                    </a:p>
                    <a:p>
                      <a:pPr marL="0" algn="l" defTabSz="914400" rtl="0" eaLnBrk="1" latinLnBrk="0" hangingPunct="1">
                        <a:lnSpc>
                          <a:spcPct val="115000"/>
                        </a:lnSpc>
                        <a:spcAft>
                          <a:spcPts val="0"/>
                        </a:spcAft>
                      </a:pPr>
                      <a:r>
                        <a:rPr lang="en-GB" sz="600" kern="1200" dirty="0">
                          <a:solidFill>
                            <a:schemeClr val="dk1"/>
                          </a:solidFill>
                          <a:effectLst/>
                          <a:latin typeface="+mn-lt"/>
                          <a:ea typeface="+mn-ea"/>
                          <a:cs typeface="+mn-cs"/>
                        </a:rPr>
                        <a:t>Security full risk assessment will take </a:t>
                      </a:r>
                      <a:r>
                        <a:rPr lang="en-GB" sz="600" kern="1200" baseline="0" dirty="0">
                          <a:solidFill>
                            <a:schemeClr val="dk1"/>
                          </a:solidFill>
                          <a:effectLst/>
                          <a:latin typeface="+mn-lt"/>
                          <a:ea typeface="+mn-ea"/>
                          <a:cs typeface="+mn-cs"/>
                        </a:rPr>
                        <a:t>3-4 weeks </a:t>
                      </a:r>
                    </a:p>
                    <a:p>
                      <a:pPr marL="0" algn="l" defTabSz="914400" rtl="0" eaLnBrk="1" latinLnBrk="0" hangingPunct="1">
                        <a:lnSpc>
                          <a:spcPct val="115000"/>
                        </a:lnSpc>
                        <a:spcAft>
                          <a:spcPts val="0"/>
                        </a:spcAft>
                      </a:pPr>
                      <a:endParaRPr lang="en-GB" sz="600" kern="1200" baseline="0" dirty="0">
                        <a:solidFill>
                          <a:schemeClr val="dk1"/>
                        </a:solidFill>
                        <a:effectLst/>
                        <a:latin typeface="+mn-lt"/>
                        <a:ea typeface="+mn-ea"/>
                        <a:cs typeface="+mn-cs"/>
                      </a:endParaRPr>
                    </a:p>
                    <a:p>
                      <a:pPr marL="0" marR="0" indent="0" algn="l" defTabSz="914400" rtl="0" eaLnBrk="1" fontAlgn="auto" latinLnBrk="0" hangingPunct="1">
                        <a:lnSpc>
                          <a:spcPct val="115000"/>
                        </a:lnSpc>
                        <a:spcBef>
                          <a:spcPts val="0"/>
                        </a:spcBef>
                        <a:spcAft>
                          <a:spcPts val="0"/>
                        </a:spcAft>
                        <a:buClrTx/>
                        <a:buSzTx/>
                        <a:buFontTx/>
                        <a:buNone/>
                        <a:tabLst/>
                        <a:defRPr/>
                      </a:pPr>
                      <a:r>
                        <a:rPr lang="en-GB" sz="600" kern="1200" dirty="0">
                          <a:solidFill>
                            <a:schemeClr val="dk1"/>
                          </a:solidFill>
                          <a:effectLst/>
                          <a:latin typeface="+mn-lt"/>
                          <a:ea typeface="+mn-ea"/>
                          <a:cs typeface="+mn-cs"/>
                        </a:rPr>
                        <a:t>Additional re-work required to transition to enduring solution </a:t>
                      </a:r>
                    </a:p>
                    <a:p>
                      <a:pPr marL="0" algn="l" defTabSz="914400" rtl="0" eaLnBrk="1" latinLnBrk="0" hangingPunct="1">
                        <a:lnSpc>
                          <a:spcPct val="115000"/>
                        </a:lnSpc>
                        <a:spcAft>
                          <a:spcPts val="0"/>
                        </a:spcAft>
                      </a:pPr>
                      <a:endParaRPr lang="en-GB" sz="600" kern="1200" dirty="0">
                        <a:solidFill>
                          <a:schemeClr val="dk1"/>
                        </a:solidFill>
                        <a:effectLst/>
                        <a:latin typeface="+mn-lt"/>
                        <a:ea typeface="+mn-ea"/>
                        <a:cs typeface="+mn-cs"/>
                      </a:endParaRPr>
                    </a:p>
                  </a:txBody>
                  <a:tcPr marL="48769" marR="48769" marT="0" marB="0"/>
                </a:tc>
                <a:tc>
                  <a:txBody>
                    <a:bodyPr/>
                    <a:lstStyle/>
                    <a:p>
                      <a:pPr marL="0" algn="l" defTabSz="914400" rtl="0" eaLnBrk="1" latinLnBrk="0" hangingPunct="1">
                        <a:lnSpc>
                          <a:spcPct val="115000"/>
                        </a:lnSpc>
                        <a:spcAft>
                          <a:spcPts val="0"/>
                        </a:spcAft>
                      </a:pPr>
                      <a:r>
                        <a:rPr lang="en-GB" sz="600" kern="1200" dirty="0">
                          <a:solidFill>
                            <a:schemeClr val="dk1"/>
                          </a:solidFill>
                          <a:effectLst/>
                          <a:latin typeface="+mn-lt"/>
                          <a:ea typeface="+mn-ea"/>
                          <a:cs typeface="+mn-cs"/>
                        </a:rPr>
                        <a:t>Low confidence level for delivery</a:t>
                      </a:r>
                    </a:p>
                    <a:p>
                      <a:pPr marL="0" algn="l" defTabSz="914400" rtl="0" eaLnBrk="1" latinLnBrk="0" hangingPunct="1">
                        <a:lnSpc>
                          <a:spcPct val="115000"/>
                        </a:lnSpc>
                        <a:spcAft>
                          <a:spcPts val="0"/>
                        </a:spcAft>
                      </a:pPr>
                      <a:r>
                        <a:rPr lang="en-GB" sz="600" kern="1200" dirty="0">
                          <a:solidFill>
                            <a:schemeClr val="dk1"/>
                          </a:solidFill>
                          <a:effectLst/>
                          <a:latin typeface="+mn-lt"/>
                          <a:ea typeface="+mn-ea"/>
                          <a:cs typeface="+mn-cs"/>
                        </a:rPr>
                        <a:t>Risk of key resources occupied with Class 3 (Mod 700) and other Xoserve commitments</a:t>
                      </a:r>
                    </a:p>
                  </a:txBody>
                  <a:tcPr marL="48769" marR="48769"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600" kern="1200" dirty="0">
                          <a:solidFill>
                            <a:schemeClr val="dk1"/>
                          </a:solidFill>
                          <a:effectLst/>
                          <a:latin typeface="+mn-lt"/>
                          <a:ea typeface="+mn-ea"/>
                          <a:cs typeface="+mn-cs"/>
                        </a:rPr>
                        <a:t>Full</a:t>
                      </a:r>
                      <a:r>
                        <a:rPr lang="en-GB" sz="600" kern="1200" baseline="0" dirty="0">
                          <a:solidFill>
                            <a:schemeClr val="dk1"/>
                          </a:solidFill>
                          <a:effectLst/>
                          <a:latin typeface="+mn-lt"/>
                          <a:ea typeface="+mn-ea"/>
                          <a:cs typeface="+mn-cs"/>
                        </a:rPr>
                        <a:t> s</a:t>
                      </a:r>
                      <a:r>
                        <a:rPr lang="en-GB" sz="600" kern="1200" dirty="0">
                          <a:solidFill>
                            <a:schemeClr val="dk1"/>
                          </a:solidFill>
                          <a:effectLst/>
                          <a:latin typeface="+mn-lt"/>
                          <a:ea typeface="+mn-ea"/>
                          <a:cs typeface="+mn-cs"/>
                        </a:rPr>
                        <a:t>ecurity</a:t>
                      </a:r>
                      <a:r>
                        <a:rPr lang="en-GB" sz="600" kern="1200" baseline="0" dirty="0">
                          <a:solidFill>
                            <a:schemeClr val="dk1"/>
                          </a:solidFill>
                          <a:effectLst/>
                          <a:latin typeface="+mn-lt"/>
                          <a:ea typeface="+mn-ea"/>
                          <a:cs typeface="+mn-cs"/>
                        </a:rPr>
                        <a:t> risk assessment required on external hosted platform – would take 3 – 4 weeks </a:t>
                      </a:r>
                    </a:p>
                    <a:p>
                      <a:pPr marL="0" marR="0" indent="0" algn="l" defTabSz="914400" rtl="0" eaLnBrk="1" fontAlgn="auto" latinLnBrk="0" hangingPunct="1">
                        <a:lnSpc>
                          <a:spcPct val="115000"/>
                        </a:lnSpc>
                        <a:spcBef>
                          <a:spcPts val="0"/>
                        </a:spcBef>
                        <a:spcAft>
                          <a:spcPts val="0"/>
                        </a:spcAft>
                        <a:buClrTx/>
                        <a:buSzTx/>
                        <a:buFontTx/>
                        <a:buNone/>
                        <a:tabLst/>
                        <a:defRPr/>
                      </a:pPr>
                      <a:r>
                        <a:rPr lang="en-GB" sz="600" b="0" kern="1200" baseline="0" dirty="0">
                          <a:solidFill>
                            <a:schemeClr val="dk1"/>
                          </a:solidFill>
                          <a:effectLst/>
                          <a:latin typeface="+mn-lt"/>
                          <a:ea typeface="+mn-ea"/>
                          <a:cs typeface="+mn-cs"/>
                        </a:rPr>
                        <a:t>Security risk assessment required on SFTP element</a:t>
                      </a:r>
                      <a:endParaRPr lang="en-GB" sz="600" b="0" kern="1200" dirty="0">
                        <a:solidFill>
                          <a:schemeClr val="dk1"/>
                        </a:solidFill>
                        <a:effectLst/>
                        <a:latin typeface="+mn-lt"/>
                        <a:ea typeface="+mn-ea"/>
                        <a:cs typeface="+mn-cs"/>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en-GB" sz="600" kern="1200" dirty="0">
                        <a:solidFill>
                          <a:schemeClr val="dk1"/>
                        </a:solidFill>
                        <a:effectLst/>
                        <a:latin typeface="+mn-lt"/>
                        <a:ea typeface="+mn-ea"/>
                        <a:cs typeface="+mn-cs"/>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en-GB" sz="600" kern="1200" dirty="0">
                        <a:solidFill>
                          <a:schemeClr val="dk1"/>
                        </a:solidFill>
                        <a:effectLst/>
                        <a:latin typeface="+mn-lt"/>
                        <a:ea typeface="+mn-ea"/>
                        <a:cs typeface="+mn-cs"/>
                      </a:endParaRPr>
                    </a:p>
                  </a:txBody>
                  <a:tcPr marL="48769" marR="48769"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600" kern="1200" dirty="0">
                          <a:solidFill>
                            <a:schemeClr val="dk1"/>
                          </a:solidFill>
                          <a:effectLst/>
                          <a:latin typeface="+mn-lt"/>
                          <a:ea typeface="+mn-ea"/>
                          <a:cs typeface="+mn-cs"/>
                        </a:rPr>
                        <a:t>Does</a:t>
                      </a:r>
                      <a:r>
                        <a:rPr lang="en-GB" sz="600" kern="1200" baseline="0" dirty="0">
                          <a:solidFill>
                            <a:schemeClr val="dk1"/>
                          </a:solidFill>
                          <a:effectLst/>
                          <a:latin typeface="+mn-lt"/>
                          <a:ea typeface="+mn-ea"/>
                          <a:cs typeface="+mn-cs"/>
                        </a:rPr>
                        <a:t> not align with the enduring solution </a:t>
                      </a:r>
                      <a:endParaRPr lang="en-GB" sz="600" kern="1200" dirty="0">
                        <a:solidFill>
                          <a:schemeClr val="dk1"/>
                        </a:solidFill>
                        <a:effectLst/>
                        <a:latin typeface="+mn-lt"/>
                        <a:ea typeface="+mn-ea"/>
                        <a:cs typeface="+mn-cs"/>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en-GB" sz="600" kern="1200" dirty="0">
                        <a:solidFill>
                          <a:schemeClr val="dk1"/>
                        </a:solidFill>
                        <a:effectLst/>
                        <a:latin typeface="+mn-lt"/>
                        <a:ea typeface="+mn-ea"/>
                        <a:cs typeface="+mn-cs"/>
                      </a:endParaRPr>
                    </a:p>
                  </a:txBody>
                  <a:tcPr marL="48769" marR="48769" marT="0" marB="0"/>
                </a:tc>
                <a:extLst>
                  <a:ext uri="{0D108BD9-81ED-4DB2-BD59-A6C34878D82A}">
                    <a16:rowId xmlns:a16="http://schemas.microsoft.com/office/drawing/2014/main" val="10002"/>
                  </a:ext>
                </a:extLst>
              </a:tr>
              <a:tr h="989871">
                <a:tc>
                  <a:txBody>
                    <a:bodyPr/>
                    <a:lstStyle/>
                    <a:p>
                      <a:pPr>
                        <a:lnSpc>
                          <a:spcPct val="115000"/>
                        </a:lnSpc>
                        <a:spcAft>
                          <a:spcPts val="0"/>
                        </a:spcAft>
                      </a:pPr>
                      <a:r>
                        <a:rPr lang="en-GB" sz="1600" dirty="0">
                          <a:solidFill>
                            <a:srgbClr val="2B80B1"/>
                          </a:solidFill>
                          <a:effectLst/>
                        </a:rPr>
                        <a:t>3</a:t>
                      </a:r>
                      <a:endParaRPr lang="en-GB" sz="1600" dirty="0">
                        <a:solidFill>
                          <a:srgbClr val="2B80B1"/>
                        </a:solidFill>
                        <a:effectLst/>
                        <a:latin typeface="Calibri"/>
                        <a:ea typeface="Times New Roman"/>
                        <a:cs typeface="Times New Roman"/>
                      </a:endParaRPr>
                    </a:p>
                  </a:txBody>
                  <a:tcPr marL="48769" marR="48769" marT="0" marB="0" anchor="ctr">
                    <a:solidFill>
                      <a:srgbClr val="84B8DA"/>
                    </a:solidFill>
                  </a:tcPr>
                </a:tc>
                <a:tc>
                  <a:txBody>
                    <a:bodyPr/>
                    <a:lstStyle/>
                    <a:p>
                      <a:pPr marL="0" algn="l" defTabSz="914400" rtl="0" eaLnBrk="1" latinLnBrk="0" hangingPunct="1">
                        <a:lnSpc>
                          <a:spcPct val="115000"/>
                        </a:lnSpc>
                        <a:spcAft>
                          <a:spcPts val="0"/>
                        </a:spcAft>
                      </a:pPr>
                      <a:r>
                        <a:rPr lang="en-GB" sz="600" kern="1200" dirty="0">
                          <a:solidFill>
                            <a:schemeClr val="dk1"/>
                          </a:solidFill>
                          <a:effectLst/>
                          <a:latin typeface="+mn-lt"/>
                          <a:ea typeface="+mn-ea"/>
                          <a:cs typeface="+mn-cs"/>
                        </a:rPr>
                        <a:t>Cost to deliver this change is forecasted to be in</a:t>
                      </a:r>
                      <a:r>
                        <a:rPr lang="en-GB" sz="600" kern="1200" baseline="0" dirty="0">
                          <a:solidFill>
                            <a:schemeClr val="dk1"/>
                          </a:solidFill>
                          <a:effectLst/>
                          <a:latin typeface="+mn-lt"/>
                          <a:ea typeface="+mn-ea"/>
                          <a:cs typeface="+mn-cs"/>
                        </a:rPr>
                        <a:t> the range £640k - £690k</a:t>
                      </a:r>
                      <a:endParaRPr lang="en-GB" sz="600" kern="1200" dirty="0">
                        <a:solidFill>
                          <a:schemeClr val="dk1"/>
                        </a:solidFill>
                        <a:effectLst/>
                        <a:latin typeface="+mn-lt"/>
                        <a:ea typeface="+mn-ea"/>
                        <a:cs typeface="+mn-cs"/>
                      </a:endParaRPr>
                    </a:p>
                  </a:txBody>
                  <a:tcPr marL="48769" marR="48769" marT="0" marB="0"/>
                </a:tc>
                <a:tc>
                  <a:txBody>
                    <a:bodyPr/>
                    <a:lstStyle/>
                    <a:p>
                      <a:pPr marL="0" algn="l" defTabSz="914400" rtl="0" eaLnBrk="1" latinLnBrk="0" hangingPunct="1">
                        <a:lnSpc>
                          <a:spcPct val="115000"/>
                        </a:lnSpc>
                        <a:spcAft>
                          <a:spcPts val="0"/>
                        </a:spcAft>
                      </a:pPr>
                      <a:r>
                        <a:rPr lang="en-GB" sz="600" kern="1200" dirty="0">
                          <a:solidFill>
                            <a:schemeClr val="dk1"/>
                          </a:solidFill>
                          <a:effectLst/>
                          <a:latin typeface="+mn-lt"/>
                          <a:ea typeface="+mn-ea"/>
                          <a:cs typeface="+mn-cs"/>
                        </a:rPr>
                        <a:t>Dedicated Data team resources required</a:t>
                      </a:r>
                    </a:p>
                    <a:p>
                      <a:pPr marL="0" algn="l" defTabSz="914400" rtl="0" eaLnBrk="1" latinLnBrk="0" hangingPunct="1">
                        <a:lnSpc>
                          <a:spcPct val="115000"/>
                        </a:lnSpc>
                        <a:spcAft>
                          <a:spcPts val="0"/>
                        </a:spcAft>
                      </a:pPr>
                      <a:r>
                        <a:rPr lang="en-GB" sz="600" kern="1200" dirty="0">
                          <a:solidFill>
                            <a:schemeClr val="dk1"/>
                          </a:solidFill>
                          <a:effectLst/>
                          <a:latin typeface="+mn-lt"/>
                          <a:ea typeface="+mn-ea"/>
                          <a:cs typeface="+mn-cs"/>
                        </a:rPr>
                        <a:t>Minimum IS Ops resource required</a:t>
                      </a:r>
                    </a:p>
                    <a:p>
                      <a:pPr marL="0" algn="l" defTabSz="914400" rtl="0" eaLnBrk="1" latinLnBrk="0" hangingPunct="1">
                        <a:lnSpc>
                          <a:spcPct val="115000"/>
                        </a:lnSpc>
                        <a:spcAft>
                          <a:spcPts val="0"/>
                        </a:spcAft>
                      </a:pPr>
                      <a:r>
                        <a:rPr lang="en-GB" sz="600" kern="1200" dirty="0">
                          <a:solidFill>
                            <a:schemeClr val="dk1"/>
                          </a:solidFill>
                          <a:effectLst/>
                          <a:latin typeface="+mn-lt"/>
                          <a:ea typeface="+mn-ea"/>
                          <a:cs typeface="+mn-cs"/>
                        </a:rPr>
                        <a:t>3rd party supplier resources required for comparison and deep dive exercises</a:t>
                      </a:r>
                    </a:p>
                  </a:txBody>
                  <a:tcPr marL="48769" marR="48769"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600" kern="1200" dirty="0">
                          <a:solidFill>
                            <a:schemeClr val="dk1"/>
                          </a:solidFill>
                          <a:effectLst/>
                          <a:latin typeface="+mn-lt"/>
                          <a:ea typeface="+mn-ea"/>
                          <a:cs typeface="+mn-cs"/>
                        </a:rPr>
                        <a:t>As part of this exercise data received and analysed will be stored 3rd party’s cloud platform</a:t>
                      </a:r>
                    </a:p>
                    <a:p>
                      <a:pPr marL="0" algn="l" defTabSz="914400" rtl="0" eaLnBrk="1" latinLnBrk="0" hangingPunct="1">
                        <a:lnSpc>
                          <a:spcPct val="115000"/>
                        </a:lnSpc>
                        <a:spcAft>
                          <a:spcPts val="0"/>
                        </a:spcAft>
                      </a:pPr>
                      <a:endParaRPr lang="en-GB" sz="600" kern="1200" dirty="0">
                        <a:solidFill>
                          <a:schemeClr val="dk1"/>
                        </a:solidFill>
                        <a:effectLst/>
                        <a:latin typeface="+mn-lt"/>
                        <a:ea typeface="+mn-ea"/>
                        <a:cs typeface="+mn-cs"/>
                      </a:endParaRPr>
                    </a:p>
                  </a:txBody>
                  <a:tcPr marL="48769" marR="48769" marT="0" marB="0"/>
                </a:tc>
                <a:tc>
                  <a:txBody>
                    <a:bodyPr/>
                    <a:lstStyle/>
                    <a:p>
                      <a:pPr marL="0" algn="l" defTabSz="914400" rtl="0" eaLnBrk="1" latinLnBrk="0" hangingPunct="1">
                        <a:lnSpc>
                          <a:spcPct val="115000"/>
                        </a:lnSpc>
                        <a:spcAft>
                          <a:spcPts val="0"/>
                        </a:spcAft>
                      </a:pPr>
                      <a:r>
                        <a:rPr lang="en-GB" sz="600" kern="1200" dirty="0">
                          <a:solidFill>
                            <a:schemeClr val="dk1"/>
                          </a:solidFill>
                          <a:effectLst/>
                          <a:latin typeface="+mn-lt"/>
                          <a:ea typeface="+mn-ea"/>
                          <a:cs typeface="+mn-cs"/>
                        </a:rPr>
                        <a:t>Delivery time scale of 6 weeks only for comparison exercise</a:t>
                      </a:r>
                    </a:p>
                    <a:p>
                      <a:pPr marL="0" algn="l" defTabSz="914400" rtl="0" eaLnBrk="1" latinLnBrk="0" hangingPunct="1">
                        <a:lnSpc>
                          <a:spcPct val="115000"/>
                        </a:lnSpc>
                        <a:spcAft>
                          <a:spcPts val="0"/>
                        </a:spcAft>
                      </a:pPr>
                      <a:r>
                        <a:rPr lang="en-GB" sz="600" kern="1200" dirty="0">
                          <a:solidFill>
                            <a:schemeClr val="dk1"/>
                          </a:solidFill>
                          <a:effectLst/>
                          <a:latin typeface="+mn-lt"/>
                          <a:ea typeface="+mn-ea"/>
                          <a:cs typeface="+mn-cs"/>
                        </a:rPr>
                        <a:t>Additional</a:t>
                      </a:r>
                      <a:r>
                        <a:rPr lang="en-GB" sz="600" kern="1200" baseline="0" dirty="0">
                          <a:solidFill>
                            <a:schemeClr val="dk1"/>
                          </a:solidFill>
                          <a:effectLst/>
                          <a:latin typeface="+mn-lt"/>
                          <a:ea typeface="+mn-ea"/>
                          <a:cs typeface="+mn-cs"/>
                        </a:rPr>
                        <a:t> 4 months to complete activity</a:t>
                      </a:r>
                      <a:endParaRPr lang="en-GB" sz="600" kern="1200" dirty="0">
                        <a:solidFill>
                          <a:schemeClr val="dk1"/>
                        </a:solidFill>
                        <a:effectLst/>
                        <a:latin typeface="+mn-lt"/>
                        <a:ea typeface="+mn-ea"/>
                        <a:cs typeface="+mn-cs"/>
                      </a:endParaRPr>
                    </a:p>
                    <a:p>
                      <a:pPr marL="0" algn="l" defTabSz="914400" rtl="0" eaLnBrk="1" latinLnBrk="0" hangingPunct="1">
                        <a:lnSpc>
                          <a:spcPct val="115000"/>
                        </a:lnSpc>
                        <a:spcAft>
                          <a:spcPts val="0"/>
                        </a:spcAft>
                      </a:pPr>
                      <a:r>
                        <a:rPr lang="en-GB" sz="600" kern="1200" dirty="0">
                          <a:solidFill>
                            <a:schemeClr val="dk1"/>
                          </a:solidFill>
                          <a:effectLst/>
                          <a:latin typeface="+mn-lt"/>
                          <a:ea typeface="+mn-ea"/>
                          <a:cs typeface="+mn-cs"/>
                        </a:rPr>
                        <a:t>Security full risk assessment will take </a:t>
                      </a:r>
                      <a:r>
                        <a:rPr lang="en-GB" sz="600" kern="1200" baseline="0" dirty="0">
                          <a:solidFill>
                            <a:schemeClr val="dk1"/>
                          </a:solidFill>
                          <a:effectLst/>
                          <a:latin typeface="+mn-lt"/>
                          <a:ea typeface="+mn-ea"/>
                          <a:cs typeface="+mn-cs"/>
                        </a:rPr>
                        <a:t>3-4 weeks </a:t>
                      </a:r>
                    </a:p>
                    <a:p>
                      <a:pPr marL="0" algn="l" defTabSz="914400" rtl="0" eaLnBrk="1" latinLnBrk="0" hangingPunct="1">
                        <a:lnSpc>
                          <a:spcPct val="115000"/>
                        </a:lnSpc>
                        <a:spcAft>
                          <a:spcPts val="0"/>
                        </a:spcAft>
                      </a:pPr>
                      <a:endParaRPr lang="en-GB" sz="600" kern="1200" baseline="0" dirty="0">
                        <a:solidFill>
                          <a:schemeClr val="dk1"/>
                        </a:solidFill>
                        <a:effectLst/>
                        <a:latin typeface="+mn-lt"/>
                        <a:ea typeface="+mn-ea"/>
                        <a:cs typeface="+mn-cs"/>
                      </a:endParaRPr>
                    </a:p>
                    <a:p>
                      <a:pPr marL="0" marR="0" indent="0" algn="l" defTabSz="914400" rtl="0" eaLnBrk="1" fontAlgn="auto" latinLnBrk="0" hangingPunct="1">
                        <a:lnSpc>
                          <a:spcPct val="115000"/>
                        </a:lnSpc>
                        <a:spcBef>
                          <a:spcPts val="0"/>
                        </a:spcBef>
                        <a:spcAft>
                          <a:spcPts val="0"/>
                        </a:spcAft>
                        <a:buClrTx/>
                        <a:buSzTx/>
                        <a:buFontTx/>
                        <a:buNone/>
                        <a:tabLst/>
                        <a:defRPr/>
                      </a:pPr>
                      <a:r>
                        <a:rPr lang="en-GB" sz="600" kern="1200" dirty="0">
                          <a:solidFill>
                            <a:schemeClr val="dk1"/>
                          </a:solidFill>
                          <a:effectLst/>
                          <a:latin typeface="+mn-lt"/>
                          <a:ea typeface="+mn-ea"/>
                          <a:cs typeface="+mn-cs"/>
                        </a:rPr>
                        <a:t>Additional re-work required to transition to enduring solution </a:t>
                      </a:r>
                    </a:p>
                    <a:p>
                      <a:pPr marL="0" algn="l" defTabSz="914400" rtl="0" eaLnBrk="1" latinLnBrk="0" hangingPunct="1">
                        <a:lnSpc>
                          <a:spcPct val="115000"/>
                        </a:lnSpc>
                        <a:spcAft>
                          <a:spcPts val="0"/>
                        </a:spcAft>
                      </a:pPr>
                      <a:endParaRPr lang="en-GB" sz="600" kern="1200" dirty="0">
                        <a:solidFill>
                          <a:schemeClr val="dk1"/>
                        </a:solidFill>
                        <a:effectLst/>
                        <a:latin typeface="+mn-lt"/>
                        <a:ea typeface="+mn-ea"/>
                        <a:cs typeface="+mn-cs"/>
                      </a:endParaRPr>
                    </a:p>
                  </a:txBody>
                  <a:tcPr marL="48769" marR="48769"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600" kern="1200" dirty="0">
                          <a:solidFill>
                            <a:schemeClr val="dk1"/>
                          </a:solidFill>
                          <a:effectLst/>
                          <a:latin typeface="+mn-lt"/>
                          <a:ea typeface="+mn-ea"/>
                          <a:cs typeface="+mn-cs"/>
                        </a:rPr>
                        <a:t>Low confidence level for delivery</a:t>
                      </a:r>
                    </a:p>
                    <a:p>
                      <a:pPr marL="0" marR="0" indent="0" algn="l" defTabSz="914400" rtl="0" eaLnBrk="1" fontAlgn="auto" latinLnBrk="0" hangingPunct="1">
                        <a:lnSpc>
                          <a:spcPct val="115000"/>
                        </a:lnSpc>
                        <a:spcBef>
                          <a:spcPts val="0"/>
                        </a:spcBef>
                        <a:spcAft>
                          <a:spcPts val="0"/>
                        </a:spcAft>
                        <a:buClrTx/>
                        <a:buSzTx/>
                        <a:buFontTx/>
                        <a:buNone/>
                        <a:tabLst/>
                        <a:defRPr/>
                      </a:pPr>
                      <a:endParaRPr lang="en-GB" sz="600" kern="1200" dirty="0">
                        <a:solidFill>
                          <a:schemeClr val="dk1"/>
                        </a:solidFill>
                        <a:effectLst/>
                        <a:latin typeface="+mn-lt"/>
                        <a:ea typeface="+mn-ea"/>
                        <a:cs typeface="+mn-cs"/>
                      </a:endParaRPr>
                    </a:p>
                    <a:p>
                      <a:pPr marL="0" marR="0" indent="0" algn="l" defTabSz="914400" rtl="0" eaLnBrk="1" fontAlgn="auto" latinLnBrk="0" hangingPunct="1">
                        <a:lnSpc>
                          <a:spcPct val="115000"/>
                        </a:lnSpc>
                        <a:spcBef>
                          <a:spcPts val="0"/>
                        </a:spcBef>
                        <a:spcAft>
                          <a:spcPts val="0"/>
                        </a:spcAft>
                        <a:buClrTx/>
                        <a:buSzTx/>
                        <a:buFontTx/>
                        <a:buNone/>
                        <a:tabLst/>
                        <a:defRPr/>
                      </a:pPr>
                      <a:r>
                        <a:rPr lang="en-GB" sz="600" kern="1200" dirty="0">
                          <a:solidFill>
                            <a:schemeClr val="dk1"/>
                          </a:solidFill>
                          <a:effectLst/>
                          <a:latin typeface="+mn-lt"/>
                          <a:ea typeface="+mn-ea"/>
                          <a:cs typeface="+mn-cs"/>
                        </a:rPr>
                        <a:t>No reporting solution provided as part of firm quoting for proof</a:t>
                      </a:r>
                      <a:r>
                        <a:rPr lang="en-GB" sz="600" kern="1200" baseline="0" dirty="0">
                          <a:solidFill>
                            <a:schemeClr val="dk1"/>
                          </a:solidFill>
                          <a:effectLst/>
                          <a:latin typeface="+mn-lt"/>
                          <a:ea typeface="+mn-ea"/>
                          <a:cs typeface="+mn-cs"/>
                        </a:rPr>
                        <a:t> of concept.</a:t>
                      </a:r>
                      <a:endParaRPr lang="en-GB" sz="600" kern="1200" dirty="0">
                        <a:solidFill>
                          <a:schemeClr val="dk1"/>
                        </a:solidFill>
                        <a:effectLst/>
                        <a:latin typeface="+mn-lt"/>
                        <a:ea typeface="+mn-ea"/>
                        <a:cs typeface="+mn-cs"/>
                      </a:endParaRPr>
                    </a:p>
                  </a:txBody>
                  <a:tcPr marL="48769" marR="48769"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600" kern="1200" dirty="0">
                          <a:solidFill>
                            <a:schemeClr val="dk1"/>
                          </a:solidFill>
                          <a:effectLst/>
                          <a:latin typeface="+mn-lt"/>
                          <a:ea typeface="+mn-ea"/>
                          <a:cs typeface="+mn-cs"/>
                        </a:rPr>
                        <a:t>Full</a:t>
                      </a:r>
                      <a:r>
                        <a:rPr lang="en-GB" sz="600" kern="1200" baseline="0" dirty="0">
                          <a:solidFill>
                            <a:schemeClr val="dk1"/>
                          </a:solidFill>
                          <a:effectLst/>
                          <a:latin typeface="+mn-lt"/>
                          <a:ea typeface="+mn-ea"/>
                          <a:cs typeface="+mn-cs"/>
                        </a:rPr>
                        <a:t> s</a:t>
                      </a:r>
                      <a:r>
                        <a:rPr lang="en-GB" sz="600" kern="1200" dirty="0">
                          <a:solidFill>
                            <a:schemeClr val="dk1"/>
                          </a:solidFill>
                          <a:effectLst/>
                          <a:latin typeface="+mn-lt"/>
                          <a:ea typeface="+mn-ea"/>
                          <a:cs typeface="+mn-cs"/>
                        </a:rPr>
                        <a:t>ecurity</a:t>
                      </a:r>
                      <a:r>
                        <a:rPr lang="en-GB" sz="600" kern="1200" baseline="0" dirty="0">
                          <a:solidFill>
                            <a:schemeClr val="dk1"/>
                          </a:solidFill>
                          <a:effectLst/>
                          <a:latin typeface="+mn-lt"/>
                          <a:ea typeface="+mn-ea"/>
                          <a:cs typeface="+mn-cs"/>
                        </a:rPr>
                        <a:t> risk assessment required on external hosted platform – would take 3 – 4 weeks </a:t>
                      </a:r>
                    </a:p>
                    <a:p>
                      <a:pPr marL="0" marR="0" indent="0" algn="l" defTabSz="914400" rtl="0" eaLnBrk="1" fontAlgn="auto" latinLnBrk="0" hangingPunct="1">
                        <a:lnSpc>
                          <a:spcPct val="115000"/>
                        </a:lnSpc>
                        <a:spcBef>
                          <a:spcPts val="0"/>
                        </a:spcBef>
                        <a:spcAft>
                          <a:spcPts val="0"/>
                        </a:spcAft>
                        <a:buClrTx/>
                        <a:buSzTx/>
                        <a:buFontTx/>
                        <a:buNone/>
                        <a:tabLst/>
                        <a:defRPr/>
                      </a:pPr>
                      <a:r>
                        <a:rPr lang="en-GB" sz="600" b="0" kern="1200" baseline="0" dirty="0">
                          <a:solidFill>
                            <a:schemeClr val="dk1"/>
                          </a:solidFill>
                          <a:effectLst/>
                          <a:latin typeface="+mn-lt"/>
                          <a:ea typeface="+mn-ea"/>
                          <a:cs typeface="+mn-cs"/>
                        </a:rPr>
                        <a:t>Security risk assessment required on SFTP element</a:t>
                      </a:r>
                      <a:endParaRPr lang="en-GB" sz="600" b="0" kern="1200" dirty="0">
                        <a:solidFill>
                          <a:schemeClr val="dk1"/>
                        </a:solidFill>
                        <a:effectLst/>
                        <a:latin typeface="+mn-lt"/>
                        <a:ea typeface="+mn-ea"/>
                        <a:cs typeface="+mn-cs"/>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en-GB" sz="600" kern="1200" dirty="0">
                        <a:solidFill>
                          <a:schemeClr val="dk1"/>
                        </a:solidFill>
                        <a:effectLst/>
                        <a:latin typeface="+mn-lt"/>
                        <a:ea typeface="+mn-ea"/>
                        <a:cs typeface="+mn-cs"/>
                      </a:endParaRPr>
                    </a:p>
                    <a:p>
                      <a:pPr marL="0" algn="l" defTabSz="914400" rtl="0" eaLnBrk="1" latinLnBrk="0" hangingPunct="1">
                        <a:lnSpc>
                          <a:spcPct val="115000"/>
                        </a:lnSpc>
                        <a:spcAft>
                          <a:spcPts val="0"/>
                        </a:spcAft>
                      </a:pPr>
                      <a:endParaRPr lang="en-GB" sz="600" kern="1200" dirty="0">
                        <a:solidFill>
                          <a:schemeClr val="dk1"/>
                        </a:solidFill>
                        <a:effectLst/>
                        <a:latin typeface="+mn-lt"/>
                        <a:ea typeface="+mn-ea"/>
                        <a:cs typeface="+mn-cs"/>
                      </a:endParaRPr>
                    </a:p>
                  </a:txBody>
                  <a:tcPr marL="48769" marR="48769" marT="0" marB="0"/>
                </a:tc>
                <a:tc>
                  <a:txBody>
                    <a:bodyPr/>
                    <a:lstStyle/>
                    <a:p>
                      <a:pPr marL="0" algn="l" defTabSz="914400" rtl="0" eaLnBrk="1" latinLnBrk="0" hangingPunct="1">
                        <a:lnSpc>
                          <a:spcPct val="115000"/>
                        </a:lnSpc>
                        <a:spcAft>
                          <a:spcPts val="0"/>
                        </a:spcAft>
                      </a:pPr>
                      <a:r>
                        <a:rPr lang="en-GB" sz="600" kern="1200" dirty="0">
                          <a:solidFill>
                            <a:schemeClr val="dk1"/>
                          </a:solidFill>
                          <a:effectLst/>
                          <a:latin typeface="+mn-lt"/>
                          <a:ea typeface="+mn-ea"/>
                          <a:cs typeface="+mn-cs"/>
                        </a:rPr>
                        <a:t>Does</a:t>
                      </a:r>
                      <a:r>
                        <a:rPr lang="en-GB" sz="600" kern="1200" baseline="0" dirty="0">
                          <a:solidFill>
                            <a:schemeClr val="dk1"/>
                          </a:solidFill>
                          <a:effectLst/>
                          <a:latin typeface="+mn-lt"/>
                          <a:ea typeface="+mn-ea"/>
                          <a:cs typeface="+mn-cs"/>
                        </a:rPr>
                        <a:t> not align with the enduring solution </a:t>
                      </a:r>
                      <a:endParaRPr lang="en-GB" sz="600" kern="1200" dirty="0">
                        <a:solidFill>
                          <a:schemeClr val="dk1"/>
                        </a:solidFill>
                        <a:effectLst/>
                        <a:latin typeface="+mn-lt"/>
                        <a:ea typeface="+mn-ea"/>
                        <a:cs typeface="+mn-cs"/>
                      </a:endParaRPr>
                    </a:p>
                  </a:txBody>
                  <a:tcPr marL="48769" marR="48769" marT="0" marB="0"/>
                </a:tc>
                <a:extLst>
                  <a:ext uri="{0D108BD9-81ED-4DB2-BD59-A6C34878D82A}">
                    <a16:rowId xmlns:a16="http://schemas.microsoft.com/office/drawing/2014/main" val="10003"/>
                  </a:ext>
                </a:extLst>
              </a:tr>
              <a:tr h="989871">
                <a:tc>
                  <a:txBody>
                    <a:bodyPr/>
                    <a:lstStyle/>
                    <a:p>
                      <a:pPr>
                        <a:lnSpc>
                          <a:spcPct val="115000"/>
                        </a:lnSpc>
                        <a:spcAft>
                          <a:spcPts val="0"/>
                        </a:spcAft>
                      </a:pPr>
                      <a:r>
                        <a:rPr lang="en-GB" sz="1600" dirty="0">
                          <a:solidFill>
                            <a:srgbClr val="2B80B1"/>
                          </a:solidFill>
                          <a:effectLst/>
                          <a:latin typeface="Calibri"/>
                          <a:ea typeface="Times New Roman"/>
                          <a:cs typeface="Times New Roman"/>
                        </a:rPr>
                        <a:t>4</a:t>
                      </a:r>
                    </a:p>
                  </a:txBody>
                  <a:tcPr marL="48769" marR="48769" marT="0" marB="0" anchor="ctr">
                    <a:solidFill>
                      <a:srgbClr val="84B8DA"/>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600" kern="1200" dirty="0">
                          <a:solidFill>
                            <a:schemeClr val="dk1"/>
                          </a:solidFill>
                          <a:effectLst/>
                          <a:latin typeface="+mn-lt"/>
                          <a:ea typeface="+mn-ea"/>
                          <a:cs typeface="+mn-cs"/>
                        </a:rPr>
                        <a:t>Cost to deliver this change is forecasted to be in</a:t>
                      </a:r>
                      <a:r>
                        <a:rPr lang="en-GB" sz="600" kern="1200" baseline="0" dirty="0">
                          <a:solidFill>
                            <a:schemeClr val="dk1"/>
                          </a:solidFill>
                          <a:effectLst/>
                          <a:latin typeface="+mn-lt"/>
                          <a:ea typeface="+mn-ea"/>
                          <a:cs typeface="+mn-cs"/>
                        </a:rPr>
                        <a:t> the range £220k - £270k</a:t>
                      </a:r>
                      <a:endParaRPr lang="en-GB" sz="600" kern="1200" dirty="0">
                        <a:solidFill>
                          <a:schemeClr val="dk1"/>
                        </a:solidFill>
                        <a:effectLst/>
                        <a:latin typeface="+mn-lt"/>
                        <a:ea typeface="+mn-ea"/>
                        <a:cs typeface="+mn-cs"/>
                      </a:endParaRPr>
                    </a:p>
                    <a:p>
                      <a:pPr marL="0" algn="l" defTabSz="914400" rtl="0" eaLnBrk="1" latinLnBrk="0" hangingPunct="1">
                        <a:lnSpc>
                          <a:spcPct val="115000"/>
                        </a:lnSpc>
                        <a:spcAft>
                          <a:spcPts val="0"/>
                        </a:spcAft>
                      </a:pPr>
                      <a:endParaRPr lang="en-GB" sz="600" kern="1200" dirty="0">
                        <a:solidFill>
                          <a:schemeClr val="dk1"/>
                        </a:solidFill>
                        <a:effectLst/>
                        <a:latin typeface="+mn-lt"/>
                        <a:ea typeface="+mn-ea"/>
                        <a:cs typeface="+mn-cs"/>
                      </a:endParaRPr>
                    </a:p>
                  </a:txBody>
                  <a:tcPr marL="48769" marR="48769" marT="0" marB="0"/>
                </a:tc>
                <a:tc>
                  <a:txBody>
                    <a:bodyPr/>
                    <a:lstStyle/>
                    <a:p>
                      <a:pPr marL="0" algn="l" defTabSz="914400" rtl="0" eaLnBrk="1" latinLnBrk="0" hangingPunct="1">
                        <a:lnSpc>
                          <a:spcPct val="115000"/>
                        </a:lnSpc>
                        <a:spcAft>
                          <a:spcPts val="0"/>
                        </a:spcAft>
                      </a:pPr>
                      <a:r>
                        <a:rPr lang="en-GB" sz="600" kern="1200" dirty="0">
                          <a:solidFill>
                            <a:schemeClr val="dk1"/>
                          </a:solidFill>
                          <a:effectLst/>
                          <a:latin typeface="+mn-lt"/>
                          <a:ea typeface="+mn-ea"/>
                          <a:cs typeface="+mn-cs"/>
                        </a:rPr>
                        <a:t>Dedicated Data team resources required</a:t>
                      </a:r>
                    </a:p>
                    <a:p>
                      <a:pPr marL="0" algn="l" defTabSz="914400" rtl="0" eaLnBrk="1" latinLnBrk="0" hangingPunct="1">
                        <a:lnSpc>
                          <a:spcPct val="115000"/>
                        </a:lnSpc>
                        <a:spcAft>
                          <a:spcPts val="0"/>
                        </a:spcAft>
                      </a:pPr>
                      <a:r>
                        <a:rPr lang="en-GB" sz="600" kern="1200" dirty="0">
                          <a:solidFill>
                            <a:schemeClr val="dk1"/>
                          </a:solidFill>
                          <a:effectLst/>
                          <a:latin typeface="+mn-lt"/>
                          <a:ea typeface="+mn-ea"/>
                          <a:cs typeface="+mn-cs"/>
                        </a:rPr>
                        <a:t>Minimum IS Ops resource required</a:t>
                      </a:r>
                    </a:p>
                    <a:p>
                      <a:pPr marL="0" marR="0" indent="0" algn="l" defTabSz="914400" rtl="0" eaLnBrk="1" fontAlgn="auto" latinLnBrk="0" hangingPunct="1">
                        <a:lnSpc>
                          <a:spcPct val="115000"/>
                        </a:lnSpc>
                        <a:spcBef>
                          <a:spcPts val="0"/>
                        </a:spcBef>
                        <a:spcAft>
                          <a:spcPts val="0"/>
                        </a:spcAft>
                        <a:buClrTx/>
                        <a:buSzTx/>
                        <a:buFontTx/>
                        <a:buNone/>
                        <a:tabLst/>
                        <a:defRPr/>
                      </a:pPr>
                      <a:r>
                        <a:rPr lang="en-GB" sz="600" kern="1200" dirty="0">
                          <a:solidFill>
                            <a:schemeClr val="dk1"/>
                          </a:solidFill>
                          <a:effectLst/>
                          <a:latin typeface="+mn-lt"/>
                          <a:ea typeface="+mn-ea"/>
                          <a:cs typeface="+mn-cs"/>
                        </a:rPr>
                        <a:t>3rd party supplier resources required for comparison and deep dive exercise</a:t>
                      </a:r>
                    </a:p>
                  </a:txBody>
                  <a:tcPr marL="48769" marR="48769"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600" kern="1200" dirty="0">
                          <a:solidFill>
                            <a:schemeClr val="dk1"/>
                          </a:solidFill>
                          <a:effectLst/>
                          <a:latin typeface="+mn-lt"/>
                          <a:ea typeface="+mn-ea"/>
                          <a:cs typeface="+mn-cs"/>
                        </a:rPr>
                        <a:t>As part of this exercise data received and analysed will be stored Xoserve’s cloud platform</a:t>
                      </a:r>
                    </a:p>
                    <a:p>
                      <a:pPr marL="0" algn="l" defTabSz="914400" rtl="0" eaLnBrk="1" latinLnBrk="0" hangingPunct="1">
                        <a:lnSpc>
                          <a:spcPct val="115000"/>
                        </a:lnSpc>
                        <a:spcAft>
                          <a:spcPts val="0"/>
                        </a:spcAft>
                      </a:pPr>
                      <a:endParaRPr lang="en-GB" sz="600" kern="1200" dirty="0">
                        <a:solidFill>
                          <a:schemeClr val="dk1"/>
                        </a:solidFill>
                        <a:effectLst/>
                        <a:latin typeface="+mn-lt"/>
                        <a:ea typeface="+mn-ea"/>
                        <a:cs typeface="+mn-cs"/>
                      </a:endParaRPr>
                    </a:p>
                  </a:txBody>
                  <a:tcPr marL="48769" marR="48769"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600" kern="1200" dirty="0">
                          <a:solidFill>
                            <a:schemeClr val="dk1"/>
                          </a:solidFill>
                          <a:effectLst/>
                          <a:latin typeface="+mn-lt"/>
                          <a:ea typeface="+mn-ea"/>
                          <a:cs typeface="+mn-cs"/>
                        </a:rPr>
                        <a:t>Delivery timescale of 3 -4 months</a:t>
                      </a:r>
                    </a:p>
                    <a:p>
                      <a:pPr marL="0" marR="0" indent="0" algn="l" defTabSz="914400" rtl="0" eaLnBrk="1" fontAlgn="auto" latinLnBrk="0" hangingPunct="1">
                        <a:lnSpc>
                          <a:spcPct val="115000"/>
                        </a:lnSpc>
                        <a:spcBef>
                          <a:spcPts val="0"/>
                        </a:spcBef>
                        <a:spcAft>
                          <a:spcPts val="0"/>
                        </a:spcAft>
                        <a:buClrTx/>
                        <a:buSzTx/>
                        <a:buFontTx/>
                        <a:buNone/>
                        <a:tabLst/>
                        <a:defRPr/>
                      </a:pPr>
                      <a:endParaRPr lang="en-GB" sz="600" kern="1200" dirty="0">
                        <a:solidFill>
                          <a:schemeClr val="dk1"/>
                        </a:solidFill>
                        <a:effectLst/>
                        <a:latin typeface="+mn-lt"/>
                        <a:ea typeface="+mn-ea"/>
                        <a:cs typeface="+mn-cs"/>
                      </a:endParaRPr>
                    </a:p>
                    <a:p>
                      <a:pPr marL="0" marR="0" indent="0" algn="l" defTabSz="914400" rtl="0" eaLnBrk="1" fontAlgn="auto" latinLnBrk="0" hangingPunct="1">
                        <a:lnSpc>
                          <a:spcPct val="115000"/>
                        </a:lnSpc>
                        <a:spcBef>
                          <a:spcPts val="0"/>
                        </a:spcBef>
                        <a:spcAft>
                          <a:spcPts val="0"/>
                        </a:spcAft>
                        <a:buClrTx/>
                        <a:buSzTx/>
                        <a:buFontTx/>
                        <a:buNone/>
                        <a:tabLst/>
                        <a:defRPr/>
                      </a:pPr>
                      <a:r>
                        <a:rPr lang="en-GB" sz="600" kern="1200" dirty="0">
                          <a:solidFill>
                            <a:schemeClr val="dk1"/>
                          </a:solidFill>
                          <a:effectLst/>
                          <a:latin typeface="+mn-lt"/>
                          <a:ea typeface="+mn-ea"/>
                          <a:cs typeface="+mn-cs"/>
                        </a:rPr>
                        <a:t>Less</a:t>
                      </a:r>
                      <a:r>
                        <a:rPr lang="en-GB" sz="600" kern="1200" baseline="0" dirty="0">
                          <a:solidFill>
                            <a:schemeClr val="dk1"/>
                          </a:solidFill>
                          <a:effectLst/>
                          <a:latin typeface="+mn-lt"/>
                          <a:ea typeface="+mn-ea"/>
                          <a:cs typeface="+mn-cs"/>
                        </a:rPr>
                        <a:t> </a:t>
                      </a:r>
                      <a:r>
                        <a:rPr lang="en-GB" sz="600" kern="1200" dirty="0">
                          <a:solidFill>
                            <a:schemeClr val="dk1"/>
                          </a:solidFill>
                          <a:effectLst/>
                          <a:latin typeface="+mn-lt"/>
                          <a:ea typeface="+mn-ea"/>
                          <a:cs typeface="+mn-cs"/>
                        </a:rPr>
                        <a:t>re-work required to transition to enduring solution </a:t>
                      </a:r>
                    </a:p>
                    <a:p>
                      <a:pPr marL="0" marR="0" indent="0" algn="l" defTabSz="914400" rtl="0" eaLnBrk="1" fontAlgn="auto" latinLnBrk="0" hangingPunct="1">
                        <a:lnSpc>
                          <a:spcPct val="115000"/>
                        </a:lnSpc>
                        <a:spcBef>
                          <a:spcPts val="0"/>
                        </a:spcBef>
                        <a:spcAft>
                          <a:spcPts val="0"/>
                        </a:spcAft>
                        <a:buClrTx/>
                        <a:buSzTx/>
                        <a:buFontTx/>
                        <a:buNone/>
                        <a:tabLst/>
                        <a:defRPr/>
                      </a:pPr>
                      <a:endParaRPr lang="en-GB" sz="600" kern="1200" dirty="0">
                        <a:solidFill>
                          <a:schemeClr val="dk1"/>
                        </a:solidFill>
                        <a:effectLst/>
                        <a:latin typeface="+mn-lt"/>
                        <a:ea typeface="+mn-ea"/>
                        <a:cs typeface="+mn-cs"/>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en-GB" sz="600" kern="1200" dirty="0">
                        <a:solidFill>
                          <a:schemeClr val="dk1"/>
                        </a:solidFill>
                        <a:effectLst/>
                        <a:latin typeface="+mn-lt"/>
                        <a:ea typeface="+mn-ea"/>
                        <a:cs typeface="+mn-cs"/>
                      </a:endParaRPr>
                    </a:p>
                    <a:p>
                      <a:pPr marL="0" algn="l" defTabSz="914400" rtl="0" eaLnBrk="1" latinLnBrk="0" hangingPunct="1">
                        <a:lnSpc>
                          <a:spcPct val="115000"/>
                        </a:lnSpc>
                        <a:spcAft>
                          <a:spcPts val="0"/>
                        </a:spcAft>
                      </a:pPr>
                      <a:endParaRPr lang="en-GB" sz="600" kern="1200" dirty="0">
                        <a:solidFill>
                          <a:schemeClr val="dk1"/>
                        </a:solidFill>
                        <a:effectLst/>
                        <a:latin typeface="+mn-lt"/>
                        <a:ea typeface="+mn-ea"/>
                        <a:cs typeface="+mn-cs"/>
                      </a:endParaRPr>
                    </a:p>
                  </a:txBody>
                  <a:tcPr marL="48769" marR="48769" marT="0" marB="0"/>
                </a:tc>
                <a:tc>
                  <a:txBody>
                    <a:bodyPr/>
                    <a:lstStyle/>
                    <a:p>
                      <a:pPr marL="0" algn="l" defTabSz="914400" rtl="0" eaLnBrk="1" latinLnBrk="0" hangingPunct="1">
                        <a:lnSpc>
                          <a:spcPct val="115000"/>
                        </a:lnSpc>
                        <a:spcAft>
                          <a:spcPts val="0"/>
                        </a:spcAft>
                      </a:pPr>
                      <a:r>
                        <a:rPr lang="en-GB" sz="600" kern="1200" dirty="0">
                          <a:solidFill>
                            <a:schemeClr val="dk1"/>
                          </a:solidFill>
                          <a:effectLst/>
                          <a:latin typeface="+mn-lt"/>
                          <a:ea typeface="+mn-ea"/>
                          <a:cs typeface="+mn-cs"/>
                        </a:rPr>
                        <a:t>High</a:t>
                      </a:r>
                      <a:r>
                        <a:rPr lang="en-GB" sz="600" kern="1200" baseline="0" dirty="0">
                          <a:solidFill>
                            <a:schemeClr val="dk1"/>
                          </a:solidFill>
                          <a:effectLst/>
                          <a:latin typeface="+mn-lt"/>
                          <a:ea typeface="+mn-ea"/>
                          <a:cs typeface="+mn-cs"/>
                        </a:rPr>
                        <a:t> c</a:t>
                      </a:r>
                      <a:r>
                        <a:rPr lang="en-GB" sz="600" kern="1200" dirty="0">
                          <a:solidFill>
                            <a:schemeClr val="dk1"/>
                          </a:solidFill>
                          <a:effectLst/>
                          <a:latin typeface="+mn-lt"/>
                          <a:ea typeface="+mn-ea"/>
                          <a:cs typeface="+mn-cs"/>
                        </a:rPr>
                        <a:t>onfidence level for delivery</a:t>
                      </a:r>
                    </a:p>
                    <a:p>
                      <a:pPr marL="0" algn="l" defTabSz="914400" rtl="0" eaLnBrk="1" latinLnBrk="0" hangingPunct="1">
                        <a:lnSpc>
                          <a:spcPct val="115000"/>
                        </a:lnSpc>
                        <a:spcAft>
                          <a:spcPts val="0"/>
                        </a:spcAft>
                      </a:pPr>
                      <a:r>
                        <a:rPr lang="en-GB" sz="600" kern="1200" dirty="0">
                          <a:solidFill>
                            <a:schemeClr val="dk1"/>
                          </a:solidFill>
                          <a:effectLst/>
                          <a:latin typeface="+mn-lt"/>
                          <a:ea typeface="+mn-ea"/>
                          <a:cs typeface="+mn-cs"/>
                        </a:rPr>
                        <a:t>Creation</a:t>
                      </a:r>
                      <a:r>
                        <a:rPr lang="en-GB" sz="600" kern="1200" baseline="0" dirty="0">
                          <a:solidFill>
                            <a:schemeClr val="dk1"/>
                          </a:solidFill>
                          <a:effectLst/>
                          <a:latin typeface="+mn-lt"/>
                          <a:ea typeface="+mn-ea"/>
                          <a:cs typeface="+mn-cs"/>
                        </a:rPr>
                        <a:t> of data storage is a dependency for Retro proof of concept.</a:t>
                      </a:r>
                    </a:p>
                    <a:p>
                      <a:pPr marL="0" algn="l" defTabSz="914400" rtl="0" eaLnBrk="1" latinLnBrk="0" hangingPunct="1">
                        <a:lnSpc>
                          <a:spcPct val="115000"/>
                        </a:lnSpc>
                        <a:spcAft>
                          <a:spcPts val="0"/>
                        </a:spcAft>
                      </a:pPr>
                      <a:r>
                        <a:rPr lang="en-GB" sz="600" kern="1200" baseline="0" dirty="0">
                          <a:solidFill>
                            <a:schemeClr val="dk1"/>
                          </a:solidFill>
                          <a:effectLst/>
                          <a:latin typeface="+mn-lt"/>
                          <a:ea typeface="+mn-ea"/>
                          <a:cs typeface="+mn-cs"/>
                        </a:rPr>
                        <a:t>Low risk re Security review as internal platform already assessed</a:t>
                      </a:r>
                      <a:endParaRPr lang="en-GB" sz="600" kern="1200" dirty="0">
                        <a:solidFill>
                          <a:schemeClr val="dk1"/>
                        </a:solidFill>
                        <a:effectLst/>
                        <a:latin typeface="+mn-lt"/>
                        <a:ea typeface="+mn-ea"/>
                        <a:cs typeface="+mn-cs"/>
                      </a:endParaRPr>
                    </a:p>
                  </a:txBody>
                  <a:tcPr marL="48769" marR="48769"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600" kern="1200" dirty="0">
                          <a:solidFill>
                            <a:schemeClr val="dk1"/>
                          </a:solidFill>
                          <a:effectLst/>
                          <a:latin typeface="+mn-lt"/>
                          <a:ea typeface="+mn-ea"/>
                          <a:cs typeface="+mn-cs"/>
                        </a:rPr>
                        <a:t>Low</a:t>
                      </a:r>
                      <a:r>
                        <a:rPr lang="en-GB" sz="600" kern="1200" baseline="0" dirty="0">
                          <a:solidFill>
                            <a:schemeClr val="dk1"/>
                          </a:solidFill>
                          <a:effectLst/>
                          <a:latin typeface="+mn-lt"/>
                          <a:ea typeface="+mn-ea"/>
                          <a:cs typeface="+mn-cs"/>
                        </a:rPr>
                        <a:t> security risk assessment required – internal platform already assessed</a:t>
                      </a:r>
                    </a:p>
                    <a:p>
                      <a:pPr marL="0" marR="0" indent="0" algn="l" defTabSz="914400" rtl="0" eaLnBrk="1" fontAlgn="auto" latinLnBrk="0" hangingPunct="1">
                        <a:lnSpc>
                          <a:spcPct val="115000"/>
                        </a:lnSpc>
                        <a:spcBef>
                          <a:spcPts val="0"/>
                        </a:spcBef>
                        <a:spcAft>
                          <a:spcPts val="0"/>
                        </a:spcAft>
                        <a:buClrTx/>
                        <a:buSzTx/>
                        <a:buFontTx/>
                        <a:buNone/>
                        <a:tabLst/>
                        <a:defRPr/>
                      </a:pPr>
                      <a:endParaRPr lang="en-GB" sz="600" kern="1200" dirty="0">
                        <a:solidFill>
                          <a:schemeClr val="dk1"/>
                        </a:solidFill>
                        <a:effectLst/>
                        <a:latin typeface="+mn-lt"/>
                        <a:ea typeface="+mn-ea"/>
                        <a:cs typeface="+mn-cs"/>
                      </a:endParaRPr>
                    </a:p>
                  </a:txBody>
                  <a:tcPr marL="48769" marR="48769"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600" kern="1200" dirty="0">
                          <a:solidFill>
                            <a:schemeClr val="dk1"/>
                          </a:solidFill>
                          <a:effectLst/>
                          <a:latin typeface="+mn-lt"/>
                          <a:ea typeface="+mn-ea"/>
                          <a:cs typeface="+mn-cs"/>
                        </a:rPr>
                        <a:t>Aligns</a:t>
                      </a:r>
                      <a:r>
                        <a:rPr lang="en-GB" sz="600" kern="1200" baseline="0" dirty="0">
                          <a:solidFill>
                            <a:schemeClr val="dk1"/>
                          </a:solidFill>
                          <a:effectLst/>
                          <a:latin typeface="+mn-lt"/>
                          <a:ea typeface="+mn-ea"/>
                          <a:cs typeface="+mn-cs"/>
                        </a:rPr>
                        <a:t> with enduring solution </a:t>
                      </a:r>
                      <a:endParaRPr lang="en-GB" sz="600" kern="1200" dirty="0">
                        <a:solidFill>
                          <a:schemeClr val="dk1"/>
                        </a:solidFill>
                        <a:effectLst/>
                        <a:latin typeface="+mn-lt"/>
                        <a:ea typeface="+mn-ea"/>
                        <a:cs typeface="+mn-cs"/>
                      </a:endParaRPr>
                    </a:p>
                  </a:txBody>
                  <a:tcPr marL="48769" marR="48769" marT="0" marB="0"/>
                </a:tc>
                <a:extLst>
                  <a:ext uri="{0D108BD9-81ED-4DB2-BD59-A6C34878D82A}">
                    <a16:rowId xmlns:a16="http://schemas.microsoft.com/office/drawing/2014/main" val="10004"/>
                  </a:ext>
                </a:extLst>
              </a:tr>
            </a:tbl>
          </a:graphicData>
        </a:graphic>
      </p:graphicFrame>
      <p:sp>
        <p:nvSpPr>
          <p:cNvPr id="5" name="TextBox 4"/>
          <p:cNvSpPr txBox="1"/>
          <p:nvPr/>
        </p:nvSpPr>
        <p:spPr>
          <a:xfrm>
            <a:off x="7016940" y="4583190"/>
            <a:ext cx="2034531" cy="276999"/>
          </a:xfrm>
          <a:prstGeom prst="rect">
            <a:avLst/>
          </a:prstGeom>
          <a:noFill/>
        </p:spPr>
        <p:txBody>
          <a:bodyPr wrap="none" rtlCol="0">
            <a:spAutoFit/>
          </a:bodyPr>
          <a:lstStyle/>
          <a:p>
            <a:pPr defTabSz="914400" fontAlgn="auto">
              <a:spcBef>
                <a:spcPts val="0"/>
              </a:spcBef>
              <a:spcAft>
                <a:spcPts val="0"/>
              </a:spcAft>
            </a:pPr>
            <a:r>
              <a:rPr lang="en-GB" sz="1200" b="1" dirty="0">
                <a:solidFill>
                  <a:srgbClr val="1D3E61"/>
                </a:solidFill>
                <a:latin typeface="Arial"/>
                <a:ea typeface="+mn-ea"/>
              </a:rPr>
              <a:t> Recommended Solution </a:t>
            </a:r>
            <a:endParaRPr lang="en-GB" sz="1200" dirty="0">
              <a:solidFill>
                <a:srgbClr val="1D3E61"/>
              </a:solidFill>
              <a:latin typeface="Arial"/>
              <a:ea typeface="+mn-ea"/>
            </a:endParaRPr>
          </a:p>
        </p:txBody>
      </p:sp>
      <p:sp>
        <p:nvSpPr>
          <p:cNvPr id="3" name="Rectangle 2"/>
          <p:cNvSpPr/>
          <p:nvPr/>
        </p:nvSpPr>
        <p:spPr>
          <a:xfrm>
            <a:off x="107504" y="3939902"/>
            <a:ext cx="8943967" cy="1043826"/>
          </a:xfrm>
          <a:prstGeom prst="rect">
            <a:avLst/>
          </a:prstGeom>
          <a:noFill/>
          <a:ln w="57150">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148925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Timeline / Cost Overview</a:t>
            </a:r>
          </a:p>
        </p:txBody>
      </p:sp>
      <p:graphicFrame>
        <p:nvGraphicFramePr>
          <p:cNvPr id="15" name="Table 14"/>
          <p:cNvGraphicFramePr>
            <a:graphicFrameLocks noGrp="1"/>
          </p:cNvGraphicFramePr>
          <p:nvPr>
            <p:extLst/>
          </p:nvPr>
        </p:nvGraphicFramePr>
        <p:xfrm>
          <a:off x="467544" y="1059582"/>
          <a:ext cx="8345979" cy="1373056"/>
        </p:xfrm>
        <a:graphic>
          <a:graphicData uri="http://schemas.openxmlformats.org/drawingml/2006/table">
            <a:tbl>
              <a:tblPr firstRow="1" bandRow="1">
                <a:tableStyleId>{E8B1032C-EA38-4F05-BA0D-38AFFFC7BED3}</a:tableStyleId>
              </a:tblPr>
              <a:tblGrid>
                <a:gridCol w="2781993">
                  <a:extLst>
                    <a:ext uri="{9D8B030D-6E8A-4147-A177-3AD203B41FA5}">
                      <a16:colId xmlns:a16="http://schemas.microsoft.com/office/drawing/2014/main" val="20000"/>
                    </a:ext>
                  </a:extLst>
                </a:gridCol>
                <a:gridCol w="2781993">
                  <a:extLst>
                    <a:ext uri="{9D8B030D-6E8A-4147-A177-3AD203B41FA5}">
                      <a16:colId xmlns:a16="http://schemas.microsoft.com/office/drawing/2014/main" val="20001"/>
                    </a:ext>
                  </a:extLst>
                </a:gridCol>
                <a:gridCol w="2781993">
                  <a:extLst>
                    <a:ext uri="{9D8B030D-6E8A-4147-A177-3AD203B41FA5}">
                      <a16:colId xmlns:a16="http://schemas.microsoft.com/office/drawing/2014/main" val="20002"/>
                    </a:ext>
                  </a:extLst>
                </a:gridCol>
              </a:tblGrid>
              <a:tr h="288000">
                <a:tc>
                  <a:txBody>
                    <a:bodyPr/>
                    <a:lstStyle/>
                    <a:p>
                      <a:pPr algn="ctr"/>
                      <a:r>
                        <a:rPr lang="en-GB" sz="1200" dirty="0">
                          <a:solidFill>
                            <a:srgbClr val="3E5AA8"/>
                          </a:solidFill>
                        </a:rPr>
                        <a:t>Option</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a:solidFill>
                            <a:srgbClr val="3E5AA8"/>
                          </a:solidFill>
                        </a:rPr>
                        <a:t>Timeline</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a:solidFill>
                            <a:srgbClr val="3E5AA8"/>
                          </a:solidFill>
                        </a:rPr>
                        <a:t>High Level</a:t>
                      </a:r>
                      <a:r>
                        <a:rPr lang="en-GB" sz="1200" baseline="0" dirty="0">
                          <a:solidFill>
                            <a:srgbClr val="3E5AA8"/>
                          </a:solidFill>
                        </a:rPr>
                        <a:t> Cost Estimate</a:t>
                      </a:r>
                      <a:endParaRPr lang="en-GB" sz="1200" dirty="0">
                        <a:solidFill>
                          <a:srgbClr val="3E5AA8"/>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271264">
                <a:tc>
                  <a:txBody>
                    <a:bodyPr/>
                    <a:lstStyle/>
                    <a:p>
                      <a:pPr marL="0" indent="0" algn="ctr">
                        <a:buFont typeface="Arial" panose="020B0604020202020204" pitchFamily="34" charset="0"/>
                        <a:buNone/>
                      </a:pPr>
                      <a:r>
                        <a:rPr lang="en-GB" sz="1050" b="0" dirty="0">
                          <a:solidFill>
                            <a:schemeClr val="bg1">
                              <a:lumMod val="50000"/>
                            </a:schemeClr>
                          </a:solidFill>
                          <a:latin typeface="Arial" panose="020B0604020202020204" pitchFamily="34" charset="0"/>
                          <a:cs typeface="Arial" panose="020B0604020202020204" pitchFamily="34" charset="0"/>
                        </a:rPr>
                        <a:t>1</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GB" sz="1050" b="0" dirty="0">
                          <a:solidFill>
                            <a:schemeClr val="bg1">
                              <a:lumMod val="50000"/>
                            </a:schemeClr>
                          </a:solidFill>
                          <a:latin typeface="Arial" panose="020B0604020202020204" pitchFamily="34" charset="0"/>
                          <a:cs typeface="Arial" panose="020B0604020202020204" pitchFamily="34" charset="0"/>
                        </a:rPr>
                        <a:t>3</a:t>
                      </a:r>
                      <a:r>
                        <a:rPr lang="en-GB" sz="1050" b="0" baseline="0" dirty="0">
                          <a:solidFill>
                            <a:schemeClr val="bg1">
                              <a:lumMod val="50000"/>
                            </a:schemeClr>
                          </a:solidFill>
                          <a:latin typeface="Arial" panose="020B0604020202020204" pitchFamily="34" charset="0"/>
                          <a:cs typeface="Arial" panose="020B0604020202020204" pitchFamily="34" charset="0"/>
                        </a:rPr>
                        <a:t> – 4 </a:t>
                      </a:r>
                      <a:r>
                        <a:rPr lang="en-GB" sz="1050" b="0" dirty="0">
                          <a:solidFill>
                            <a:schemeClr val="bg1">
                              <a:lumMod val="50000"/>
                            </a:schemeClr>
                          </a:solidFill>
                          <a:latin typeface="Arial" panose="020B0604020202020204" pitchFamily="34" charset="0"/>
                          <a:cs typeface="Arial" panose="020B0604020202020204" pitchFamily="34" charset="0"/>
                        </a:rPr>
                        <a:t>months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GB" sz="1050" b="0" dirty="0">
                          <a:solidFill>
                            <a:schemeClr val="bg1">
                              <a:lumMod val="50000"/>
                            </a:schemeClr>
                          </a:solidFill>
                          <a:latin typeface="Arial" panose="020B0604020202020204" pitchFamily="34" charset="0"/>
                          <a:cs typeface="Arial" panose="020B0604020202020204" pitchFamily="34" charset="0"/>
                        </a:rPr>
                        <a:t>£240k</a:t>
                      </a:r>
                      <a:r>
                        <a:rPr lang="en-GB" sz="1050" b="0" baseline="0" dirty="0">
                          <a:solidFill>
                            <a:schemeClr val="bg1">
                              <a:lumMod val="50000"/>
                            </a:schemeClr>
                          </a:solidFill>
                          <a:latin typeface="Arial" panose="020B0604020202020204" pitchFamily="34" charset="0"/>
                          <a:cs typeface="Arial" panose="020B0604020202020204" pitchFamily="34" charset="0"/>
                        </a:rPr>
                        <a:t> – 290k exc VAT</a:t>
                      </a:r>
                      <a:endParaRPr lang="en-GB" sz="1050" b="0" dirty="0">
                        <a:solidFill>
                          <a:schemeClr val="bg1">
                            <a:lumMod val="50000"/>
                          </a:schemeClr>
                        </a:solidFill>
                        <a:latin typeface="Arial" panose="020B0604020202020204" pitchFamily="34" charset="0"/>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r h="271264">
                <a:tc>
                  <a:txBody>
                    <a:bodyPr/>
                    <a:lstStyle/>
                    <a:p>
                      <a:pPr marL="0" indent="0" algn="ctr">
                        <a:buFont typeface="Arial" panose="020B0604020202020204" pitchFamily="34" charset="0"/>
                        <a:buNone/>
                      </a:pPr>
                      <a:r>
                        <a:rPr lang="en-GB" sz="1050" b="0" dirty="0">
                          <a:solidFill>
                            <a:schemeClr val="bg1">
                              <a:lumMod val="50000"/>
                            </a:schemeClr>
                          </a:solidFill>
                          <a:latin typeface="Arial" panose="020B0604020202020204" pitchFamily="34" charset="0"/>
                          <a:cs typeface="Arial" panose="020B0604020202020204" pitchFamily="34" charset="0"/>
                        </a:rPr>
                        <a:t>2</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GB" sz="1050" b="0" dirty="0">
                          <a:solidFill>
                            <a:schemeClr val="bg1">
                              <a:lumMod val="50000"/>
                            </a:schemeClr>
                          </a:solidFill>
                          <a:latin typeface="Arial" panose="020B0604020202020204" pitchFamily="34" charset="0"/>
                          <a:cs typeface="Arial" panose="020B0604020202020204" pitchFamily="34" charset="0"/>
                        </a:rPr>
                        <a:t>4 – 5 months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0" dirty="0">
                          <a:solidFill>
                            <a:schemeClr val="bg1">
                              <a:lumMod val="50000"/>
                            </a:schemeClr>
                          </a:solidFill>
                          <a:latin typeface="Arial" panose="020B0604020202020204" pitchFamily="34" charset="0"/>
                          <a:cs typeface="Arial" panose="020B0604020202020204" pitchFamily="34" charset="0"/>
                        </a:rPr>
                        <a:t>£330k</a:t>
                      </a:r>
                      <a:r>
                        <a:rPr lang="en-GB" sz="1050" b="0" baseline="0" dirty="0">
                          <a:solidFill>
                            <a:schemeClr val="bg1">
                              <a:lumMod val="50000"/>
                            </a:schemeClr>
                          </a:solidFill>
                          <a:latin typeface="Arial" panose="020B0604020202020204" pitchFamily="34" charset="0"/>
                          <a:cs typeface="Arial" panose="020B0604020202020204" pitchFamily="34" charset="0"/>
                        </a:rPr>
                        <a:t> - 380</a:t>
                      </a:r>
                      <a:r>
                        <a:rPr lang="en-GB" sz="1050" b="0" dirty="0">
                          <a:solidFill>
                            <a:schemeClr val="bg1">
                              <a:lumMod val="50000"/>
                            </a:schemeClr>
                          </a:solidFill>
                          <a:latin typeface="Arial" panose="020B0604020202020204" pitchFamily="34" charset="0"/>
                          <a:cs typeface="Arial" panose="020B0604020202020204" pitchFamily="34" charset="0"/>
                        </a:rPr>
                        <a:t>k exc VAT</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2"/>
                  </a:ext>
                </a:extLst>
              </a:tr>
              <a:tr h="271264">
                <a:tc>
                  <a:txBody>
                    <a:bodyPr/>
                    <a:lstStyle/>
                    <a:p>
                      <a:pPr marL="0" indent="0" algn="ctr">
                        <a:buFont typeface="Arial" panose="020B0604020202020204" pitchFamily="34" charset="0"/>
                        <a:buNone/>
                      </a:pPr>
                      <a:r>
                        <a:rPr lang="en-GB" sz="1050" b="0" dirty="0">
                          <a:solidFill>
                            <a:schemeClr val="bg1">
                              <a:lumMod val="50000"/>
                            </a:schemeClr>
                          </a:solidFill>
                          <a:latin typeface="Arial" panose="020B0604020202020204" pitchFamily="34" charset="0"/>
                          <a:cs typeface="Arial" panose="020B0604020202020204" pitchFamily="34" charset="0"/>
                        </a:rPr>
                        <a:t>3</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GB" sz="1050" b="0" dirty="0">
                          <a:solidFill>
                            <a:schemeClr val="bg1">
                              <a:lumMod val="50000"/>
                            </a:schemeClr>
                          </a:solidFill>
                          <a:latin typeface="Arial" panose="020B0604020202020204" pitchFamily="34" charset="0"/>
                          <a:cs typeface="Arial" panose="020B0604020202020204" pitchFamily="34" charset="0"/>
                        </a:rPr>
                        <a:t>6.5 – 7.5 months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0" dirty="0">
                          <a:solidFill>
                            <a:schemeClr val="bg1">
                              <a:lumMod val="50000"/>
                            </a:schemeClr>
                          </a:solidFill>
                          <a:latin typeface="Arial" panose="020B0604020202020204" pitchFamily="34" charset="0"/>
                          <a:cs typeface="Arial" panose="020B0604020202020204" pitchFamily="34" charset="0"/>
                        </a:rPr>
                        <a:t>£640k</a:t>
                      </a:r>
                      <a:r>
                        <a:rPr lang="en-GB" sz="1050" b="0" baseline="0" dirty="0">
                          <a:solidFill>
                            <a:schemeClr val="bg1">
                              <a:lumMod val="50000"/>
                            </a:schemeClr>
                          </a:solidFill>
                          <a:latin typeface="Arial" panose="020B0604020202020204" pitchFamily="34" charset="0"/>
                          <a:cs typeface="Arial" panose="020B0604020202020204" pitchFamily="34" charset="0"/>
                        </a:rPr>
                        <a:t> - 690</a:t>
                      </a:r>
                      <a:r>
                        <a:rPr lang="en-GB" sz="1050" b="0" dirty="0">
                          <a:solidFill>
                            <a:schemeClr val="bg1">
                              <a:lumMod val="50000"/>
                            </a:schemeClr>
                          </a:solidFill>
                          <a:latin typeface="Arial" panose="020B0604020202020204" pitchFamily="34" charset="0"/>
                          <a:cs typeface="Arial" panose="020B0604020202020204" pitchFamily="34" charset="0"/>
                        </a:rPr>
                        <a:t>k exc VAT</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3"/>
                  </a:ext>
                </a:extLst>
              </a:tr>
              <a:tr h="271264">
                <a:tc>
                  <a:txBody>
                    <a:bodyPr/>
                    <a:lstStyle/>
                    <a:p>
                      <a:pPr marL="0" indent="0" algn="ctr">
                        <a:buFont typeface="Arial" panose="020B0604020202020204" pitchFamily="34" charset="0"/>
                        <a:buNone/>
                      </a:pPr>
                      <a:r>
                        <a:rPr lang="en-GB" sz="1050" b="0" dirty="0">
                          <a:solidFill>
                            <a:schemeClr val="bg1">
                              <a:lumMod val="50000"/>
                            </a:schemeClr>
                          </a:solidFill>
                          <a:latin typeface="Arial" panose="020B0604020202020204" pitchFamily="34" charset="0"/>
                          <a:cs typeface="Arial" panose="020B0604020202020204" pitchFamily="34" charset="0"/>
                        </a:rPr>
                        <a:t>4</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GB" sz="1050" b="0" dirty="0">
                          <a:solidFill>
                            <a:schemeClr val="bg1">
                              <a:lumMod val="50000"/>
                            </a:schemeClr>
                          </a:solidFill>
                          <a:latin typeface="Arial" panose="020B0604020202020204" pitchFamily="34" charset="0"/>
                          <a:cs typeface="Arial" panose="020B0604020202020204" pitchFamily="34" charset="0"/>
                        </a:rPr>
                        <a:t>3 – 4 months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0" dirty="0">
                          <a:solidFill>
                            <a:schemeClr val="bg1">
                              <a:lumMod val="50000"/>
                            </a:schemeClr>
                          </a:solidFill>
                          <a:latin typeface="Arial" panose="020B0604020202020204" pitchFamily="34" charset="0"/>
                          <a:cs typeface="Arial" panose="020B0604020202020204" pitchFamily="34" charset="0"/>
                        </a:rPr>
                        <a:t>£220k</a:t>
                      </a:r>
                      <a:r>
                        <a:rPr lang="en-GB" sz="1050" b="0" baseline="0" dirty="0">
                          <a:solidFill>
                            <a:schemeClr val="bg1">
                              <a:lumMod val="50000"/>
                            </a:schemeClr>
                          </a:solidFill>
                          <a:latin typeface="Arial" panose="020B0604020202020204" pitchFamily="34" charset="0"/>
                          <a:cs typeface="Arial" panose="020B0604020202020204" pitchFamily="34" charset="0"/>
                        </a:rPr>
                        <a:t> - 270</a:t>
                      </a:r>
                      <a:r>
                        <a:rPr lang="en-GB" sz="1050" b="0" dirty="0">
                          <a:solidFill>
                            <a:schemeClr val="bg1">
                              <a:lumMod val="50000"/>
                            </a:schemeClr>
                          </a:solidFill>
                          <a:latin typeface="Arial" panose="020B0604020202020204" pitchFamily="34" charset="0"/>
                          <a:cs typeface="Arial" panose="020B0604020202020204" pitchFamily="34" charset="0"/>
                        </a:rPr>
                        <a:t>k</a:t>
                      </a:r>
                      <a:r>
                        <a:rPr lang="en-GB" sz="1050" b="0" baseline="0" dirty="0">
                          <a:solidFill>
                            <a:schemeClr val="bg1">
                              <a:lumMod val="50000"/>
                            </a:schemeClr>
                          </a:solidFill>
                          <a:latin typeface="Arial" panose="020B0604020202020204" pitchFamily="34" charset="0"/>
                          <a:cs typeface="Arial" panose="020B0604020202020204" pitchFamily="34" charset="0"/>
                        </a:rPr>
                        <a:t> exc VAT</a:t>
                      </a:r>
                      <a:endParaRPr lang="en-GB" sz="1050" b="0" dirty="0">
                        <a:solidFill>
                          <a:schemeClr val="bg1">
                            <a:lumMod val="50000"/>
                          </a:schemeClr>
                        </a:solidFill>
                        <a:latin typeface="Arial" panose="020B0604020202020204" pitchFamily="34" charset="0"/>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16" name="Rectangle 15"/>
          <p:cNvSpPr/>
          <p:nvPr/>
        </p:nvSpPr>
        <p:spPr>
          <a:xfrm>
            <a:off x="115888" y="2139702"/>
            <a:ext cx="8943967" cy="611778"/>
          </a:xfrm>
          <a:prstGeom prst="rect">
            <a:avLst/>
          </a:prstGeom>
          <a:noFill/>
          <a:ln w="57150">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6144425" y="2432638"/>
            <a:ext cx="2674130" cy="276999"/>
          </a:xfrm>
          <a:prstGeom prst="rect">
            <a:avLst/>
          </a:prstGeom>
          <a:noFill/>
        </p:spPr>
        <p:txBody>
          <a:bodyPr wrap="none" rtlCol="0">
            <a:spAutoFit/>
          </a:bodyPr>
          <a:lstStyle/>
          <a:p>
            <a:pPr defTabSz="914400" fontAlgn="auto">
              <a:spcBef>
                <a:spcPts val="0"/>
              </a:spcBef>
              <a:spcAft>
                <a:spcPts val="0"/>
              </a:spcAft>
            </a:pPr>
            <a:r>
              <a:rPr lang="en-GB" sz="1200" b="1" dirty="0">
                <a:solidFill>
                  <a:srgbClr val="1D3E61"/>
                </a:solidFill>
                <a:latin typeface="Arial"/>
                <a:ea typeface="+mn-ea"/>
              </a:rPr>
              <a:t> Xoserve Recommended Solution </a:t>
            </a:r>
            <a:endParaRPr lang="en-GB" sz="1200" dirty="0">
              <a:solidFill>
                <a:srgbClr val="1D3E61"/>
              </a:solidFill>
              <a:latin typeface="Arial"/>
              <a:ea typeface="+mn-ea"/>
            </a:endParaRPr>
          </a:p>
        </p:txBody>
      </p:sp>
    </p:spTree>
    <p:extLst>
      <p:ext uri="{BB962C8B-B14F-4D97-AF65-F5344CB8AC3E}">
        <p14:creationId xmlns:p14="http://schemas.microsoft.com/office/powerpoint/2010/main" val="31753423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457200" y="252545"/>
            <a:ext cx="8229600" cy="637580"/>
          </a:xfrm>
        </p:spPr>
        <p:txBody>
          <a:bodyPr/>
          <a:lstStyle/>
          <a:p>
            <a:r>
              <a:rPr lang="en-GB" dirty="0"/>
              <a:t>7.5 XRN4991 – MOD0700 Status Update</a:t>
            </a:r>
          </a:p>
        </p:txBody>
      </p:sp>
      <p:grpSp>
        <p:nvGrpSpPr>
          <p:cNvPr id="10" name="Group 9">
            <a:extLst>
              <a:ext uri="{FF2B5EF4-FFF2-40B4-BE49-F238E27FC236}">
                <a16:creationId xmlns:a16="http://schemas.microsoft.com/office/drawing/2014/main" id="{EEDE4AA0-BEE7-40EF-ADC2-D1B3EAA1B345}"/>
              </a:ext>
            </a:extLst>
          </p:cNvPr>
          <p:cNvGrpSpPr/>
          <p:nvPr/>
        </p:nvGrpSpPr>
        <p:grpSpPr>
          <a:xfrm>
            <a:off x="251520" y="987574"/>
            <a:ext cx="8594612" cy="4056231"/>
            <a:chOff x="137840" y="723530"/>
            <a:chExt cx="8017423" cy="3565691"/>
          </a:xfrm>
          <a:solidFill>
            <a:srgbClr val="FFC000"/>
          </a:solidFill>
        </p:grpSpPr>
        <p:graphicFrame>
          <p:nvGraphicFramePr>
            <p:cNvPr id="4" name="Content Placeholder 3">
              <a:extLst>
                <a:ext uri="{FF2B5EF4-FFF2-40B4-BE49-F238E27FC236}">
                  <a16:creationId xmlns:a16="http://schemas.microsoft.com/office/drawing/2014/main" id="{60E62DC6-3EBE-4901-B700-870330337CDA}"/>
                </a:ext>
              </a:extLst>
            </p:cNvPr>
            <p:cNvGraphicFramePr>
              <a:graphicFrameLocks/>
            </p:cNvGraphicFramePr>
            <p:nvPr>
              <p:extLst/>
            </p:nvPr>
          </p:nvGraphicFramePr>
          <p:xfrm>
            <a:off x="137840" y="723530"/>
            <a:ext cx="8017423" cy="3565691"/>
          </p:xfrm>
          <a:graphic>
            <a:graphicData uri="http://schemas.openxmlformats.org/drawingml/2006/table">
              <a:tbl>
                <a:tblPr firstRow="1" bandRow="1"/>
                <a:tblGrid>
                  <a:gridCol w="1210676">
                    <a:extLst>
                      <a:ext uri="{9D8B030D-6E8A-4147-A177-3AD203B41FA5}">
                        <a16:colId xmlns:a16="http://schemas.microsoft.com/office/drawing/2014/main" val="20000"/>
                      </a:ext>
                    </a:extLst>
                  </a:gridCol>
                  <a:gridCol w="1881159">
                    <a:extLst>
                      <a:ext uri="{9D8B030D-6E8A-4147-A177-3AD203B41FA5}">
                        <a16:colId xmlns:a16="http://schemas.microsoft.com/office/drawing/2014/main" val="20001"/>
                      </a:ext>
                    </a:extLst>
                  </a:gridCol>
                  <a:gridCol w="1840713">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789856">
                    <a:extLst>
                      <a:ext uri="{9D8B030D-6E8A-4147-A177-3AD203B41FA5}">
                        <a16:colId xmlns:a16="http://schemas.microsoft.com/office/drawing/2014/main" val="20004"/>
                      </a:ext>
                    </a:extLst>
                  </a:gridCol>
                </a:tblGrid>
                <a:tr h="370532">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50" kern="1200" baseline="0" dirty="0">
                            <a:solidFill>
                              <a:schemeClr val="bg1"/>
                            </a:solidFill>
                            <a:latin typeface="Arial" panose="020B0604020202020204" pitchFamily="34" charset="0"/>
                            <a:ea typeface="+mn-ea"/>
                            <a:cs typeface="Arial" panose="020B0604020202020204" pitchFamily="34" charset="0"/>
                          </a:rPr>
                          <a:t>30</a:t>
                        </a:r>
                        <a:r>
                          <a:rPr lang="en-GB" sz="1050" kern="1200" baseline="30000" dirty="0">
                            <a:solidFill>
                              <a:schemeClr val="bg1"/>
                            </a:solidFill>
                            <a:latin typeface="Arial" panose="020B0604020202020204" pitchFamily="34" charset="0"/>
                            <a:ea typeface="+mn-ea"/>
                            <a:cs typeface="Arial" panose="020B0604020202020204" pitchFamily="34" charset="0"/>
                          </a:rPr>
                          <a:t>th</a:t>
                        </a:r>
                        <a:r>
                          <a:rPr lang="en-GB" sz="1050" kern="1200" baseline="0" dirty="0">
                            <a:solidFill>
                              <a:schemeClr val="bg1"/>
                            </a:solidFill>
                            <a:latin typeface="Arial" panose="020B0604020202020204" pitchFamily="34" charset="0"/>
                            <a:ea typeface="+mn-ea"/>
                            <a:cs typeface="Arial" panose="020B0604020202020204" pitchFamily="34" charset="0"/>
                          </a:rPr>
                          <a:t> September</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algn="ctr"/>
                        <a:r>
                          <a:rPr lang="en-GB" sz="1050" b="1" i="0" dirty="0">
                            <a:solidFill>
                              <a:schemeClr val="bg1"/>
                            </a:solidFill>
                            <a:latin typeface="Arial" panose="020B0604020202020204" pitchFamily="34" charset="0"/>
                            <a:cs typeface="Arial" panose="020B0604020202020204" pitchFamily="34" charset="0"/>
                          </a:rPr>
                          <a:t>Overall</a:t>
                        </a:r>
                        <a:r>
                          <a:rPr lang="en-GB" sz="1050" b="1" i="0" baseline="0" dirty="0">
                            <a:solidFill>
                              <a:schemeClr val="bg1"/>
                            </a:solidFill>
                            <a:latin typeface="Arial" panose="020B0604020202020204" pitchFamily="34" charset="0"/>
                            <a:cs typeface="Arial" panose="020B0604020202020204" pitchFamily="34" charset="0"/>
                          </a:rPr>
                          <a:t> Project RAG Status</a:t>
                        </a:r>
                        <a:r>
                          <a:rPr lang="en-GB" sz="1000" b="1" i="0" baseline="0" dirty="0">
                            <a:solidFill>
                              <a:schemeClr val="bg1"/>
                            </a:solidFill>
                            <a:latin typeface="Arial" panose="020B0604020202020204" pitchFamily="34" charset="0"/>
                            <a:cs typeface="Arial" panose="020B0604020202020204" pitchFamily="34" charset="0"/>
                          </a:rPr>
                          <a:t>: </a:t>
                        </a:r>
                        <a:endParaRPr lang="en-GB" sz="1000" b="1" i="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pPr algn="ctr"/>
                        <a:endParaRPr lang="en-GB" sz="1800" dirty="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pPr algn="ctr"/>
                        <a:endParaRPr lang="en-GB" sz="1600" dirty="0">
                          <a:solidFill>
                            <a:schemeClr val="tx1"/>
                          </a:solidFill>
                        </a:endParaRPr>
                      </a:p>
                    </a:txBody>
                    <a:tcPr marL="91435" marR="91435"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900" dirty="0">
                          <a:solidFill>
                            <a:schemeClr val="tx1"/>
                          </a:solidFill>
                          <a:latin typeface="+mn-lt"/>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0000"/>
                    </a:ext>
                  </a:extLst>
                </a:tr>
                <a:tr h="324477">
                  <a:tc vMerge="1">
                    <a:txBody>
                      <a:bodyPr/>
                      <a:lstStyle/>
                      <a:p>
                        <a:pPr algn="ctr"/>
                        <a:endParaRPr lang="en-GB" sz="1800" dirty="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50" b="1" dirty="0">
                            <a:solidFill>
                              <a:schemeClr val="bg1"/>
                            </a:solidFill>
                            <a:latin typeface="Arial" panose="020B0604020202020204" pitchFamily="34" charset="0"/>
                            <a:cs typeface="Arial" panose="020B0604020202020204" pitchFamily="34" charset="0"/>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Calibri Light" panose="020F0302020204030204" pitchFamily="34" charset="0"/>
                          </a:rPr>
                          <a:t>Resources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10001"/>
                    </a:ext>
                  </a:extLst>
                </a:tr>
                <a:tr h="35043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RAG</a:t>
                        </a:r>
                        <a:r>
                          <a:rPr lang="en-GB" sz="1050" b="1" baseline="0" dirty="0">
                            <a:solidFill>
                              <a:schemeClr val="bg1"/>
                            </a:solidFill>
                            <a:latin typeface="Arial" panose="020B0604020202020204" pitchFamily="34" charset="0"/>
                            <a:cs typeface="Arial" panose="020B0604020202020204" pitchFamily="34" charset="0"/>
                          </a:rPr>
                          <a:t> Status</a:t>
                        </a:r>
                        <a:endParaRPr lang="en-GB" sz="1050" b="1"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endParaRPr lang="en-GB" sz="900" b="1" dirty="0">
                          <a:solidFill>
                            <a:schemeClr val="bg1"/>
                          </a:solidFill>
                          <a:latin typeface="Arial" panose="020B0604020202020204" pitchFamily="34" charset="0"/>
                          <a:cs typeface="Arial" panose="020B0604020202020204" pitchFamily="34" charset="0"/>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Arial" panose="020B0604020202020204" pitchFamily="34" charset="0"/>
                          <a:ea typeface="+mn-ea"/>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Arial" panose="020B0604020202020204" pitchFamily="34" charset="0"/>
                          <a:ea typeface="+mn-ea"/>
                          <a:cs typeface="Arial" panose="020B0604020202020204" pitchFamily="34" charset="0"/>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mn-lt"/>
                          <a:ea typeface="+mn-ea"/>
                          <a:cs typeface="+mn-cs"/>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16494">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Status</a:t>
                        </a:r>
                        <a:r>
                          <a:rPr lang="en-GB" sz="1050" b="1" baseline="0" dirty="0">
                            <a:solidFill>
                              <a:schemeClr val="bg1"/>
                            </a:solidFill>
                            <a:latin typeface="Arial" panose="020B0604020202020204" pitchFamily="34" charset="0"/>
                            <a:cs typeface="Arial" panose="020B0604020202020204" pitchFamily="34" charset="0"/>
                          </a:rPr>
                          <a:t> Justification</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endParaRPr lang="en-GB"/>
                      </a:p>
                    </a:txBody>
                    <a:tcPr/>
                  </a:tc>
                  <a:tc hMerge="1">
                    <a:txBody>
                      <a:bodyPr/>
                      <a:lstStyle/>
                      <a:p>
                        <a:pPr algn="ctr"/>
                        <a:endParaRPr lang="en-GB" dirty="0"/>
                      </a:p>
                    </a:txBody>
                    <a:tcPr>
                      <a:solidFill>
                        <a:srgbClr val="FFC000"/>
                      </a:solidFill>
                    </a:tcPr>
                  </a:tc>
                  <a:tc hMerge="1">
                    <a:txBody>
                      <a:bodyPr/>
                      <a:lstStyle/>
                      <a:p>
                        <a:endParaRPr lang="en-GB"/>
                      </a:p>
                    </a:txBody>
                    <a:tcPr/>
                  </a:tc>
                  <a:tc hMerge="1">
                    <a:txBody>
                      <a:bodyPr/>
                      <a:lstStyle/>
                      <a:p>
                        <a:pPr marL="0" algn="ctr" defTabSz="457200" rtl="0" eaLnBrk="1" latinLnBrk="0" hangingPunct="1"/>
                        <a:endParaRPr lang="en-GB" sz="1800" kern="1200" dirty="0">
                          <a:solidFill>
                            <a:schemeClr val="dk1"/>
                          </a:solidFill>
                          <a:latin typeface="+mn-lt"/>
                          <a:ea typeface="+mn-ea"/>
                          <a:cs typeface="+mn-cs"/>
                        </a:endParaRPr>
                      </a:p>
                    </a:txBody>
                    <a:tcPr>
                      <a:solidFill>
                        <a:srgbClr val="92D050"/>
                      </a:solidFill>
                    </a:tcPr>
                  </a:tc>
                  <a:extLst>
                    <a:ext uri="{0D108BD9-81ED-4DB2-BD59-A6C34878D82A}">
                      <a16:rowId xmlns:a16="http://schemas.microsoft.com/office/drawing/2014/main" val="10003"/>
                    </a:ext>
                  </a:extLst>
                </a:tr>
                <a:tr h="88625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baseline="0" dirty="0">
                            <a:solidFill>
                              <a:schemeClr val="bg1"/>
                            </a:solidFill>
                            <a:latin typeface="Arial" panose="020B0604020202020204" pitchFamily="34" charset="0"/>
                            <a:ea typeface="+mn-ea"/>
                            <a:cs typeface="Arial" panose="020B0604020202020204" pitchFamily="34" charset="0"/>
                          </a:rPr>
                          <a:t>Schedule</a:t>
                        </a:r>
                      </a:p>
                      <a:p>
                        <a:pPr algn="ctr"/>
                        <a:endParaRPr lang="en-GB" sz="1000" b="1" baseline="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0" lvl="0" indent="0">
                          <a:buFont typeface="Arial" panose="020B0604020202020204" pitchFamily="34" charset="0"/>
                          <a:buNone/>
                        </a:pPr>
                        <a:r>
                          <a:rPr kumimoji="0" lang="en-GB" sz="100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BW (Reporting) Changes:</a:t>
                        </a:r>
                      </a:p>
                      <a:p>
                        <a:pPr marL="171450" lvl="0" indent="-171450">
                          <a:buFont typeface="Arial" panose="020B0604020202020204" pitchFamily="34" charset="0"/>
                          <a:buChar char="•"/>
                        </a:pPr>
                        <a:r>
                          <a:rPr kumimoji="0" lang="en-GB" sz="10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Requirements agreed for reporting changes and design to be presented to PAC on 8</a:t>
                        </a:r>
                        <a:r>
                          <a:rPr kumimoji="0" lang="en-GB" sz="1000" b="0" i="0" u="none" strike="noStrike" kern="1200" cap="none" normalizeH="0" baseline="30000" dirty="0">
                            <a:ln>
                              <a:noFill/>
                            </a:ln>
                            <a:solidFill>
                              <a:schemeClr val="tx1"/>
                            </a:solidFill>
                            <a:effectLst/>
                            <a:latin typeface="Arial" panose="020B0604020202020204" pitchFamily="34" charset="0"/>
                            <a:ea typeface="Verdana" pitchFamily="34" charset="0"/>
                            <a:cs typeface="Arial" panose="020B0604020202020204" pitchFamily="34" charset="0"/>
                          </a:rPr>
                          <a:t>th</a:t>
                        </a:r>
                        <a:r>
                          <a:rPr kumimoji="0" lang="en-GB" sz="10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October</a:t>
                        </a:r>
                      </a:p>
                      <a:p>
                        <a:pPr marL="171450" lvl="0" indent="-171450">
                          <a:buFont typeface="Arial" panose="020B0604020202020204" pitchFamily="34" charset="0"/>
                          <a:buChar char="•"/>
                        </a:pPr>
                        <a:r>
                          <a:rPr kumimoji="0" lang="en-GB" sz="10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Engaged with Wipro for delivery plan </a:t>
                        </a:r>
                      </a:p>
                      <a:p>
                        <a:pPr marL="0" lvl="0" indent="0">
                          <a:buFont typeface="Arial" panose="020B0604020202020204" pitchFamily="34" charset="0"/>
                          <a:buNone/>
                        </a:pPr>
                        <a:r>
                          <a:rPr kumimoji="0" lang="en-GB" sz="100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AMT SPC File Restrictions:</a:t>
                        </a:r>
                      </a:p>
                      <a:p>
                        <a:pPr marL="171450" lvl="0" indent="-171450">
                          <a:buFont typeface="Arial" panose="020B0604020202020204" pitchFamily="34" charset="0"/>
                          <a:buChar char="•"/>
                        </a:pPr>
                        <a:r>
                          <a:rPr kumimoji="0" lang="en-GB" sz="10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Market Flow changes went live 28</a:t>
                        </a:r>
                        <a:r>
                          <a:rPr kumimoji="0" lang="en-GB" sz="1000" b="0" i="0" u="none" strike="noStrike" kern="1200" cap="none" normalizeH="0" baseline="30000" dirty="0">
                            <a:ln>
                              <a:noFill/>
                            </a:ln>
                            <a:solidFill>
                              <a:schemeClr val="tx1"/>
                            </a:solidFill>
                            <a:effectLst/>
                            <a:latin typeface="Arial" panose="020B0604020202020204" pitchFamily="34" charset="0"/>
                            <a:ea typeface="Verdana" pitchFamily="34" charset="0"/>
                            <a:cs typeface="Arial" panose="020B0604020202020204" pitchFamily="34" charset="0"/>
                          </a:rPr>
                          <a:t>th</a:t>
                        </a:r>
                        <a:r>
                          <a:rPr kumimoji="0" lang="en-GB" sz="10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Sept; SPC File limits set for those Shippers actively migrating to Class 3 – no global limit set</a:t>
                        </a:r>
                      </a:p>
                      <a:p>
                        <a:pPr marL="0" lvl="0" indent="0">
                          <a:buFont typeface="Arial" panose="020B0604020202020204" pitchFamily="34" charset="0"/>
                          <a:buNone/>
                        </a:pPr>
                        <a:r>
                          <a:rPr kumimoji="0" lang="en-GB" sz="100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SAP ISU Changes:</a:t>
                        </a:r>
                      </a:p>
                      <a:p>
                        <a:pPr marL="171450" lvl="0" indent="-171450">
                          <a:buFont typeface="Arial" panose="020B0604020202020204" pitchFamily="34" charset="0"/>
                          <a:buChar char="•"/>
                        </a:pPr>
                        <a:r>
                          <a:rPr kumimoji="0" lang="en-GB" sz="10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Performance test; completed and changes went live 28</a:t>
                        </a:r>
                        <a:r>
                          <a:rPr kumimoji="0" lang="en-GB" sz="1000" b="0" i="0" u="none" strike="noStrike" kern="1200" cap="none" normalizeH="0" baseline="30000" dirty="0">
                            <a:ln>
                              <a:noFill/>
                            </a:ln>
                            <a:solidFill>
                              <a:schemeClr val="tx1"/>
                            </a:solidFill>
                            <a:effectLst/>
                            <a:latin typeface="Arial" panose="020B0604020202020204" pitchFamily="34" charset="0"/>
                            <a:ea typeface="Verdana" pitchFamily="34" charset="0"/>
                            <a:cs typeface="Arial" panose="020B0604020202020204" pitchFamily="34" charset="0"/>
                          </a:rPr>
                          <a:t>th</a:t>
                        </a:r>
                        <a:r>
                          <a:rPr kumimoji="0" lang="en-GB" sz="10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Sept; received Shipper preferred dates set</a:t>
                        </a:r>
                      </a:p>
                      <a:p>
                        <a:pPr marL="0" lvl="0" indent="0">
                          <a:buFont typeface="Arial" panose="020B0604020202020204" pitchFamily="34" charset="0"/>
                          <a:buNone/>
                        </a:pPr>
                        <a:r>
                          <a:rPr kumimoji="0" lang="en-GB" sz="100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Inner Tolerance Check:</a:t>
                        </a:r>
                      </a:p>
                      <a:p>
                        <a:pPr marL="171450" lvl="0" indent="-171450">
                          <a:buFont typeface="Arial" panose="020B0604020202020204" pitchFamily="34" charset="0"/>
                          <a:buChar char="•"/>
                        </a:pPr>
                        <a:r>
                          <a:rPr kumimoji="0" lang="en-GB" sz="10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Engaged with Wipro for assigning resource for planning and delivery</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5"/>
                    </a:ext>
                  </a:extLst>
                </a:tr>
                <a:tr h="39230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00" b="1" baseline="0" dirty="0">
                            <a:solidFill>
                              <a:schemeClr val="bg1"/>
                            </a:solidFill>
                            <a:latin typeface="Arial" panose="020B0604020202020204" pitchFamily="34" charset="0"/>
                            <a:cs typeface="Arial" panose="020B0604020202020204" pitchFamily="34" charset="0"/>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0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Risk: </a:t>
                        </a:r>
                        <a:r>
                          <a:rPr kumimoji="0" lang="en-US" sz="10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There is a risk that the number of Inner Tolerance rejections will increase as a result of this implementation – these rejections will be monitored and a solution has been identified, but will need to be implemented based on criticality</a:t>
                        </a:r>
                      </a:p>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0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Risk: </a:t>
                        </a:r>
                        <a:r>
                          <a:rPr kumimoji="0" lang="en-US" sz="10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There is a risk that additional funding is required to cover the cost of completing delivery for Inner Tolerance Check and Reporting; expectation is that this will be covered in the agreed risk margin</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22737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00" b="1" baseline="0" dirty="0">
                            <a:solidFill>
                              <a:schemeClr val="bg1"/>
                            </a:solidFill>
                            <a:latin typeface="Arial" panose="020B0604020202020204" pitchFamily="34" charset="0"/>
                            <a:cs typeface="Arial" panose="020B0604020202020204" pitchFamily="34" charset="0"/>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The BER has been presented and approved by </a:t>
                        </a:r>
                        <a:r>
                          <a:rPr kumimoji="0" lang="en-GB" sz="1000" b="0" i="0" u="none" strike="noStrike" kern="1200" cap="none" normalizeH="0" baseline="0" dirty="0" err="1">
                            <a:ln>
                              <a:noFill/>
                            </a:ln>
                            <a:solidFill>
                              <a:schemeClr val="tx1"/>
                            </a:solidFill>
                            <a:effectLst/>
                            <a:latin typeface="Arial" panose="020B0604020202020204" pitchFamily="34" charset="0"/>
                            <a:ea typeface="Verdana" pitchFamily="34" charset="0"/>
                            <a:cs typeface="Arial" panose="020B0604020202020204" pitchFamily="34" charset="0"/>
                          </a:rPr>
                          <a:t>ChMC</a:t>
                        </a:r>
                        <a:r>
                          <a:rPr kumimoji="0" lang="en-GB" sz="10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on the 11</a:t>
                        </a:r>
                        <a:r>
                          <a:rPr kumimoji="0" lang="en-GB" sz="1000" b="0" i="0" u="none" strike="noStrike" kern="1200" cap="none" normalizeH="0" baseline="30000" dirty="0">
                            <a:ln>
                              <a:noFill/>
                            </a:ln>
                            <a:solidFill>
                              <a:schemeClr val="tx1"/>
                            </a:solidFill>
                            <a:effectLst/>
                            <a:latin typeface="Arial" panose="020B0604020202020204" pitchFamily="34" charset="0"/>
                            <a:ea typeface="Verdana" pitchFamily="34" charset="0"/>
                            <a:cs typeface="Arial" panose="020B0604020202020204" pitchFamily="34" charset="0"/>
                          </a:rPr>
                          <a:t>th</a:t>
                        </a:r>
                        <a:r>
                          <a:rPr kumimoji="0" lang="en-GB" sz="10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Sept</a:t>
                        </a:r>
                        <a:endParaRPr kumimoji="0" lang="en-GB" sz="1000" b="0" i="0" u="none" strike="noStrike" kern="1200" cap="none" normalizeH="0" baseline="0" dirty="0">
                          <a:ln>
                            <a:noFill/>
                          </a:ln>
                          <a:solidFill>
                            <a:schemeClr val="tx1"/>
                          </a:solidFill>
                          <a:effectLst/>
                          <a:latin typeface="+mn-lt"/>
                          <a:ea typeface="Verdana"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7"/>
                    </a:ext>
                  </a:extLst>
                </a:tr>
                <a:tr h="284222">
                  <a:tc>
                    <a:txBody>
                      <a:bodyPr/>
                      <a:lstStyle/>
                      <a:p>
                        <a:pPr algn="ctr"/>
                        <a:r>
                          <a:rPr lang="en-GB" sz="1000" b="1" baseline="0" dirty="0">
                            <a:solidFill>
                              <a:schemeClr val="bg1"/>
                            </a:solidFill>
                            <a:latin typeface="Arial" panose="020B0604020202020204" pitchFamily="34" charset="0"/>
                            <a:cs typeface="Arial" panose="020B0604020202020204" pitchFamily="34" charset="0"/>
                          </a:rPr>
                          <a:t>Resources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Daily stand-up with all areas; resources being understood and prioritized for Inner Tolerance check and Reporting</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8"/>
                    </a:ext>
                  </a:extLst>
                </a:tr>
              </a:tbl>
            </a:graphicData>
          </a:graphic>
        </p:graphicFrame>
        <p:sp>
          <p:nvSpPr>
            <p:cNvPr id="8" name="Oval 7">
              <a:extLst>
                <a:ext uri="{FF2B5EF4-FFF2-40B4-BE49-F238E27FC236}">
                  <a16:creationId xmlns:a16="http://schemas.microsoft.com/office/drawing/2014/main" id="{0932F9EA-D945-459F-8F00-091B3CFCAABE}"/>
                </a:ext>
              </a:extLst>
            </p:cNvPr>
            <p:cNvSpPr/>
            <p:nvPr/>
          </p:nvSpPr>
          <p:spPr>
            <a:xfrm>
              <a:off x="7259096" y="1394296"/>
              <a:ext cx="204194" cy="2131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cs typeface="Arial" panose="020B0604020202020204" pitchFamily="34" charset="0"/>
              </a:endParaRPr>
            </a:p>
          </p:txBody>
        </p:sp>
        <p:sp>
          <p:nvSpPr>
            <p:cNvPr id="9" name="Oval 8">
              <a:extLst>
                <a:ext uri="{FF2B5EF4-FFF2-40B4-BE49-F238E27FC236}">
                  <a16:creationId xmlns:a16="http://schemas.microsoft.com/office/drawing/2014/main" id="{1CD340F4-EC05-45B9-AB26-20BECCEF8858}"/>
                </a:ext>
              </a:extLst>
            </p:cNvPr>
            <p:cNvSpPr/>
            <p:nvPr/>
          </p:nvSpPr>
          <p:spPr>
            <a:xfrm>
              <a:off x="5606599" y="817130"/>
              <a:ext cx="196885" cy="19034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cs typeface="Arial" panose="020B0604020202020204" pitchFamily="34" charset="0"/>
              </a:endParaRPr>
            </a:p>
          </p:txBody>
        </p:sp>
      </p:grpSp>
      <p:sp>
        <p:nvSpPr>
          <p:cNvPr id="11" name="Oval 10">
            <a:extLst>
              <a:ext uri="{FF2B5EF4-FFF2-40B4-BE49-F238E27FC236}">
                <a16:creationId xmlns:a16="http://schemas.microsoft.com/office/drawing/2014/main" id="{A0F57896-72F6-46F0-8DCF-1B43A706D61C}"/>
              </a:ext>
            </a:extLst>
          </p:cNvPr>
          <p:cNvSpPr/>
          <p:nvPr/>
        </p:nvSpPr>
        <p:spPr>
          <a:xfrm>
            <a:off x="5987072" y="1779662"/>
            <a:ext cx="215490" cy="21428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cs typeface="Arial" panose="020B0604020202020204" pitchFamily="34" charset="0"/>
            </a:endParaRPr>
          </a:p>
        </p:txBody>
      </p:sp>
      <p:sp>
        <p:nvSpPr>
          <p:cNvPr id="12" name="Oval 11">
            <a:extLst>
              <a:ext uri="{FF2B5EF4-FFF2-40B4-BE49-F238E27FC236}">
                <a16:creationId xmlns:a16="http://schemas.microsoft.com/office/drawing/2014/main" id="{07D341B2-AF9B-4E48-A146-835712CA3A8C}"/>
              </a:ext>
            </a:extLst>
          </p:cNvPr>
          <p:cNvSpPr/>
          <p:nvPr/>
        </p:nvSpPr>
        <p:spPr>
          <a:xfrm>
            <a:off x="4126217" y="1779662"/>
            <a:ext cx="215490" cy="21428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cs typeface="Arial" panose="020B0604020202020204" pitchFamily="34" charset="0"/>
            </a:endParaRPr>
          </a:p>
        </p:txBody>
      </p:sp>
      <p:sp>
        <p:nvSpPr>
          <p:cNvPr id="13" name="Oval 12">
            <a:extLst>
              <a:ext uri="{FF2B5EF4-FFF2-40B4-BE49-F238E27FC236}">
                <a16:creationId xmlns:a16="http://schemas.microsoft.com/office/drawing/2014/main" id="{B354495D-E22F-4490-B63B-9C96EEB69125}"/>
              </a:ext>
            </a:extLst>
          </p:cNvPr>
          <p:cNvSpPr/>
          <p:nvPr/>
        </p:nvSpPr>
        <p:spPr>
          <a:xfrm>
            <a:off x="2265362" y="1779662"/>
            <a:ext cx="215490" cy="21428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cs typeface="Arial" panose="020B0604020202020204" pitchFamily="34" charset="0"/>
            </a:endParaRPr>
          </a:p>
        </p:txBody>
      </p:sp>
    </p:spTree>
    <p:extLst>
      <p:ext uri="{BB962C8B-B14F-4D97-AF65-F5344CB8AC3E}">
        <p14:creationId xmlns:p14="http://schemas.microsoft.com/office/powerpoint/2010/main" val="15086904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539552" y="1347614"/>
            <a:ext cx="8424936" cy="432048"/>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p:cNvSpPr/>
          <p:nvPr/>
        </p:nvSpPr>
        <p:spPr>
          <a:xfrm>
            <a:off x="539552" y="3795886"/>
            <a:ext cx="8424936" cy="864096"/>
          </a:xfrm>
          <a:prstGeom prst="rect">
            <a:avLst/>
          </a:prstGeom>
          <a:solidFill>
            <a:schemeClr val="accent5">
              <a:lumMod val="20000"/>
              <a:lumOff val="80000"/>
            </a:scheme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p:cNvSpPr/>
          <p:nvPr/>
        </p:nvSpPr>
        <p:spPr>
          <a:xfrm>
            <a:off x="539552" y="2859782"/>
            <a:ext cx="8424936" cy="86409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539552" y="1865896"/>
            <a:ext cx="8424936" cy="936104"/>
          </a:xfrm>
          <a:prstGeom prst="rect">
            <a:avLst/>
          </a:prstGeom>
          <a:solidFill>
            <a:srgbClr val="E8EA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4E1E92D8-FEBE-4DDD-AD8B-03957BD623C8}"/>
              </a:ext>
            </a:extLst>
          </p:cNvPr>
          <p:cNvSpPr>
            <a:spLocks noGrp="1"/>
          </p:cNvSpPr>
          <p:nvPr>
            <p:ph type="title"/>
          </p:nvPr>
        </p:nvSpPr>
        <p:spPr/>
        <p:txBody>
          <a:bodyPr/>
          <a:lstStyle/>
          <a:p>
            <a:r>
              <a:rPr lang="en-GB" dirty="0"/>
              <a:t>XRN4991 - MOD0700 Timelines</a:t>
            </a:r>
          </a:p>
        </p:txBody>
      </p:sp>
      <p:sp>
        <p:nvSpPr>
          <p:cNvPr id="5" name="TextBox 4">
            <a:extLst>
              <a:ext uri="{FF2B5EF4-FFF2-40B4-BE49-F238E27FC236}">
                <a16:creationId xmlns:a16="http://schemas.microsoft.com/office/drawing/2014/main" id="{DFA77669-B323-43A7-AA90-FFEE9856EC44}"/>
              </a:ext>
            </a:extLst>
          </p:cNvPr>
          <p:cNvSpPr txBox="1"/>
          <p:nvPr/>
        </p:nvSpPr>
        <p:spPr>
          <a:xfrm>
            <a:off x="53752" y="704766"/>
            <a:ext cx="9036496" cy="400110"/>
          </a:xfrm>
          <a:prstGeom prst="rect">
            <a:avLst/>
          </a:prstGeom>
          <a:noFill/>
        </p:spPr>
        <p:txBody>
          <a:bodyPr wrap="square" rtlCol="0">
            <a:spAutoFit/>
          </a:bodyPr>
          <a:lstStyle/>
          <a:p>
            <a:endParaRPr lang="en-GB" sz="1000" dirty="0">
              <a:solidFill>
                <a:srgbClr val="1D3E61"/>
              </a:solidFill>
            </a:endParaRPr>
          </a:p>
          <a:p>
            <a:endParaRPr lang="en-GB" sz="1000" b="1" dirty="0">
              <a:solidFill>
                <a:srgbClr val="1D3E61"/>
              </a:solidFill>
            </a:endParaRPr>
          </a:p>
        </p:txBody>
      </p:sp>
      <p:sp>
        <p:nvSpPr>
          <p:cNvPr id="45" name="Rectangle 44"/>
          <p:cNvSpPr/>
          <p:nvPr/>
        </p:nvSpPr>
        <p:spPr>
          <a:xfrm>
            <a:off x="539552" y="771550"/>
            <a:ext cx="8424936" cy="225896"/>
          </a:xfrm>
          <a:prstGeom prst="rect">
            <a:avLst/>
          </a:prstGeom>
          <a:solidFill>
            <a:srgbClr val="B1D6E8"/>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2019</a:t>
            </a:r>
          </a:p>
        </p:txBody>
      </p:sp>
      <p:graphicFrame>
        <p:nvGraphicFramePr>
          <p:cNvPr id="73" name="Table 72"/>
          <p:cNvGraphicFramePr>
            <a:graphicFrameLocks noGrp="1"/>
          </p:cNvGraphicFramePr>
          <p:nvPr>
            <p:extLst/>
          </p:nvPr>
        </p:nvGraphicFramePr>
        <p:xfrm>
          <a:off x="539552" y="997446"/>
          <a:ext cx="8424939" cy="288032"/>
        </p:xfrm>
        <a:graphic>
          <a:graphicData uri="http://schemas.openxmlformats.org/drawingml/2006/table">
            <a:tbl>
              <a:tblPr firstRow="1" bandRow="1">
                <a:tableStyleId>{5C22544A-7EE6-4342-B048-85BDC9FD1C3A}</a:tableStyleId>
              </a:tblPr>
              <a:tblGrid>
                <a:gridCol w="2808313">
                  <a:extLst>
                    <a:ext uri="{9D8B030D-6E8A-4147-A177-3AD203B41FA5}">
                      <a16:colId xmlns:a16="http://schemas.microsoft.com/office/drawing/2014/main" val="20000"/>
                    </a:ext>
                  </a:extLst>
                </a:gridCol>
                <a:gridCol w="2808313">
                  <a:extLst>
                    <a:ext uri="{9D8B030D-6E8A-4147-A177-3AD203B41FA5}">
                      <a16:colId xmlns:a16="http://schemas.microsoft.com/office/drawing/2014/main" val="20001"/>
                    </a:ext>
                  </a:extLst>
                </a:gridCol>
                <a:gridCol w="2808313">
                  <a:extLst>
                    <a:ext uri="{9D8B030D-6E8A-4147-A177-3AD203B41FA5}">
                      <a16:colId xmlns:a16="http://schemas.microsoft.com/office/drawing/2014/main" val="20002"/>
                    </a:ext>
                  </a:extLst>
                </a:gridCol>
              </a:tblGrid>
              <a:tr h="288032">
                <a:tc>
                  <a:txBody>
                    <a:bodyPr/>
                    <a:lstStyle/>
                    <a:p>
                      <a:pPr algn="ctr"/>
                      <a:r>
                        <a:rPr lang="en-GB" sz="1000" dirty="0">
                          <a:solidFill>
                            <a:schemeClr val="tx1"/>
                          </a:solidFill>
                        </a:rPr>
                        <a:t>Aug</a:t>
                      </a:r>
                    </a:p>
                  </a:txBody>
                  <a:tcPr anchor="ctr">
                    <a:solidFill>
                      <a:srgbClr val="B1D6E8"/>
                    </a:solidFill>
                  </a:tcPr>
                </a:tc>
                <a:tc>
                  <a:txBody>
                    <a:bodyPr/>
                    <a:lstStyle/>
                    <a:p>
                      <a:pPr algn="ctr"/>
                      <a:r>
                        <a:rPr lang="en-GB" sz="1000" dirty="0">
                          <a:solidFill>
                            <a:schemeClr val="tx1"/>
                          </a:solidFill>
                        </a:rPr>
                        <a:t>Sept</a:t>
                      </a:r>
                    </a:p>
                  </a:txBody>
                  <a:tcPr anchor="ctr">
                    <a:solidFill>
                      <a:srgbClr val="B1D6E8"/>
                    </a:solidFill>
                  </a:tcPr>
                </a:tc>
                <a:tc>
                  <a:txBody>
                    <a:bodyPr/>
                    <a:lstStyle/>
                    <a:p>
                      <a:pPr algn="ctr"/>
                      <a:r>
                        <a:rPr lang="en-GB" sz="1000" dirty="0">
                          <a:solidFill>
                            <a:schemeClr val="tx1"/>
                          </a:solidFill>
                        </a:rPr>
                        <a:t>Oct</a:t>
                      </a:r>
                    </a:p>
                  </a:txBody>
                  <a:tcPr anchor="ctr">
                    <a:solidFill>
                      <a:srgbClr val="B1D6E8"/>
                    </a:solidFill>
                  </a:tcPr>
                </a:tc>
                <a:extLst>
                  <a:ext uri="{0D108BD9-81ED-4DB2-BD59-A6C34878D82A}">
                    <a16:rowId xmlns:a16="http://schemas.microsoft.com/office/drawing/2014/main" val="10000"/>
                  </a:ext>
                </a:extLst>
              </a:tr>
            </a:tbl>
          </a:graphicData>
        </a:graphic>
      </p:graphicFrame>
      <p:sp>
        <p:nvSpPr>
          <p:cNvPr id="74" name="Rectangle 73"/>
          <p:cNvSpPr/>
          <p:nvPr/>
        </p:nvSpPr>
        <p:spPr>
          <a:xfrm>
            <a:off x="197768" y="1865896"/>
            <a:ext cx="341784" cy="936104"/>
          </a:xfrm>
          <a:prstGeom prst="rect">
            <a:avLst/>
          </a:prstGeom>
          <a:solidFill>
            <a:srgbClr val="B1D6E8"/>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1100" b="1" dirty="0">
                <a:solidFill>
                  <a:schemeClr val="tx1"/>
                </a:solidFill>
              </a:rPr>
              <a:t>SAP - ISU</a:t>
            </a:r>
          </a:p>
        </p:txBody>
      </p:sp>
      <p:sp>
        <p:nvSpPr>
          <p:cNvPr id="19" name="Rectangle 18"/>
          <p:cNvSpPr/>
          <p:nvPr/>
        </p:nvSpPr>
        <p:spPr>
          <a:xfrm>
            <a:off x="3131840" y="4653009"/>
            <a:ext cx="5832651" cy="367013"/>
          </a:xfrm>
          <a:prstGeom prst="rect">
            <a:avLst/>
          </a:prstGeom>
          <a:noFill/>
          <a:ln>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endParaRPr lang="en-GB" dirty="0">
              <a:solidFill>
                <a:schemeClr val="tx2"/>
              </a:solidFill>
            </a:endParaRPr>
          </a:p>
        </p:txBody>
      </p:sp>
      <p:sp>
        <p:nvSpPr>
          <p:cNvPr id="20" name="TextBox 19"/>
          <p:cNvSpPr txBox="1"/>
          <p:nvPr/>
        </p:nvSpPr>
        <p:spPr>
          <a:xfrm>
            <a:off x="3131841" y="4731990"/>
            <a:ext cx="436338" cy="215444"/>
          </a:xfrm>
          <a:prstGeom prst="rect">
            <a:avLst/>
          </a:prstGeom>
          <a:noFill/>
        </p:spPr>
        <p:txBody>
          <a:bodyPr wrap="none" rtlCol="0">
            <a:spAutoFit/>
          </a:bodyPr>
          <a:lstStyle/>
          <a:p>
            <a:pPr defTabSz="914400" fontAlgn="auto">
              <a:spcBef>
                <a:spcPts val="0"/>
              </a:spcBef>
              <a:spcAft>
                <a:spcPts val="0"/>
              </a:spcAft>
            </a:pPr>
            <a:r>
              <a:rPr lang="en-GB" sz="800" b="1" dirty="0">
                <a:solidFill>
                  <a:srgbClr val="1D3E61"/>
                </a:solidFill>
                <a:latin typeface="Arial"/>
                <a:ea typeface="+mn-ea"/>
              </a:rPr>
              <a:t>Key: </a:t>
            </a:r>
            <a:endParaRPr lang="en-GB" sz="800" dirty="0">
              <a:solidFill>
                <a:srgbClr val="1D3E61"/>
              </a:solidFill>
              <a:latin typeface="Arial"/>
              <a:ea typeface="+mn-ea"/>
            </a:endParaRPr>
          </a:p>
        </p:txBody>
      </p:sp>
      <p:grpSp>
        <p:nvGrpSpPr>
          <p:cNvPr id="21" name="Group 20"/>
          <p:cNvGrpSpPr/>
          <p:nvPr/>
        </p:nvGrpSpPr>
        <p:grpSpPr>
          <a:xfrm>
            <a:off x="3603553" y="4731990"/>
            <a:ext cx="837761" cy="216024"/>
            <a:chOff x="611560" y="4458544"/>
            <a:chExt cx="837761" cy="216024"/>
          </a:xfrm>
        </p:grpSpPr>
        <p:sp>
          <p:nvSpPr>
            <p:cNvPr id="22" name="Oval 21"/>
            <p:cNvSpPr/>
            <p:nvPr/>
          </p:nvSpPr>
          <p:spPr bwMode="gray">
            <a:xfrm>
              <a:off x="611560" y="4458544"/>
              <a:ext cx="179002" cy="180020"/>
            </a:xfrm>
            <a:prstGeom prst="ellipse">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marL="180000" indent="-180000" algn="ctr">
                <a:spcBef>
                  <a:spcPts val="600"/>
                </a:spcBef>
                <a:buFont typeface="Arial" panose="020B0604020202020204" pitchFamily="34" charset="0"/>
                <a:buChar char="•"/>
              </a:pPr>
              <a:endParaRPr lang="en-GB" sz="1400" dirty="0">
                <a:solidFill>
                  <a:schemeClr val="bg1"/>
                </a:solidFill>
              </a:endParaRPr>
            </a:p>
          </p:txBody>
        </p:sp>
        <p:sp>
          <p:nvSpPr>
            <p:cNvPr id="23" name="TextBox 22"/>
            <p:cNvSpPr txBox="1"/>
            <p:nvPr/>
          </p:nvSpPr>
          <p:spPr>
            <a:xfrm>
              <a:off x="766121" y="4459124"/>
              <a:ext cx="683200" cy="215444"/>
            </a:xfrm>
            <a:prstGeom prst="rect">
              <a:avLst/>
            </a:prstGeom>
            <a:noFill/>
          </p:spPr>
          <p:txBody>
            <a:bodyPr wrap="none" rtlCol="0">
              <a:spAutoFit/>
            </a:bodyPr>
            <a:lstStyle/>
            <a:p>
              <a:pPr defTabSz="914400" fontAlgn="auto">
                <a:spcBef>
                  <a:spcPts val="0"/>
                </a:spcBef>
                <a:spcAft>
                  <a:spcPts val="0"/>
                </a:spcAft>
              </a:pPr>
              <a:r>
                <a:rPr lang="en-GB" sz="800" dirty="0">
                  <a:solidFill>
                    <a:srgbClr val="1D3E61"/>
                  </a:solidFill>
                  <a:latin typeface="Arial"/>
                  <a:ea typeface="+mn-ea"/>
                </a:rPr>
                <a:t>Completed</a:t>
              </a:r>
            </a:p>
          </p:txBody>
        </p:sp>
      </p:grpSp>
      <p:grpSp>
        <p:nvGrpSpPr>
          <p:cNvPr id="25" name="Group 24"/>
          <p:cNvGrpSpPr/>
          <p:nvPr/>
        </p:nvGrpSpPr>
        <p:grpSpPr>
          <a:xfrm>
            <a:off x="6705622" y="4731990"/>
            <a:ext cx="1275265" cy="216024"/>
            <a:chOff x="611560" y="4458544"/>
            <a:chExt cx="1275265" cy="216024"/>
          </a:xfrm>
        </p:grpSpPr>
        <p:sp>
          <p:nvSpPr>
            <p:cNvPr id="28" name="Oval 27"/>
            <p:cNvSpPr/>
            <p:nvPr/>
          </p:nvSpPr>
          <p:spPr bwMode="gray">
            <a:xfrm>
              <a:off x="611560" y="4458544"/>
              <a:ext cx="179002" cy="180020"/>
            </a:xfrm>
            <a:prstGeom prst="ellipse">
              <a:avLst/>
            </a:prstGeom>
            <a:solidFill>
              <a:srgbClr val="FF0000"/>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marL="180000" indent="-180000" algn="ctr">
                <a:spcBef>
                  <a:spcPts val="600"/>
                </a:spcBef>
                <a:buFont typeface="Arial" panose="020B0604020202020204" pitchFamily="34" charset="0"/>
                <a:buChar char="•"/>
              </a:pPr>
              <a:endParaRPr lang="en-GB" sz="1400" dirty="0">
                <a:solidFill>
                  <a:schemeClr val="bg1"/>
                </a:solidFill>
              </a:endParaRPr>
            </a:p>
          </p:txBody>
        </p:sp>
        <p:sp>
          <p:nvSpPr>
            <p:cNvPr id="29" name="TextBox 28"/>
            <p:cNvSpPr txBox="1"/>
            <p:nvPr/>
          </p:nvSpPr>
          <p:spPr>
            <a:xfrm>
              <a:off x="842949" y="4459124"/>
              <a:ext cx="1043876" cy="215444"/>
            </a:xfrm>
            <a:prstGeom prst="rect">
              <a:avLst/>
            </a:prstGeom>
            <a:noFill/>
          </p:spPr>
          <p:txBody>
            <a:bodyPr wrap="none" rtlCol="0">
              <a:spAutoFit/>
            </a:bodyPr>
            <a:lstStyle/>
            <a:p>
              <a:pPr defTabSz="914400" fontAlgn="auto">
                <a:spcBef>
                  <a:spcPts val="0"/>
                </a:spcBef>
                <a:spcAft>
                  <a:spcPts val="0"/>
                </a:spcAft>
              </a:pPr>
              <a:r>
                <a:rPr lang="en-GB" sz="800" dirty="0">
                  <a:solidFill>
                    <a:srgbClr val="1D3E61"/>
                  </a:solidFill>
                  <a:latin typeface="Arial"/>
                  <a:ea typeface="+mn-ea"/>
                </a:rPr>
                <a:t>Slipped / High risk</a:t>
              </a:r>
            </a:p>
          </p:txBody>
        </p:sp>
      </p:grpSp>
      <p:grpSp>
        <p:nvGrpSpPr>
          <p:cNvPr id="30" name="Group 29"/>
          <p:cNvGrpSpPr/>
          <p:nvPr/>
        </p:nvGrpSpPr>
        <p:grpSpPr>
          <a:xfrm>
            <a:off x="5483256" y="4731990"/>
            <a:ext cx="997946" cy="216024"/>
            <a:chOff x="611560" y="4458544"/>
            <a:chExt cx="997946" cy="216024"/>
          </a:xfrm>
        </p:grpSpPr>
        <p:sp>
          <p:nvSpPr>
            <p:cNvPr id="31" name="Oval 30"/>
            <p:cNvSpPr/>
            <p:nvPr/>
          </p:nvSpPr>
          <p:spPr bwMode="gray">
            <a:xfrm>
              <a:off x="611560" y="4458544"/>
              <a:ext cx="179002" cy="180020"/>
            </a:xfrm>
            <a:prstGeom prst="ellipse">
              <a:avLst/>
            </a:prstGeom>
            <a:solidFill>
              <a:srgbClr val="FFC000"/>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marL="180000" indent="-180000" algn="ctr">
                <a:spcBef>
                  <a:spcPts val="600"/>
                </a:spcBef>
                <a:buFont typeface="Arial" panose="020B0604020202020204" pitchFamily="34" charset="0"/>
                <a:buChar char="•"/>
              </a:pPr>
              <a:endParaRPr lang="en-GB" sz="1400" dirty="0">
                <a:solidFill>
                  <a:schemeClr val="bg1"/>
                </a:solidFill>
              </a:endParaRPr>
            </a:p>
          </p:txBody>
        </p:sp>
        <p:sp>
          <p:nvSpPr>
            <p:cNvPr id="32" name="TextBox 31"/>
            <p:cNvSpPr txBox="1"/>
            <p:nvPr/>
          </p:nvSpPr>
          <p:spPr>
            <a:xfrm>
              <a:off x="842949" y="4459124"/>
              <a:ext cx="766557" cy="215444"/>
            </a:xfrm>
            <a:prstGeom prst="rect">
              <a:avLst/>
            </a:prstGeom>
            <a:noFill/>
          </p:spPr>
          <p:txBody>
            <a:bodyPr wrap="none" rtlCol="0">
              <a:spAutoFit/>
            </a:bodyPr>
            <a:lstStyle/>
            <a:p>
              <a:pPr defTabSz="914400" fontAlgn="auto">
                <a:spcBef>
                  <a:spcPts val="0"/>
                </a:spcBef>
                <a:spcAft>
                  <a:spcPts val="0"/>
                </a:spcAft>
              </a:pPr>
              <a:r>
                <a:rPr lang="en-GB" sz="800" dirty="0">
                  <a:solidFill>
                    <a:srgbClr val="1D3E61"/>
                  </a:solidFill>
                  <a:latin typeface="Arial"/>
                  <a:ea typeface="+mn-ea"/>
                </a:rPr>
                <a:t>Medium  risk</a:t>
              </a:r>
            </a:p>
          </p:txBody>
        </p:sp>
      </p:grpSp>
      <p:grpSp>
        <p:nvGrpSpPr>
          <p:cNvPr id="33" name="Group 32"/>
          <p:cNvGrpSpPr/>
          <p:nvPr/>
        </p:nvGrpSpPr>
        <p:grpSpPr>
          <a:xfrm>
            <a:off x="4522545" y="4731990"/>
            <a:ext cx="798081" cy="216024"/>
            <a:chOff x="611560" y="4458544"/>
            <a:chExt cx="798081" cy="216024"/>
          </a:xfrm>
        </p:grpSpPr>
        <p:sp>
          <p:nvSpPr>
            <p:cNvPr id="34" name="Oval 33"/>
            <p:cNvSpPr/>
            <p:nvPr/>
          </p:nvSpPr>
          <p:spPr bwMode="gray">
            <a:xfrm>
              <a:off x="611560" y="4458544"/>
              <a:ext cx="179002" cy="180020"/>
            </a:xfrm>
            <a:prstGeom prst="ellipse">
              <a:avLst/>
            </a:prstGeom>
            <a:solidFill>
              <a:srgbClr val="92D050"/>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marL="180000" indent="-180000" algn="ctr">
                <a:spcBef>
                  <a:spcPts val="600"/>
                </a:spcBef>
                <a:buFont typeface="Arial" panose="020B0604020202020204" pitchFamily="34" charset="0"/>
                <a:buChar char="•"/>
              </a:pPr>
              <a:endParaRPr lang="en-GB" sz="1400" dirty="0">
                <a:solidFill>
                  <a:schemeClr val="bg1"/>
                </a:solidFill>
              </a:endParaRPr>
            </a:p>
          </p:txBody>
        </p:sp>
        <p:sp>
          <p:nvSpPr>
            <p:cNvPr id="35" name="TextBox 34"/>
            <p:cNvSpPr txBox="1"/>
            <p:nvPr/>
          </p:nvSpPr>
          <p:spPr>
            <a:xfrm>
              <a:off x="788958" y="4459124"/>
              <a:ext cx="620683" cy="215444"/>
            </a:xfrm>
            <a:prstGeom prst="rect">
              <a:avLst/>
            </a:prstGeom>
            <a:noFill/>
          </p:spPr>
          <p:txBody>
            <a:bodyPr wrap="none" rtlCol="0">
              <a:spAutoFit/>
            </a:bodyPr>
            <a:lstStyle/>
            <a:p>
              <a:pPr defTabSz="914400" fontAlgn="auto">
                <a:spcBef>
                  <a:spcPts val="0"/>
                </a:spcBef>
                <a:spcAft>
                  <a:spcPts val="0"/>
                </a:spcAft>
              </a:pPr>
              <a:r>
                <a:rPr lang="en-GB" sz="800" dirty="0">
                  <a:solidFill>
                    <a:srgbClr val="1D3E61"/>
                  </a:solidFill>
                  <a:latin typeface="Arial"/>
                  <a:ea typeface="+mn-ea"/>
                </a:rPr>
                <a:t>On-target</a:t>
              </a:r>
            </a:p>
          </p:txBody>
        </p:sp>
      </p:grpSp>
      <p:sp>
        <p:nvSpPr>
          <p:cNvPr id="37" name="Rectangle 36"/>
          <p:cNvSpPr/>
          <p:nvPr/>
        </p:nvSpPr>
        <p:spPr>
          <a:xfrm>
            <a:off x="197768" y="2859782"/>
            <a:ext cx="341784" cy="864096"/>
          </a:xfrm>
          <a:prstGeom prst="rect">
            <a:avLst/>
          </a:prstGeom>
          <a:solidFill>
            <a:srgbClr val="B1D6E8"/>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1100" b="1" dirty="0">
                <a:solidFill>
                  <a:schemeClr val="tx1"/>
                </a:solidFill>
              </a:rPr>
              <a:t>Market Flow</a:t>
            </a:r>
          </a:p>
        </p:txBody>
      </p:sp>
      <p:sp>
        <p:nvSpPr>
          <p:cNvPr id="39" name="Rectangle 38"/>
          <p:cNvSpPr/>
          <p:nvPr/>
        </p:nvSpPr>
        <p:spPr>
          <a:xfrm>
            <a:off x="197768" y="3795886"/>
            <a:ext cx="341784" cy="864096"/>
          </a:xfrm>
          <a:prstGeom prst="rect">
            <a:avLst/>
          </a:prstGeom>
          <a:solidFill>
            <a:srgbClr val="B1D6E8"/>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1100" b="1" dirty="0">
                <a:solidFill>
                  <a:schemeClr val="tx1"/>
                </a:solidFill>
              </a:rPr>
              <a:t>Reporting</a:t>
            </a:r>
          </a:p>
        </p:txBody>
      </p:sp>
      <p:sp>
        <p:nvSpPr>
          <p:cNvPr id="41" name="Flowchart: Process 40"/>
          <p:cNvSpPr/>
          <p:nvPr/>
        </p:nvSpPr>
        <p:spPr>
          <a:xfrm>
            <a:off x="917923" y="1923678"/>
            <a:ext cx="3618402" cy="233237"/>
          </a:xfrm>
          <a:prstGeom prst="flowChartProcess">
            <a:avLst/>
          </a:prstGeom>
          <a:solidFill>
            <a:srgbClr val="0070C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bg1"/>
                </a:solidFill>
              </a:rPr>
              <a:t>Design</a:t>
            </a:r>
          </a:p>
        </p:txBody>
      </p:sp>
      <p:sp>
        <p:nvSpPr>
          <p:cNvPr id="42" name="Flowchart: Process 41"/>
          <p:cNvSpPr/>
          <p:nvPr/>
        </p:nvSpPr>
        <p:spPr>
          <a:xfrm>
            <a:off x="1070642" y="2202395"/>
            <a:ext cx="3570313" cy="242552"/>
          </a:xfrm>
          <a:prstGeom prst="flowChartProcess">
            <a:avLst/>
          </a:prstGeom>
          <a:solidFill>
            <a:srgbClr val="0070C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bg1"/>
                </a:solidFill>
              </a:rPr>
              <a:t>Build &amp; Test (Unit, System, UAT and Regression</a:t>
            </a:r>
            <a:r>
              <a:rPr lang="en-GB" sz="800" dirty="0">
                <a:solidFill>
                  <a:schemeClr val="tx1"/>
                </a:solidFill>
              </a:rPr>
              <a:t>)</a:t>
            </a:r>
          </a:p>
        </p:txBody>
      </p:sp>
      <p:sp>
        <p:nvSpPr>
          <p:cNvPr id="43" name="Flowchart: Process 42"/>
          <p:cNvSpPr/>
          <p:nvPr/>
        </p:nvSpPr>
        <p:spPr>
          <a:xfrm>
            <a:off x="6172094" y="2468697"/>
            <a:ext cx="1352234" cy="241446"/>
          </a:xfrm>
          <a:prstGeom prst="flowChartProcess">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bg1"/>
                </a:solidFill>
              </a:rPr>
              <a:t>PIS</a:t>
            </a:r>
          </a:p>
        </p:txBody>
      </p:sp>
      <p:sp>
        <p:nvSpPr>
          <p:cNvPr id="46" name="Flowchart: Process 45"/>
          <p:cNvSpPr/>
          <p:nvPr/>
        </p:nvSpPr>
        <p:spPr>
          <a:xfrm>
            <a:off x="4625725" y="2467591"/>
            <a:ext cx="1188741" cy="242552"/>
          </a:xfrm>
          <a:prstGeom prst="flowChartProcess">
            <a:avLst/>
          </a:prstGeom>
          <a:solidFill>
            <a:srgbClr val="0070C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bg1"/>
                </a:solidFill>
              </a:rPr>
              <a:t>Performance Test</a:t>
            </a:r>
          </a:p>
        </p:txBody>
      </p:sp>
      <p:grpSp>
        <p:nvGrpSpPr>
          <p:cNvPr id="47" name="Group 46"/>
          <p:cNvGrpSpPr/>
          <p:nvPr/>
        </p:nvGrpSpPr>
        <p:grpSpPr>
          <a:xfrm>
            <a:off x="3936451" y="1419622"/>
            <a:ext cx="703257" cy="397569"/>
            <a:chOff x="3936451" y="2400657"/>
            <a:chExt cx="703257" cy="397569"/>
          </a:xfrm>
        </p:grpSpPr>
        <p:sp>
          <p:nvSpPr>
            <p:cNvPr id="48" name="Oval 116"/>
            <p:cNvSpPr>
              <a:spLocks noChangeArrowheads="1"/>
            </p:cNvSpPr>
            <p:nvPr/>
          </p:nvSpPr>
          <p:spPr bwMode="auto">
            <a:xfrm>
              <a:off x="4266793" y="2400657"/>
              <a:ext cx="126610" cy="109537"/>
            </a:xfrm>
            <a:prstGeom prst="ellipse">
              <a:avLst/>
            </a:prstGeom>
            <a:solidFill>
              <a:schemeClr val="accent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49" name="Rectangle 114"/>
            <p:cNvSpPr>
              <a:spLocks noChangeArrowheads="1"/>
            </p:cNvSpPr>
            <p:nvPr/>
          </p:nvSpPr>
          <p:spPr bwMode="auto">
            <a:xfrm>
              <a:off x="3936451" y="2552005"/>
              <a:ext cx="70325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a:r>
                <a:rPr lang="en-US" altLang="en-US" sz="800" dirty="0">
                  <a:solidFill>
                    <a:srgbClr val="000000"/>
                  </a:solidFill>
                </a:rPr>
                <a:t>11/09: BER Approval</a:t>
              </a:r>
              <a:endParaRPr lang="en-US" altLang="en-US" dirty="0">
                <a:solidFill>
                  <a:prstClr val="black"/>
                </a:solidFill>
              </a:endParaRPr>
            </a:p>
          </p:txBody>
        </p:sp>
      </p:grpSp>
      <p:sp>
        <p:nvSpPr>
          <p:cNvPr id="50" name="Rectangle 114"/>
          <p:cNvSpPr>
            <a:spLocks noChangeArrowheads="1"/>
          </p:cNvSpPr>
          <p:nvPr/>
        </p:nvSpPr>
        <p:spPr bwMode="auto">
          <a:xfrm>
            <a:off x="5652120" y="1707654"/>
            <a:ext cx="70325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a:r>
              <a:rPr lang="en-US" altLang="en-US" sz="800" dirty="0">
                <a:solidFill>
                  <a:srgbClr val="000000"/>
                </a:solidFill>
              </a:rPr>
              <a:t>GO LIVE 28/09/19 </a:t>
            </a:r>
            <a:endParaRPr lang="en-US" altLang="en-US" dirty="0">
              <a:solidFill>
                <a:prstClr val="black"/>
              </a:solidFill>
            </a:endParaRPr>
          </a:p>
        </p:txBody>
      </p:sp>
      <p:grpSp>
        <p:nvGrpSpPr>
          <p:cNvPr id="51" name="Group 50"/>
          <p:cNvGrpSpPr/>
          <p:nvPr/>
        </p:nvGrpSpPr>
        <p:grpSpPr>
          <a:xfrm>
            <a:off x="2677368" y="1419622"/>
            <a:ext cx="703257" cy="392235"/>
            <a:chOff x="2677368" y="2400657"/>
            <a:chExt cx="703257" cy="392235"/>
          </a:xfrm>
        </p:grpSpPr>
        <p:sp>
          <p:nvSpPr>
            <p:cNvPr id="52" name="Rectangle 114"/>
            <p:cNvSpPr>
              <a:spLocks noChangeArrowheads="1"/>
            </p:cNvSpPr>
            <p:nvPr/>
          </p:nvSpPr>
          <p:spPr bwMode="auto">
            <a:xfrm>
              <a:off x="2677368" y="2546671"/>
              <a:ext cx="70325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a:r>
                <a:rPr lang="en-US" altLang="en-US" sz="800" dirty="0">
                  <a:solidFill>
                    <a:srgbClr val="000000"/>
                  </a:solidFill>
                </a:rPr>
                <a:t>28/08: Change Pack Approval</a:t>
              </a:r>
              <a:endParaRPr lang="en-US" altLang="en-US" dirty="0">
                <a:solidFill>
                  <a:prstClr val="black"/>
                </a:solidFill>
              </a:endParaRPr>
            </a:p>
          </p:txBody>
        </p:sp>
        <p:sp>
          <p:nvSpPr>
            <p:cNvPr id="53" name="Oval 116"/>
            <p:cNvSpPr>
              <a:spLocks noChangeArrowheads="1"/>
            </p:cNvSpPr>
            <p:nvPr/>
          </p:nvSpPr>
          <p:spPr bwMode="auto">
            <a:xfrm>
              <a:off x="2965691" y="2400657"/>
              <a:ext cx="126610" cy="109537"/>
            </a:xfrm>
            <a:prstGeom prst="ellipse">
              <a:avLst/>
            </a:prstGeom>
            <a:solidFill>
              <a:schemeClr val="accent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grpSp>
      <p:sp>
        <p:nvSpPr>
          <p:cNvPr id="55" name="Flowchart: Process 54"/>
          <p:cNvSpPr/>
          <p:nvPr/>
        </p:nvSpPr>
        <p:spPr>
          <a:xfrm>
            <a:off x="971600" y="2986585"/>
            <a:ext cx="1152128" cy="233237"/>
          </a:xfrm>
          <a:prstGeom prst="flowChartProcess">
            <a:avLst/>
          </a:prstGeom>
          <a:solidFill>
            <a:srgbClr val="0070C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bg1"/>
                </a:solidFill>
              </a:rPr>
              <a:t>Design</a:t>
            </a:r>
          </a:p>
        </p:txBody>
      </p:sp>
      <p:sp>
        <p:nvSpPr>
          <p:cNvPr id="56" name="Flowchart: Process 55"/>
          <p:cNvSpPr/>
          <p:nvPr/>
        </p:nvSpPr>
        <p:spPr>
          <a:xfrm>
            <a:off x="2207726" y="3265302"/>
            <a:ext cx="2868330" cy="242546"/>
          </a:xfrm>
          <a:prstGeom prst="flowChartProcess">
            <a:avLst/>
          </a:prstGeom>
          <a:solidFill>
            <a:srgbClr val="0070C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bg1"/>
                </a:solidFill>
              </a:rPr>
              <a:t>Build &amp; Test (Unit &amp; System)</a:t>
            </a:r>
            <a:endParaRPr lang="en-GB" sz="800" dirty="0">
              <a:solidFill>
                <a:schemeClr val="tx1"/>
              </a:solidFill>
            </a:endParaRPr>
          </a:p>
        </p:txBody>
      </p:sp>
      <p:sp>
        <p:nvSpPr>
          <p:cNvPr id="57" name="Flowchart: Process 56"/>
          <p:cNvSpPr/>
          <p:nvPr/>
        </p:nvSpPr>
        <p:spPr>
          <a:xfrm>
            <a:off x="6156176" y="3266408"/>
            <a:ext cx="1368152" cy="241440"/>
          </a:xfrm>
          <a:prstGeom prst="flowChartProcess">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bg1"/>
                </a:solidFill>
              </a:rPr>
              <a:t>PIS</a:t>
            </a:r>
          </a:p>
        </p:txBody>
      </p:sp>
      <p:sp>
        <p:nvSpPr>
          <p:cNvPr id="59" name="Flowchart: Process 58"/>
          <p:cNvSpPr/>
          <p:nvPr/>
        </p:nvSpPr>
        <p:spPr>
          <a:xfrm>
            <a:off x="5185289" y="3265302"/>
            <a:ext cx="880604" cy="242552"/>
          </a:xfrm>
          <a:prstGeom prst="flowChartProcess">
            <a:avLst/>
          </a:prstGeom>
          <a:solidFill>
            <a:srgbClr val="0070C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dirty="0">
              <a:solidFill>
                <a:schemeClr val="tx1"/>
              </a:solidFill>
            </a:endParaRPr>
          </a:p>
          <a:p>
            <a:pPr algn="ctr"/>
            <a:r>
              <a:rPr lang="en-GB" sz="800" dirty="0">
                <a:solidFill>
                  <a:schemeClr val="bg1"/>
                </a:solidFill>
              </a:rPr>
              <a:t>UAT and Regression</a:t>
            </a:r>
          </a:p>
          <a:p>
            <a:pPr algn="ctr"/>
            <a:endParaRPr lang="en-GB" sz="800" dirty="0">
              <a:solidFill>
                <a:schemeClr val="tx1"/>
              </a:solidFill>
            </a:endParaRPr>
          </a:p>
        </p:txBody>
      </p:sp>
      <p:sp>
        <p:nvSpPr>
          <p:cNvPr id="60" name="Rectangle 114"/>
          <p:cNvSpPr>
            <a:spLocks noChangeArrowheads="1"/>
          </p:cNvSpPr>
          <p:nvPr/>
        </p:nvSpPr>
        <p:spPr bwMode="auto">
          <a:xfrm>
            <a:off x="4716016" y="2829909"/>
            <a:ext cx="70325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a:r>
              <a:rPr lang="en-US" altLang="en-US" sz="800" dirty="0">
                <a:solidFill>
                  <a:srgbClr val="000000"/>
                </a:solidFill>
              </a:rPr>
              <a:t>Received from AMT20/09</a:t>
            </a:r>
            <a:endParaRPr lang="en-US" altLang="en-US" dirty="0">
              <a:solidFill>
                <a:prstClr val="black"/>
              </a:solidFill>
            </a:endParaRPr>
          </a:p>
        </p:txBody>
      </p:sp>
      <p:sp>
        <p:nvSpPr>
          <p:cNvPr id="61" name="5-Point Star 60"/>
          <p:cNvSpPr/>
          <p:nvPr/>
        </p:nvSpPr>
        <p:spPr>
          <a:xfrm>
            <a:off x="5004048" y="3076130"/>
            <a:ext cx="144016" cy="143692"/>
          </a:xfrm>
          <a:prstGeom prst="star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Rectangle 114"/>
          <p:cNvSpPr>
            <a:spLocks noChangeArrowheads="1"/>
          </p:cNvSpPr>
          <p:nvPr/>
        </p:nvSpPr>
        <p:spPr bwMode="auto">
          <a:xfrm>
            <a:off x="5740951" y="2829909"/>
            <a:ext cx="70325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a:r>
              <a:rPr lang="en-US" altLang="en-US" sz="800" dirty="0">
                <a:solidFill>
                  <a:srgbClr val="000000"/>
                </a:solidFill>
              </a:rPr>
              <a:t>GO LIVE 28/09/19 </a:t>
            </a:r>
            <a:endParaRPr lang="en-US" altLang="en-US" dirty="0">
              <a:solidFill>
                <a:prstClr val="black"/>
              </a:solidFill>
            </a:endParaRPr>
          </a:p>
        </p:txBody>
      </p:sp>
      <p:sp>
        <p:nvSpPr>
          <p:cNvPr id="63" name="5-Point Star 62"/>
          <p:cNvSpPr/>
          <p:nvPr/>
        </p:nvSpPr>
        <p:spPr>
          <a:xfrm>
            <a:off x="6028983" y="3076130"/>
            <a:ext cx="144016" cy="143692"/>
          </a:xfrm>
          <a:prstGeom prst="star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TextBox 69"/>
          <p:cNvSpPr txBox="1"/>
          <p:nvPr/>
        </p:nvSpPr>
        <p:spPr>
          <a:xfrm>
            <a:off x="539552" y="4659982"/>
            <a:ext cx="1487908" cy="215444"/>
          </a:xfrm>
          <a:prstGeom prst="rect">
            <a:avLst/>
          </a:prstGeom>
          <a:noFill/>
        </p:spPr>
        <p:txBody>
          <a:bodyPr wrap="none" rtlCol="0">
            <a:spAutoFit/>
          </a:bodyPr>
          <a:lstStyle/>
          <a:p>
            <a:pPr defTabSz="914400" fontAlgn="auto">
              <a:spcBef>
                <a:spcPts val="0"/>
              </a:spcBef>
              <a:spcAft>
                <a:spcPts val="0"/>
              </a:spcAft>
            </a:pPr>
            <a:r>
              <a:rPr lang="en-GB" sz="800" b="1" dirty="0">
                <a:solidFill>
                  <a:srgbClr val="1D3E61"/>
                </a:solidFill>
                <a:latin typeface="Arial"/>
                <a:ea typeface="+mn-ea"/>
              </a:rPr>
              <a:t>Key: </a:t>
            </a:r>
            <a:r>
              <a:rPr lang="en-GB" sz="800" dirty="0">
                <a:solidFill>
                  <a:srgbClr val="1D3E61"/>
                </a:solidFill>
                <a:latin typeface="Arial"/>
                <a:ea typeface="+mn-ea"/>
              </a:rPr>
              <a:t>dashed line - proposed</a:t>
            </a:r>
          </a:p>
        </p:txBody>
      </p:sp>
      <p:cxnSp>
        <p:nvCxnSpPr>
          <p:cNvPr id="71" name="Straight Connector 70"/>
          <p:cNvCxnSpPr/>
          <p:nvPr/>
        </p:nvCxnSpPr>
        <p:spPr>
          <a:xfrm flipV="1">
            <a:off x="6156176" y="1347614"/>
            <a:ext cx="0" cy="3258700"/>
          </a:xfrm>
          <a:prstGeom prst="line">
            <a:avLst/>
          </a:prstGeom>
          <a:noFill/>
          <a:ln w="28575" cap="flat" cmpd="sng" algn="ctr">
            <a:solidFill>
              <a:schemeClr val="accent1"/>
            </a:solidFill>
            <a:prstDash val="sysDash"/>
            <a:tailEnd type="none"/>
          </a:ln>
          <a:effectLst/>
        </p:spPr>
      </p:cxnSp>
      <p:sp>
        <p:nvSpPr>
          <p:cNvPr id="72" name="TextBox 71"/>
          <p:cNvSpPr txBox="1"/>
          <p:nvPr/>
        </p:nvSpPr>
        <p:spPr>
          <a:xfrm>
            <a:off x="5766326" y="4475316"/>
            <a:ext cx="389850" cy="184666"/>
          </a:xfrm>
          <a:prstGeom prst="rect">
            <a:avLst/>
          </a:prstGeom>
          <a:noFill/>
        </p:spPr>
        <p:txBody>
          <a:bodyPr wrap="none" rtlCol="0">
            <a:spAutoFit/>
          </a:bodyPr>
          <a:lstStyle/>
          <a:p>
            <a:r>
              <a:rPr lang="en-GB" sz="600" b="1" dirty="0">
                <a:solidFill>
                  <a:schemeClr val="tx2"/>
                </a:solidFill>
              </a:rPr>
              <a:t>today</a:t>
            </a:r>
            <a:endParaRPr lang="en-GB" sz="900" b="1" dirty="0">
              <a:solidFill>
                <a:schemeClr val="tx2"/>
              </a:solidFill>
            </a:endParaRPr>
          </a:p>
        </p:txBody>
      </p:sp>
      <p:sp>
        <p:nvSpPr>
          <p:cNvPr id="75" name="Flowchart: Process 74"/>
          <p:cNvSpPr/>
          <p:nvPr/>
        </p:nvSpPr>
        <p:spPr>
          <a:xfrm>
            <a:off x="6156176" y="2067693"/>
            <a:ext cx="2448272" cy="255977"/>
          </a:xfrm>
          <a:prstGeom prst="flowChartProcess">
            <a:avLst/>
          </a:prstGeom>
          <a:solidFill>
            <a:schemeClr val="bg1">
              <a:lumMod val="75000"/>
            </a:schemeClr>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bg1"/>
                </a:solidFill>
              </a:rPr>
              <a:t>Inner Tolerance  </a:t>
            </a:r>
          </a:p>
        </p:txBody>
      </p:sp>
      <p:sp>
        <p:nvSpPr>
          <p:cNvPr id="76" name="Oval 75"/>
          <p:cNvSpPr/>
          <p:nvPr/>
        </p:nvSpPr>
        <p:spPr bwMode="gray">
          <a:xfrm>
            <a:off x="7977255" y="4731990"/>
            <a:ext cx="179002" cy="180020"/>
          </a:xfrm>
          <a:prstGeom prst="ellipse">
            <a:avLst/>
          </a:prstGeom>
          <a:solidFill>
            <a:schemeClr val="bg1">
              <a:lumMod val="65000"/>
            </a:schemeClr>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marL="180000" indent="-180000" algn="ctr">
              <a:spcBef>
                <a:spcPts val="600"/>
              </a:spcBef>
              <a:buFont typeface="Arial" panose="020B0604020202020204" pitchFamily="34" charset="0"/>
              <a:buChar char="•"/>
            </a:pPr>
            <a:endParaRPr lang="en-GB" sz="1400" dirty="0">
              <a:solidFill>
                <a:schemeClr val="bg1"/>
              </a:solidFill>
            </a:endParaRPr>
          </a:p>
        </p:txBody>
      </p:sp>
      <p:sp>
        <p:nvSpPr>
          <p:cNvPr id="77" name="TextBox 76"/>
          <p:cNvSpPr txBox="1"/>
          <p:nvPr/>
        </p:nvSpPr>
        <p:spPr>
          <a:xfrm>
            <a:off x="8208644" y="4732570"/>
            <a:ext cx="587020" cy="215444"/>
          </a:xfrm>
          <a:prstGeom prst="rect">
            <a:avLst/>
          </a:prstGeom>
          <a:noFill/>
        </p:spPr>
        <p:txBody>
          <a:bodyPr wrap="none" rtlCol="0">
            <a:spAutoFit/>
          </a:bodyPr>
          <a:lstStyle/>
          <a:p>
            <a:pPr defTabSz="914400" fontAlgn="auto">
              <a:spcBef>
                <a:spcPts val="0"/>
              </a:spcBef>
              <a:spcAft>
                <a:spcPts val="0"/>
              </a:spcAft>
            </a:pPr>
            <a:r>
              <a:rPr lang="en-GB" sz="800" dirty="0">
                <a:solidFill>
                  <a:srgbClr val="1D3E61"/>
                </a:solidFill>
                <a:latin typeface="Arial"/>
              </a:rPr>
              <a:t>Planning</a:t>
            </a:r>
            <a:endParaRPr lang="en-GB" sz="800" dirty="0">
              <a:solidFill>
                <a:srgbClr val="1D3E61"/>
              </a:solidFill>
              <a:latin typeface="Arial"/>
              <a:ea typeface="+mn-ea"/>
            </a:endParaRPr>
          </a:p>
        </p:txBody>
      </p:sp>
      <p:sp>
        <p:nvSpPr>
          <p:cNvPr id="66" name="Flowchart: Process 65"/>
          <p:cNvSpPr/>
          <p:nvPr/>
        </p:nvSpPr>
        <p:spPr>
          <a:xfrm>
            <a:off x="5004048" y="4115973"/>
            <a:ext cx="4086200" cy="255977"/>
          </a:xfrm>
          <a:prstGeom prst="flowChartProcess">
            <a:avLst/>
          </a:prstGeom>
          <a:solidFill>
            <a:schemeClr val="bg1">
              <a:lumMod val="75000"/>
            </a:schemeClr>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bg1"/>
                </a:solidFill>
              </a:rPr>
              <a:t>Reporting</a:t>
            </a:r>
          </a:p>
        </p:txBody>
      </p:sp>
      <p:sp>
        <p:nvSpPr>
          <p:cNvPr id="54" name="5-Point Star 53"/>
          <p:cNvSpPr/>
          <p:nvPr/>
        </p:nvSpPr>
        <p:spPr>
          <a:xfrm>
            <a:off x="5940152" y="2068018"/>
            <a:ext cx="144016" cy="143692"/>
          </a:xfrm>
          <a:prstGeom prst="star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51580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E92D8-FEBE-4DDD-AD8B-03957BD623C8}"/>
              </a:ext>
            </a:extLst>
          </p:cNvPr>
          <p:cNvSpPr>
            <a:spLocks noGrp="1"/>
          </p:cNvSpPr>
          <p:nvPr>
            <p:ph type="title"/>
          </p:nvPr>
        </p:nvSpPr>
        <p:spPr/>
        <p:txBody>
          <a:bodyPr/>
          <a:lstStyle/>
          <a:p>
            <a:r>
              <a:rPr lang="en-GB" dirty="0"/>
              <a:t>XRN 4665 - EUC Release Timelines</a:t>
            </a:r>
          </a:p>
        </p:txBody>
      </p:sp>
      <p:sp>
        <p:nvSpPr>
          <p:cNvPr id="5" name="TextBox 4">
            <a:extLst>
              <a:ext uri="{FF2B5EF4-FFF2-40B4-BE49-F238E27FC236}">
                <a16:creationId xmlns:a16="http://schemas.microsoft.com/office/drawing/2014/main" id="{DFA77669-B323-43A7-AA90-FFEE9856EC44}"/>
              </a:ext>
            </a:extLst>
          </p:cNvPr>
          <p:cNvSpPr txBox="1"/>
          <p:nvPr/>
        </p:nvSpPr>
        <p:spPr>
          <a:xfrm>
            <a:off x="53752" y="833198"/>
            <a:ext cx="9036496" cy="384721"/>
          </a:xfrm>
          <a:prstGeom prst="rect">
            <a:avLst/>
          </a:prstGeom>
          <a:noFill/>
        </p:spPr>
        <p:txBody>
          <a:bodyPr wrap="square" rtlCol="0">
            <a:spAutoFit/>
          </a:bodyPr>
          <a:lstStyle/>
          <a:p>
            <a:r>
              <a:rPr lang="en-GB" sz="1000" b="1" dirty="0">
                <a:solidFill>
                  <a:srgbClr val="1D3E61"/>
                </a:solidFill>
                <a:cs typeface="Arial" panose="020B0604020202020204" pitchFamily="34" charset="0"/>
              </a:rPr>
              <a:t>Key Milestone Dates:</a:t>
            </a:r>
          </a:p>
          <a:p>
            <a:pPr marL="285750" indent="-285750">
              <a:buFont typeface="Arial" panose="020B0604020202020204" pitchFamily="34" charset="0"/>
              <a:buChar char="•"/>
            </a:pPr>
            <a:r>
              <a:rPr lang="en-GB" sz="900" dirty="0">
                <a:solidFill>
                  <a:schemeClr val="tx2"/>
                </a:solidFill>
                <a:latin typeface="Arial" panose="020B0604020202020204" pitchFamily="34" charset="0"/>
                <a:cs typeface="Arial" panose="020B0604020202020204" pitchFamily="34" charset="0"/>
              </a:rPr>
              <a:t>PIS &amp; First Usage monitoring activities commenced as per plan</a:t>
            </a:r>
          </a:p>
        </p:txBody>
      </p:sp>
      <p:sp>
        <p:nvSpPr>
          <p:cNvPr id="6" name="TextBox 1">
            <a:extLst>
              <a:ext uri="{FF2B5EF4-FFF2-40B4-BE49-F238E27FC236}">
                <a16:creationId xmlns:a16="http://schemas.microsoft.com/office/drawing/2014/main" id="{00000000-0008-0000-0700-000006000000}"/>
              </a:ext>
            </a:extLst>
          </p:cNvPr>
          <p:cNvSpPr txBox="1"/>
          <p:nvPr/>
        </p:nvSpPr>
        <p:spPr>
          <a:xfrm>
            <a:off x="12258675" y="6480175"/>
            <a:ext cx="895350" cy="27622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GB" sz="1100" dirty="0"/>
              <a:t>NRL Issued</a:t>
            </a:r>
          </a:p>
        </p:txBody>
      </p:sp>
      <p:sp>
        <p:nvSpPr>
          <p:cNvPr id="7" name="Oval 6">
            <a:extLst>
              <a:ext uri="{FF2B5EF4-FFF2-40B4-BE49-F238E27FC236}">
                <a16:creationId xmlns:a16="http://schemas.microsoft.com/office/drawing/2014/main" id="{00000000-0008-0000-0700-000003000000}"/>
              </a:ext>
            </a:extLst>
          </p:cNvPr>
          <p:cNvSpPr/>
          <p:nvPr/>
        </p:nvSpPr>
        <p:spPr>
          <a:xfrm>
            <a:off x="12425363" y="6305550"/>
            <a:ext cx="171450" cy="200025"/>
          </a:xfrm>
          <a:prstGeom prst="ellipse">
            <a:avLst/>
          </a:prstGeom>
          <a:no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dirty="0"/>
          </a:p>
        </p:txBody>
      </p:sp>
      <p:sp>
        <p:nvSpPr>
          <p:cNvPr id="8" name="TextBox 3">
            <a:extLst>
              <a:ext uri="{FF2B5EF4-FFF2-40B4-BE49-F238E27FC236}">
                <a16:creationId xmlns:a16="http://schemas.microsoft.com/office/drawing/2014/main" id="{00000000-0008-0000-0700-000005000000}"/>
              </a:ext>
            </a:extLst>
          </p:cNvPr>
          <p:cNvSpPr txBox="1"/>
          <p:nvPr/>
        </p:nvSpPr>
        <p:spPr>
          <a:xfrm>
            <a:off x="10963275" y="6480175"/>
            <a:ext cx="819150" cy="342900"/>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GB" sz="1100" dirty="0"/>
              <a:t>T67 Issued</a:t>
            </a:r>
          </a:p>
        </p:txBody>
      </p:sp>
      <p:sp>
        <p:nvSpPr>
          <p:cNvPr id="9" name="Oval 8">
            <a:extLst>
              <a:ext uri="{FF2B5EF4-FFF2-40B4-BE49-F238E27FC236}">
                <a16:creationId xmlns:a16="http://schemas.microsoft.com/office/drawing/2014/main" id="{00000000-0008-0000-0700-000004000000}"/>
              </a:ext>
            </a:extLst>
          </p:cNvPr>
          <p:cNvSpPr/>
          <p:nvPr/>
        </p:nvSpPr>
        <p:spPr>
          <a:xfrm>
            <a:off x="11268075" y="6278563"/>
            <a:ext cx="190500" cy="200025"/>
          </a:xfrm>
          <a:prstGeom prst="ellipse">
            <a:avLst/>
          </a:prstGeom>
          <a:no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dirty="0"/>
          </a:p>
        </p:txBody>
      </p:sp>
      <p:pic>
        <p:nvPicPr>
          <p:cNvPr id="4" name="Picture 3">
            <a:extLst>
              <a:ext uri="{FF2B5EF4-FFF2-40B4-BE49-F238E27FC236}">
                <a16:creationId xmlns:a16="http://schemas.microsoft.com/office/drawing/2014/main" id="{48BA5B89-EE85-4AB9-A9B9-2FC1C9879BE5}"/>
              </a:ext>
            </a:extLst>
          </p:cNvPr>
          <p:cNvPicPr>
            <a:picLocks noChangeAspect="1"/>
          </p:cNvPicPr>
          <p:nvPr/>
        </p:nvPicPr>
        <p:blipFill>
          <a:blip r:embed="rId2"/>
          <a:stretch>
            <a:fillRect/>
          </a:stretch>
        </p:blipFill>
        <p:spPr>
          <a:xfrm>
            <a:off x="107504" y="1550673"/>
            <a:ext cx="8928992" cy="3325333"/>
          </a:xfrm>
          <a:prstGeom prst="rect">
            <a:avLst/>
          </a:prstGeom>
        </p:spPr>
      </p:pic>
    </p:spTree>
    <p:extLst>
      <p:ext uri="{BB962C8B-B14F-4D97-AF65-F5344CB8AC3E}">
        <p14:creationId xmlns:p14="http://schemas.microsoft.com/office/powerpoint/2010/main" val="37042029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9" name="Straight Connector 58"/>
          <p:cNvCxnSpPr/>
          <p:nvPr/>
        </p:nvCxnSpPr>
        <p:spPr>
          <a:xfrm>
            <a:off x="1484021" y="1330333"/>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1835696" y="1330333"/>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2195736" y="1339348"/>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2552265" y="1330333"/>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2843808" y="1339348"/>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3214193" y="1325458"/>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3563888" y="1325458"/>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3923928" y="1330333"/>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4283968" y="1325458"/>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4572000" y="1330333"/>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4932040" y="1325458"/>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5300444" y="1330333"/>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5652120" y="1299490"/>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6012160" y="1339348"/>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6372200" y="1339348"/>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6660232" y="1339348"/>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7020272" y="1347615"/>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7416316" y="1339348"/>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7740352" y="1347615"/>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8100392" y="1347615"/>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8460432" y="1347615"/>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8820472" y="1347615"/>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1137373" y="1258324"/>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799767" y="1339348"/>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467544" y="1330333"/>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8EA3F08-64D0-41F2-864D-9FD93219A379}"/>
              </a:ext>
            </a:extLst>
          </p:cNvPr>
          <p:cNvSpPr>
            <a:spLocks noGrp="1"/>
          </p:cNvSpPr>
          <p:nvPr>
            <p:ph type="title"/>
          </p:nvPr>
        </p:nvSpPr>
        <p:spPr/>
        <p:txBody>
          <a:bodyPr>
            <a:noAutofit/>
          </a:bodyPr>
          <a:lstStyle/>
          <a:p>
            <a:r>
              <a:rPr lang="en-GB" sz="2100" dirty="0"/>
              <a:t>7.6 Retail &amp; Network Change Impact / Platform Update             </a:t>
            </a:r>
            <a:r>
              <a:rPr lang="en-GB" sz="1500" dirty="0"/>
              <a:t>2019 / 2020 UK Link Governance Timeline</a:t>
            </a:r>
            <a:endParaRPr lang="en-GB" sz="2100" dirty="0"/>
          </a:p>
        </p:txBody>
      </p:sp>
      <p:graphicFrame>
        <p:nvGraphicFramePr>
          <p:cNvPr id="17" name="Table 16"/>
          <p:cNvGraphicFramePr>
            <a:graphicFrameLocks noGrp="1"/>
          </p:cNvGraphicFramePr>
          <p:nvPr>
            <p:extLst/>
          </p:nvPr>
        </p:nvGraphicFramePr>
        <p:xfrm>
          <a:off x="467544" y="1163782"/>
          <a:ext cx="9000992" cy="182880"/>
        </p:xfrm>
        <a:graphic>
          <a:graphicData uri="http://schemas.openxmlformats.org/drawingml/2006/table">
            <a:tbl>
              <a:tblPr firstRow="1" bandRow="1">
                <a:tableStyleId>{5C22544A-7EE6-4342-B048-85BDC9FD1C3A}</a:tableStyleId>
              </a:tblPr>
              <a:tblGrid>
                <a:gridCol w="346192">
                  <a:extLst>
                    <a:ext uri="{9D8B030D-6E8A-4147-A177-3AD203B41FA5}">
                      <a16:colId xmlns:a16="http://schemas.microsoft.com/office/drawing/2014/main" val="20000"/>
                    </a:ext>
                  </a:extLst>
                </a:gridCol>
                <a:gridCol w="346192">
                  <a:extLst>
                    <a:ext uri="{9D8B030D-6E8A-4147-A177-3AD203B41FA5}">
                      <a16:colId xmlns:a16="http://schemas.microsoft.com/office/drawing/2014/main" val="20001"/>
                    </a:ext>
                  </a:extLst>
                </a:gridCol>
                <a:gridCol w="346192">
                  <a:extLst>
                    <a:ext uri="{9D8B030D-6E8A-4147-A177-3AD203B41FA5}">
                      <a16:colId xmlns:a16="http://schemas.microsoft.com/office/drawing/2014/main" val="20002"/>
                    </a:ext>
                  </a:extLst>
                </a:gridCol>
                <a:gridCol w="346192">
                  <a:extLst>
                    <a:ext uri="{9D8B030D-6E8A-4147-A177-3AD203B41FA5}">
                      <a16:colId xmlns:a16="http://schemas.microsoft.com/office/drawing/2014/main" val="20003"/>
                    </a:ext>
                  </a:extLst>
                </a:gridCol>
                <a:gridCol w="346192">
                  <a:extLst>
                    <a:ext uri="{9D8B030D-6E8A-4147-A177-3AD203B41FA5}">
                      <a16:colId xmlns:a16="http://schemas.microsoft.com/office/drawing/2014/main" val="20004"/>
                    </a:ext>
                  </a:extLst>
                </a:gridCol>
                <a:gridCol w="346192">
                  <a:extLst>
                    <a:ext uri="{9D8B030D-6E8A-4147-A177-3AD203B41FA5}">
                      <a16:colId xmlns:a16="http://schemas.microsoft.com/office/drawing/2014/main" val="20005"/>
                    </a:ext>
                  </a:extLst>
                </a:gridCol>
                <a:gridCol w="346192">
                  <a:extLst>
                    <a:ext uri="{9D8B030D-6E8A-4147-A177-3AD203B41FA5}">
                      <a16:colId xmlns:a16="http://schemas.microsoft.com/office/drawing/2014/main" val="20006"/>
                    </a:ext>
                  </a:extLst>
                </a:gridCol>
                <a:gridCol w="346192">
                  <a:extLst>
                    <a:ext uri="{9D8B030D-6E8A-4147-A177-3AD203B41FA5}">
                      <a16:colId xmlns:a16="http://schemas.microsoft.com/office/drawing/2014/main" val="20007"/>
                    </a:ext>
                  </a:extLst>
                </a:gridCol>
                <a:gridCol w="346192">
                  <a:extLst>
                    <a:ext uri="{9D8B030D-6E8A-4147-A177-3AD203B41FA5}">
                      <a16:colId xmlns:a16="http://schemas.microsoft.com/office/drawing/2014/main" val="20008"/>
                    </a:ext>
                  </a:extLst>
                </a:gridCol>
                <a:gridCol w="346192">
                  <a:extLst>
                    <a:ext uri="{9D8B030D-6E8A-4147-A177-3AD203B41FA5}">
                      <a16:colId xmlns:a16="http://schemas.microsoft.com/office/drawing/2014/main" val="20009"/>
                    </a:ext>
                  </a:extLst>
                </a:gridCol>
                <a:gridCol w="346192">
                  <a:extLst>
                    <a:ext uri="{9D8B030D-6E8A-4147-A177-3AD203B41FA5}">
                      <a16:colId xmlns:a16="http://schemas.microsoft.com/office/drawing/2014/main" val="20010"/>
                    </a:ext>
                  </a:extLst>
                </a:gridCol>
                <a:gridCol w="346192">
                  <a:extLst>
                    <a:ext uri="{9D8B030D-6E8A-4147-A177-3AD203B41FA5}">
                      <a16:colId xmlns:a16="http://schemas.microsoft.com/office/drawing/2014/main" val="20011"/>
                    </a:ext>
                  </a:extLst>
                </a:gridCol>
                <a:gridCol w="346192">
                  <a:extLst>
                    <a:ext uri="{9D8B030D-6E8A-4147-A177-3AD203B41FA5}">
                      <a16:colId xmlns:a16="http://schemas.microsoft.com/office/drawing/2014/main" val="20012"/>
                    </a:ext>
                  </a:extLst>
                </a:gridCol>
                <a:gridCol w="346192">
                  <a:extLst>
                    <a:ext uri="{9D8B030D-6E8A-4147-A177-3AD203B41FA5}">
                      <a16:colId xmlns:a16="http://schemas.microsoft.com/office/drawing/2014/main" val="20013"/>
                    </a:ext>
                  </a:extLst>
                </a:gridCol>
                <a:gridCol w="346192">
                  <a:extLst>
                    <a:ext uri="{9D8B030D-6E8A-4147-A177-3AD203B41FA5}">
                      <a16:colId xmlns:a16="http://schemas.microsoft.com/office/drawing/2014/main" val="20014"/>
                    </a:ext>
                  </a:extLst>
                </a:gridCol>
                <a:gridCol w="346192">
                  <a:extLst>
                    <a:ext uri="{9D8B030D-6E8A-4147-A177-3AD203B41FA5}">
                      <a16:colId xmlns:a16="http://schemas.microsoft.com/office/drawing/2014/main" val="20015"/>
                    </a:ext>
                  </a:extLst>
                </a:gridCol>
                <a:gridCol w="346192">
                  <a:extLst>
                    <a:ext uri="{9D8B030D-6E8A-4147-A177-3AD203B41FA5}">
                      <a16:colId xmlns:a16="http://schemas.microsoft.com/office/drawing/2014/main" val="20016"/>
                    </a:ext>
                  </a:extLst>
                </a:gridCol>
                <a:gridCol w="346192">
                  <a:extLst>
                    <a:ext uri="{9D8B030D-6E8A-4147-A177-3AD203B41FA5}">
                      <a16:colId xmlns:a16="http://schemas.microsoft.com/office/drawing/2014/main" val="20017"/>
                    </a:ext>
                  </a:extLst>
                </a:gridCol>
                <a:gridCol w="346192">
                  <a:extLst>
                    <a:ext uri="{9D8B030D-6E8A-4147-A177-3AD203B41FA5}">
                      <a16:colId xmlns:a16="http://schemas.microsoft.com/office/drawing/2014/main" val="20018"/>
                    </a:ext>
                  </a:extLst>
                </a:gridCol>
                <a:gridCol w="346192">
                  <a:extLst>
                    <a:ext uri="{9D8B030D-6E8A-4147-A177-3AD203B41FA5}">
                      <a16:colId xmlns:a16="http://schemas.microsoft.com/office/drawing/2014/main" val="20019"/>
                    </a:ext>
                  </a:extLst>
                </a:gridCol>
                <a:gridCol w="346192">
                  <a:extLst>
                    <a:ext uri="{9D8B030D-6E8A-4147-A177-3AD203B41FA5}">
                      <a16:colId xmlns:a16="http://schemas.microsoft.com/office/drawing/2014/main" val="20020"/>
                    </a:ext>
                  </a:extLst>
                </a:gridCol>
                <a:gridCol w="346192">
                  <a:extLst>
                    <a:ext uri="{9D8B030D-6E8A-4147-A177-3AD203B41FA5}">
                      <a16:colId xmlns:a16="http://schemas.microsoft.com/office/drawing/2014/main" val="20021"/>
                    </a:ext>
                  </a:extLst>
                </a:gridCol>
                <a:gridCol w="346192">
                  <a:extLst>
                    <a:ext uri="{9D8B030D-6E8A-4147-A177-3AD203B41FA5}">
                      <a16:colId xmlns:a16="http://schemas.microsoft.com/office/drawing/2014/main" val="20022"/>
                    </a:ext>
                  </a:extLst>
                </a:gridCol>
                <a:gridCol w="346192">
                  <a:extLst>
                    <a:ext uri="{9D8B030D-6E8A-4147-A177-3AD203B41FA5}">
                      <a16:colId xmlns:a16="http://schemas.microsoft.com/office/drawing/2014/main" val="20023"/>
                    </a:ext>
                  </a:extLst>
                </a:gridCol>
                <a:gridCol w="346192">
                  <a:extLst>
                    <a:ext uri="{9D8B030D-6E8A-4147-A177-3AD203B41FA5}">
                      <a16:colId xmlns:a16="http://schemas.microsoft.com/office/drawing/2014/main" val="20024"/>
                    </a:ext>
                  </a:extLst>
                </a:gridCol>
                <a:gridCol w="346192">
                  <a:extLst>
                    <a:ext uri="{9D8B030D-6E8A-4147-A177-3AD203B41FA5}">
                      <a16:colId xmlns:a16="http://schemas.microsoft.com/office/drawing/2014/main" val="20025"/>
                    </a:ext>
                  </a:extLst>
                </a:gridCol>
              </a:tblGrid>
              <a:tr h="182880">
                <a:tc>
                  <a:txBody>
                    <a:bodyPr/>
                    <a:lstStyle/>
                    <a:p>
                      <a:pPr algn="ctr"/>
                      <a:r>
                        <a:rPr lang="en-GB" sz="600" dirty="0"/>
                        <a:t>Jan</a:t>
                      </a:r>
                    </a:p>
                  </a:txBody>
                  <a:tcPr anchor="ctr">
                    <a:solidFill>
                      <a:schemeClr val="bg1">
                        <a:lumMod val="65000"/>
                      </a:schemeClr>
                    </a:solidFill>
                  </a:tcPr>
                </a:tc>
                <a:tc>
                  <a:txBody>
                    <a:bodyPr/>
                    <a:lstStyle/>
                    <a:p>
                      <a:pPr algn="ctr"/>
                      <a:r>
                        <a:rPr lang="en-GB" sz="600" dirty="0"/>
                        <a:t>Feb</a:t>
                      </a:r>
                    </a:p>
                  </a:txBody>
                  <a:tcPr anchor="ctr">
                    <a:solidFill>
                      <a:schemeClr val="bg1">
                        <a:lumMod val="65000"/>
                      </a:schemeClr>
                    </a:solidFill>
                  </a:tcPr>
                </a:tc>
                <a:tc>
                  <a:txBody>
                    <a:bodyPr/>
                    <a:lstStyle/>
                    <a:p>
                      <a:pPr algn="ctr"/>
                      <a:r>
                        <a:rPr lang="en-GB" sz="600" dirty="0"/>
                        <a:t>Mar</a:t>
                      </a:r>
                    </a:p>
                  </a:txBody>
                  <a:tcPr anchor="ctr">
                    <a:solidFill>
                      <a:schemeClr val="bg1">
                        <a:lumMod val="65000"/>
                      </a:schemeClr>
                    </a:solidFill>
                  </a:tcPr>
                </a:tc>
                <a:tc>
                  <a:txBody>
                    <a:bodyPr/>
                    <a:lstStyle/>
                    <a:p>
                      <a:pPr algn="ctr"/>
                      <a:r>
                        <a:rPr lang="en-GB" sz="600" dirty="0"/>
                        <a:t>Apr</a:t>
                      </a:r>
                    </a:p>
                  </a:txBody>
                  <a:tcPr anchor="ctr">
                    <a:solidFill>
                      <a:schemeClr val="bg1">
                        <a:lumMod val="65000"/>
                      </a:schemeClr>
                    </a:solidFill>
                  </a:tcPr>
                </a:tc>
                <a:tc>
                  <a:txBody>
                    <a:bodyPr/>
                    <a:lstStyle/>
                    <a:p>
                      <a:pPr algn="ctr"/>
                      <a:r>
                        <a:rPr lang="en-GB" sz="600" dirty="0"/>
                        <a:t>May</a:t>
                      </a:r>
                    </a:p>
                  </a:txBody>
                  <a:tcPr anchor="ctr">
                    <a:solidFill>
                      <a:schemeClr val="bg1">
                        <a:lumMod val="65000"/>
                      </a:schemeClr>
                    </a:solidFill>
                  </a:tcPr>
                </a:tc>
                <a:tc>
                  <a:txBody>
                    <a:bodyPr/>
                    <a:lstStyle/>
                    <a:p>
                      <a:pPr algn="ctr"/>
                      <a:r>
                        <a:rPr lang="en-GB" sz="600" dirty="0"/>
                        <a:t>Jun</a:t>
                      </a:r>
                    </a:p>
                  </a:txBody>
                  <a:tcPr anchor="ctr">
                    <a:solidFill>
                      <a:schemeClr val="bg1">
                        <a:lumMod val="65000"/>
                      </a:schemeClr>
                    </a:solidFill>
                  </a:tcPr>
                </a:tc>
                <a:tc>
                  <a:txBody>
                    <a:bodyPr/>
                    <a:lstStyle/>
                    <a:p>
                      <a:pPr algn="ctr"/>
                      <a:r>
                        <a:rPr lang="en-GB" sz="600" dirty="0"/>
                        <a:t>Jul</a:t>
                      </a:r>
                    </a:p>
                  </a:txBody>
                  <a:tcPr anchor="ctr">
                    <a:solidFill>
                      <a:schemeClr val="bg1">
                        <a:lumMod val="65000"/>
                      </a:schemeClr>
                    </a:solidFill>
                  </a:tcPr>
                </a:tc>
                <a:tc>
                  <a:txBody>
                    <a:bodyPr/>
                    <a:lstStyle/>
                    <a:p>
                      <a:pPr algn="ctr"/>
                      <a:r>
                        <a:rPr lang="en-GB" sz="600" dirty="0"/>
                        <a:t>Aug</a:t>
                      </a:r>
                    </a:p>
                  </a:txBody>
                  <a:tcPr anchor="ctr">
                    <a:solidFill>
                      <a:schemeClr val="bg1">
                        <a:lumMod val="65000"/>
                      </a:schemeClr>
                    </a:solidFill>
                  </a:tcPr>
                </a:tc>
                <a:tc>
                  <a:txBody>
                    <a:bodyPr/>
                    <a:lstStyle/>
                    <a:p>
                      <a:pPr algn="ctr"/>
                      <a:r>
                        <a:rPr lang="en-GB" sz="600" dirty="0"/>
                        <a:t>Sep</a:t>
                      </a:r>
                    </a:p>
                  </a:txBody>
                  <a:tcPr anchor="ctr">
                    <a:solidFill>
                      <a:schemeClr val="bg1">
                        <a:lumMod val="65000"/>
                      </a:schemeClr>
                    </a:solidFill>
                  </a:tcPr>
                </a:tc>
                <a:tc>
                  <a:txBody>
                    <a:bodyPr/>
                    <a:lstStyle/>
                    <a:p>
                      <a:pPr algn="ctr"/>
                      <a:r>
                        <a:rPr lang="en-GB" sz="600" dirty="0"/>
                        <a:t>Oct</a:t>
                      </a:r>
                    </a:p>
                  </a:txBody>
                  <a:tcPr anchor="ctr">
                    <a:solidFill>
                      <a:schemeClr val="bg1">
                        <a:lumMod val="65000"/>
                      </a:schemeClr>
                    </a:solidFill>
                  </a:tcPr>
                </a:tc>
                <a:tc>
                  <a:txBody>
                    <a:bodyPr/>
                    <a:lstStyle/>
                    <a:p>
                      <a:pPr algn="ctr"/>
                      <a:r>
                        <a:rPr lang="en-GB" sz="600" dirty="0"/>
                        <a:t>Nov</a:t>
                      </a:r>
                    </a:p>
                  </a:txBody>
                  <a:tcPr anchor="ctr">
                    <a:solidFill>
                      <a:schemeClr val="bg1">
                        <a:lumMod val="65000"/>
                      </a:schemeClr>
                    </a:solidFill>
                  </a:tcPr>
                </a:tc>
                <a:tc>
                  <a:txBody>
                    <a:bodyPr/>
                    <a:lstStyle/>
                    <a:p>
                      <a:pPr algn="ctr"/>
                      <a:r>
                        <a:rPr lang="en-GB" sz="600" dirty="0"/>
                        <a:t>Dec</a:t>
                      </a:r>
                    </a:p>
                  </a:txBody>
                  <a:tcPr anchor="ctr">
                    <a:solidFill>
                      <a:schemeClr val="bg1">
                        <a:lumMod val="65000"/>
                      </a:schemeClr>
                    </a:solidFill>
                  </a:tcPr>
                </a:tc>
                <a:tc>
                  <a:txBody>
                    <a:bodyPr/>
                    <a:lstStyle/>
                    <a:p>
                      <a:pPr algn="ctr"/>
                      <a:r>
                        <a:rPr lang="en-GB" sz="600" dirty="0"/>
                        <a:t>Jan</a:t>
                      </a:r>
                    </a:p>
                  </a:txBody>
                  <a:tcPr anchor="ctr">
                    <a:solidFill>
                      <a:schemeClr val="bg1">
                        <a:lumMod val="65000"/>
                      </a:schemeClr>
                    </a:solidFill>
                  </a:tcPr>
                </a:tc>
                <a:tc>
                  <a:txBody>
                    <a:bodyPr/>
                    <a:lstStyle/>
                    <a:p>
                      <a:pPr algn="ctr"/>
                      <a:r>
                        <a:rPr lang="en-GB" sz="600" dirty="0"/>
                        <a:t>Feb</a:t>
                      </a:r>
                    </a:p>
                  </a:txBody>
                  <a:tcPr anchor="ctr">
                    <a:solidFill>
                      <a:schemeClr val="bg1">
                        <a:lumMod val="65000"/>
                      </a:schemeClr>
                    </a:solidFill>
                  </a:tcPr>
                </a:tc>
                <a:tc>
                  <a:txBody>
                    <a:bodyPr/>
                    <a:lstStyle/>
                    <a:p>
                      <a:pPr algn="ctr"/>
                      <a:r>
                        <a:rPr lang="en-GB" sz="600" dirty="0"/>
                        <a:t>Mar</a:t>
                      </a:r>
                    </a:p>
                  </a:txBody>
                  <a:tcPr anchor="ctr">
                    <a:solidFill>
                      <a:schemeClr val="bg1">
                        <a:lumMod val="65000"/>
                      </a:schemeClr>
                    </a:solidFill>
                  </a:tcPr>
                </a:tc>
                <a:tc>
                  <a:txBody>
                    <a:bodyPr/>
                    <a:lstStyle/>
                    <a:p>
                      <a:pPr algn="ctr"/>
                      <a:r>
                        <a:rPr lang="en-GB" sz="600" dirty="0"/>
                        <a:t>Apr</a:t>
                      </a:r>
                    </a:p>
                  </a:txBody>
                  <a:tcPr anchor="ctr">
                    <a:solidFill>
                      <a:schemeClr val="bg1">
                        <a:lumMod val="65000"/>
                      </a:schemeClr>
                    </a:solidFill>
                  </a:tcPr>
                </a:tc>
                <a:tc>
                  <a:txBody>
                    <a:bodyPr/>
                    <a:lstStyle/>
                    <a:p>
                      <a:pPr algn="ctr"/>
                      <a:r>
                        <a:rPr lang="en-GB" sz="600" dirty="0"/>
                        <a:t>May</a:t>
                      </a:r>
                    </a:p>
                  </a:txBody>
                  <a:tcPr anchor="ctr">
                    <a:solidFill>
                      <a:schemeClr val="bg1">
                        <a:lumMod val="65000"/>
                      </a:schemeClr>
                    </a:solidFill>
                  </a:tcPr>
                </a:tc>
                <a:tc>
                  <a:txBody>
                    <a:bodyPr/>
                    <a:lstStyle/>
                    <a:p>
                      <a:pPr algn="ctr"/>
                      <a:r>
                        <a:rPr lang="en-GB" sz="600" dirty="0"/>
                        <a:t>Jun</a:t>
                      </a:r>
                    </a:p>
                  </a:txBody>
                  <a:tcPr anchor="ctr">
                    <a:solidFill>
                      <a:schemeClr val="bg1">
                        <a:lumMod val="65000"/>
                      </a:schemeClr>
                    </a:solidFill>
                  </a:tcPr>
                </a:tc>
                <a:tc>
                  <a:txBody>
                    <a:bodyPr/>
                    <a:lstStyle/>
                    <a:p>
                      <a:pPr algn="ctr"/>
                      <a:r>
                        <a:rPr lang="en-GB" sz="600" dirty="0"/>
                        <a:t>Jul</a:t>
                      </a:r>
                    </a:p>
                  </a:txBody>
                  <a:tcPr anchor="ctr">
                    <a:solidFill>
                      <a:schemeClr val="bg1">
                        <a:lumMod val="65000"/>
                      </a:schemeClr>
                    </a:solidFill>
                  </a:tcPr>
                </a:tc>
                <a:tc>
                  <a:txBody>
                    <a:bodyPr/>
                    <a:lstStyle/>
                    <a:p>
                      <a:pPr algn="ctr"/>
                      <a:r>
                        <a:rPr lang="en-GB" sz="600" dirty="0"/>
                        <a:t>Aug</a:t>
                      </a:r>
                    </a:p>
                  </a:txBody>
                  <a:tcPr anchor="ctr">
                    <a:solidFill>
                      <a:schemeClr val="bg1">
                        <a:lumMod val="65000"/>
                      </a:schemeClr>
                    </a:solidFill>
                  </a:tcPr>
                </a:tc>
                <a:tc>
                  <a:txBody>
                    <a:bodyPr/>
                    <a:lstStyle/>
                    <a:p>
                      <a:pPr algn="ctr"/>
                      <a:r>
                        <a:rPr lang="en-GB" sz="600" dirty="0"/>
                        <a:t>Sep</a:t>
                      </a:r>
                    </a:p>
                  </a:txBody>
                  <a:tcPr anchor="ctr">
                    <a:solidFill>
                      <a:schemeClr val="bg1">
                        <a:lumMod val="65000"/>
                      </a:schemeClr>
                    </a:solidFill>
                  </a:tcPr>
                </a:tc>
                <a:tc>
                  <a:txBody>
                    <a:bodyPr/>
                    <a:lstStyle/>
                    <a:p>
                      <a:pPr algn="ctr"/>
                      <a:r>
                        <a:rPr lang="en-GB" sz="600" dirty="0"/>
                        <a:t>Oct</a:t>
                      </a:r>
                    </a:p>
                  </a:txBody>
                  <a:tcPr anchor="ctr">
                    <a:solidFill>
                      <a:schemeClr val="bg1">
                        <a:lumMod val="65000"/>
                      </a:schemeClr>
                    </a:solidFill>
                  </a:tcPr>
                </a:tc>
                <a:tc>
                  <a:txBody>
                    <a:bodyPr/>
                    <a:lstStyle/>
                    <a:p>
                      <a:pPr algn="ctr"/>
                      <a:r>
                        <a:rPr lang="en-GB" sz="600" dirty="0"/>
                        <a:t>Nov</a:t>
                      </a:r>
                    </a:p>
                  </a:txBody>
                  <a:tcPr anchor="ctr">
                    <a:solidFill>
                      <a:schemeClr val="bg1">
                        <a:lumMod val="65000"/>
                      </a:schemeClr>
                    </a:solidFill>
                  </a:tcPr>
                </a:tc>
                <a:tc>
                  <a:txBody>
                    <a:bodyPr/>
                    <a:lstStyle/>
                    <a:p>
                      <a:pPr algn="ctr"/>
                      <a:r>
                        <a:rPr lang="en-GB" sz="600" dirty="0"/>
                        <a:t>Dec</a:t>
                      </a:r>
                    </a:p>
                  </a:txBody>
                  <a:tcPr anchor="ctr">
                    <a:solidFill>
                      <a:schemeClr val="bg1">
                        <a:lumMod val="65000"/>
                      </a:schemeClr>
                    </a:solidFill>
                  </a:tcPr>
                </a:tc>
                <a:tc>
                  <a:txBody>
                    <a:bodyPr/>
                    <a:lstStyle/>
                    <a:p>
                      <a:pPr algn="ctr"/>
                      <a:endParaRPr lang="en-GB" sz="600" dirty="0"/>
                    </a:p>
                  </a:txBody>
                  <a:tcPr anchor="ctr">
                    <a:noFill/>
                  </a:tcPr>
                </a:tc>
                <a:tc>
                  <a:txBody>
                    <a:bodyPr/>
                    <a:lstStyle/>
                    <a:p>
                      <a:pPr algn="ctr"/>
                      <a:endParaRPr lang="en-GB" sz="600" dirty="0"/>
                    </a:p>
                  </a:txBody>
                  <a:tcPr anchor="ctr">
                    <a:noFill/>
                  </a:tcPr>
                </a:tc>
                <a:extLst>
                  <a:ext uri="{0D108BD9-81ED-4DB2-BD59-A6C34878D82A}">
                    <a16:rowId xmlns:a16="http://schemas.microsoft.com/office/drawing/2014/main" val="10000"/>
                  </a:ext>
                </a:extLst>
              </a:tr>
            </a:tbl>
          </a:graphicData>
        </a:graphic>
      </p:graphicFrame>
      <p:graphicFrame>
        <p:nvGraphicFramePr>
          <p:cNvPr id="18" name="Table 17"/>
          <p:cNvGraphicFramePr>
            <a:graphicFrameLocks noGrp="1"/>
          </p:cNvGraphicFramePr>
          <p:nvPr>
            <p:extLst/>
          </p:nvPr>
        </p:nvGraphicFramePr>
        <p:xfrm>
          <a:off x="290803" y="809763"/>
          <a:ext cx="8424934" cy="305314"/>
        </p:xfrm>
        <a:graphic>
          <a:graphicData uri="http://schemas.openxmlformats.org/drawingml/2006/table">
            <a:tbl>
              <a:tblPr firstRow="1" bandRow="1">
                <a:tableStyleId>{5C22544A-7EE6-4342-B048-85BDC9FD1C3A}</a:tableStyleId>
              </a:tblPr>
              <a:tblGrid>
                <a:gridCol w="4322357">
                  <a:extLst>
                    <a:ext uri="{9D8B030D-6E8A-4147-A177-3AD203B41FA5}">
                      <a16:colId xmlns:a16="http://schemas.microsoft.com/office/drawing/2014/main" val="20000"/>
                    </a:ext>
                  </a:extLst>
                </a:gridCol>
                <a:gridCol w="4102577">
                  <a:extLst>
                    <a:ext uri="{9D8B030D-6E8A-4147-A177-3AD203B41FA5}">
                      <a16:colId xmlns:a16="http://schemas.microsoft.com/office/drawing/2014/main" val="20001"/>
                    </a:ext>
                  </a:extLst>
                </a:gridCol>
              </a:tblGrid>
              <a:tr h="305314">
                <a:tc>
                  <a:txBody>
                    <a:bodyPr/>
                    <a:lstStyle/>
                    <a:p>
                      <a:pPr algn="ctr"/>
                      <a:r>
                        <a:rPr lang="en-GB" sz="1200" dirty="0"/>
                        <a:t>2019</a:t>
                      </a:r>
                    </a:p>
                  </a:txBody>
                  <a:tcPr anchor="ctr">
                    <a:solidFill>
                      <a:schemeClr val="bg1">
                        <a:lumMod val="85000"/>
                      </a:schemeClr>
                    </a:solidFill>
                  </a:tcPr>
                </a:tc>
                <a:tc>
                  <a:txBody>
                    <a:bodyPr/>
                    <a:lstStyle/>
                    <a:p>
                      <a:pPr algn="ctr"/>
                      <a:r>
                        <a:rPr lang="en-GB" sz="1200" dirty="0"/>
                        <a:t>2020</a:t>
                      </a:r>
                    </a:p>
                  </a:txBody>
                  <a:tcPr anchor="ctr">
                    <a:solidFill>
                      <a:schemeClr val="bg1">
                        <a:lumMod val="85000"/>
                      </a:schemeClr>
                    </a:solidFill>
                  </a:tcPr>
                </a:tc>
                <a:extLst>
                  <a:ext uri="{0D108BD9-81ED-4DB2-BD59-A6C34878D82A}">
                    <a16:rowId xmlns:a16="http://schemas.microsoft.com/office/drawing/2014/main" val="10000"/>
                  </a:ext>
                </a:extLst>
              </a:tr>
            </a:tbl>
          </a:graphicData>
        </a:graphic>
      </p:graphicFrame>
      <p:sp>
        <p:nvSpPr>
          <p:cNvPr id="81" name="TextBox 80"/>
          <p:cNvSpPr txBox="1"/>
          <p:nvPr/>
        </p:nvSpPr>
        <p:spPr>
          <a:xfrm>
            <a:off x="35496" y="4468134"/>
            <a:ext cx="8640960" cy="461665"/>
          </a:xfrm>
          <a:prstGeom prst="rect">
            <a:avLst/>
          </a:prstGeom>
          <a:noFill/>
        </p:spPr>
        <p:txBody>
          <a:bodyPr wrap="square" rtlCol="0">
            <a:spAutoFit/>
          </a:bodyPr>
          <a:lstStyle/>
          <a:p>
            <a:pPr defTabSz="914378"/>
            <a:endParaRPr lang="en-GB" sz="800" b="1" dirty="0">
              <a:solidFill>
                <a:prstClr val="black"/>
              </a:solidFill>
              <a:latin typeface="Arial"/>
            </a:endParaRPr>
          </a:p>
          <a:p>
            <a:pPr marL="171446" indent="-171446" defTabSz="914378">
              <a:buFont typeface="Arial" panose="020B0604020202020204" pitchFamily="34" charset="0"/>
              <a:buChar char="•"/>
            </a:pPr>
            <a:r>
              <a:rPr lang="en-GB" sz="800" b="1" dirty="0">
                <a:solidFill>
                  <a:prstClr val="black"/>
                </a:solidFill>
                <a:latin typeface="Arial"/>
              </a:rPr>
              <a:t>Assumes RETRO will be Nov 2020 Major Release Delivery</a:t>
            </a:r>
          </a:p>
          <a:p>
            <a:pPr marL="171446" indent="-171446" defTabSz="914378">
              <a:buFont typeface="Arial" panose="020B0604020202020204" pitchFamily="34" charset="0"/>
              <a:buChar char="•"/>
            </a:pPr>
            <a:r>
              <a:rPr lang="en-GB" sz="800" b="1" dirty="0">
                <a:solidFill>
                  <a:prstClr val="black"/>
                </a:solidFill>
                <a:latin typeface="Arial"/>
              </a:rPr>
              <a:t>Please note that this includes potential activity within UK Link over the next 24 months</a:t>
            </a:r>
          </a:p>
        </p:txBody>
      </p:sp>
      <p:sp>
        <p:nvSpPr>
          <p:cNvPr id="82" name="Rectangle 81"/>
          <p:cNvSpPr/>
          <p:nvPr/>
        </p:nvSpPr>
        <p:spPr>
          <a:xfrm>
            <a:off x="107505" y="1546671"/>
            <a:ext cx="360040" cy="216025"/>
          </a:xfrm>
          <a:prstGeom prst="rect">
            <a:avLst/>
          </a:prstGeom>
          <a:solidFill>
            <a:schemeClr val="tx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defTabSz="914378"/>
            <a:r>
              <a:rPr lang="en-GB" sz="600" b="1" dirty="0">
                <a:solidFill>
                  <a:prstClr val="white"/>
                </a:solidFill>
                <a:latin typeface="Arial"/>
              </a:rPr>
              <a:t>Sep-19 / EUC</a:t>
            </a:r>
          </a:p>
        </p:txBody>
      </p:sp>
      <p:sp>
        <p:nvSpPr>
          <p:cNvPr id="83" name="Rectangle 82"/>
          <p:cNvSpPr/>
          <p:nvPr/>
        </p:nvSpPr>
        <p:spPr>
          <a:xfrm>
            <a:off x="467544" y="1546670"/>
            <a:ext cx="1224136"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GB" sz="800" b="1" dirty="0">
              <a:solidFill>
                <a:prstClr val="white"/>
              </a:solidFill>
              <a:latin typeface="Arial"/>
            </a:endParaRPr>
          </a:p>
        </p:txBody>
      </p:sp>
      <p:sp>
        <p:nvSpPr>
          <p:cNvPr id="84" name="Rectangle 83"/>
          <p:cNvSpPr/>
          <p:nvPr/>
        </p:nvSpPr>
        <p:spPr>
          <a:xfrm>
            <a:off x="1691681" y="1546670"/>
            <a:ext cx="1872208"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GB" sz="800" b="1" dirty="0">
              <a:solidFill>
                <a:prstClr val="white"/>
              </a:solidFill>
              <a:latin typeface="Arial"/>
            </a:endParaRPr>
          </a:p>
        </p:txBody>
      </p:sp>
      <p:sp>
        <p:nvSpPr>
          <p:cNvPr id="85" name="Rectangle 84"/>
          <p:cNvSpPr/>
          <p:nvPr/>
        </p:nvSpPr>
        <p:spPr>
          <a:xfrm>
            <a:off x="501936" y="1546670"/>
            <a:ext cx="1224136" cy="216024"/>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GB" sz="800" b="1" dirty="0">
              <a:solidFill>
                <a:prstClr val="white"/>
              </a:solidFill>
              <a:latin typeface="Arial"/>
            </a:endParaRPr>
          </a:p>
        </p:txBody>
      </p:sp>
      <p:sp>
        <p:nvSpPr>
          <p:cNvPr id="86" name="5-Point Star 85"/>
          <p:cNvSpPr/>
          <p:nvPr/>
        </p:nvSpPr>
        <p:spPr>
          <a:xfrm>
            <a:off x="517266" y="1584544"/>
            <a:ext cx="166303" cy="149229"/>
          </a:xfrm>
          <a:prstGeom prst="star5">
            <a:avLst/>
          </a:prstGeom>
          <a:solidFill>
            <a:srgbClr val="40D1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GB" sz="900" dirty="0">
              <a:solidFill>
                <a:prstClr val="white"/>
              </a:solidFill>
              <a:latin typeface="Arial"/>
            </a:endParaRPr>
          </a:p>
        </p:txBody>
      </p:sp>
      <p:sp>
        <p:nvSpPr>
          <p:cNvPr id="87" name="TextBox 86"/>
          <p:cNvSpPr txBox="1"/>
          <p:nvPr/>
        </p:nvSpPr>
        <p:spPr>
          <a:xfrm>
            <a:off x="603196" y="1536365"/>
            <a:ext cx="800453" cy="276999"/>
          </a:xfrm>
          <a:prstGeom prst="rect">
            <a:avLst/>
          </a:prstGeom>
          <a:noFill/>
        </p:spPr>
        <p:txBody>
          <a:bodyPr wrap="square" rtlCol="0">
            <a:spAutoFit/>
          </a:bodyPr>
          <a:lstStyle/>
          <a:p>
            <a:pPr algn="ctr" defTabSz="914378"/>
            <a:r>
              <a:rPr lang="en-GB" sz="600" dirty="0">
                <a:solidFill>
                  <a:prstClr val="white"/>
                </a:solidFill>
                <a:latin typeface="Arial"/>
              </a:rPr>
              <a:t> BER Approval </a:t>
            </a:r>
          </a:p>
          <a:p>
            <a:pPr algn="ctr" defTabSz="914378"/>
            <a:r>
              <a:rPr lang="en-GB" sz="600" dirty="0">
                <a:solidFill>
                  <a:prstClr val="white"/>
                </a:solidFill>
                <a:latin typeface="Arial"/>
              </a:rPr>
              <a:t>09/01/19</a:t>
            </a:r>
          </a:p>
        </p:txBody>
      </p:sp>
      <p:sp>
        <p:nvSpPr>
          <p:cNvPr id="88" name="Rectangle 87"/>
          <p:cNvSpPr/>
          <p:nvPr/>
        </p:nvSpPr>
        <p:spPr>
          <a:xfrm>
            <a:off x="107505" y="2167740"/>
            <a:ext cx="360040" cy="216024"/>
          </a:xfrm>
          <a:prstGeom prst="rect">
            <a:avLst/>
          </a:prstGeom>
          <a:solidFill>
            <a:schemeClr val="tx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defTabSz="914378"/>
            <a:r>
              <a:rPr lang="en-GB" sz="600" b="1" dirty="0">
                <a:solidFill>
                  <a:prstClr val="white"/>
                </a:solidFill>
                <a:latin typeface="Arial"/>
              </a:rPr>
              <a:t>Nov-19</a:t>
            </a:r>
          </a:p>
        </p:txBody>
      </p:sp>
      <p:sp>
        <p:nvSpPr>
          <p:cNvPr id="101" name="TextBox 100"/>
          <p:cNvSpPr txBox="1"/>
          <p:nvPr/>
        </p:nvSpPr>
        <p:spPr>
          <a:xfrm>
            <a:off x="1241885" y="2147996"/>
            <a:ext cx="1129841" cy="307777"/>
          </a:xfrm>
          <a:prstGeom prst="rect">
            <a:avLst/>
          </a:prstGeom>
          <a:noFill/>
        </p:spPr>
        <p:txBody>
          <a:bodyPr wrap="square" rtlCol="0">
            <a:spAutoFit/>
          </a:bodyPr>
          <a:lstStyle/>
          <a:p>
            <a:pPr algn="ctr" defTabSz="914378"/>
            <a:r>
              <a:rPr lang="en-GB" sz="700" dirty="0">
                <a:solidFill>
                  <a:prstClr val="white">
                    <a:lumMod val="95000"/>
                  </a:prstClr>
                </a:solidFill>
                <a:latin typeface="Arial"/>
              </a:rPr>
              <a:t>BER Approval</a:t>
            </a:r>
          </a:p>
          <a:p>
            <a:pPr algn="ctr" defTabSz="914378"/>
            <a:r>
              <a:rPr lang="en-GB" sz="700" dirty="0">
                <a:solidFill>
                  <a:prstClr val="white">
                    <a:lumMod val="95000"/>
                  </a:prstClr>
                </a:solidFill>
                <a:latin typeface="Arial"/>
              </a:rPr>
              <a:t>10/04/18 </a:t>
            </a:r>
          </a:p>
        </p:txBody>
      </p:sp>
      <p:sp>
        <p:nvSpPr>
          <p:cNvPr id="102" name="Rectangle 101"/>
          <p:cNvSpPr/>
          <p:nvPr/>
        </p:nvSpPr>
        <p:spPr>
          <a:xfrm>
            <a:off x="467545" y="2167740"/>
            <a:ext cx="1368152" cy="216024"/>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GB" sz="800" b="1" dirty="0">
              <a:solidFill>
                <a:prstClr val="white"/>
              </a:solidFill>
              <a:latin typeface="Arial"/>
            </a:endParaRPr>
          </a:p>
        </p:txBody>
      </p:sp>
      <p:sp>
        <p:nvSpPr>
          <p:cNvPr id="103" name="TextBox 102"/>
          <p:cNvSpPr txBox="1"/>
          <p:nvPr/>
        </p:nvSpPr>
        <p:spPr>
          <a:xfrm>
            <a:off x="633848" y="2139703"/>
            <a:ext cx="1129841" cy="276999"/>
          </a:xfrm>
          <a:prstGeom prst="rect">
            <a:avLst/>
          </a:prstGeom>
          <a:noFill/>
        </p:spPr>
        <p:txBody>
          <a:bodyPr wrap="square" rtlCol="0">
            <a:spAutoFit/>
          </a:bodyPr>
          <a:lstStyle/>
          <a:p>
            <a:pPr algn="ctr" defTabSz="914378"/>
            <a:r>
              <a:rPr lang="en-GB" sz="600" dirty="0">
                <a:solidFill>
                  <a:prstClr val="white">
                    <a:lumMod val="95000"/>
                  </a:prstClr>
                </a:solidFill>
                <a:latin typeface="Arial"/>
              </a:rPr>
              <a:t>EQR Approval</a:t>
            </a:r>
          </a:p>
          <a:p>
            <a:pPr algn="ctr" defTabSz="914378"/>
            <a:r>
              <a:rPr lang="en-GB" sz="600" dirty="0">
                <a:solidFill>
                  <a:prstClr val="white">
                    <a:lumMod val="95000"/>
                  </a:prstClr>
                </a:solidFill>
                <a:latin typeface="Arial"/>
              </a:rPr>
              <a:t>06/02/19 </a:t>
            </a:r>
          </a:p>
        </p:txBody>
      </p:sp>
      <p:sp>
        <p:nvSpPr>
          <p:cNvPr id="104" name="Rectangle 103"/>
          <p:cNvSpPr/>
          <p:nvPr/>
        </p:nvSpPr>
        <p:spPr>
          <a:xfrm>
            <a:off x="1835697" y="2167740"/>
            <a:ext cx="1224136" cy="216024"/>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GB" sz="800" b="1" dirty="0">
              <a:solidFill>
                <a:prstClr val="white"/>
              </a:solidFill>
              <a:latin typeface="Arial"/>
            </a:endParaRPr>
          </a:p>
        </p:txBody>
      </p:sp>
      <p:sp>
        <p:nvSpPr>
          <p:cNvPr id="105" name="Rectangle 104"/>
          <p:cNvSpPr/>
          <p:nvPr/>
        </p:nvSpPr>
        <p:spPr>
          <a:xfrm>
            <a:off x="3059832" y="2167740"/>
            <a:ext cx="576064" cy="216024"/>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GB" sz="800" b="1" dirty="0">
              <a:solidFill>
                <a:prstClr val="white"/>
              </a:solidFill>
              <a:latin typeface="Arial"/>
            </a:endParaRPr>
          </a:p>
        </p:txBody>
      </p:sp>
      <p:sp>
        <p:nvSpPr>
          <p:cNvPr id="106" name="Rectangle 105"/>
          <p:cNvSpPr/>
          <p:nvPr/>
        </p:nvSpPr>
        <p:spPr>
          <a:xfrm>
            <a:off x="3635897" y="2167740"/>
            <a:ext cx="576064" cy="216024"/>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GB" sz="800" b="1" dirty="0">
              <a:solidFill>
                <a:prstClr val="white"/>
              </a:solidFill>
              <a:latin typeface="Arial"/>
            </a:endParaRPr>
          </a:p>
        </p:txBody>
      </p:sp>
      <p:sp>
        <p:nvSpPr>
          <p:cNvPr id="107" name="Rectangle 106"/>
          <p:cNvSpPr/>
          <p:nvPr/>
        </p:nvSpPr>
        <p:spPr>
          <a:xfrm>
            <a:off x="4211961" y="2167740"/>
            <a:ext cx="576064" cy="216024"/>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GB" sz="800" b="1" dirty="0">
              <a:solidFill>
                <a:prstClr val="white"/>
              </a:solidFill>
              <a:latin typeface="Arial"/>
            </a:endParaRPr>
          </a:p>
        </p:txBody>
      </p:sp>
      <p:sp>
        <p:nvSpPr>
          <p:cNvPr id="118" name="Rectangle 117"/>
          <p:cNvSpPr/>
          <p:nvPr/>
        </p:nvSpPr>
        <p:spPr>
          <a:xfrm>
            <a:off x="107504" y="3967506"/>
            <a:ext cx="400721" cy="263669"/>
          </a:xfrm>
          <a:prstGeom prst="rect">
            <a:avLst/>
          </a:prstGeom>
          <a:solidFill>
            <a:schemeClr val="tx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defTabSz="914378"/>
            <a:r>
              <a:rPr lang="en-GB" sz="450" b="1" dirty="0">
                <a:solidFill>
                  <a:prstClr val="white"/>
                </a:solidFill>
                <a:latin typeface="Arial"/>
              </a:rPr>
              <a:t>RETRO</a:t>
            </a:r>
          </a:p>
        </p:txBody>
      </p:sp>
      <p:sp>
        <p:nvSpPr>
          <p:cNvPr id="119" name="Rectangle 118"/>
          <p:cNvSpPr/>
          <p:nvPr/>
        </p:nvSpPr>
        <p:spPr>
          <a:xfrm>
            <a:off x="2199917" y="3967505"/>
            <a:ext cx="6260515" cy="231994"/>
          </a:xfrm>
          <a:prstGeom prst="rect">
            <a:avLst/>
          </a:prstGeom>
          <a:solidFill>
            <a:schemeClr val="accent4">
              <a:lumMod val="7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r>
              <a:rPr lang="en-GB" sz="800" b="1" dirty="0">
                <a:solidFill>
                  <a:prstClr val="white"/>
                </a:solidFill>
                <a:latin typeface="Arial"/>
              </a:rPr>
              <a:t>Potential Activity</a:t>
            </a:r>
          </a:p>
        </p:txBody>
      </p:sp>
      <p:sp>
        <p:nvSpPr>
          <p:cNvPr id="120" name="TextBox 119"/>
          <p:cNvSpPr txBox="1"/>
          <p:nvPr/>
        </p:nvSpPr>
        <p:spPr>
          <a:xfrm>
            <a:off x="4231829" y="4199499"/>
            <a:ext cx="1492300" cy="200055"/>
          </a:xfrm>
          <a:prstGeom prst="rect">
            <a:avLst/>
          </a:prstGeom>
          <a:noFill/>
        </p:spPr>
        <p:txBody>
          <a:bodyPr wrap="square" rtlCol="0">
            <a:spAutoFit/>
          </a:bodyPr>
          <a:lstStyle/>
          <a:p>
            <a:pPr algn="ctr" defTabSz="914378"/>
            <a:r>
              <a:rPr lang="en-GB" sz="700" dirty="0">
                <a:solidFill>
                  <a:prstClr val="black"/>
                </a:solidFill>
                <a:latin typeface="Arial"/>
              </a:rPr>
              <a:t>Governance Approval dates tbc</a:t>
            </a:r>
          </a:p>
        </p:txBody>
      </p:sp>
      <p:sp>
        <p:nvSpPr>
          <p:cNvPr id="121" name="5-Point Star 120"/>
          <p:cNvSpPr/>
          <p:nvPr/>
        </p:nvSpPr>
        <p:spPr>
          <a:xfrm>
            <a:off x="7544541" y="1650108"/>
            <a:ext cx="288032" cy="201563"/>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GB">
              <a:solidFill>
                <a:prstClr val="white"/>
              </a:solidFill>
              <a:latin typeface="Arial"/>
            </a:endParaRPr>
          </a:p>
        </p:txBody>
      </p:sp>
      <p:sp>
        <p:nvSpPr>
          <p:cNvPr id="122" name="5-Point Star 121"/>
          <p:cNvSpPr/>
          <p:nvPr/>
        </p:nvSpPr>
        <p:spPr>
          <a:xfrm>
            <a:off x="7550593" y="2427735"/>
            <a:ext cx="288032" cy="201563"/>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GB">
              <a:solidFill>
                <a:srgbClr val="FFC000"/>
              </a:solidFill>
              <a:latin typeface="Arial"/>
            </a:endParaRPr>
          </a:p>
        </p:txBody>
      </p:sp>
      <p:sp>
        <p:nvSpPr>
          <p:cNvPr id="123" name="5-Point Star 122"/>
          <p:cNvSpPr/>
          <p:nvPr/>
        </p:nvSpPr>
        <p:spPr>
          <a:xfrm>
            <a:off x="7544541" y="2067695"/>
            <a:ext cx="288032" cy="201563"/>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GB">
              <a:solidFill>
                <a:prstClr val="white"/>
              </a:solidFill>
              <a:latin typeface="Arial"/>
            </a:endParaRPr>
          </a:p>
        </p:txBody>
      </p:sp>
      <p:sp>
        <p:nvSpPr>
          <p:cNvPr id="124" name="TextBox 123"/>
          <p:cNvSpPr txBox="1"/>
          <p:nvPr/>
        </p:nvSpPr>
        <p:spPr>
          <a:xfrm>
            <a:off x="7959084" y="1708234"/>
            <a:ext cx="648072" cy="215444"/>
          </a:xfrm>
          <a:prstGeom prst="rect">
            <a:avLst/>
          </a:prstGeom>
          <a:noFill/>
        </p:spPr>
        <p:txBody>
          <a:bodyPr wrap="square" rtlCol="0">
            <a:spAutoFit/>
          </a:bodyPr>
          <a:lstStyle/>
          <a:p>
            <a:pPr defTabSz="914378"/>
            <a:r>
              <a:rPr lang="en-GB" sz="800" dirty="0">
                <a:solidFill>
                  <a:prstClr val="black"/>
                </a:solidFill>
                <a:latin typeface="Arial"/>
              </a:rPr>
              <a:t>On track</a:t>
            </a:r>
          </a:p>
        </p:txBody>
      </p:sp>
      <p:sp>
        <p:nvSpPr>
          <p:cNvPr id="125" name="TextBox 124"/>
          <p:cNvSpPr txBox="1"/>
          <p:nvPr/>
        </p:nvSpPr>
        <p:spPr>
          <a:xfrm>
            <a:off x="7965495" y="2428314"/>
            <a:ext cx="558316" cy="215444"/>
          </a:xfrm>
          <a:prstGeom prst="rect">
            <a:avLst/>
          </a:prstGeom>
          <a:noFill/>
        </p:spPr>
        <p:txBody>
          <a:bodyPr wrap="square" rtlCol="0">
            <a:spAutoFit/>
          </a:bodyPr>
          <a:lstStyle/>
          <a:p>
            <a:pPr defTabSz="914378"/>
            <a:r>
              <a:rPr lang="en-GB" sz="800" dirty="0">
                <a:solidFill>
                  <a:prstClr val="black"/>
                </a:solidFill>
                <a:latin typeface="Arial"/>
              </a:rPr>
              <a:t>At risk</a:t>
            </a:r>
          </a:p>
        </p:txBody>
      </p:sp>
      <p:sp>
        <p:nvSpPr>
          <p:cNvPr id="126" name="TextBox 125"/>
          <p:cNvSpPr txBox="1"/>
          <p:nvPr/>
        </p:nvSpPr>
        <p:spPr>
          <a:xfrm>
            <a:off x="7308305" y="1461434"/>
            <a:ext cx="792088" cy="246221"/>
          </a:xfrm>
          <a:prstGeom prst="rect">
            <a:avLst/>
          </a:prstGeom>
          <a:noFill/>
        </p:spPr>
        <p:txBody>
          <a:bodyPr wrap="square" rtlCol="0">
            <a:spAutoFit/>
          </a:bodyPr>
          <a:lstStyle/>
          <a:p>
            <a:pPr defTabSz="914378"/>
            <a:r>
              <a:rPr lang="en-GB" sz="1000" b="1" dirty="0">
                <a:solidFill>
                  <a:prstClr val="black"/>
                </a:solidFill>
                <a:latin typeface="Arial"/>
              </a:rPr>
              <a:t>Key</a:t>
            </a:r>
          </a:p>
        </p:txBody>
      </p:sp>
      <p:sp>
        <p:nvSpPr>
          <p:cNvPr id="127" name="TextBox 126"/>
          <p:cNvSpPr txBox="1"/>
          <p:nvPr/>
        </p:nvSpPr>
        <p:spPr>
          <a:xfrm>
            <a:off x="7950282" y="2125822"/>
            <a:ext cx="1080120" cy="215444"/>
          </a:xfrm>
          <a:prstGeom prst="rect">
            <a:avLst/>
          </a:prstGeom>
          <a:noFill/>
        </p:spPr>
        <p:txBody>
          <a:bodyPr wrap="square" rtlCol="0">
            <a:spAutoFit/>
          </a:bodyPr>
          <a:lstStyle/>
          <a:p>
            <a:pPr defTabSz="914378"/>
            <a:r>
              <a:rPr lang="en-GB" sz="800" dirty="0">
                <a:solidFill>
                  <a:prstClr val="black"/>
                </a:solidFill>
                <a:latin typeface="Arial"/>
              </a:rPr>
              <a:t>Complete</a:t>
            </a:r>
          </a:p>
        </p:txBody>
      </p:sp>
      <p:sp>
        <p:nvSpPr>
          <p:cNvPr id="129" name="Rectangle 128"/>
          <p:cNvSpPr/>
          <p:nvPr/>
        </p:nvSpPr>
        <p:spPr>
          <a:xfrm>
            <a:off x="107505" y="3291542"/>
            <a:ext cx="360040" cy="201563"/>
          </a:xfrm>
          <a:prstGeom prst="rect">
            <a:avLst/>
          </a:prstGeom>
          <a:solidFill>
            <a:schemeClr val="tx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r>
              <a:rPr lang="en-GB" sz="600" b="1" dirty="0">
                <a:solidFill>
                  <a:prstClr val="white"/>
                </a:solidFill>
                <a:latin typeface="Arial"/>
              </a:rPr>
              <a:t>Feb-20</a:t>
            </a:r>
          </a:p>
        </p:txBody>
      </p:sp>
      <p:sp>
        <p:nvSpPr>
          <p:cNvPr id="130" name="Rectangle 129"/>
          <p:cNvSpPr/>
          <p:nvPr/>
        </p:nvSpPr>
        <p:spPr>
          <a:xfrm>
            <a:off x="3932294" y="3344043"/>
            <a:ext cx="1431795"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GB" sz="800" b="1" dirty="0">
              <a:solidFill>
                <a:prstClr val="white"/>
              </a:solidFill>
              <a:latin typeface="Arial"/>
            </a:endParaRPr>
          </a:p>
        </p:txBody>
      </p:sp>
      <p:sp>
        <p:nvSpPr>
          <p:cNvPr id="90" name="TextBox 89"/>
          <p:cNvSpPr txBox="1"/>
          <p:nvPr/>
        </p:nvSpPr>
        <p:spPr>
          <a:xfrm>
            <a:off x="1547665" y="2139703"/>
            <a:ext cx="1656185" cy="276999"/>
          </a:xfrm>
          <a:prstGeom prst="rect">
            <a:avLst/>
          </a:prstGeom>
          <a:noFill/>
        </p:spPr>
        <p:txBody>
          <a:bodyPr wrap="square" rtlCol="0">
            <a:spAutoFit/>
          </a:bodyPr>
          <a:lstStyle/>
          <a:p>
            <a:pPr algn="ctr" defTabSz="914378"/>
            <a:r>
              <a:rPr lang="en-GB" sz="600" dirty="0">
                <a:solidFill>
                  <a:prstClr val="white">
                    <a:lumMod val="95000"/>
                  </a:prstClr>
                </a:solidFill>
                <a:latin typeface="Arial"/>
              </a:rPr>
              <a:t>BER Approval / Change Pack Issue</a:t>
            </a:r>
          </a:p>
          <a:p>
            <a:pPr algn="ctr" defTabSz="914378"/>
            <a:r>
              <a:rPr lang="en-GB" sz="600" dirty="0">
                <a:solidFill>
                  <a:prstClr val="white">
                    <a:lumMod val="95000"/>
                  </a:prstClr>
                </a:solidFill>
                <a:latin typeface="Arial"/>
              </a:rPr>
              <a:t>10/04/19 </a:t>
            </a:r>
          </a:p>
        </p:txBody>
      </p:sp>
      <p:sp>
        <p:nvSpPr>
          <p:cNvPr id="91" name="Rectangle 90"/>
          <p:cNvSpPr/>
          <p:nvPr/>
        </p:nvSpPr>
        <p:spPr>
          <a:xfrm>
            <a:off x="107505" y="2893699"/>
            <a:ext cx="360040" cy="216024"/>
          </a:xfrm>
          <a:prstGeom prst="rect">
            <a:avLst/>
          </a:prstGeom>
          <a:solidFill>
            <a:schemeClr val="tx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defTabSz="914378"/>
            <a:r>
              <a:rPr lang="en-GB" sz="600" b="1" dirty="0">
                <a:solidFill>
                  <a:prstClr val="white"/>
                </a:solidFill>
                <a:latin typeface="Arial"/>
              </a:rPr>
              <a:t>Jun - 20</a:t>
            </a:r>
          </a:p>
        </p:txBody>
      </p:sp>
      <p:sp>
        <p:nvSpPr>
          <p:cNvPr id="95" name="Rectangle 94"/>
          <p:cNvSpPr/>
          <p:nvPr/>
        </p:nvSpPr>
        <p:spPr>
          <a:xfrm>
            <a:off x="1781436" y="2893699"/>
            <a:ext cx="1224136" cy="216024"/>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GB" sz="800" b="1" dirty="0">
              <a:solidFill>
                <a:prstClr val="white"/>
              </a:solidFill>
              <a:latin typeface="Arial"/>
            </a:endParaRPr>
          </a:p>
        </p:txBody>
      </p:sp>
      <p:sp>
        <p:nvSpPr>
          <p:cNvPr id="96" name="Rectangle 95"/>
          <p:cNvSpPr/>
          <p:nvPr/>
        </p:nvSpPr>
        <p:spPr>
          <a:xfrm>
            <a:off x="3005573" y="2893699"/>
            <a:ext cx="576064" cy="216024"/>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GB" sz="800" b="1" dirty="0">
              <a:solidFill>
                <a:prstClr val="white"/>
              </a:solidFill>
              <a:latin typeface="Arial"/>
            </a:endParaRPr>
          </a:p>
        </p:txBody>
      </p:sp>
      <p:sp>
        <p:nvSpPr>
          <p:cNvPr id="97" name="Rectangle 96"/>
          <p:cNvSpPr/>
          <p:nvPr/>
        </p:nvSpPr>
        <p:spPr>
          <a:xfrm>
            <a:off x="3581637" y="2893699"/>
            <a:ext cx="576064" cy="216024"/>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GB" sz="800" b="1" dirty="0">
              <a:solidFill>
                <a:prstClr val="white"/>
              </a:solidFill>
              <a:latin typeface="Arial"/>
            </a:endParaRPr>
          </a:p>
        </p:txBody>
      </p:sp>
      <p:sp>
        <p:nvSpPr>
          <p:cNvPr id="98" name="Rectangle 97"/>
          <p:cNvSpPr/>
          <p:nvPr/>
        </p:nvSpPr>
        <p:spPr>
          <a:xfrm>
            <a:off x="4157700" y="2893699"/>
            <a:ext cx="576064" cy="216024"/>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GB" sz="800" b="1" dirty="0">
              <a:solidFill>
                <a:prstClr val="white"/>
              </a:solidFill>
              <a:latin typeface="Arial"/>
            </a:endParaRPr>
          </a:p>
        </p:txBody>
      </p:sp>
      <p:sp>
        <p:nvSpPr>
          <p:cNvPr id="99" name="Rectangle 98"/>
          <p:cNvSpPr/>
          <p:nvPr/>
        </p:nvSpPr>
        <p:spPr>
          <a:xfrm>
            <a:off x="4733765" y="2893699"/>
            <a:ext cx="576064" cy="216024"/>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GB" sz="800" b="1" dirty="0">
              <a:solidFill>
                <a:prstClr val="white"/>
              </a:solidFill>
              <a:latin typeface="Arial"/>
            </a:endParaRPr>
          </a:p>
        </p:txBody>
      </p:sp>
      <p:sp>
        <p:nvSpPr>
          <p:cNvPr id="100" name="Rectangle 99"/>
          <p:cNvSpPr/>
          <p:nvPr/>
        </p:nvSpPr>
        <p:spPr>
          <a:xfrm>
            <a:off x="5309829" y="2893699"/>
            <a:ext cx="792088" cy="216024"/>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GB" sz="800" b="1" dirty="0">
              <a:solidFill>
                <a:prstClr val="white"/>
              </a:solidFill>
              <a:latin typeface="Arial"/>
            </a:endParaRPr>
          </a:p>
        </p:txBody>
      </p:sp>
      <p:sp>
        <p:nvSpPr>
          <p:cNvPr id="128" name="Rectangle 127"/>
          <p:cNvSpPr/>
          <p:nvPr/>
        </p:nvSpPr>
        <p:spPr>
          <a:xfrm>
            <a:off x="6101916" y="2893699"/>
            <a:ext cx="558316" cy="216024"/>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GB" sz="800" b="1" dirty="0">
              <a:solidFill>
                <a:prstClr val="white"/>
              </a:solidFill>
              <a:latin typeface="Arial"/>
            </a:endParaRPr>
          </a:p>
        </p:txBody>
      </p:sp>
      <p:sp>
        <p:nvSpPr>
          <p:cNvPr id="133" name="TextBox 132"/>
          <p:cNvSpPr txBox="1"/>
          <p:nvPr/>
        </p:nvSpPr>
        <p:spPr>
          <a:xfrm>
            <a:off x="4378636" y="2863211"/>
            <a:ext cx="1129841" cy="276999"/>
          </a:xfrm>
          <a:prstGeom prst="rect">
            <a:avLst/>
          </a:prstGeom>
          <a:noFill/>
        </p:spPr>
        <p:txBody>
          <a:bodyPr wrap="square" rtlCol="0">
            <a:spAutoFit/>
          </a:bodyPr>
          <a:lstStyle/>
          <a:p>
            <a:pPr algn="ctr" defTabSz="914378"/>
            <a:r>
              <a:rPr lang="en-GB" sz="600" dirty="0">
                <a:solidFill>
                  <a:prstClr val="white"/>
                </a:solidFill>
                <a:latin typeface="Arial"/>
              </a:rPr>
              <a:t>Change Pack Issue</a:t>
            </a:r>
          </a:p>
          <a:p>
            <a:pPr algn="ctr" defTabSz="914378"/>
            <a:r>
              <a:rPr lang="en-GB" sz="600" dirty="0">
                <a:solidFill>
                  <a:prstClr val="white"/>
                </a:solidFill>
                <a:latin typeface="Arial"/>
              </a:rPr>
              <a:t>Dec-19</a:t>
            </a:r>
          </a:p>
        </p:txBody>
      </p:sp>
      <p:sp>
        <p:nvSpPr>
          <p:cNvPr id="139" name="TextBox 138"/>
          <p:cNvSpPr txBox="1"/>
          <p:nvPr/>
        </p:nvSpPr>
        <p:spPr>
          <a:xfrm>
            <a:off x="1691681" y="2867641"/>
            <a:ext cx="1129841" cy="276999"/>
          </a:xfrm>
          <a:prstGeom prst="rect">
            <a:avLst/>
          </a:prstGeom>
          <a:noFill/>
        </p:spPr>
        <p:txBody>
          <a:bodyPr wrap="square" rtlCol="0">
            <a:spAutoFit/>
          </a:bodyPr>
          <a:lstStyle/>
          <a:p>
            <a:pPr algn="ctr" defTabSz="914378"/>
            <a:r>
              <a:rPr lang="en-GB" sz="600" dirty="0">
                <a:solidFill>
                  <a:prstClr val="white"/>
                </a:solidFill>
                <a:latin typeface="Arial"/>
              </a:rPr>
              <a:t>Scope Approval</a:t>
            </a:r>
          </a:p>
          <a:p>
            <a:pPr algn="ctr" defTabSz="914378"/>
            <a:r>
              <a:rPr lang="en-GB" sz="600" dirty="0">
                <a:solidFill>
                  <a:prstClr val="white"/>
                </a:solidFill>
                <a:latin typeface="Arial"/>
              </a:rPr>
              <a:t>10/07/19</a:t>
            </a:r>
          </a:p>
        </p:txBody>
      </p:sp>
      <p:sp>
        <p:nvSpPr>
          <p:cNvPr id="92" name="Rectangle 91"/>
          <p:cNvSpPr/>
          <p:nvPr/>
        </p:nvSpPr>
        <p:spPr>
          <a:xfrm>
            <a:off x="107505" y="2517632"/>
            <a:ext cx="360040" cy="201563"/>
          </a:xfrm>
          <a:prstGeom prst="rect">
            <a:avLst/>
          </a:prstGeom>
          <a:solidFill>
            <a:schemeClr val="tx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r>
              <a:rPr lang="en-GB" sz="600" b="1" dirty="0" err="1">
                <a:solidFill>
                  <a:prstClr val="white"/>
                </a:solidFill>
                <a:latin typeface="Arial"/>
              </a:rPr>
              <a:t>MiR</a:t>
            </a:r>
            <a:r>
              <a:rPr lang="en-GB" sz="600" b="1" dirty="0">
                <a:solidFill>
                  <a:prstClr val="white"/>
                </a:solidFill>
                <a:latin typeface="Arial"/>
              </a:rPr>
              <a:t> 5</a:t>
            </a:r>
          </a:p>
        </p:txBody>
      </p:sp>
      <p:sp>
        <p:nvSpPr>
          <p:cNvPr id="93" name="Rectangle 92"/>
          <p:cNvSpPr/>
          <p:nvPr/>
        </p:nvSpPr>
        <p:spPr>
          <a:xfrm>
            <a:off x="2195737" y="2527780"/>
            <a:ext cx="1431795"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GB" sz="800" b="1" dirty="0">
              <a:solidFill>
                <a:prstClr val="white"/>
              </a:solidFill>
              <a:latin typeface="Arial"/>
            </a:endParaRPr>
          </a:p>
        </p:txBody>
      </p:sp>
      <p:sp>
        <p:nvSpPr>
          <p:cNvPr id="94" name="TextBox 93"/>
          <p:cNvSpPr txBox="1"/>
          <p:nvPr/>
        </p:nvSpPr>
        <p:spPr>
          <a:xfrm>
            <a:off x="2411760" y="2503171"/>
            <a:ext cx="1492300" cy="276999"/>
          </a:xfrm>
          <a:prstGeom prst="rect">
            <a:avLst/>
          </a:prstGeom>
          <a:noFill/>
        </p:spPr>
        <p:txBody>
          <a:bodyPr wrap="square" rtlCol="0">
            <a:spAutoFit/>
          </a:bodyPr>
          <a:lstStyle/>
          <a:p>
            <a:pPr algn="ctr" defTabSz="914378"/>
            <a:r>
              <a:rPr lang="en-GB" sz="600" dirty="0" err="1">
                <a:solidFill>
                  <a:prstClr val="white"/>
                </a:solidFill>
                <a:latin typeface="Arial"/>
              </a:rPr>
              <a:t>ChMC</a:t>
            </a:r>
            <a:r>
              <a:rPr lang="en-GB" sz="600" dirty="0">
                <a:solidFill>
                  <a:prstClr val="white"/>
                </a:solidFill>
                <a:latin typeface="Arial"/>
              </a:rPr>
              <a:t> Scope Approval</a:t>
            </a:r>
          </a:p>
          <a:p>
            <a:pPr algn="ctr" defTabSz="914378"/>
            <a:r>
              <a:rPr lang="en-GB" sz="600" dirty="0">
                <a:solidFill>
                  <a:prstClr val="white"/>
                </a:solidFill>
                <a:latin typeface="Arial"/>
              </a:rPr>
              <a:t>10/07/19</a:t>
            </a:r>
          </a:p>
        </p:txBody>
      </p:sp>
      <p:sp>
        <p:nvSpPr>
          <p:cNvPr id="142" name="TextBox 141"/>
          <p:cNvSpPr txBox="1"/>
          <p:nvPr/>
        </p:nvSpPr>
        <p:spPr>
          <a:xfrm>
            <a:off x="2794088" y="2867641"/>
            <a:ext cx="1129841" cy="276999"/>
          </a:xfrm>
          <a:prstGeom prst="rect">
            <a:avLst/>
          </a:prstGeom>
          <a:noFill/>
        </p:spPr>
        <p:txBody>
          <a:bodyPr wrap="square" rtlCol="0">
            <a:spAutoFit/>
          </a:bodyPr>
          <a:lstStyle/>
          <a:p>
            <a:pPr algn="ctr" defTabSz="914378"/>
            <a:r>
              <a:rPr lang="en-GB" sz="600" dirty="0">
                <a:solidFill>
                  <a:prstClr val="white"/>
                </a:solidFill>
                <a:latin typeface="Arial"/>
              </a:rPr>
              <a:t>EQR Approval</a:t>
            </a:r>
          </a:p>
          <a:p>
            <a:pPr algn="ctr" defTabSz="914378"/>
            <a:r>
              <a:rPr lang="en-GB" sz="600" dirty="0">
                <a:solidFill>
                  <a:prstClr val="white"/>
                </a:solidFill>
                <a:latin typeface="Arial"/>
              </a:rPr>
              <a:t>Aug-19</a:t>
            </a:r>
          </a:p>
        </p:txBody>
      </p:sp>
      <p:sp>
        <p:nvSpPr>
          <p:cNvPr id="143" name="TextBox 142"/>
          <p:cNvSpPr txBox="1"/>
          <p:nvPr/>
        </p:nvSpPr>
        <p:spPr>
          <a:xfrm>
            <a:off x="2555777" y="3344044"/>
            <a:ext cx="1129841" cy="276999"/>
          </a:xfrm>
          <a:prstGeom prst="rect">
            <a:avLst/>
          </a:prstGeom>
          <a:noFill/>
        </p:spPr>
        <p:txBody>
          <a:bodyPr wrap="square" rtlCol="0">
            <a:spAutoFit/>
          </a:bodyPr>
          <a:lstStyle/>
          <a:p>
            <a:pPr algn="ctr" defTabSz="914378"/>
            <a:r>
              <a:rPr lang="en-GB" sz="600" dirty="0">
                <a:solidFill>
                  <a:prstClr val="black"/>
                </a:solidFill>
                <a:latin typeface="Arial"/>
              </a:rPr>
              <a:t>Scope Approval</a:t>
            </a:r>
          </a:p>
          <a:p>
            <a:pPr algn="ctr" defTabSz="914378"/>
            <a:r>
              <a:rPr lang="en-GB" sz="600" dirty="0">
                <a:solidFill>
                  <a:prstClr val="black"/>
                </a:solidFill>
                <a:latin typeface="Arial"/>
              </a:rPr>
              <a:t>10/07/19</a:t>
            </a:r>
          </a:p>
        </p:txBody>
      </p:sp>
      <p:sp>
        <p:nvSpPr>
          <p:cNvPr id="131" name="5-Point Star 130"/>
          <p:cNvSpPr/>
          <p:nvPr/>
        </p:nvSpPr>
        <p:spPr>
          <a:xfrm>
            <a:off x="733290" y="2195465"/>
            <a:ext cx="166303" cy="149229"/>
          </a:xfrm>
          <a:prstGeom prst="star5">
            <a:avLst/>
          </a:prstGeom>
          <a:solidFill>
            <a:srgbClr val="40D1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GB" sz="900" dirty="0">
              <a:solidFill>
                <a:prstClr val="white"/>
              </a:solidFill>
              <a:latin typeface="Arial"/>
            </a:endParaRPr>
          </a:p>
        </p:txBody>
      </p:sp>
      <p:sp>
        <p:nvSpPr>
          <p:cNvPr id="134" name="5-Point Star 133"/>
          <p:cNvSpPr/>
          <p:nvPr/>
        </p:nvSpPr>
        <p:spPr>
          <a:xfrm>
            <a:off x="1547665" y="2200678"/>
            <a:ext cx="166303" cy="149229"/>
          </a:xfrm>
          <a:prstGeom prst="star5">
            <a:avLst/>
          </a:prstGeom>
          <a:solidFill>
            <a:srgbClr val="40D1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GB" sz="900" dirty="0">
              <a:solidFill>
                <a:prstClr val="white"/>
              </a:solidFill>
              <a:latin typeface="Arial"/>
            </a:endParaRPr>
          </a:p>
        </p:txBody>
      </p:sp>
      <p:sp>
        <p:nvSpPr>
          <p:cNvPr id="145" name="5-Point Star 144"/>
          <p:cNvSpPr/>
          <p:nvPr/>
        </p:nvSpPr>
        <p:spPr>
          <a:xfrm>
            <a:off x="2533490" y="2551340"/>
            <a:ext cx="166303" cy="149229"/>
          </a:xfrm>
          <a:prstGeom prst="star5">
            <a:avLst/>
          </a:prstGeom>
          <a:solidFill>
            <a:srgbClr val="40D1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GB" sz="900" dirty="0">
              <a:solidFill>
                <a:prstClr val="white"/>
              </a:solidFill>
              <a:latin typeface="Arial"/>
            </a:endParaRPr>
          </a:p>
        </p:txBody>
      </p:sp>
      <p:sp>
        <p:nvSpPr>
          <p:cNvPr id="146" name="5-Point Star 145"/>
          <p:cNvSpPr/>
          <p:nvPr/>
        </p:nvSpPr>
        <p:spPr>
          <a:xfrm>
            <a:off x="2555777" y="2906360"/>
            <a:ext cx="166303" cy="149229"/>
          </a:xfrm>
          <a:prstGeom prst="star5">
            <a:avLst/>
          </a:prstGeom>
          <a:solidFill>
            <a:srgbClr val="40D1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GB" sz="900" dirty="0">
              <a:solidFill>
                <a:prstClr val="white"/>
              </a:solidFill>
              <a:latin typeface="Arial"/>
            </a:endParaRPr>
          </a:p>
        </p:txBody>
      </p:sp>
      <p:sp>
        <p:nvSpPr>
          <p:cNvPr id="147" name="5-Point Star 146"/>
          <p:cNvSpPr/>
          <p:nvPr/>
        </p:nvSpPr>
        <p:spPr>
          <a:xfrm>
            <a:off x="2911634" y="2906360"/>
            <a:ext cx="166303" cy="149229"/>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GB" sz="900" dirty="0">
              <a:solidFill>
                <a:prstClr val="white"/>
              </a:solidFill>
              <a:latin typeface="Arial"/>
            </a:endParaRPr>
          </a:p>
        </p:txBody>
      </p:sp>
      <p:sp>
        <p:nvSpPr>
          <p:cNvPr id="148" name="5-Point Star 147"/>
          <p:cNvSpPr/>
          <p:nvPr/>
        </p:nvSpPr>
        <p:spPr>
          <a:xfrm>
            <a:off x="4074473" y="2903501"/>
            <a:ext cx="166303" cy="149229"/>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GB" sz="900" dirty="0">
              <a:solidFill>
                <a:prstClr val="white"/>
              </a:solidFill>
              <a:latin typeface="Arial"/>
            </a:endParaRPr>
          </a:p>
        </p:txBody>
      </p:sp>
      <p:sp>
        <p:nvSpPr>
          <p:cNvPr id="149" name="5-Point Star 148"/>
          <p:cNvSpPr/>
          <p:nvPr/>
        </p:nvSpPr>
        <p:spPr>
          <a:xfrm>
            <a:off x="4427985" y="2901596"/>
            <a:ext cx="166303" cy="149229"/>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GB" sz="900" dirty="0">
              <a:solidFill>
                <a:prstClr val="white"/>
              </a:solidFill>
              <a:latin typeface="Arial"/>
            </a:endParaRPr>
          </a:p>
        </p:txBody>
      </p:sp>
      <p:sp>
        <p:nvSpPr>
          <p:cNvPr id="150" name="5-Point Star 149"/>
          <p:cNvSpPr/>
          <p:nvPr/>
        </p:nvSpPr>
        <p:spPr>
          <a:xfrm>
            <a:off x="2605498" y="3386228"/>
            <a:ext cx="166303" cy="149229"/>
          </a:xfrm>
          <a:prstGeom prst="star5">
            <a:avLst/>
          </a:prstGeom>
          <a:solidFill>
            <a:srgbClr val="40D1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GB" sz="900" dirty="0">
              <a:solidFill>
                <a:prstClr val="white"/>
              </a:solidFill>
              <a:latin typeface="Arial"/>
            </a:endParaRPr>
          </a:p>
        </p:txBody>
      </p:sp>
      <p:sp>
        <p:nvSpPr>
          <p:cNvPr id="89" name="Rectangle 88"/>
          <p:cNvSpPr/>
          <p:nvPr/>
        </p:nvSpPr>
        <p:spPr>
          <a:xfrm>
            <a:off x="107505" y="3607466"/>
            <a:ext cx="360040" cy="201563"/>
          </a:xfrm>
          <a:prstGeom prst="rect">
            <a:avLst/>
          </a:prstGeom>
          <a:solidFill>
            <a:schemeClr val="tx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r>
              <a:rPr lang="en-GB" sz="600" b="1" dirty="0" err="1">
                <a:solidFill>
                  <a:prstClr val="white"/>
                </a:solidFill>
                <a:latin typeface="Arial"/>
              </a:rPr>
              <a:t>MiR</a:t>
            </a:r>
            <a:r>
              <a:rPr lang="en-GB" sz="600" b="1" dirty="0">
                <a:solidFill>
                  <a:prstClr val="white"/>
                </a:solidFill>
                <a:latin typeface="Arial"/>
              </a:rPr>
              <a:t> 6</a:t>
            </a:r>
          </a:p>
        </p:txBody>
      </p:sp>
      <p:sp>
        <p:nvSpPr>
          <p:cNvPr id="111" name="Rectangle 110"/>
          <p:cNvSpPr/>
          <p:nvPr/>
        </p:nvSpPr>
        <p:spPr>
          <a:xfrm>
            <a:off x="3932294" y="3659967"/>
            <a:ext cx="1431795"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GB" sz="800" b="1" dirty="0">
              <a:solidFill>
                <a:prstClr val="white"/>
              </a:solidFill>
              <a:latin typeface="Arial"/>
            </a:endParaRPr>
          </a:p>
        </p:txBody>
      </p:sp>
      <p:sp>
        <p:nvSpPr>
          <p:cNvPr id="112" name="TextBox 111"/>
          <p:cNvSpPr txBox="1"/>
          <p:nvPr/>
        </p:nvSpPr>
        <p:spPr>
          <a:xfrm>
            <a:off x="3707905" y="3618499"/>
            <a:ext cx="1129841" cy="276999"/>
          </a:xfrm>
          <a:prstGeom prst="rect">
            <a:avLst/>
          </a:prstGeom>
          <a:noFill/>
        </p:spPr>
        <p:txBody>
          <a:bodyPr wrap="square" rtlCol="0">
            <a:spAutoFit/>
          </a:bodyPr>
          <a:lstStyle/>
          <a:p>
            <a:pPr algn="ctr" defTabSz="914378"/>
            <a:r>
              <a:rPr lang="en-GB" sz="600" dirty="0">
                <a:solidFill>
                  <a:prstClr val="white"/>
                </a:solidFill>
                <a:latin typeface="Arial"/>
              </a:rPr>
              <a:t>Scope Approval</a:t>
            </a:r>
          </a:p>
          <a:p>
            <a:pPr algn="ctr" defTabSz="914378"/>
            <a:r>
              <a:rPr lang="en-GB" sz="600" dirty="0">
                <a:solidFill>
                  <a:prstClr val="white"/>
                </a:solidFill>
                <a:latin typeface="Arial"/>
              </a:rPr>
              <a:t>Oct-19</a:t>
            </a:r>
          </a:p>
        </p:txBody>
      </p:sp>
      <p:sp>
        <p:nvSpPr>
          <p:cNvPr id="113" name="5-Point Star 112"/>
          <p:cNvSpPr/>
          <p:nvPr/>
        </p:nvSpPr>
        <p:spPr>
          <a:xfrm>
            <a:off x="3757626" y="3660683"/>
            <a:ext cx="166303" cy="149229"/>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GB" sz="900" dirty="0">
              <a:solidFill>
                <a:prstClr val="white"/>
              </a:solidFill>
              <a:latin typeface="Arial"/>
            </a:endParaRPr>
          </a:p>
        </p:txBody>
      </p:sp>
      <p:sp>
        <p:nvSpPr>
          <p:cNvPr id="114" name="Rectangle 113"/>
          <p:cNvSpPr/>
          <p:nvPr/>
        </p:nvSpPr>
        <p:spPr>
          <a:xfrm>
            <a:off x="107505" y="1851670"/>
            <a:ext cx="360040" cy="216024"/>
          </a:xfrm>
          <a:prstGeom prst="rect">
            <a:avLst/>
          </a:prstGeom>
          <a:solidFill>
            <a:schemeClr val="tx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defTabSz="914378"/>
            <a:r>
              <a:rPr lang="en-GB" sz="600" b="1" dirty="0">
                <a:solidFill>
                  <a:prstClr val="white"/>
                </a:solidFill>
                <a:latin typeface="Arial"/>
              </a:rPr>
              <a:t>MOD 700</a:t>
            </a:r>
          </a:p>
        </p:txBody>
      </p:sp>
      <p:sp>
        <p:nvSpPr>
          <p:cNvPr id="116" name="Rectangle 115"/>
          <p:cNvSpPr/>
          <p:nvPr/>
        </p:nvSpPr>
        <p:spPr>
          <a:xfrm>
            <a:off x="2722079" y="1851670"/>
            <a:ext cx="841809" cy="216024"/>
          </a:xfrm>
          <a:prstGeom prst="rect">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GB" sz="800" b="1" dirty="0">
              <a:solidFill>
                <a:prstClr val="white"/>
              </a:solidFill>
              <a:latin typeface="Arial"/>
            </a:endParaRPr>
          </a:p>
        </p:txBody>
      </p:sp>
      <p:sp>
        <p:nvSpPr>
          <p:cNvPr id="117" name="5-Point Star 116"/>
          <p:cNvSpPr/>
          <p:nvPr/>
        </p:nvSpPr>
        <p:spPr>
          <a:xfrm>
            <a:off x="3347865" y="1885067"/>
            <a:ext cx="166303" cy="149229"/>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GB" sz="900" dirty="0">
              <a:solidFill>
                <a:prstClr val="white"/>
              </a:solidFill>
              <a:latin typeface="Arial"/>
            </a:endParaRPr>
          </a:p>
        </p:txBody>
      </p:sp>
      <p:sp>
        <p:nvSpPr>
          <p:cNvPr id="132" name="TextBox 131"/>
          <p:cNvSpPr txBox="1"/>
          <p:nvPr/>
        </p:nvSpPr>
        <p:spPr>
          <a:xfrm>
            <a:off x="2629905" y="1851671"/>
            <a:ext cx="861976" cy="276999"/>
          </a:xfrm>
          <a:prstGeom prst="rect">
            <a:avLst/>
          </a:prstGeom>
          <a:noFill/>
        </p:spPr>
        <p:txBody>
          <a:bodyPr wrap="square" rtlCol="0">
            <a:spAutoFit/>
          </a:bodyPr>
          <a:lstStyle/>
          <a:p>
            <a:pPr algn="ctr" defTabSz="914378"/>
            <a:r>
              <a:rPr lang="en-GB" sz="600" dirty="0">
                <a:solidFill>
                  <a:prstClr val="white"/>
                </a:solidFill>
                <a:latin typeface="Arial"/>
              </a:rPr>
              <a:t>Imp Plan / BER Approval Sept-19</a:t>
            </a:r>
          </a:p>
        </p:txBody>
      </p:sp>
      <p:sp>
        <p:nvSpPr>
          <p:cNvPr id="136" name="TextBox 135"/>
          <p:cNvSpPr txBox="1"/>
          <p:nvPr/>
        </p:nvSpPr>
        <p:spPr>
          <a:xfrm>
            <a:off x="3707905" y="2905633"/>
            <a:ext cx="856327" cy="276999"/>
          </a:xfrm>
          <a:prstGeom prst="rect">
            <a:avLst/>
          </a:prstGeom>
          <a:noFill/>
        </p:spPr>
        <p:txBody>
          <a:bodyPr wrap="square" rtlCol="0">
            <a:spAutoFit/>
          </a:bodyPr>
          <a:lstStyle/>
          <a:p>
            <a:pPr algn="ctr" defTabSz="914378"/>
            <a:r>
              <a:rPr lang="en-GB" sz="600" dirty="0">
                <a:solidFill>
                  <a:prstClr val="white"/>
                </a:solidFill>
                <a:latin typeface="Arial"/>
              </a:rPr>
              <a:t>BER Approval</a:t>
            </a:r>
          </a:p>
          <a:p>
            <a:pPr algn="ctr" defTabSz="914378"/>
            <a:r>
              <a:rPr lang="en-GB" sz="600" dirty="0">
                <a:solidFill>
                  <a:prstClr val="white"/>
                </a:solidFill>
                <a:latin typeface="Arial"/>
              </a:rPr>
              <a:t>Nov-19</a:t>
            </a:r>
          </a:p>
        </p:txBody>
      </p:sp>
    </p:spTree>
    <p:extLst>
      <p:ext uri="{BB962C8B-B14F-4D97-AF65-F5344CB8AC3E}">
        <p14:creationId xmlns:p14="http://schemas.microsoft.com/office/powerpoint/2010/main" val="19400460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6C73B39C-CBC9-4A5E-8E2F-8A8C75D4532D}"/>
              </a:ext>
            </a:extLst>
          </p:cNvPr>
          <p:cNvGraphicFramePr>
            <a:graphicFrameLocks noGrp="1"/>
          </p:cNvGraphicFramePr>
          <p:nvPr>
            <p:extLst/>
          </p:nvPr>
        </p:nvGraphicFramePr>
        <p:xfrm>
          <a:off x="35497" y="469191"/>
          <a:ext cx="8928992" cy="4589272"/>
        </p:xfrm>
        <a:graphic>
          <a:graphicData uri="http://schemas.openxmlformats.org/drawingml/2006/table">
            <a:tbl>
              <a:tblPr/>
              <a:tblGrid>
                <a:gridCol w="549709">
                  <a:extLst>
                    <a:ext uri="{9D8B030D-6E8A-4147-A177-3AD203B41FA5}">
                      <a16:colId xmlns:a16="http://schemas.microsoft.com/office/drawing/2014/main" val="594677324"/>
                    </a:ext>
                  </a:extLst>
                </a:gridCol>
                <a:gridCol w="475411">
                  <a:extLst>
                    <a:ext uri="{9D8B030D-6E8A-4147-A177-3AD203B41FA5}">
                      <a16:colId xmlns:a16="http://schemas.microsoft.com/office/drawing/2014/main" val="1212485833"/>
                    </a:ext>
                  </a:extLst>
                </a:gridCol>
                <a:gridCol w="4015440">
                  <a:extLst>
                    <a:ext uri="{9D8B030D-6E8A-4147-A177-3AD203B41FA5}">
                      <a16:colId xmlns:a16="http://schemas.microsoft.com/office/drawing/2014/main" val="2588561940"/>
                    </a:ext>
                  </a:extLst>
                </a:gridCol>
                <a:gridCol w="1307205">
                  <a:extLst>
                    <a:ext uri="{9D8B030D-6E8A-4147-A177-3AD203B41FA5}">
                      <a16:colId xmlns:a16="http://schemas.microsoft.com/office/drawing/2014/main" val="20003"/>
                    </a:ext>
                  </a:extLst>
                </a:gridCol>
                <a:gridCol w="782742">
                  <a:extLst>
                    <a:ext uri="{9D8B030D-6E8A-4147-A177-3AD203B41FA5}">
                      <a16:colId xmlns:a16="http://schemas.microsoft.com/office/drawing/2014/main" val="198435945"/>
                    </a:ext>
                  </a:extLst>
                </a:gridCol>
                <a:gridCol w="939289">
                  <a:extLst>
                    <a:ext uri="{9D8B030D-6E8A-4147-A177-3AD203B41FA5}">
                      <a16:colId xmlns:a16="http://schemas.microsoft.com/office/drawing/2014/main" val="2619778090"/>
                    </a:ext>
                  </a:extLst>
                </a:gridCol>
                <a:gridCol w="859197">
                  <a:extLst>
                    <a:ext uri="{9D8B030D-6E8A-4147-A177-3AD203B41FA5}">
                      <a16:colId xmlns:a16="http://schemas.microsoft.com/office/drawing/2014/main" val="1022559495"/>
                    </a:ext>
                  </a:extLst>
                </a:gridCol>
              </a:tblGrid>
              <a:tr h="251460">
                <a:tc>
                  <a:txBody>
                    <a:bodyPr/>
                    <a:lstStyle/>
                    <a:p>
                      <a:pPr algn="ctr" fontAlgn="ctr"/>
                      <a:r>
                        <a:rPr lang="en-GB" sz="800" b="1" i="0" u="none" strike="noStrike" dirty="0">
                          <a:solidFill>
                            <a:srgbClr val="FFFFFF"/>
                          </a:solidFill>
                          <a:effectLst/>
                          <a:latin typeface="+mn-lt"/>
                        </a:rPr>
                        <a:t>Proposed Release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ctr" fontAlgn="ctr"/>
                      <a:r>
                        <a:rPr lang="en-GB" sz="800" b="1" i="0" u="none" strike="noStrike" dirty="0">
                          <a:solidFill>
                            <a:srgbClr val="FFFFFF"/>
                          </a:solidFill>
                          <a:effectLst/>
                          <a:latin typeface="+mn-lt"/>
                        </a:rPr>
                        <a:t>XRN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ctr" fontAlgn="ctr"/>
                      <a:r>
                        <a:rPr lang="en-GB" sz="800" b="1" i="0" u="none" strike="noStrike" dirty="0">
                          <a:solidFill>
                            <a:srgbClr val="FFFFFF"/>
                          </a:solidFill>
                          <a:effectLst/>
                          <a:latin typeface="+mn-lt"/>
                        </a:rPr>
                        <a:t>Change Title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ctr" fontAlgn="ctr"/>
                      <a:r>
                        <a:rPr lang="en-GB" sz="800" b="1" i="0" u="none" strike="noStrike" dirty="0">
                          <a:solidFill>
                            <a:srgbClr val="FFFFFF"/>
                          </a:solidFill>
                          <a:effectLst/>
                          <a:latin typeface="+mn-lt"/>
                        </a:rPr>
                        <a:t>Current Status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ctr" fontAlgn="ctr"/>
                      <a:r>
                        <a:rPr lang="en-GB" sz="800" b="1" i="0" u="none" strike="noStrike" dirty="0">
                          <a:solidFill>
                            <a:srgbClr val="FFFFFF"/>
                          </a:solidFill>
                          <a:effectLst/>
                          <a:latin typeface="+mn-lt"/>
                        </a:rPr>
                        <a:t>UK Link Release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ctr" fontAlgn="ctr"/>
                      <a:r>
                        <a:rPr lang="en-GB" sz="800" b="1" i="0" u="none" strike="noStrike" dirty="0">
                          <a:solidFill>
                            <a:srgbClr val="FFFFFF"/>
                          </a:solidFill>
                          <a:effectLst/>
                          <a:latin typeface="+mn-lt"/>
                        </a:rPr>
                        <a:t>Complexity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ctr" fontAlgn="ctr"/>
                      <a:r>
                        <a:rPr lang="en-GB" sz="800" b="1" i="0" u="none" strike="noStrike" dirty="0">
                          <a:solidFill>
                            <a:srgbClr val="FFFFFF"/>
                          </a:solidFill>
                          <a:effectLst/>
                          <a:latin typeface="+mn-lt"/>
                        </a:rPr>
                        <a:t>Finance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extLst>
                  <a:ext uri="{0D108BD9-81ED-4DB2-BD59-A6C34878D82A}">
                    <a16:rowId xmlns:a16="http://schemas.microsoft.com/office/drawing/2014/main" val="1915720419"/>
                  </a:ext>
                </a:extLst>
              </a:tr>
              <a:tr h="144016">
                <a:tc>
                  <a:txBody>
                    <a:bodyPr/>
                    <a:lstStyle/>
                    <a:p>
                      <a:pPr marL="0" algn="ctr" defTabSz="914400" rtl="0" eaLnBrk="1" fontAlgn="ctr" latinLnBrk="0" hangingPunct="1"/>
                      <a:r>
                        <a:rPr lang="en-GB" sz="800" b="1" i="0" u="none" strike="noStrike" kern="1200" dirty="0" err="1">
                          <a:solidFill>
                            <a:srgbClr val="FFFFFF"/>
                          </a:solidFill>
                          <a:effectLst/>
                          <a:latin typeface="+mn-lt"/>
                          <a:ea typeface="+mn-ea"/>
                          <a:cs typeface="+mn-cs"/>
                        </a:rPr>
                        <a:t>MiR</a:t>
                      </a:r>
                      <a:r>
                        <a:rPr lang="en-GB" sz="800" b="1" i="0" u="none" strike="noStrike" kern="1200" baseline="0" dirty="0">
                          <a:solidFill>
                            <a:srgbClr val="FFFFFF"/>
                          </a:solidFill>
                          <a:effectLst/>
                          <a:latin typeface="+mn-lt"/>
                          <a:ea typeface="+mn-ea"/>
                          <a:cs typeface="+mn-cs"/>
                        </a:rPr>
                        <a:t> 5</a:t>
                      </a:r>
                      <a:endParaRPr lang="en-GB" sz="8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ctr"/>
                      <a:r>
                        <a:rPr lang="en-GB" sz="700" b="0" i="0" u="none" strike="noStrike" dirty="0">
                          <a:solidFill>
                            <a:schemeClr val="tx1"/>
                          </a:solidFill>
                          <a:effectLst/>
                          <a:latin typeface="+mn-lt"/>
                          <a:cs typeface="Calibri" panose="020F0502020204030204" pitchFamily="34" charset="0"/>
                        </a:rPr>
                        <a:t>4871 (A)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700" b="0" i="0" u="none" strike="noStrike" kern="1200" dirty="0">
                          <a:solidFill>
                            <a:schemeClr val="tx1"/>
                          </a:solidFill>
                          <a:effectLst/>
                          <a:latin typeface="+mn-lt"/>
                          <a:ea typeface="+mn-ea"/>
                          <a:cs typeface="+mn-cs"/>
                        </a:rPr>
                        <a:t>Modification 0665 - Changes to Ratchet Regime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700" b="0" i="0" u="none" strike="noStrike" dirty="0">
                          <a:solidFill>
                            <a:srgbClr val="000000"/>
                          </a:solidFill>
                          <a:effectLst/>
                          <a:latin typeface="+mn-lt"/>
                        </a:rPr>
                        <a:t>In PIS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err="1">
                          <a:ln>
                            <a:noFill/>
                          </a:ln>
                          <a:solidFill>
                            <a:srgbClr val="000000"/>
                          </a:solidFill>
                          <a:effectLst/>
                          <a:uLnTx/>
                          <a:uFillTx/>
                          <a:latin typeface="+mn-lt"/>
                          <a:ea typeface="+mn-ea"/>
                          <a:cs typeface="+mn-cs"/>
                        </a:rPr>
                        <a:t>MiR</a:t>
                      </a:r>
                      <a:r>
                        <a:rPr kumimoji="0" lang="en-GB" sz="700" b="0" i="0" u="none" strike="noStrike" kern="1200" cap="none" spc="0" normalizeH="0" baseline="0" noProof="0" dirty="0">
                          <a:ln>
                            <a:noFill/>
                          </a:ln>
                          <a:solidFill>
                            <a:srgbClr val="000000"/>
                          </a:solidFill>
                          <a:effectLst/>
                          <a:uLnTx/>
                          <a:uFillTx/>
                          <a:latin typeface="+mn-lt"/>
                          <a:ea typeface="+mn-ea"/>
                          <a:cs typeface="+mn-cs"/>
                        </a:rPr>
                        <a:t> 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a:solidFill>
                            <a:srgbClr val="000000"/>
                          </a:solidFill>
                          <a:effectLst/>
                          <a:latin typeface="+mn-lt"/>
                        </a:rPr>
                        <a:t>Low / Medium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700" b="0" i="1" u="none" strike="noStrike" dirty="0">
                          <a:solidFill>
                            <a:schemeClr val="tx1"/>
                          </a:solidFill>
                          <a:effectLst/>
                          <a:latin typeface="+mn-lt"/>
                        </a:rPr>
                        <a:t>Shippers / DNs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208772">
                <a:tc rowSpan="2">
                  <a:txBody>
                    <a:bodyPr/>
                    <a:lstStyle/>
                    <a:p>
                      <a:pPr marL="0" algn="ctr" defTabSz="914400" rtl="0" eaLnBrk="1" fontAlgn="ctr" latinLnBrk="0" hangingPunct="1"/>
                      <a:r>
                        <a:rPr lang="en-GB" sz="800" b="1" i="0" u="none" strike="noStrike" kern="1200" dirty="0">
                          <a:solidFill>
                            <a:srgbClr val="FFFFFF"/>
                          </a:solidFill>
                          <a:effectLst/>
                          <a:latin typeface="+mn-lt"/>
                          <a:ea typeface="+mn-ea"/>
                          <a:cs typeface="+mn-cs"/>
                        </a:rPr>
                        <a:t>Sept</a:t>
                      </a:r>
                      <a:r>
                        <a:rPr lang="en-GB" sz="800" b="1" i="0" u="none" strike="noStrike" kern="1200" baseline="0" dirty="0">
                          <a:solidFill>
                            <a:srgbClr val="FFFFFF"/>
                          </a:solidFill>
                          <a:effectLst/>
                          <a:latin typeface="+mn-lt"/>
                          <a:ea typeface="+mn-ea"/>
                          <a:cs typeface="+mn-cs"/>
                        </a:rPr>
                        <a:t> </a:t>
                      </a:r>
                      <a:r>
                        <a:rPr lang="en-GB" sz="800" b="1" i="0" u="none" strike="noStrike" kern="1200" dirty="0">
                          <a:solidFill>
                            <a:srgbClr val="FFFFFF"/>
                          </a:solidFill>
                          <a:effectLst/>
                          <a:latin typeface="+mn-lt"/>
                          <a:ea typeface="+mn-ea"/>
                          <a:cs typeface="+mn-cs"/>
                        </a:rPr>
                        <a:t>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ctr"/>
                      <a:r>
                        <a:rPr lang="en-GB" sz="700" b="0" i="0" u="none" strike="noStrike" dirty="0">
                          <a:solidFill>
                            <a:schemeClr val="tx1"/>
                          </a:solidFill>
                          <a:effectLst/>
                          <a:latin typeface="+mn-lt"/>
                          <a:cs typeface="Calibri" panose="020F0502020204030204" pitchFamily="34" charset="0"/>
                        </a:rPr>
                        <a:t>4376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mn-lt"/>
                        </a:rPr>
                        <a:t>GB Charging &amp; Incremental (IP PARCA) Capacity Allocation Change Delivery (2019)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ctr"/>
                      <a:r>
                        <a:rPr lang="en-US" sz="700" b="0" i="0" u="none" strike="noStrike" baseline="0" dirty="0">
                          <a:solidFill>
                            <a:srgbClr val="000000"/>
                          </a:solidFill>
                          <a:effectLst/>
                          <a:latin typeface="+mn-lt"/>
                        </a:rPr>
                        <a:t>In PIS</a:t>
                      </a:r>
                      <a:endParaRPr lang="en-US" sz="7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a:solidFill>
                            <a:srgbClr val="000000"/>
                          </a:solidFill>
                          <a:effectLst/>
                          <a:latin typeface="+mn-lt"/>
                        </a:rPr>
                        <a:t>September 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a:solidFill>
                            <a:srgbClr val="000000"/>
                          </a:solidFill>
                          <a:effectLst/>
                          <a:latin typeface="+mn-lt"/>
                        </a:rPr>
                        <a:t>High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GB" sz="700" b="0" i="1" dirty="0">
                          <a:solidFill>
                            <a:schemeClr val="tx1"/>
                          </a:solidFill>
                          <a:latin typeface="+mn-lt"/>
                          <a:cs typeface="Calibri" panose="020F0502020204030204" pitchFamily="34" charset="0"/>
                        </a:rPr>
                        <a:t>NTS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0523622"/>
                  </a:ext>
                </a:extLst>
              </a:tr>
              <a:tr h="208772">
                <a:tc vMerge="1">
                  <a:txBody>
                    <a:bodyPr/>
                    <a:lstStyle/>
                    <a:p>
                      <a:pPr algn="ctr" fontAlgn="ctr"/>
                      <a:endParaRPr lang="en-GB" sz="9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a:solidFill>
                            <a:schemeClr val="tx1"/>
                          </a:solidFill>
                          <a:effectLst/>
                          <a:latin typeface="+mn-lt"/>
                          <a:cs typeface="Calibri" panose="020F0502020204030204" pitchFamily="34" charset="0"/>
                        </a:rPr>
                        <a:t>4665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mn-lt"/>
                        </a:rPr>
                        <a:t>Creation of new End User Categories (EUC)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ctr"/>
                      <a:r>
                        <a:rPr lang="en-US" sz="700" b="0" i="0" u="none" strike="noStrike" dirty="0">
                          <a:solidFill>
                            <a:srgbClr val="000000"/>
                          </a:solidFill>
                          <a:effectLst/>
                          <a:latin typeface="+mn-lt"/>
                        </a:rPr>
                        <a:t>In</a:t>
                      </a:r>
                      <a:r>
                        <a:rPr lang="en-US" sz="700" b="0" i="0" u="none" strike="noStrike" baseline="0" dirty="0">
                          <a:solidFill>
                            <a:srgbClr val="000000"/>
                          </a:solidFill>
                          <a:effectLst/>
                          <a:latin typeface="+mn-lt"/>
                        </a:rPr>
                        <a:t> PIS</a:t>
                      </a:r>
                      <a:endParaRPr lang="en-US" sz="7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a:solidFill>
                            <a:srgbClr val="000000"/>
                          </a:solidFill>
                          <a:effectLst/>
                          <a:latin typeface="+mn-lt"/>
                        </a:rPr>
                        <a:t>June/Sep-2019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a:solidFill>
                            <a:srgbClr val="000000"/>
                          </a:solidFill>
                          <a:effectLst/>
                          <a:latin typeface="+mn-lt"/>
                        </a:rPr>
                        <a:t>High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GB" sz="700" b="0" i="1" dirty="0">
                          <a:solidFill>
                            <a:schemeClr val="tx1"/>
                          </a:solidFill>
                          <a:latin typeface="+mn-lt"/>
                          <a:cs typeface="Calibri" panose="020F0502020204030204" pitchFamily="34" charset="0"/>
                        </a:rPr>
                        <a:t>Shippers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1021043"/>
                  </a:ext>
                </a:extLst>
              </a:tr>
              <a:tr h="208772">
                <a:tc>
                  <a:txBody>
                    <a:bodyPr/>
                    <a:lstStyle/>
                    <a:p>
                      <a:pPr marL="0" algn="ctr" defTabSz="914400" rtl="0" eaLnBrk="1" fontAlgn="ctr" latinLnBrk="0" hangingPunct="1"/>
                      <a:r>
                        <a:rPr lang="en-GB" sz="800" b="1" i="0" u="none" strike="noStrike" kern="1200" dirty="0">
                          <a:solidFill>
                            <a:srgbClr val="FFFFFF"/>
                          </a:solidFill>
                          <a:effectLst/>
                          <a:latin typeface="+mn-lt"/>
                          <a:ea typeface="+mn-ea"/>
                          <a:cs typeface="+mn-cs"/>
                        </a:rPr>
                        <a:t>Mod 700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ctr"/>
                      <a:r>
                        <a:rPr lang="en-GB" sz="700" b="0" i="0" u="none" strike="noStrike" dirty="0">
                          <a:solidFill>
                            <a:schemeClr val="tx1"/>
                          </a:solidFill>
                          <a:effectLst/>
                          <a:latin typeface="+mn-lt"/>
                          <a:cs typeface="Calibri" panose="020F0502020204030204" pitchFamily="34" charset="0"/>
                        </a:rPr>
                        <a:t>4991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1219170" rtl="0" eaLnBrk="1" fontAlgn="ctr" latinLnBrk="0" hangingPunct="1">
                        <a:lnSpc>
                          <a:spcPct val="100000"/>
                        </a:lnSpc>
                        <a:spcBef>
                          <a:spcPts val="0"/>
                        </a:spcBef>
                        <a:spcAft>
                          <a:spcPts val="0"/>
                        </a:spcAft>
                        <a:buClrTx/>
                        <a:buSzTx/>
                        <a:buFontTx/>
                        <a:buNone/>
                        <a:tabLst/>
                        <a:defRPr/>
                      </a:pPr>
                      <a:r>
                        <a:rPr lang="en-US" sz="700" b="0" i="0" u="none" strike="noStrike" kern="1200" dirty="0">
                          <a:solidFill>
                            <a:schemeClr val="tx1"/>
                          </a:solidFill>
                          <a:effectLst/>
                          <a:latin typeface="+mn-lt"/>
                          <a:ea typeface="+mn-ea"/>
                          <a:cs typeface="+mn-cs"/>
                        </a:rPr>
                        <a:t>Enabling large scale utilisation of Class 3 - Mod 700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ctr"/>
                      <a:r>
                        <a:rPr lang="en-US" sz="700" b="0" i="0" u="none" strike="noStrike" dirty="0">
                          <a:solidFill>
                            <a:srgbClr val="000000"/>
                          </a:solidFill>
                          <a:effectLst/>
                          <a:latin typeface="+mn-lt"/>
                        </a:rPr>
                        <a:t>In PIS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a:solidFill>
                            <a:srgbClr val="000000"/>
                          </a:solidFill>
                          <a:effectLst/>
                          <a:latin typeface="+mn-lt"/>
                        </a:rPr>
                        <a:t>September 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a:solidFill>
                            <a:srgbClr val="000000"/>
                          </a:solidFill>
                          <a:effectLst/>
                          <a:latin typeface="+mn-lt"/>
                        </a:rPr>
                        <a:t>High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GB" sz="700" b="0" i="1" dirty="0" err="1">
                          <a:solidFill>
                            <a:schemeClr val="tx1"/>
                          </a:solidFill>
                          <a:latin typeface="+mn-lt"/>
                          <a:cs typeface="Calibri" panose="020F0502020204030204" pitchFamily="34" charset="0"/>
                        </a:rPr>
                        <a:t>Xoserve</a:t>
                      </a:r>
                      <a:endParaRPr lang="en-GB" sz="700" b="0" i="1" dirty="0">
                        <a:solidFill>
                          <a:schemeClr val="tx1"/>
                        </a:solidFill>
                        <a:latin typeface="+mn-lt"/>
                        <a:cs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8415739"/>
                  </a:ext>
                </a:extLst>
              </a:tr>
              <a:tr h="208772">
                <a:tc rowSpan="4">
                  <a:txBody>
                    <a:bodyPr/>
                    <a:lstStyle/>
                    <a:p>
                      <a:pPr marL="0" algn="ctr" defTabSz="914400" rtl="0" eaLnBrk="1" fontAlgn="ctr" latinLnBrk="0" hangingPunct="1"/>
                      <a:r>
                        <a:rPr lang="en-GB" sz="800" b="1" i="0" u="none" strike="noStrike" kern="1200" dirty="0">
                          <a:solidFill>
                            <a:srgbClr val="FFFFFF"/>
                          </a:solidFill>
                          <a:effectLst/>
                          <a:latin typeface="+mn-lt"/>
                          <a:ea typeface="+mn-ea"/>
                          <a:cs typeface="+mn-cs"/>
                        </a:rPr>
                        <a:t>Nov-19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ctr"/>
                      <a:r>
                        <a:rPr lang="en-GB" sz="700" b="0" i="0" u="none" strike="noStrike" dirty="0">
                          <a:solidFill>
                            <a:schemeClr val="tx1"/>
                          </a:solidFill>
                          <a:effectLst/>
                          <a:latin typeface="+mn-lt"/>
                          <a:cs typeface="Calibri" panose="020F0502020204030204" pitchFamily="34" charset="0"/>
                        </a:rPr>
                        <a:t>4679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a:solidFill>
                            <a:schemeClr val="tx1"/>
                          </a:solidFill>
                          <a:effectLst/>
                          <a:latin typeface="+mn-lt"/>
                        </a:rPr>
                        <a:t>Requiring a Meter Reading following a change of Local Distribution Zone or Exit Zone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700" b="0" i="0" u="none" strike="noStrike" dirty="0">
                          <a:solidFill>
                            <a:schemeClr val="tx1"/>
                          </a:solidFill>
                          <a:effectLst/>
                          <a:latin typeface="+mn-lt"/>
                        </a:rPr>
                        <a:t>In Delivery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a:solidFill>
                            <a:schemeClr val="tx1"/>
                          </a:solidFill>
                          <a:effectLst/>
                          <a:latin typeface="+mn-lt"/>
                        </a:rPr>
                        <a:t>November 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700" b="0" i="0" u="none" strike="noStrike" dirty="0">
                          <a:solidFill>
                            <a:schemeClr val="tx1"/>
                          </a:solidFill>
                          <a:effectLst/>
                          <a:latin typeface="+mn-lt"/>
                        </a:rPr>
                        <a:t>Medium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1" u="none" strike="noStrike" dirty="0" err="1">
                          <a:solidFill>
                            <a:schemeClr val="tx1"/>
                          </a:solidFill>
                          <a:effectLst/>
                          <a:latin typeface="+mn-lt"/>
                        </a:rPr>
                        <a:t>Xoserve</a:t>
                      </a:r>
                      <a:endParaRPr lang="en-GB" sz="700" b="0" i="1" u="none" strike="noStrike" dirty="0">
                        <a:solidFill>
                          <a:schemeClr val="tx1"/>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8772">
                <a:tc vMerge="1">
                  <a:txBody>
                    <a:bodyPr/>
                    <a:lstStyle/>
                    <a:p>
                      <a:pPr marL="0" algn="ctr" defTabSz="914400" rtl="0" eaLnBrk="1" fontAlgn="ctr" latinLnBrk="0" hangingPunct="1"/>
                      <a:endParaRPr lang="en-GB" sz="7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ctr"/>
                      <a:r>
                        <a:rPr lang="en-GB" sz="700" b="0" i="0" u="none" strike="noStrike" dirty="0">
                          <a:solidFill>
                            <a:schemeClr val="tx1"/>
                          </a:solidFill>
                          <a:effectLst/>
                          <a:latin typeface="+mn-lt"/>
                          <a:cs typeface="Calibri" panose="020F0502020204030204" pitchFamily="34" charset="0"/>
                        </a:rPr>
                        <a:t>4725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a:solidFill>
                            <a:schemeClr val="tx1"/>
                          </a:solidFill>
                          <a:effectLst/>
                          <a:latin typeface="+mn-lt"/>
                        </a:rPr>
                        <a:t>New read reason</a:t>
                      </a:r>
                      <a:r>
                        <a:rPr lang="en-US" sz="700" b="0" i="0" u="none" strike="noStrike" baseline="0" dirty="0">
                          <a:solidFill>
                            <a:schemeClr val="tx1"/>
                          </a:solidFill>
                          <a:effectLst/>
                          <a:latin typeface="+mn-lt"/>
                        </a:rPr>
                        <a:t> type for LIS estimate readings</a:t>
                      </a:r>
                      <a:endParaRPr lang="en-US" sz="700" b="0" i="0" u="none" strike="noStrike" dirty="0">
                        <a:solidFill>
                          <a:schemeClr val="tx1"/>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700" b="0" i="0" u="none" strike="noStrike" dirty="0">
                          <a:solidFill>
                            <a:schemeClr val="tx1"/>
                          </a:solidFill>
                          <a:effectLst/>
                          <a:latin typeface="+mn-lt"/>
                        </a:rPr>
                        <a:t>In Delivery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a:solidFill>
                            <a:schemeClr val="tx1"/>
                          </a:solidFill>
                          <a:effectLst/>
                          <a:latin typeface="+mn-lt"/>
                        </a:rPr>
                        <a:t>November</a:t>
                      </a:r>
                      <a:r>
                        <a:rPr lang="en-GB" sz="700" b="0" i="0" u="none" strike="noStrike" baseline="0" dirty="0">
                          <a:solidFill>
                            <a:schemeClr val="tx1"/>
                          </a:solidFill>
                          <a:effectLst/>
                          <a:latin typeface="+mn-lt"/>
                        </a:rPr>
                        <a:t> 2019</a:t>
                      </a:r>
                      <a:endParaRPr lang="en-GB" sz="700" b="0" i="0" u="none" strike="noStrike" dirty="0">
                        <a:solidFill>
                          <a:schemeClr val="tx1"/>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700" b="0" i="0" u="none" strike="noStrike" dirty="0">
                          <a:solidFill>
                            <a:schemeClr val="tx1"/>
                          </a:solidFill>
                          <a:effectLst/>
                          <a:latin typeface="+mn-lt"/>
                        </a:rPr>
                        <a:t>Medium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1" u="none" strike="noStrike" dirty="0" err="1">
                          <a:solidFill>
                            <a:schemeClr val="tx1"/>
                          </a:solidFill>
                          <a:effectLst/>
                          <a:latin typeface="+mn-lt"/>
                        </a:rPr>
                        <a:t>Xoserve</a:t>
                      </a:r>
                      <a:endParaRPr lang="en-GB" sz="700" b="0" i="1" u="none" strike="noStrike" dirty="0">
                        <a:solidFill>
                          <a:schemeClr val="tx1"/>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8772">
                <a:tc vMerge="1">
                  <a:txBody>
                    <a:bodyPr/>
                    <a:lstStyle/>
                    <a:p>
                      <a:pPr marL="0" algn="ctr" defTabSz="914400" rtl="0" eaLnBrk="1" fontAlgn="ctr" latinLnBrk="0" hangingPunct="1"/>
                      <a:endParaRPr lang="en-GB" sz="7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ctr"/>
                      <a:r>
                        <a:rPr lang="en-GB" sz="700" b="0" i="0" u="none" strike="noStrike" dirty="0">
                          <a:solidFill>
                            <a:schemeClr val="tx1"/>
                          </a:solidFill>
                          <a:effectLst/>
                          <a:latin typeface="+mn-lt"/>
                          <a:cs typeface="Calibri" panose="020F0502020204030204" pitchFamily="34" charset="0"/>
                        </a:rPr>
                        <a:t>4621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a:solidFill>
                            <a:schemeClr val="tx1"/>
                          </a:solidFill>
                          <a:effectLst/>
                          <a:latin typeface="+mn-lt"/>
                        </a:rPr>
                        <a:t>Suspension of the validation between  meter index and  unconverted index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700" b="0" i="0" u="none" strike="noStrike" dirty="0">
                          <a:solidFill>
                            <a:schemeClr val="tx1"/>
                          </a:solidFill>
                          <a:effectLst/>
                          <a:latin typeface="+mn-lt"/>
                        </a:rPr>
                        <a:t>In Delivery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a:solidFill>
                            <a:schemeClr val="tx1"/>
                          </a:solidFill>
                          <a:effectLst/>
                          <a:latin typeface="+mn-lt"/>
                        </a:rPr>
                        <a:t>November 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700" b="0" i="0" u="none" strike="noStrike" dirty="0">
                          <a:solidFill>
                            <a:schemeClr val="tx1"/>
                          </a:solidFill>
                          <a:effectLst/>
                          <a:latin typeface="+mn-lt"/>
                        </a:rPr>
                        <a:t>High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1" u="none" strike="noStrike" dirty="0">
                          <a:solidFill>
                            <a:schemeClr val="tx1"/>
                          </a:solidFill>
                          <a:effectLst/>
                          <a:latin typeface="+mn-lt"/>
                        </a:rPr>
                        <a:t>Shipper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08772">
                <a:tc vMerge="1">
                  <a:txBody>
                    <a:bodyPr/>
                    <a:lstStyle/>
                    <a:p>
                      <a:pPr marL="0" algn="ctr" defTabSz="914400" rtl="0" eaLnBrk="1" fontAlgn="ctr" latinLnBrk="0" hangingPunct="1"/>
                      <a:endParaRPr lang="en-GB" sz="7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ctr"/>
                      <a:r>
                        <a:rPr lang="en-GB" sz="700" b="0" i="0" u="none" strike="noStrike" dirty="0">
                          <a:solidFill>
                            <a:schemeClr val="tx1"/>
                          </a:solidFill>
                          <a:effectLst/>
                          <a:latin typeface="+mn-lt"/>
                          <a:cs typeface="Calibri" panose="020F0502020204030204" pitchFamily="34" charset="0"/>
                        </a:rPr>
                        <a:t>4866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700" b="0" i="0" u="none" strike="noStrike" kern="1200" dirty="0">
                          <a:solidFill>
                            <a:schemeClr val="tx1"/>
                          </a:solidFill>
                          <a:effectLst/>
                          <a:latin typeface="+mn-lt"/>
                          <a:ea typeface="+mn-ea"/>
                          <a:cs typeface="+mn-cs"/>
                        </a:rPr>
                        <a:t>UIG Recommendation – removal of validation</a:t>
                      </a:r>
                      <a:r>
                        <a:rPr lang="en-US" sz="700" b="0" i="0" u="none" strike="noStrike" kern="1200" baseline="0" dirty="0">
                          <a:solidFill>
                            <a:schemeClr val="tx1"/>
                          </a:solidFill>
                          <a:effectLst/>
                          <a:latin typeface="+mn-lt"/>
                          <a:ea typeface="+mn-ea"/>
                          <a:cs typeface="+mn-cs"/>
                        </a:rPr>
                        <a:t> on uncorrected read </a:t>
                      </a:r>
                      <a:endParaRPr lang="en-US"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700" b="0" i="0" u="none" strike="noStrike" dirty="0">
                          <a:solidFill>
                            <a:schemeClr val="tx1"/>
                          </a:solidFill>
                          <a:effectLst/>
                          <a:latin typeface="+mn-lt"/>
                        </a:rPr>
                        <a:t>In Delivery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GB" sz="700" b="0" i="0" u="none" strike="noStrike" dirty="0">
                          <a:solidFill>
                            <a:schemeClr val="tx1"/>
                          </a:solidFill>
                          <a:effectLst/>
                          <a:latin typeface="+mn-lt"/>
                        </a:rPr>
                        <a:t>November</a:t>
                      </a:r>
                      <a:r>
                        <a:rPr lang="en-GB" sz="700" b="0" i="0" u="none" strike="noStrike" baseline="0" dirty="0">
                          <a:solidFill>
                            <a:schemeClr val="tx1"/>
                          </a:solidFill>
                          <a:effectLst/>
                          <a:latin typeface="+mn-lt"/>
                        </a:rPr>
                        <a:t> 2019</a:t>
                      </a:r>
                      <a:endParaRPr lang="en-GB" sz="700" b="0" i="0" u="none" strike="noStrike" dirty="0">
                        <a:solidFill>
                          <a:schemeClr val="tx1"/>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GB" sz="700" b="0" i="0" u="none" strike="noStrike" dirty="0">
                          <a:solidFill>
                            <a:schemeClr val="tx1"/>
                          </a:solidFill>
                          <a:effectLst/>
                          <a:latin typeface="+mn-lt"/>
                        </a:rPr>
                        <a:t>Low</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GB" sz="700" b="0" i="1" u="none" strike="noStrike" dirty="0">
                          <a:solidFill>
                            <a:schemeClr val="tx1"/>
                          </a:solidFill>
                          <a:effectLst/>
                          <a:latin typeface="+mn-lt"/>
                        </a:rPr>
                        <a:t>Shipper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7"/>
                  </a:ext>
                </a:extLst>
              </a:tr>
              <a:tr h="208772">
                <a:tc>
                  <a:txBody>
                    <a:bodyPr/>
                    <a:lstStyle/>
                    <a:p>
                      <a:pPr marL="0" algn="ctr" defTabSz="914400" rtl="0" eaLnBrk="1" fontAlgn="ctr" latinLnBrk="0" hangingPunct="1"/>
                      <a:r>
                        <a:rPr lang="en-GB" sz="800" b="1" i="0" u="none" strike="noStrike" kern="1200" dirty="0">
                          <a:solidFill>
                            <a:srgbClr val="FFFFFF"/>
                          </a:solidFill>
                          <a:effectLst/>
                          <a:latin typeface="+mn-lt"/>
                          <a:ea typeface="+mn-ea"/>
                          <a:cs typeface="+mn-cs"/>
                        </a:rPr>
                        <a:t>Feb-20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ctr"/>
                      <a:r>
                        <a:rPr lang="en-GB" sz="700" b="0" i="0" u="none" strike="noStrike" dirty="0">
                          <a:solidFill>
                            <a:schemeClr val="tx1"/>
                          </a:solidFill>
                          <a:effectLst/>
                          <a:latin typeface="+mn-lt"/>
                          <a:cs typeface="Calibri" panose="020F0502020204030204" pitchFamily="34" charset="0"/>
                        </a:rPr>
                        <a:t>4955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700" b="0" i="0" u="none" strike="noStrike" kern="1200" dirty="0">
                          <a:solidFill>
                            <a:schemeClr val="tx1"/>
                          </a:solidFill>
                          <a:effectLst/>
                          <a:latin typeface="+mn-lt"/>
                          <a:ea typeface="+mn-ea"/>
                          <a:cs typeface="+mn-cs"/>
                        </a:rPr>
                        <a:t>Amendments of MDD PSR needs code descriptions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700" b="0" i="0" u="none" strike="noStrike" dirty="0">
                          <a:solidFill>
                            <a:schemeClr val="tx1"/>
                          </a:solidFill>
                          <a:effectLst/>
                          <a:latin typeface="+mn-lt"/>
                        </a:rPr>
                        <a:t>In Delivery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700" b="0" i="0" u="none" strike="noStrike" dirty="0">
                          <a:solidFill>
                            <a:schemeClr val="tx1"/>
                          </a:solidFill>
                          <a:effectLst/>
                          <a:latin typeface="+mn-lt"/>
                        </a:rPr>
                        <a:t>February - 2020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700" b="0" i="0" u="none" strike="noStrike" dirty="0">
                          <a:solidFill>
                            <a:schemeClr val="tx1"/>
                          </a:solidFill>
                          <a:effectLst/>
                          <a:latin typeface="+mn-lt"/>
                        </a:rPr>
                        <a:t>Low</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700" b="0" i="1" u="none" strike="noStrike" dirty="0">
                          <a:solidFill>
                            <a:schemeClr val="tx1"/>
                          </a:solidFill>
                          <a:effectLst/>
                          <a:latin typeface="+mn-lt"/>
                        </a:rPr>
                        <a:t>Shippers / GT/IGTs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8"/>
                  </a:ext>
                </a:extLst>
              </a:tr>
              <a:tr h="208772">
                <a:tc rowSpan="11">
                  <a:txBody>
                    <a:bodyPr/>
                    <a:lstStyle/>
                    <a:p>
                      <a:pPr marL="0" algn="ctr" defTabSz="914400" rtl="0" eaLnBrk="1" fontAlgn="ctr" latinLnBrk="0" hangingPunct="1"/>
                      <a:r>
                        <a:rPr lang="en-GB" sz="800" b="1" i="0" u="none" strike="noStrike" kern="1200" dirty="0">
                          <a:solidFill>
                            <a:srgbClr val="FFFFFF"/>
                          </a:solidFill>
                          <a:effectLst/>
                          <a:latin typeface="+mn-lt"/>
                          <a:ea typeface="+mn-ea"/>
                          <a:cs typeface="+mn-cs"/>
                        </a:rPr>
                        <a:t>Jun-20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4865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r>
                        <a:rPr lang="en-US" sz="700" b="0" i="0" u="none" strike="noStrike" kern="1200" dirty="0">
                          <a:solidFill>
                            <a:schemeClr val="tx1"/>
                          </a:solidFill>
                          <a:effectLst/>
                          <a:latin typeface="+mn-lt"/>
                          <a:ea typeface="+mn-ea"/>
                          <a:cs typeface="+mn-cs"/>
                        </a:rPr>
                        <a:t>Amendment to Treatment and Reporting of CYCL Reads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700" b="0" i="0" u="none" strike="noStrike" dirty="0">
                          <a:solidFill>
                            <a:schemeClr val="tx1"/>
                          </a:solidFill>
                          <a:effectLst/>
                          <a:latin typeface="+mn-lt"/>
                        </a:rPr>
                        <a:t>In Delivery</a:t>
                      </a:r>
                      <a:r>
                        <a:rPr lang="en-US" sz="700" b="0" i="0" u="none" strike="noStrike" baseline="0" dirty="0">
                          <a:solidFill>
                            <a:schemeClr val="tx1"/>
                          </a:solidFill>
                          <a:effectLst/>
                          <a:latin typeface="+mn-lt"/>
                        </a:rPr>
                        <a:t> </a:t>
                      </a:r>
                      <a:endParaRPr lang="en-US" sz="700" b="0" i="0" u="none" strike="noStrike" dirty="0">
                        <a:solidFill>
                          <a:schemeClr val="tx1"/>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a:solidFill>
                            <a:schemeClr val="tx1"/>
                          </a:solidFill>
                          <a:effectLst/>
                          <a:latin typeface="+mn-lt"/>
                          <a:ea typeface="+mn-ea"/>
                          <a:cs typeface="+mn-cs"/>
                        </a:rPr>
                        <a:t>June-2020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Low</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700" b="0" i="1" u="none" strike="noStrike" dirty="0">
                          <a:solidFill>
                            <a:schemeClr val="tx1"/>
                          </a:solidFill>
                          <a:effectLst/>
                          <a:latin typeface="+mn-lt"/>
                        </a:rPr>
                        <a:t>Shippers / DNO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9"/>
                  </a:ext>
                </a:extLst>
              </a:tr>
              <a:tr h="208772">
                <a:tc vMerge="1">
                  <a:txBody>
                    <a:bodyPr/>
                    <a:lstStyle/>
                    <a:p>
                      <a:pPr marL="0" algn="ctr" defTabSz="914400" rtl="0" eaLnBrk="1" fontAlgn="ctr" latinLnBrk="0" hangingPunct="1"/>
                      <a:endParaRPr lang="en-GB" sz="7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4691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a:solidFill>
                            <a:schemeClr val="tx1"/>
                          </a:solidFill>
                          <a:effectLst/>
                          <a:latin typeface="+mn-lt"/>
                          <a:ea typeface="+mn-ea"/>
                          <a:cs typeface="+mn-cs"/>
                        </a:rPr>
                        <a:t>CSEPs: IGT and GT File Formats (CGI Files)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a:solidFill>
                            <a:schemeClr val="tx1"/>
                          </a:solidFill>
                          <a:effectLst/>
                          <a:latin typeface="+mn-lt"/>
                          <a:ea typeface="+mn-ea"/>
                          <a:cs typeface="+mn-cs"/>
                        </a:rPr>
                        <a:t>In Delivery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June-2020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Medium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1" u="none" strike="noStrike" dirty="0">
                          <a:solidFill>
                            <a:schemeClr val="tx1"/>
                          </a:solidFill>
                          <a:effectLst/>
                          <a:latin typeface="+mn-lt"/>
                        </a:rPr>
                        <a:t>DNs</a:t>
                      </a:r>
                      <a:r>
                        <a:rPr lang="en-GB" sz="700" b="0" i="1" u="none" strike="noStrike" baseline="0" dirty="0">
                          <a:solidFill>
                            <a:schemeClr val="tx1"/>
                          </a:solidFill>
                          <a:effectLst/>
                          <a:latin typeface="+mn-lt"/>
                        </a:rPr>
                        <a:t> / IGTs</a:t>
                      </a:r>
                      <a:endParaRPr lang="en-GB" sz="700" b="0" i="1" u="none" strike="noStrike" dirty="0">
                        <a:solidFill>
                          <a:schemeClr val="tx1"/>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0"/>
                  </a:ext>
                </a:extLst>
              </a:tr>
              <a:tr h="208772">
                <a:tc vMerge="1">
                  <a:txBody>
                    <a:bodyPr/>
                    <a:lstStyle/>
                    <a:p>
                      <a:pPr marL="0" algn="ctr" defTabSz="914400" rtl="0" eaLnBrk="1" fontAlgn="ctr" latinLnBrk="0" hangingPunct="1"/>
                      <a:endParaRPr lang="en-GB" sz="7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4692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a:solidFill>
                            <a:schemeClr val="tx1"/>
                          </a:solidFill>
                          <a:effectLst/>
                          <a:latin typeface="+mn-lt"/>
                          <a:ea typeface="+mn-ea"/>
                          <a:cs typeface="+mn-cs"/>
                        </a:rPr>
                        <a:t>CSEPs: IGT and GT File Formats (CIN Files)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a:solidFill>
                            <a:schemeClr val="tx1"/>
                          </a:solidFill>
                          <a:effectLst/>
                          <a:latin typeface="+mn-lt"/>
                          <a:ea typeface="+mn-ea"/>
                          <a:cs typeface="+mn-cs"/>
                        </a:rPr>
                        <a:t>In Delivery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June-2020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Medium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700" b="0" i="1" u="none" strike="noStrike" dirty="0">
                          <a:solidFill>
                            <a:schemeClr val="tx1"/>
                          </a:solidFill>
                          <a:effectLst/>
                          <a:latin typeface="+mn-lt"/>
                        </a:rPr>
                        <a:t>DNs</a:t>
                      </a:r>
                      <a:r>
                        <a:rPr lang="en-GB" sz="700" b="0" i="1" u="none" strike="noStrike" baseline="0" dirty="0">
                          <a:solidFill>
                            <a:schemeClr val="tx1"/>
                          </a:solidFill>
                          <a:effectLst/>
                          <a:latin typeface="+mn-lt"/>
                        </a:rPr>
                        <a:t> / IGTs</a:t>
                      </a:r>
                      <a:endParaRPr lang="en-GB" sz="700" b="0" i="1" u="none" strike="noStrike" dirty="0">
                        <a:solidFill>
                          <a:schemeClr val="tx1"/>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1"/>
                  </a:ext>
                </a:extLst>
              </a:tr>
              <a:tr h="208772">
                <a:tc vMerge="1">
                  <a:txBody>
                    <a:bodyPr/>
                    <a:lstStyle/>
                    <a:p>
                      <a:pPr marL="0" algn="ctr" defTabSz="914400" rtl="0" eaLnBrk="1" fontAlgn="ctr" latinLnBrk="0" hangingPunct="1"/>
                      <a:endParaRPr lang="en-GB" sz="7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4772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r>
                        <a:rPr lang="en-US" sz="700" b="0" i="0" u="none" strike="noStrike" kern="1200" dirty="0">
                          <a:solidFill>
                            <a:schemeClr val="tx1"/>
                          </a:solidFill>
                          <a:effectLst/>
                          <a:latin typeface="+mn-lt"/>
                          <a:ea typeface="+mn-ea"/>
                          <a:cs typeface="+mn-cs"/>
                        </a:rPr>
                        <a:t>Composite Weather Variable (CWV) Improvements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a:solidFill>
                            <a:schemeClr val="tx1"/>
                          </a:solidFill>
                          <a:effectLst/>
                          <a:latin typeface="+mn-lt"/>
                          <a:ea typeface="+mn-ea"/>
                          <a:cs typeface="+mn-cs"/>
                        </a:rPr>
                        <a:t>In Delivery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June-2020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a:solidFill>
                            <a:schemeClr val="tx1"/>
                          </a:solidFill>
                          <a:effectLst/>
                          <a:latin typeface="+mn-lt"/>
                          <a:ea typeface="+mn-ea"/>
                          <a:cs typeface="+mn-cs"/>
                        </a:rPr>
                        <a:t>Medium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700" b="0" i="1" u="none" strike="noStrike" dirty="0">
                          <a:solidFill>
                            <a:schemeClr val="tx1"/>
                          </a:solidFill>
                          <a:effectLst/>
                          <a:latin typeface="+mn-lt"/>
                        </a:rPr>
                        <a:t>Shippers / DNO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2"/>
                  </a:ext>
                </a:extLst>
              </a:tr>
              <a:tr h="213360">
                <a:tc vMerge="1">
                  <a:txBody>
                    <a:bodyPr/>
                    <a:lstStyle/>
                    <a:p>
                      <a:pPr marL="0" algn="ctr" defTabSz="914400" rtl="0" eaLnBrk="1" fontAlgn="ctr" latinLnBrk="0" hangingPunct="1"/>
                      <a:endParaRPr lang="en-GB" sz="7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4780 – 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r>
                        <a:rPr lang="en-US" sz="700" b="0" i="0" u="none" strike="noStrike" kern="1200" dirty="0">
                          <a:solidFill>
                            <a:schemeClr val="tx1"/>
                          </a:solidFill>
                          <a:effectLst/>
                          <a:latin typeface="+mn-lt"/>
                          <a:ea typeface="+mn-ea"/>
                          <a:cs typeface="+mn-cs"/>
                        </a:rPr>
                        <a:t>Inclusion of Meter Asset Provider Identity (MAP Id) in the UK Link system (CSS Consequential Change)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a:solidFill>
                            <a:srgbClr val="FF0000"/>
                          </a:solidFill>
                          <a:effectLst/>
                          <a:latin typeface="+mn-lt"/>
                          <a:ea typeface="+mn-ea"/>
                          <a:cs typeface="+mn-cs"/>
                        </a:rPr>
                        <a:t>In Project Delivery – Awaiting Solution option Approval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June-2020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a:solidFill>
                            <a:schemeClr val="tx1"/>
                          </a:solidFill>
                          <a:effectLst/>
                          <a:latin typeface="+mn-lt"/>
                          <a:ea typeface="+mn-ea"/>
                          <a:cs typeface="+mn-cs"/>
                        </a:rPr>
                        <a:t>Medium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700" b="0" i="1" u="none" strike="noStrike" dirty="0">
                          <a:solidFill>
                            <a:schemeClr val="tx1"/>
                          </a:solidFill>
                          <a:effectLst/>
                          <a:latin typeface="+mn-lt"/>
                        </a:rPr>
                        <a:t>Shippers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3"/>
                  </a:ext>
                </a:extLst>
              </a:tr>
              <a:tr h="208772">
                <a:tc vMerge="1">
                  <a:txBody>
                    <a:bodyPr/>
                    <a:lstStyle/>
                    <a:p>
                      <a:pPr marL="0" algn="ctr" defTabSz="914400" rtl="0" eaLnBrk="1" fontAlgn="ctr" latinLnBrk="0" hangingPunct="1"/>
                      <a:endParaRPr lang="en-GB" sz="7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4930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r>
                        <a:rPr lang="en-GB" sz="700" b="0" i="0" u="none" strike="noStrike" kern="1200" dirty="0">
                          <a:solidFill>
                            <a:schemeClr val="tx1"/>
                          </a:solidFill>
                          <a:effectLst/>
                          <a:latin typeface="+mn-lt"/>
                          <a:ea typeface="+mn-ea"/>
                          <a:cs typeface="+mn-cs"/>
                        </a:rPr>
                        <a:t>Requirement to Inform Shipper of Meter Link Code Change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a:solidFill>
                            <a:schemeClr val="tx1"/>
                          </a:solidFill>
                          <a:effectLst/>
                          <a:latin typeface="+mn-lt"/>
                          <a:ea typeface="+mn-ea"/>
                          <a:cs typeface="+mn-cs"/>
                        </a:rPr>
                        <a:t>In Delivery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June-2020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Low</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700" b="0" i="1" u="none" strike="noStrike" dirty="0">
                          <a:solidFill>
                            <a:schemeClr val="tx1"/>
                          </a:solidFill>
                          <a:effectLst/>
                          <a:latin typeface="+mn-lt"/>
                        </a:rPr>
                        <a:t>Shippers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4"/>
                  </a:ext>
                </a:extLst>
              </a:tr>
              <a:tr h="213360">
                <a:tc vMerge="1">
                  <a:txBody>
                    <a:bodyPr/>
                    <a:lstStyle/>
                    <a:p>
                      <a:pPr marL="0" algn="ctr" defTabSz="914400" rtl="0" eaLnBrk="1" fontAlgn="ctr" latinLnBrk="0" hangingPunct="1"/>
                      <a:endParaRPr lang="en-GB" sz="7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4932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r>
                        <a:rPr lang="en-US" sz="700" b="0" i="0" u="none" strike="noStrike" kern="1200" dirty="0">
                          <a:solidFill>
                            <a:schemeClr val="tx1"/>
                          </a:solidFill>
                          <a:effectLst/>
                          <a:latin typeface="+mn-lt"/>
                          <a:ea typeface="+mn-ea"/>
                          <a:cs typeface="+mn-cs"/>
                        </a:rPr>
                        <a:t>Improvements to the quality of the Conversion Factor values held on the Supply Point Register (MOD0681S)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a:solidFill>
                            <a:schemeClr val="tx1"/>
                          </a:solidFill>
                          <a:effectLst/>
                          <a:latin typeface="+mn-lt"/>
                          <a:ea typeface="+mn-ea"/>
                          <a:cs typeface="+mn-cs"/>
                        </a:rPr>
                        <a:t>In Delivery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June-2020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Medium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700" b="0" i="1" u="none" strike="noStrike" dirty="0">
                          <a:solidFill>
                            <a:schemeClr val="tx1"/>
                          </a:solidFill>
                          <a:effectLst/>
                          <a:latin typeface="+mn-lt"/>
                        </a:rPr>
                        <a:t>Shippers / DNO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5"/>
                  </a:ext>
                </a:extLst>
              </a:tr>
              <a:tr h="208772">
                <a:tc vMerge="1">
                  <a:txBody>
                    <a:bodyPr/>
                    <a:lstStyle/>
                    <a:p>
                      <a:pPr marL="0" algn="ctr" defTabSz="914400" rtl="0" eaLnBrk="1" fontAlgn="ctr" latinLnBrk="0" hangingPunct="1"/>
                      <a:endParaRPr lang="en-GB" sz="8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4850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r>
                        <a:rPr lang="en-US" sz="700" b="0" i="0" u="none" strike="noStrike" kern="1200" dirty="0">
                          <a:solidFill>
                            <a:schemeClr val="tx1"/>
                          </a:solidFill>
                          <a:effectLst/>
                          <a:latin typeface="+mn-lt"/>
                          <a:ea typeface="+mn-ea"/>
                          <a:cs typeface="+mn-cs"/>
                        </a:rPr>
                        <a:t>Notification of Customer Contact Details to Transporters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a:solidFill>
                            <a:schemeClr val="tx1"/>
                          </a:solidFill>
                          <a:effectLst/>
                          <a:latin typeface="+mn-lt"/>
                          <a:ea typeface="+mn-ea"/>
                          <a:cs typeface="+mn-cs"/>
                        </a:rPr>
                        <a:t>In Delivery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June-2020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Medium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700" b="0" i="1" u="none" strike="noStrike" dirty="0">
                          <a:solidFill>
                            <a:schemeClr val="tx1"/>
                          </a:solidFill>
                          <a:effectLst/>
                          <a:latin typeface="+mn-lt"/>
                        </a:rPr>
                        <a:t>IGTs / DNO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6"/>
                  </a:ext>
                </a:extLst>
              </a:tr>
              <a:tr h="208772">
                <a:tc vMerge="1">
                  <a:txBody>
                    <a:bodyPr/>
                    <a:lstStyle/>
                    <a:p>
                      <a:pPr marL="0" algn="ctr" defTabSz="914400" rtl="0" eaLnBrk="1" fontAlgn="ctr" latinLnBrk="0" hangingPunct="1"/>
                      <a:endParaRPr lang="en-GB" sz="8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4871 – 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700" b="0" i="0" u="none" strike="noStrike" kern="1200" dirty="0">
                          <a:solidFill>
                            <a:schemeClr val="tx1"/>
                          </a:solidFill>
                          <a:effectLst/>
                          <a:latin typeface="+mn-lt"/>
                          <a:ea typeface="+mn-ea"/>
                          <a:cs typeface="+mn-cs"/>
                        </a:rPr>
                        <a:t>Modification 0665 – Changes to Ratchet</a:t>
                      </a:r>
                      <a:r>
                        <a:rPr lang="en-US" sz="700" b="0" i="0" u="none" strike="noStrike" kern="1200" baseline="0" dirty="0">
                          <a:solidFill>
                            <a:schemeClr val="tx1"/>
                          </a:solidFill>
                          <a:effectLst/>
                          <a:latin typeface="+mn-lt"/>
                          <a:ea typeface="+mn-ea"/>
                          <a:cs typeface="+mn-cs"/>
                        </a:rPr>
                        <a:t> Regime</a:t>
                      </a:r>
                      <a:endParaRPr lang="en-US"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a:solidFill>
                            <a:schemeClr val="tx1"/>
                          </a:solidFill>
                          <a:effectLst/>
                          <a:latin typeface="+mn-lt"/>
                          <a:ea typeface="+mn-ea"/>
                          <a:cs typeface="+mn-cs"/>
                        </a:rPr>
                        <a:t>In Delivery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June-2020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Medium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700" b="0" i="1" u="none" strike="noStrike" dirty="0">
                          <a:solidFill>
                            <a:schemeClr val="tx1"/>
                          </a:solidFill>
                          <a:effectLst/>
                          <a:latin typeface="+mn-lt"/>
                        </a:rPr>
                        <a:t>DNO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7"/>
                  </a:ext>
                </a:extLst>
              </a:tr>
              <a:tr h="213360">
                <a:tc vMerge="1">
                  <a:txBody>
                    <a:bodyPr/>
                    <a:lstStyle/>
                    <a:p>
                      <a:pPr marL="0" algn="ctr" defTabSz="914400" rtl="0" eaLnBrk="1" fontAlgn="ctr" latinLnBrk="0" hangingPunct="1"/>
                      <a:endParaRPr lang="en-GB" sz="8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4888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r>
                        <a:rPr lang="en-US" sz="700" b="0" i="0" u="none" strike="noStrike" kern="1200" dirty="0">
                          <a:solidFill>
                            <a:schemeClr val="tx1"/>
                          </a:solidFill>
                          <a:effectLst/>
                          <a:latin typeface="+mn-lt"/>
                          <a:ea typeface="+mn-ea"/>
                          <a:cs typeface="+mn-cs"/>
                        </a:rPr>
                        <a:t>Removing</a:t>
                      </a:r>
                      <a:r>
                        <a:rPr lang="en-US" sz="700" b="0" i="0" u="none" strike="noStrike" kern="1200" baseline="0" dirty="0">
                          <a:solidFill>
                            <a:schemeClr val="tx1"/>
                          </a:solidFill>
                          <a:effectLst/>
                          <a:latin typeface="+mn-lt"/>
                          <a:ea typeface="+mn-ea"/>
                          <a:cs typeface="+mn-cs"/>
                        </a:rPr>
                        <a:t> Duplicate Address Update Validation for IGT Supply Meter Points via Contact Management Service (CMS)</a:t>
                      </a:r>
                      <a:endParaRPr lang="en-US"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a:solidFill>
                            <a:schemeClr val="tx1"/>
                          </a:solidFill>
                          <a:effectLst/>
                          <a:latin typeface="+mn-lt"/>
                          <a:ea typeface="+mn-ea"/>
                          <a:cs typeface="+mn-cs"/>
                        </a:rPr>
                        <a:t>In Delivery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June-2020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Low</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700" b="0" i="1" u="none" strike="noStrike" dirty="0">
                          <a:solidFill>
                            <a:schemeClr val="tx1"/>
                          </a:solidFill>
                          <a:effectLst/>
                          <a:latin typeface="+mn-lt"/>
                        </a:rPr>
                        <a:t>IGTs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8"/>
                  </a:ext>
                </a:extLst>
              </a:tr>
              <a:tr h="213360">
                <a:tc vMerge="1">
                  <a:txBody>
                    <a:bodyPr/>
                    <a:lstStyle/>
                    <a:p>
                      <a:pPr marL="0" algn="ctr" defTabSz="914400" rtl="0" eaLnBrk="1" fontAlgn="ctr" latinLnBrk="0" hangingPunct="1"/>
                      <a:endParaRPr lang="en-GB" sz="8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4941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r>
                        <a:rPr lang="en-US" sz="700" b="0" i="0" u="none" strike="noStrike" kern="1200" dirty="0">
                          <a:solidFill>
                            <a:schemeClr val="tx1"/>
                          </a:solidFill>
                          <a:effectLst/>
                          <a:latin typeface="+mn-lt"/>
                          <a:ea typeface="+mn-ea"/>
                          <a:cs typeface="+mn-cs"/>
                        </a:rPr>
                        <a:t>Auto updates to meter read frequency (MOD0692)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a:solidFill>
                            <a:srgbClr val="FF0000"/>
                          </a:solidFill>
                          <a:effectLst/>
                          <a:latin typeface="+mn-lt"/>
                          <a:ea typeface="+mn-ea"/>
                          <a:cs typeface="+mn-cs"/>
                        </a:rPr>
                        <a:t>In Project Delivery - awaiting MOD approval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June-2020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Medium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700" b="0" i="1" u="none" strike="noStrike" dirty="0">
                          <a:solidFill>
                            <a:schemeClr val="tx1"/>
                          </a:solidFill>
                          <a:effectLst/>
                          <a:latin typeface="+mn-lt"/>
                        </a:rPr>
                        <a:t>Shippers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9"/>
                  </a:ext>
                </a:extLst>
              </a:tr>
              <a:tr h="208772">
                <a:tc>
                  <a:txBody>
                    <a:bodyPr/>
                    <a:lstStyle/>
                    <a:p>
                      <a:pPr marL="0" algn="ctr" defTabSz="914400" rtl="0" eaLnBrk="1" fontAlgn="ctr" latinLnBrk="0" hangingPunct="1"/>
                      <a:r>
                        <a:rPr lang="en-GB" sz="800" b="1" i="0" u="none" strike="noStrike" kern="1200" dirty="0">
                          <a:solidFill>
                            <a:srgbClr val="FFFFFF"/>
                          </a:solidFill>
                          <a:effectLst/>
                          <a:latin typeface="+mn-lt"/>
                          <a:ea typeface="+mn-ea"/>
                          <a:cs typeface="+mn-cs"/>
                        </a:rPr>
                        <a:t>CSSC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algn="ctr" defTabSz="914400" rtl="0" eaLnBrk="1" fontAlgn="ctr" latinLnBrk="0" hangingPunct="1"/>
                      <a:r>
                        <a:rPr lang="en-GB" sz="700" b="0" i="0" u="none" strike="noStrike" kern="1200" dirty="0">
                          <a:solidFill>
                            <a:srgbClr val="000000"/>
                          </a:solidFill>
                          <a:effectLst/>
                          <a:latin typeface="+mn-lt"/>
                          <a:ea typeface="+mn-ea"/>
                          <a:cs typeface="+mn-cs"/>
                        </a:rPr>
                        <a:t>4627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ctr" latinLnBrk="0" hangingPunct="1"/>
                      <a:r>
                        <a:rPr lang="en-GB" sz="700" b="0" i="0" u="none" strike="noStrike" kern="1200" dirty="0">
                          <a:solidFill>
                            <a:srgbClr val="000000"/>
                          </a:solidFill>
                          <a:effectLst/>
                          <a:latin typeface="+mn-lt"/>
                          <a:ea typeface="+mn-ea"/>
                          <a:cs typeface="+mn-cs"/>
                        </a:rPr>
                        <a:t>Consequential Central Switching Services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700" b="0" i="0" u="none" strike="noStrike" kern="1200" dirty="0">
                          <a:solidFill>
                            <a:srgbClr val="000000"/>
                          </a:solidFill>
                          <a:effectLst/>
                          <a:latin typeface="+mn-lt"/>
                          <a:ea typeface="+mn-ea"/>
                          <a:cs typeface="+mn-cs"/>
                        </a:rPr>
                        <a:t>In Delivery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GB" sz="700" b="0" i="0" u="none" strike="noStrike" kern="1200" dirty="0">
                          <a:solidFill>
                            <a:srgbClr val="000000"/>
                          </a:solidFill>
                          <a:effectLst/>
                          <a:latin typeface="+mn-lt"/>
                          <a:ea typeface="+mn-ea"/>
                          <a:cs typeface="+mn-cs"/>
                        </a:rPr>
                        <a:t>2021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700" b="0" i="0" u="none" strike="noStrike" kern="1200" dirty="0">
                          <a:solidFill>
                            <a:srgbClr val="000000"/>
                          </a:solidFill>
                          <a:effectLst/>
                          <a:latin typeface="+mn-lt"/>
                          <a:ea typeface="+mn-ea"/>
                          <a:cs typeface="+mn-cs"/>
                        </a:rPr>
                        <a:t>High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GB" sz="700" b="0" i="1" kern="1200" dirty="0">
                          <a:solidFill>
                            <a:schemeClr val="tx1"/>
                          </a:solidFill>
                          <a:latin typeface="+mn-lt"/>
                          <a:ea typeface="+mn-ea"/>
                          <a:cs typeface="Calibri" panose="020F0502020204030204" pitchFamily="34" charset="0"/>
                        </a:rPr>
                        <a:t>Shippers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bl>
          </a:graphicData>
        </a:graphic>
      </p:graphicFrame>
      <p:sp>
        <p:nvSpPr>
          <p:cNvPr id="6" name="Title 1">
            <a:extLst>
              <a:ext uri="{FF2B5EF4-FFF2-40B4-BE49-F238E27FC236}">
                <a16:creationId xmlns:a16="http://schemas.microsoft.com/office/drawing/2014/main" id="{AAB7F775-B62D-4B10-B2D6-35D8917FF020}"/>
              </a:ext>
            </a:extLst>
          </p:cNvPr>
          <p:cNvSpPr>
            <a:spLocks noGrp="1"/>
          </p:cNvSpPr>
          <p:nvPr>
            <p:ph type="title"/>
          </p:nvPr>
        </p:nvSpPr>
        <p:spPr>
          <a:xfrm>
            <a:off x="28329" y="-20538"/>
            <a:ext cx="8688388" cy="525878"/>
          </a:xfrm>
        </p:spPr>
        <p:txBody>
          <a:bodyPr>
            <a:normAutofit/>
          </a:bodyPr>
          <a:lstStyle/>
          <a:p>
            <a:pPr algn="l"/>
            <a:r>
              <a:rPr lang="en-GB" sz="2400" dirty="0"/>
              <a:t>Change Index – UK Link Allocated Change</a:t>
            </a:r>
          </a:p>
        </p:txBody>
      </p:sp>
    </p:spTree>
    <p:extLst>
      <p:ext uri="{BB962C8B-B14F-4D97-AF65-F5344CB8AC3E}">
        <p14:creationId xmlns:p14="http://schemas.microsoft.com/office/powerpoint/2010/main" val="3468153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6C73B39C-CBC9-4A5E-8E2F-8A8C75D4532D}"/>
              </a:ext>
            </a:extLst>
          </p:cNvPr>
          <p:cNvGraphicFramePr>
            <a:graphicFrameLocks noGrp="1"/>
          </p:cNvGraphicFramePr>
          <p:nvPr>
            <p:extLst/>
          </p:nvPr>
        </p:nvGraphicFramePr>
        <p:xfrm>
          <a:off x="97211" y="555527"/>
          <a:ext cx="8723261" cy="2475835"/>
        </p:xfrm>
        <a:graphic>
          <a:graphicData uri="http://schemas.openxmlformats.org/drawingml/2006/table">
            <a:tbl>
              <a:tblPr/>
              <a:tblGrid>
                <a:gridCol w="468867">
                  <a:extLst>
                    <a:ext uri="{9D8B030D-6E8A-4147-A177-3AD203B41FA5}">
                      <a16:colId xmlns:a16="http://schemas.microsoft.com/office/drawing/2014/main" val="1212485833"/>
                    </a:ext>
                  </a:extLst>
                </a:gridCol>
                <a:gridCol w="4307362">
                  <a:extLst>
                    <a:ext uri="{9D8B030D-6E8A-4147-A177-3AD203B41FA5}">
                      <a16:colId xmlns:a16="http://schemas.microsoft.com/office/drawing/2014/main" val="2588561940"/>
                    </a:ext>
                  </a:extLst>
                </a:gridCol>
                <a:gridCol w="1926386">
                  <a:extLst>
                    <a:ext uri="{9D8B030D-6E8A-4147-A177-3AD203B41FA5}">
                      <a16:colId xmlns:a16="http://schemas.microsoft.com/office/drawing/2014/main" val="20003"/>
                    </a:ext>
                  </a:extLst>
                </a:gridCol>
                <a:gridCol w="918475">
                  <a:extLst>
                    <a:ext uri="{9D8B030D-6E8A-4147-A177-3AD203B41FA5}">
                      <a16:colId xmlns:a16="http://schemas.microsoft.com/office/drawing/2014/main" val="198435945"/>
                    </a:ext>
                  </a:extLst>
                </a:gridCol>
                <a:gridCol w="1102171">
                  <a:extLst>
                    <a:ext uri="{9D8B030D-6E8A-4147-A177-3AD203B41FA5}">
                      <a16:colId xmlns:a16="http://schemas.microsoft.com/office/drawing/2014/main" val="2619778090"/>
                    </a:ext>
                  </a:extLst>
                </a:gridCol>
              </a:tblGrid>
              <a:tr h="275092">
                <a:tc>
                  <a:txBody>
                    <a:bodyPr/>
                    <a:lstStyle/>
                    <a:p>
                      <a:pPr algn="ctr" fontAlgn="ctr"/>
                      <a:r>
                        <a:rPr lang="en-GB" sz="800" b="1" i="0" u="none" strike="noStrike" dirty="0">
                          <a:solidFill>
                            <a:srgbClr val="FFFFFF"/>
                          </a:solidFill>
                          <a:effectLst/>
                          <a:latin typeface="+mn-lt"/>
                        </a:rPr>
                        <a:t>XRN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ctr" fontAlgn="ctr"/>
                      <a:r>
                        <a:rPr lang="en-GB" sz="800" b="1" i="0" u="none" strike="noStrike" dirty="0">
                          <a:solidFill>
                            <a:srgbClr val="FFFFFF"/>
                          </a:solidFill>
                          <a:effectLst/>
                          <a:latin typeface="+mn-lt"/>
                        </a:rPr>
                        <a:t>Change Title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ctr" fontAlgn="ctr"/>
                      <a:r>
                        <a:rPr lang="en-GB" sz="800" b="1" i="0" u="none" strike="noStrike" dirty="0">
                          <a:solidFill>
                            <a:srgbClr val="FFFFFF"/>
                          </a:solidFill>
                          <a:effectLst/>
                          <a:latin typeface="+mn-lt"/>
                        </a:rPr>
                        <a:t>Current Status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ctr" fontAlgn="ctr"/>
                      <a:r>
                        <a:rPr lang="en-GB" sz="800" b="1" i="0" u="none" strike="noStrike" dirty="0">
                          <a:solidFill>
                            <a:srgbClr val="FFFFFF"/>
                          </a:solidFill>
                          <a:effectLst/>
                          <a:latin typeface="+mn-lt"/>
                        </a:rPr>
                        <a:t>Indicative R&amp;N Release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ctr" fontAlgn="ctr"/>
                      <a:r>
                        <a:rPr lang="en-GB" sz="800" b="1" i="0" u="none" strike="noStrike" dirty="0">
                          <a:solidFill>
                            <a:srgbClr val="FFFFFF"/>
                          </a:solidFill>
                          <a:effectLst/>
                          <a:latin typeface="+mn-lt"/>
                        </a:rPr>
                        <a:t>Complexity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extLst>
                  <a:ext uri="{0D108BD9-81ED-4DB2-BD59-A6C34878D82A}">
                    <a16:rowId xmlns:a16="http://schemas.microsoft.com/office/drawing/2014/main" val="1915720419"/>
                  </a:ext>
                </a:extLst>
              </a:tr>
              <a:tr h="183395">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4851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marL="0" algn="l" defTabSz="914400" rtl="0" eaLnBrk="1" fontAlgn="ctr" latinLnBrk="0" hangingPunct="1"/>
                      <a:r>
                        <a:rPr lang="en-US" sz="700" b="0" i="0" u="none" strike="noStrike" kern="1200" dirty="0">
                          <a:solidFill>
                            <a:schemeClr val="tx1"/>
                          </a:solidFill>
                          <a:effectLst/>
                          <a:latin typeface="+mn-lt"/>
                          <a:ea typeface="+mn-ea"/>
                          <a:cs typeface="+mn-cs"/>
                        </a:rPr>
                        <a:t>Moving Market Participant Ownership from SPAA to UNC/DSC (Documentation)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700" b="0" i="0" u="none" strike="noStrike" kern="1200" dirty="0">
                          <a:solidFill>
                            <a:schemeClr val="tx1"/>
                          </a:solidFill>
                          <a:effectLst/>
                          <a:latin typeface="+mn-lt"/>
                          <a:ea typeface="+mn-ea"/>
                          <a:cs typeface="+mn-cs"/>
                        </a:rPr>
                        <a:t>CP</a:t>
                      </a:r>
                      <a:r>
                        <a:rPr lang="en-US" sz="700" b="0" i="0" u="none" strike="noStrike" kern="1200" baseline="0" dirty="0">
                          <a:solidFill>
                            <a:schemeClr val="tx1"/>
                          </a:solidFill>
                          <a:effectLst/>
                          <a:latin typeface="+mn-lt"/>
                          <a:ea typeface="+mn-ea"/>
                          <a:cs typeface="+mn-cs"/>
                        </a:rPr>
                        <a:t> in Capture</a:t>
                      </a:r>
                      <a:endParaRPr lang="en-US"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a:solidFill>
                            <a:schemeClr val="tx1"/>
                          </a:solidFill>
                          <a:effectLst/>
                          <a:latin typeface="+mn-lt"/>
                          <a:ea typeface="+mn-ea"/>
                          <a:cs typeface="+mn-cs"/>
                        </a:rPr>
                        <a:t>Feb-2020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TBC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3395">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4645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algn="l" defTabSz="914400" rtl="0" eaLnBrk="1" fontAlgn="ctr" latinLnBrk="0" hangingPunct="1"/>
                      <a:r>
                        <a:rPr lang="en-US" sz="700" b="0" i="0" u="none" strike="noStrike" kern="1200" dirty="0">
                          <a:solidFill>
                            <a:schemeClr val="tx1"/>
                          </a:solidFill>
                          <a:effectLst/>
                          <a:latin typeface="+mn-lt"/>
                          <a:ea typeface="+mn-ea"/>
                          <a:cs typeface="+mn-cs"/>
                        </a:rPr>
                        <a:t>The rejection of incrementing reads submitted for an Isolated Supply Meter Point (RGMA flows)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a:solidFill>
                            <a:schemeClr val="tx1"/>
                          </a:solidFill>
                          <a:effectLst/>
                          <a:latin typeface="+mn-lt"/>
                          <a:ea typeface="+mn-ea"/>
                          <a:cs typeface="+mn-cs"/>
                        </a:rPr>
                        <a:t>CP in Capture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Major Release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TBC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3395">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a:solidFill>
                            <a:schemeClr val="tx1"/>
                          </a:solidFill>
                          <a:effectLst/>
                          <a:latin typeface="+mn-lt"/>
                          <a:ea typeface="+mn-ea"/>
                          <a:cs typeface="+mn-cs"/>
                        </a:rPr>
                        <a:t>4801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700" b="0" i="0" u="none" strike="noStrike" kern="1200" dirty="0">
                          <a:solidFill>
                            <a:schemeClr val="tx1"/>
                          </a:solidFill>
                          <a:effectLst/>
                          <a:latin typeface="+mn-lt"/>
                          <a:ea typeface="+mn-ea"/>
                          <a:cs typeface="+mn-cs"/>
                        </a:rPr>
                        <a:t>Additional information to be made viewable on DES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700" b="0" i="0" u="none" strike="noStrike" kern="1200" dirty="0">
                          <a:solidFill>
                            <a:schemeClr val="tx1"/>
                          </a:solidFill>
                          <a:effectLst/>
                          <a:latin typeface="+mn-lt"/>
                          <a:ea typeface="+mn-ea"/>
                          <a:cs typeface="+mn-cs"/>
                        </a:rPr>
                        <a:t>HLSO</a:t>
                      </a:r>
                      <a:r>
                        <a:rPr lang="en-US" sz="700" b="0" i="0" u="none" strike="noStrike" kern="1200" baseline="0" dirty="0">
                          <a:solidFill>
                            <a:schemeClr val="tx1"/>
                          </a:solidFill>
                          <a:effectLst/>
                          <a:latin typeface="+mn-lt"/>
                          <a:ea typeface="+mn-ea"/>
                          <a:cs typeface="+mn-cs"/>
                        </a:rPr>
                        <a:t> in Review</a:t>
                      </a:r>
                      <a:endParaRPr lang="en-US"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Major Release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a:solidFill>
                            <a:schemeClr val="tx1"/>
                          </a:solidFill>
                          <a:effectLst/>
                          <a:latin typeface="+mn-lt"/>
                          <a:ea typeface="+mn-ea"/>
                          <a:cs typeface="+mn-cs"/>
                        </a:rPr>
                        <a:t>TBC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83395">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a:solidFill>
                            <a:schemeClr val="tx1"/>
                          </a:solidFill>
                          <a:effectLst/>
                          <a:latin typeface="+mn-lt"/>
                          <a:ea typeface="+mn-ea"/>
                          <a:cs typeface="+mn-cs"/>
                        </a:rPr>
                        <a:t>4896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n-US" sz="700" b="0" i="0" u="none" strike="noStrike" kern="1200" dirty="0">
                          <a:solidFill>
                            <a:schemeClr val="tx1"/>
                          </a:solidFill>
                          <a:effectLst/>
                          <a:latin typeface="+mn-lt"/>
                          <a:ea typeface="+mn-ea"/>
                          <a:cs typeface="+mn-cs"/>
                        </a:rPr>
                        <a:t>Failure to Supply Gas System and Template Amendment</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700" b="0" i="0" u="none" strike="noStrike" kern="1200" dirty="0">
                          <a:solidFill>
                            <a:schemeClr val="tx1"/>
                          </a:solidFill>
                          <a:effectLst/>
                          <a:latin typeface="+mn-lt"/>
                          <a:ea typeface="+mn-ea"/>
                          <a:cs typeface="+mn-cs"/>
                        </a:rPr>
                        <a:t>CP in Capture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Major Release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a:solidFill>
                            <a:schemeClr val="tx1"/>
                          </a:solidFill>
                          <a:effectLst/>
                          <a:latin typeface="+mn-lt"/>
                          <a:ea typeface="+mn-ea"/>
                          <a:cs typeface="+mn-cs"/>
                        </a:rPr>
                        <a:t>TBC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0654834"/>
                  </a:ext>
                </a:extLst>
              </a:tr>
              <a:tr h="183395">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a:solidFill>
                            <a:schemeClr val="tx1"/>
                          </a:solidFill>
                          <a:effectLst/>
                          <a:latin typeface="+mn-lt"/>
                          <a:ea typeface="+mn-ea"/>
                          <a:cs typeface="+mn-cs"/>
                        </a:rPr>
                        <a:t>4923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n-US" sz="700" b="0" i="0" u="none" strike="noStrike" kern="1200" dirty="0">
                          <a:solidFill>
                            <a:schemeClr val="tx1"/>
                          </a:solidFill>
                          <a:effectLst/>
                          <a:latin typeface="+mn-lt"/>
                          <a:ea typeface="+mn-ea"/>
                          <a:cs typeface="+mn-cs"/>
                        </a:rPr>
                        <a:t>AQ Calculation for RGMA (ONUPD) Estimate Reads</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700" b="0" i="0" u="none" strike="noStrike" kern="1200" dirty="0">
                          <a:solidFill>
                            <a:schemeClr val="tx1"/>
                          </a:solidFill>
                          <a:effectLst/>
                          <a:latin typeface="+mn-lt"/>
                          <a:ea typeface="+mn-ea"/>
                          <a:cs typeface="+mn-cs"/>
                        </a:rPr>
                        <a:t>CP in Capture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Major Release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a:solidFill>
                            <a:schemeClr val="tx1"/>
                          </a:solidFill>
                          <a:effectLst/>
                          <a:latin typeface="+mn-lt"/>
                          <a:ea typeface="+mn-ea"/>
                          <a:cs typeface="+mn-cs"/>
                        </a:rPr>
                        <a:t>TBC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3330578"/>
                  </a:ext>
                </a:extLst>
              </a:tr>
              <a:tr h="183395">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4931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algn="l" defTabSz="914400" rtl="0" eaLnBrk="1" fontAlgn="ctr" latinLnBrk="0" hangingPunct="1"/>
                      <a:r>
                        <a:rPr lang="en-GB" sz="700" b="0" i="0" u="none" strike="noStrike" kern="1200" dirty="0">
                          <a:solidFill>
                            <a:schemeClr val="tx1"/>
                          </a:solidFill>
                          <a:effectLst/>
                          <a:latin typeface="+mn-lt"/>
                          <a:ea typeface="+mn-ea"/>
                          <a:cs typeface="+mn-cs"/>
                        </a:rPr>
                        <a:t>Submission of Space in Mandatory Data on Multiple SPA Files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r>
                        <a:rPr lang="en-GB" sz="700" b="0" i="0" u="none" strike="noStrike" kern="1200" dirty="0">
                          <a:solidFill>
                            <a:schemeClr val="tx1"/>
                          </a:solidFill>
                          <a:effectLst/>
                          <a:latin typeface="+mn-lt"/>
                          <a:ea typeface="+mn-ea"/>
                          <a:cs typeface="+mn-cs"/>
                        </a:rPr>
                        <a:t>CP</a:t>
                      </a:r>
                      <a:r>
                        <a:rPr lang="en-GB" sz="700" b="0" i="0" u="none" strike="noStrike" kern="1200" baseline="0" dirty="0">
                          <a:solidFill>
                            <a:schemeClr val="tx1"/>
                          </a:solidFill>
                          <a:effectLst/>
                          <a:latin typeface="+mn-lt"/>
                          <a:ea typeface="+mn-ea"/>
                          <a:cs typeface="+mn-cs"/>
                        </a:rPr>
                        <a:t> in Capture</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Major Release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TBC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83395">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4978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algn="l" defTabSz="914400" rtl="0" eaLnBrk="1" fontAlgn="ctr" latinLnBrk="0" hangingPunct="1"/>
                      <a:r>
                        <a:rPr lang="en-US" sz="700" b="0" i="0" u="none" strike="noStrike" kern="1200" dirty="0">
                          <a:solidFill>
                            <a:schemeClr val="tx1"/>
                          </a:solidFill>
                          <a:effectLst/>
                          <a:latin typeface="+mn-lt"/>
                          <a:ea typeface="+mn-ea"/>
                          <a:cs typeface="+mn-cs"/>
                        </a:rPr>
                        <a:t>Notification</a:t>
                      </a:r>
                      <a:r>
                        <a:rPr lang="en-US" sz="700" b="0" i="0" u="none" strike="noStrike" kern="1200" baseline="0" dirty="0">
                          <a:solidFill>
                            <a:schemeClr val="tx1"/>
                          </a:solidFill>
                          <a:effectLst/>
                          <a:latin typeface="+mn-lt"/>
                          <a:ea typeface="+mn-ea"/>
                          <a:cs typeface="+mn-cs"/>
                        </a:rPr>
                        <a:t> of Rolling AQ value (following transfer of ownership between M5 and M)</a:t>
                      </a:r>
                      <a:endParaRPr lang="en-US"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r>
                        <a:rPr lang="en-GB" sz="700" b="0" i="0" u="none" strike="noStrike" kern="1200" dirty="0">
                          <a:solidFill>
                            <a:schemeClr val="tx1"/>
                          </a:solidFill>
                          <a:effectLst/>
                          <a:latin typeface="+mn-lt"/>
                          <a:ea typeface="+mn-ea"/>
                          <a:cs typeface="+mn-cs"/>
                        </a:rPr>
                        <a:t>CP in Capture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Major Release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TBC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83395">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4990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algn="l" defTabSz="914400" rtl="0" eaLnBrk="1" fontAlgn="ctr" latinLnBrk="0" hangingPunct="1"/>
                      <a:r>
                        <a:rPr lang="en-US" sz="700" b="0" i="0" u="none" strike="noStrike" kern="1200" dirty="0">
                          <a:solidFill>
                            <a:schemeClr val="tx1"/>
                          </a:solidFill>
                          <a:effectLst/>
                          <a:latin typeface="+mn-lt"/>
                          <a:ea typeface="+mn-ea"/>
                          <a:cs typeface="+mn-cs"/>
                        </a:rPr>
                        <a:t>Transfer of sites with Low Read Submission Performance from Class 2 and 3 into Class 4 (Mod 664)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r>
                        <a:rPr lang="en-GB" sz="700" b="0" i="0" u="none" strike="noStrike" kern="1200" dirty="0">
                          <a:solidFill>
                            <a:schemeClr val="tx1"/>
                          </a:solidFill>
                          <a:effectLst/>
                          <a:latin typeface="+mn-lt"/>
                          <a:ea typeface="+mn-ea"/>
                          <a:cs typeface="+mn-cs"/>
                        </a:rPr>
                        <a:t>CP</a:t>
                      </a:r>
                      <a:r>
                        <a:rPr lang="en-GB" sz="700" b="0" i="0" u="none" strike="noStrike" kern="1200" baseline="0" dirty="0">
                          <a:solidFill>
                            <a:schemeClr val="tx1"/>
                          </a:solidFill>
                          <a:effectLst/>
                          <a:latin typeface="+mn-lt"/>
                          <a:ea typeface="+mn-ea"/>
                          <a:cs typeface="+mn-cs"/>
                        </a:rPr>
                        <a:t> in Capture</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Major Release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TBC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83395">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4992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algn="l" defTabSz="914400" rtl="0" eaLnBrk="1" fontAlgn="ctr" latinLnBrk="0" hangingPunct="1"/>
                      <a:r>
                        <a:rPr lang="en-US" sz="700" b="0" i="0" u="none" strike="noStrike" kern="1200" dirty="0">
                          <a:solidFill>
                            <a:schemeClr val="tx1"/>
                          </a:solidFill>
                          <a:effectLst/>
                          <a:latin typeface="+mn-lt"/>
                          <a:ea typeface="+mn-ea"/>
                          <a:cs typeface="+mn-cs"/>
                        </a:rPr>
                        <a:t>Creation of new change type to recover last resort supply payment (Mod 0687)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r>
                        <a:rPr lang="en-GB" sz="700" b="0" i="0" u="none" strike="noStrike" kern="1200" dirty="0">
                          <a:solidFill>
                            <a:schemeClr val="tx1"/>
                          </a:solidFill>
                          <a:effectLst/>
                          <a:latin typeface="+mn-lt"/>
                          <a:ea typeface="+mn-ea"/>
                          <a:cs typeface="+mn-cs"/>
                        </a:rPr>
                        <a:t>CP in Capture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Major Release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TBC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83395">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4914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99"/>
                    </a:solidFill>
                  </a:tcPr>
                </a:tc>
                <a:tc>
                  <a:txBody>
                    <a:bodyPr/>
                    <a:lstStyle/>
                    <a:p>
                      <a:pPr marL="0" algn="l" defTabSz="914400" rtl="0" eaLnBrk="1" fontAlgn="ctr" latinLnBrk="0" hangingPunct="1"/>
                      <a:r>
                        <a:rPr lang="en-GB" sz="700" b="0" i="0" u="none" strike="noStrike" kern="1200" dirty="0">
                          <a:solidFill>
                            <a:schemeClr val="tx1"/>
                          </a:solidFill>
                          <a:effectLst/>
                          <a:latin typeface="+mn-lt"/>
                          <a:ea typeface="+mn-ea"/>
                          <a:cs typeface="+mn-cs"/>
                        </a:rPr>
                        <a:t>Mod</a:t>
                      </a:r>
                      <a:r>
                        <a:rPr lang="en-GB" sz="700" b="0" i="0" u="none" strike="noStrike" kern="1200" baseline="0" dirty="0">
                          <a:solidFill>
                            <a:schemeClr val="tx1"/>
                          </a:solidFill>
                          <a:effectLst/>
                          <a:latin typeface="+mn-lt"/>
                          <a:ea typeface="+mn-ea"/>
                          <a:cs typeface="+mn-cs"/>
                        </a:rPr>
                        <a:t> 651 -  Retrospective Data Update Provisions</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700" b="0" i="0" u="none" strike="noStrike" kern="1200" dirty="0">
                          <a:solidFill>
                            <a:schemeClr val="tx1"/>
                          </a:solidFill>
                          <a:effectLst/>
                          <a:latin typeface="+mn-lt"/>
                          <a:ea typeface="+mn-ea"/>
                          <a:cs typeface="+mn-cs"/>
                        </a:rPr>
                        <a:t>Solution Approval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Major Release</a:t>
                      </a:r>
                      <a:r>
                        <a:rPr lang="en-GB" sz="700" b="0" i="0" u="none" strike="noStrike" kern="1200" baseline="0" dirty="0">
                          <a:solidFill>
                            <a:schemeClr val="tx1"/>
                          </a:solidFill>
                          <a:effectLst/>
                          <a:latin typeface="+mn-lt"/>
                          <a:ea typeface="+mn-ea"/>
                          <a:cs typeface="+mn-cs"/>
                        </a:rPr>
                        <a:t> </a:t>
                      </a:r>
                      <a:r>
                        <a:rPr lang="en-GB" sz="700" b="0" i="0" u="none" strike="noStrike" kern="1200" dirty="0">
                          <a:solidFill>
                            <a:schemeClr val="tx1"/>
                          </a:solidFill>
                          <a:effectLst/>
                          <a:latin typeface="+mn-lt"/>
                          <a:ea typeface="+mn-ea"/>
                          <a:cs typeface="+mn-cs"/>
                        </a:rPr>
                        <a:t>2020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TBC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83395">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4716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D1F5"/>
                    </a:solidFill>
                  </a:tcPr>
                </a:tc>
                <a:tc>
                  <a:txBody>
                    <a:bodyPr/>
                    <a:lstStyle/>
                    <a:p>
                      <a:pPr marL="0" algn="l" defTabSz="914400" rtl="0" eaLnBrk="1" fontAlgn="ctr" latinLnBrk="0" hangingPunct="1"/>
                      <a:r>
                        <a:rPr lang="en-US" sz="700" b="0" i="0" u="none" strike="noStrike" kern="1200" dirty="0">
                          <a:solidFill>
                            <a:schemeClr val="tx1"/>
                          </a:solidFill>
                          <a:effectLst/>
                          <a:latin typeface="+mn-lt"/>
                          <a:ea typeface="+mn-ea"/>
                          <a:cs typeface="+mn-cs"/>
                        </a:rPr>
                        <a:t>Increased Field Length – ‘Updated by’ data item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a:solidFill>
                            <a:schemeClr val="tx1"/>
                          </a:solidFill>
                          <a:effectLst/>
                          <a:latin typeface="+mn-lt"/>
                          <a:ea typeface="+mn-ea"/>
                          <a:cs typeface="+mn-cs"/>
                        </a:rPr>
                        <a:t>HLSO</a:t>
                      </a:r>
                      <a:r>
                        <a:rPr lang="en-GB" sz="700" b="0" i="0" u="none" strike="noStrike" kern="1200" baseline="0" dirty="0">
                          <a:solidFill>
                            <a:schemeClr val="tx1"/>
                          </a:solidFill>
                          <a:effectLst/>
                          <a:latin typeface="+mn-lt"/>
                          <a:ea typeface="+mn-ea"/>
                          <a:cs typeface="+mn-cs"/>
                        </a:rPr>
                        <a:t> in Review</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a:solidFill>
                            <a:schemeClr val="tx1"/>
                          </a:solidFill>
                          <a:effectLst/>
                          <a:latin typeface="+mn-lt"/>
                          <a:ea typeface="+mn-ea"/>
                          <a:cs typeface="+mn-cs"/>
                        </a:rPr>
                        <a:t>Minor Release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Medium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0"/>
                  </a:ext>
                </a:extLst>
              </a:tr>
              <a:tr h="183395">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4854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99FF"/>
                    </a:solidFill>
                  </a:tcPr>
                </a:tc>
                <a:tc>
                  <a:txBody>
                    <a:bodyPr/>
                    <a:lstStyle/>
                    <a:p>
                      <a:pPr marL="0" algn="l" defTabSz="914400" rtl="0" eaLnBrk="1" fontAlgn="ctr" latinLnBrk="0" hangingPunct="1"/>
                      <a:r>
                        <a:rPr lang="en-US" sz="700" b="0" i="0" u="none" strike="noStrike" kern="1200" dirty="0">
                          <a:solidFill>
                            <a:schemeClr val="tx1"/>
                          </a:solidFill>
                          <a:effectLst/>
                          <a:latin typeface="+mn-lt"/>
                          <a:ea typeface="+mn-ea"/>
                          <a:cs typeface="+mn-cs"/>
                        </a:rPr>
                        <a:t>Transfer of NDM sampling obligations from Distribution Network Operators</a:t>
                      </a:r>
                      <a:r>
                        <a:rPr lang="en-US" sz="700" b="0" i="0" u="none" strike="noStrike" kern="1200" baseline="0" dirty="0">
                          <a:solidFill>
                            <a:schemeClr val="tx1"/>
                          </a:solidFill>
                          <a:effectLst/>
                          <a:latin typeface="+mn-lt"/>
                          <a:ea typeface="+mn-ea"/>
                          <a:cs typeface="+mn-cs"/>
                        </a:rPr>
                        <a:t> to the CDSP</a:t>
                      </a:r>
                      <a:endParaRPr lang="en-US"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a:solidFill>
                            <a:schemeClr val="tx1"/>
                          </a:solidFill>
                          <a:effectLst/>
                          <a:latin typeface="+mn-lt"/>
                          <a:ea typeface="+mn-ea"/>
                          <a:cs typeface="+mn-cs"/>
                        </a:rPr>
                        <a:t>In</a:t>
                      </a:r>
                      <a:r>
                        <a:rPr lang="en-GB" sz="700" b="0" i="0" u="none" strike="noStrike" kern="1200" baseline="0" dirty="0">
                          <a:solidFill>
                            <a:schemeClr val="tx1"/>
                          </a:solidFill>
                          <a:effectLst/>
                          <a:latin typeface="+mn-lt"/>
                          <a:ea typeface="+mn-ea"/>
                          <a:cs typeface="+mn-cs"/>
                        </a:rPr>
                        <a:t> Capture</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a:solidFill>
                            <a:schemeClr val="tx1"/>
                          </a:solidFill>
                          <a:effectLst/>
                          <a:latin typeface="+mn-lt"/>
                          <a:ea typeface="+mn-ea"/>
                          <a:cs typeface="+mn-cs"/>
                        </a:rPr>
                        <a:t>Unallocated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TBC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
        <p:nvSpPr>
          <p:cNvPr id="6" name="Title 1">
            <a:extLst>
              <a:ext uri="{FF2B5EF4-FFF2-40B4-BE49-F238E27FC236}">
                <a16:creationId xmlns:a16="http://schemas.microsoft.com/office/drawing/2014/main" id="{AAB7F775-B62D-4B10-B2D6-35D8917FF020}"/>
              </a:ext>
            </a:extLst>
          </p:cNvPr>
          <p:cNvSpPr>
            <a:spLocks noGrp="1"/>
          </p:cNvSpPr>
          <p:nvPr>
            <p:ph type="title"/>
          </p:nvPr>
        </p:nvSpPr>
        <p:spPr>
          <a:xfrm>
            <a:off x="28329" y="29649"/>
            <a:ext cx="8688388" cy="525878"/>
          </a:xfrm>
        </p:spPr>
        <p:txBody>
          <a:bodyPr>
            <a:noAutofit/>
          </a:bodyPr>
          <a:lstStyle/>
          <a:p>
            <a:pPr algn="l"/>
            <a:r>
              <a:rPr lang="en-GB" sz="1800" dirty="0"/>
              <a:t>Change Index – UK Link Unallocated External Impacting Changes  </a:t>
            </a:r>
          </a:p>
        </p:txBody>
      </p:sp>
      <p:graphicFrame>
        <p:nvGraphicFramePr>
          <p:cNvPr id="3" name="Table 2"/>
          <p:cNvGraphicFramePr>
            <a:graphicFrameLocks noGrp="1"/>
          </p:cNvGraphicFramePr>
          <p:nvPr>
            <p:extLst/>
          </p:nvPr>
        </p:nvGraphicFramePr>
        <p:xfrm>
          <a:off x="8148736" y="3507855"/>
          <a:ext cx="887760" cy="1495031"/>
        </p:xfrm>
        <a:graphic>
          <a:graphicData uri="http://schemas.openxmlformats.org/drawingml/2006/table">
            <a:tbl>
              <a:tblPr firstRow="1" bandRow="1">
                <a:tableStyleId>{5C22544A-7EE6-4342-B048-85BDC9FD1C3A}</a:tableStyleId>
              </a:tblPr>
              <a:tblGrid>
                <a:gridCol w="887760">
                  <a:extLst>
                    <a:ext uri="{9D8B030D-6E8A-4147-A177-3AD203B41FA5}">
                      <a16:colId xmlns:a16="http://schemas.microsoft.com/office/drawing/2014/main" val="20000"/>
                    </a:ext>
                  </a:extLst>
                </a:gridCol>
              </a:tblGrid>
              <a:tr h="230426">
                <a:tc>
                  <a:txBody>
                    <a:bodyPr/>
                    <a:lstStyle/>
                    <a:p>
                      <a:r>
                        <a:rPr lang="en-GB" sz="800" b="1" dirty="0">
                          <a:solidFill>
                            <a:schemeClr val="tx1"/>
                          </a:solidFill>
                        </a:rPr>
                        <a:t>tbc</a:t>
                      </a:r>
                    </a:p>
                  </a:txBody>
                  <a:tcPr>
                    <a:solidFill>
                      <a:schemeClr val="accent6">
                        <a:lumMod val="75000"/>
                      </a:schemeClr>
                    </a:solidFill>
                  </a:tcPr>
                </a:tc>
                <a:extLst>
                  <a:ext uri="{0D108BD9-81ED-4DB2-BD59-A6C34878D82A}">
                    <a16:rowId xmlns:a16="http://schemas.microsoft.com/office/drawing/2014/main" val="10000"/>
                  </a:ext>
                </a:extLst>
              </a:tr>
              <a:tr h="230426">
                <a:tc>
                  <a:txBody>
                    <a:bodyPr/>
                    <a:lstStyle/>
                    <a:p>
                      <a:r>
                        <a:rPr lang="en-GB" sz="800" b="1" dirty="0">
                          <a:solidFill>
                            <a:schemeClr val="tx1"/>
                          </a:solidFill>
                        </a:rPr>
                        <a:t>Feb 2020</a:t>
                      </a:r>
                    </a:p>
                  </a:txBody>
                  <a:tcPr>
                    <a:solidFill>
                      <a:srgbClr val="FFFF66"/>
                    </a:solidFill>
                  </a:tcPr>
                </a:tc>
                <a:extLst>
                  <a:ext uri="{0D108BD9-81ED-4DB2-BD59-A6C34878D82A}">
                    <a16:rowId xmlns:a16="http://schemas.microsoft.com/office/drawing/2014/main" val="10001"/>
                  </a:ext>
                </a:extLst>
              </a:tr>
              <a:tr h="230426">
                <a:tc>
                  <a:txBody>
                    <a:bodyPr/>
                    <a:lstStyle/>
                    <a:p>
                      <a:r>
                        <a:rPr lang="en-GB" sz="800" b="1" dirty="0">
                          <a:solidFill>
                            <a:schemeClr val="tx1"/>
                          </a:solidFill>
                        </a:rPr>
                        <a:t>Major</a:t>
                      </a:r>
                      <a:r>
                        <a:rPr lang="en-GB" sz="800" b="1" baseline="0" dirty="0">
                          <a:solidFill>
                            <a:schemeClr val="tx1"/>
                          </a:solidFill>
                        </a:rPr>
                        <a:t> Release</a:t>
                      </a:r>
                      <a:endParaRPr lang="en-GB" sz="800" b="1" dirty="0">
                        <a:solidFill>
                          <a:schemeClr val="tx1"/>
                        </a:solidFill>
                      </a:endParaRPr>
                    </a:p>
                  </a:txBody>
                  <a:tcPr>
                    <a:solidFill>
                      <a:schemeClr val="accent2">
                        <a:lumMod val="60000"/>
                        <a:lumOff val="40000"/>
                      </a:schemeClr>
                    </a:solidFill>
                  </a:tcPr>
                </a:tc>
                <a:extLst>
                  <a:ext uri="{0D108BD9-81ED-4DB2-BD59-A6C34878D82A}">
                    <a16:rowId xmlns:a16="http://schemas.microsoft.com/office/drawing/2014/main" val="10002"/>
                  </a:ext>
                </a:extLst>
              </a:tr>
              <a:tr h="230426">
                <a:tc>
                  <a:txBody>
                    <a:bodyPr/>
                    <a:lstStyle/>
                    <a:p>
                      <a:r>
                        <a:rPr lang="en-GB" sz="800" b="1" dirty="0">
                          <a:solidFill>
                            <a:schemeClr val="tx1"/>
                          </a:solidFill>
                        </a:rPr>
                        <a:t>Retro</a:t>
                      </a:r>
                      <a:r>
                        <a:rPr lang="en-GB" sz="800" b="1" baseline="0" dirty="0">
                          <a:solidFill>
                            <a:schemeClr val="tx1"/>
                          </a:solidFill>
                        </a:rPr>
                        <a:t> 2020</a:t>
                      </a:r>
                      <a:endParaRPr lang="en-GB" sz="800" b="1" dirty="0">
                        <a:solidFill>
                          <a:schemeClr val="tx1"/>
                        </a:solidFill>
                      </a:endParaRPr>
                    </a:p>
                  </a:txBody>
                  <a:tcPr>
                    <a:solidFill>
                      <a:srgbClr val="99FF99"/>
                    </a:solidFill>
                  </a:tcPr>
                </a:tc>
                <a:extLst>
                  <a:ext uri="{0D108BD9-81ED-4DB2-BD59-A6C34878D82A}">
                    <a16:rowId xmlns:a16="http://schemas.microsoft.com/office/drawing/2014/main" val="10003"/>
                  </a:ext>
                </a:extLst>
              </a:tr>
              <a:tr h="342900">
                <a:tc>
                  <a:txBody>
                    <a:bodyPr/>
                    <a:lstStyle/>
                    <a:p>
                      <a:r>
                        <a:rPr lang="en-GB" sz="800" b="1" dirty="0">
                          <a:solidFill>
                            <a:schemeClr val="tx1"/>
                          </a:solidFill>
                        </a:rPr>
                        <a:t>Minor</a:t>
                      </a:r>
                      <a:r>
                        <a:rPr lang="en-GB" sz="800" b="1" baseline="0" dirty="0">
                          <a:solidFill>
                            <a:schemeClr val="tx1"/>
                          </a:solidFill>
                        </a:rPr>
                        <a:t> Release</a:t>
                      </a:r>
                      <a:endParaRPr lang="en-GB" sz="800" b="1" dirty="0">
                        <a:solidFill>
                          <a:schemeClr val="tx1"/>
                        </a:solidFill>
                      </a:endParaRPr>
                    </a:p>
                  </a:txBody>
                  <a:tcPr>
                    <a:solidFill>
                      <a:srgbClr val="40D1F5"/>
                    </a:solidFill>
                  </a:tcPr>
                </a:tc>
                <a:extLst>
                  <a:ext uri="{0D108BD9-81ED-4DB2-BD59-A6C34878D82A}">
                    <a16:rowId xmlns:a16="http://schemas.microsoft.com/office/drawing/2014/main" val="10004"/>
                  </a:ext>
                </a:extLst>
              </a:tr>
              <a:tr h="230426">
                <a:tc>
                  <a:txBody>
                    <a:bodyPr/>
                    <a:lstStyle/>
                    <a:p>
                      <a:r>
                        <a:rPr lang="en-GB" sz="800" b="1" dirty="0">
                          <a:solidFill>
                            <a:schemeClr val="tx1"/>
                          </a:solidFill>
                        </a:rPr>
                        <a:t>Unallocated</a:t>
                      </a:r>
                    </a:p>
                  </a:txBody>
                  <a:tcPr>
                    <a:solidFill>
                      <a:schemeClr val="accent4">
                        <a:lumMod val="40000"/>
                        <a:lumOff val="60000"/>
                      </a:schemeClr>
                    </a:solidFill>
                  </a:tcPr>
                </a:tc>
                <a:extLst>
                  <a:ext uri="{0D108BD9-81ED-4DB2-BD59-A6C34878D82A}">
                    <a16:rowId xmlns:a16="http://schemas.microsoft.com/office/drawing/2014/main" val="10005"/>
                  </a:ext>
                </a:extLst>
              </a:tr>
            </a:tbl>
          </a:graphicData>
        </a:graphic>
      </p:graphicFrame>
      <p:sp>
        <p:nvSpPr>
          <p:cNvPr id="4" name="TextBox 3"/>
          <p:cNvSpPr txBox="1"/>
          <p:nvPr/>
        </p:nvSpPr>
        <p:spPr>
          <a:xfrm>
            <a:off x="7596337" y="4269746"/>
            <a:ext cx="720080" cy="246221"/>
          </a:xfrm>
          <a:prstGeom prst="rect">
            <a:avLst/>
          </a:prstGeom>
          <a:noFill/>
        </p:spPr>
        <p:txBody>
          <a:bodyPr wrap="square" rtlCol="0">
            <a:spAutoFit/>
          </a:bodyPr>
          <a:lstStyle/>
          <a:p>
            <a:pPr defTabSz="914378"/>
            <a:r>
              <a:rPr lang="en-GB" sz="1000" b="1" dirty="0">
                <a:solidFill>
                  <a:prstClr val="black"/>
                </a:solidFill>
                <a:latin typeface="Arial"/>
              </a:rPr>
              <a:t>KEY</a:t>
            </a:r>
          </a:p>
        </p:txBody>
      </p:sp>
      <p:graphicFrame>
        <p:nvGraphicFramePr>
          <p:cNvPr id="7" name="Object 6">
            <a:extLst>
              <a:ext uri="{FF2B5EF4-FFF2-40B4-BE49-F238E27FC236}">
                <a16:creationId xmlns:a16="http://schemas.microsoft.com/office/drawing/2014/main" id="{B2279062-CF2A-4629-B85D-4180440898D3}"/>
              </a:ext>
            </a:extLst>
          </p:cNvPr>
          <p:cNvGraphicFramePr>
            <a:graphicFrameLocks noChangeAspect="1"/>
          </p:cNvGraphicFramePr>
          <p:nvPr>
            <p:extLst/>
          </p:nvPr>
        </p:nvGraphicFramePr>
        <p:xfrm>
          <a:off x="332509" y="3507854"/>
          <a:ext cx="685800" cy="604838"/>
        </p:xfrm>
        <a:graphic>
          <a:graphicData uri="http://schemas.openxmlformats.org/presentationml/2006/ole">
            <mc:AlternateContent xmlns:mc="http://schemas.openxmlformats.org/markup-compatibility/2006">
              <mc:Choice xmlns:v="urn:schemas-microsoft-com:vml" Requires="v">
                <p:oleObj spid="_x0000_s1028" name="Worksheet" showAsIcon="1" r:id="rId3" imgW="914400" imgH="806400" progId="Excel.Sheet.12">
                  <p:embed/>
                </p:oleObj>
              </mc:Choice>
              <mc:Fallback>
                <p:oleObj name="Worksheet" showAsIcon="1" r:id="rId3" imgW="914400" imgH="806400" progId="Excel.Sheet.12">
                  <p:embed/>
                  <p:pic>
                    <p:nvPicPr>
                      <p:cNvPr id="7" name="Object 6">
                        <a:extLst>
                          <a:ext uri="{FF2B5EF4-FFF2-40B4-BE49-F238E27FC236}">
                            <a16:creationId xmlns:a16="http://schemas.microsoft.com/office/drawing/2014/main" id="{B2279062-CF2A-4629-B85D-4180440898D3}"/>
                          </a:ext>
                        </a:extLst>
                      </p:cNvPr>
                      <p:cNvPicPr/>
                      <p:nvPr/>
                    </p:nvPicPr>
                    <p:blipFill>
                      <a:blip r:embed="rId4"/>
                      <a:stretch>
                        <a:fillRect/>
                      </a:stretch>
                    </p:blipFill>
                    <p:spPr>
                      <a:xfrm>
                        <a:off x="332509" y="3507854"/>
                        <a:ext cx="685800" cy="604838"/>
                      </a:xfrm>
                      <a:prstGeom prst="rect">
                        <a:avLst/>
                      </a:prstGeom>
                    </p:spPr>
                  </p:pic>
                </p:oleObj>
              </mc:Fallback>
            </mc:AlternateContent>
          </a:graphicData>
        </a:graphic>
      </p:graphicFrame>
    </p:spTree>
    <p:extLst>
      <p:ext uri="{BB962C8B-B14F-4D97-AF65-F5344CB8AC3E}">
        <p14:creationId xmlns:p14="http://schemas.microsoft.com/office/powerpoint/2010/main" val="7147040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5C396-CDE5-4901-9D7A-9394CD533192}"/>
              </a:ext>
            </a:extLst>
          </p:cNvPr>
          <p:cNvSpPr>
            <a:spLocks noGrp="1"/>
          </p:cNvSpPr>
          <p:nvPr>
            <p:ph type="title"/>
          </p:nvPr>
        </p:nvSpPr>
        <p:spPr/>
        <p:txBody>
          <a:bodyPr/>
          <a:lstStyle/>
          <a:p>
            <a:r>
              <a:rPr lang="en-GB" dirty="0"/>
              <a:t>7.7 UK Link POAP</a:t>
            </a:r>
          </a:p>
        </p:txBody>
      </p:sp>
      <p:sp>
        <p:nvSpPr>
          <p:cNvPr id="3" name="Content Placeholder 2">
            <a:extLst>
              <a:ext uri="{FF2B5EF4-FFF2-40B4-BE49-F238E27FC236}">
                <a16:creationId xmlns:a16="http://schemas.microsoft.com/office/drawing/2014/main" id="{6A31334A-0767-4E73-9ACA-A3014D5FD4A9}"/>
              </a:ext>
            </a:extLst>
          </p:cNvPr>
          <p:cNvSpPr>
            <a:spLocks noGrp="1"/>
          </p:cNvSpPr>
          <p:nvPr>
            <p:ph idx="1"/>
          </p:nvPr>
        </p:nvSpPr>
        <p:spPr/>
        <p:txBody>
          <a:bodyPr/>
          <a:lstStyle/>
          <a:p>
            <a:r>
              <a:rPr lang="en-GB" sz="2000" dirty="0"/>
              <a:t>Please see attached POAP of the Portfolio roadmap.</a:t>
            </a:r>
          </a:p>
          <a:p>
            <a:endParaRPr lang="en-GB" dirty="0"/>
          </a:p>
          <a:p>
            <a:endParaRPr lang="en-GB" dirty="0"/>
          </a:p>
        </p:txBody>
      </p:sp>
      <p:graphicFrame>
        <p:nvGraphicFramePr>
          <p:cNvPr id="5" name="Object 4">
            <a:extLst>
              <a:ext uri="{FF2B5EF4-FFF2-40B4-BE49-F238E27FC236}">
                <a16:creationId xmlns:a16="http://schemas.microsoft.com/office/drawing/2014/main" id="{D357C537-9C58-4F91-BB1C-9A0B6D214ABB}"/>
              </a:ext>
            </a:extLst>
          </p:cNvPr>
          <p:cNvGraphicFramePr>
            <a:graphicFrameLocks noChangeAspect="1"/>
          </p:cNvGraphicFramePr>
          <p:nvPr>
            <p:extLst>
              <p:ext uri="{D42A27DB-BD31-4B8C-83A1-F6EECF244321}">
                <p14:modId xmlns:p14="http://schemas.microsoft.com/office/powerpoint/2010/main" val="3613200319"/>
              </p:ext>
            </p:extLst>
          </p:nvPr>
        </p:nvGraphicFramePr>
        <p:xfrm>
          <a:off x="971600" y="1851670"/>
          <a:ext cx="1872208" cy="1651183"/>
        </p:xfrm>
        <a:graphic>
          <a:graphicData uri="http://schemas.openxmlformats.org/presentationml/2006/ole">
            <mc:AlternateContent xmlns:mc="http://schemas.openxmlformats.org/markup-compatibility/2006">
              <mc:Choice xmlns:v="urn:schemas-microsoft-com:vml" Requires="v">
                <p:oleObj spid="_x0000_s2052" name="Acrobat Document" showAsIcon="1" r:id="rId3" imgW="914400" imgH="806400" progId="AcroExch.Document.DC">
                  <p:embed/>
                </p:oleObj>
              </mc:Choice>
              <mc:Fallback>
                <p:oleObj name="Acrobat Document" showAsIcon="1" r:id="rId3" imgW="914400" imgH="806400" progId="AcroExch.Document.DC">
                  <p:embed/>
                  <p:pic>
                    <p:nvPicPr>
                      <p:cNvPr id="0" name=""/>
                      <p:cNvPicPr/>
                      <p:nvPr/>
                    </p:nvPicPr>
                    <p:blipFill>
                      <a:blip r:embed="rId4"/>
                      <a:stretch>
                        <a:fillRect/>
                      </a:stretch>
                    </p:blipFill>
                    <p:spPr>
                      <a:xfrm>
                        <a:off x="971600" y="1851670"/>
                        <a:ext cx="1872208" cy="1651183"/>
                      </a:xfrm>
                      <a:prstGeom prst="rect">
                        <a:avLst/>
                      </a:prstGeom>
                    </p:spPr>
                  </p:pic>
                </p:oleObj>
              </mc:Fallback>
            </mc:AlternateContent>
          </a:graphicData>
        </a:graphic>
      </p:graphicFrame>
    </p:spTree>
    <p:extLst>
      <p:ext uri="{BB962C8B-B14F-4D97-AF65-F5344CB8AC3E}">
        <p14:creationId xmlns:p14="http://schemas.microsoft.com/office/powerpoint/2010/main" val="8862346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E9847-45DE-4C06-AF35-7415958CDFBA}"/>
              </a:ext>
            </a:extLst>
          </p:cNvPr>
          <p:cNvSpPr>
            <a:spLocks noGrp="1"/>
          </p:cNvSpPr>
          <p:nvPr>
            <p:ph type="title"/>
          </p:nvPr>
        </p:nvSpPr>
        <p:spPr/>
        <p:txBody>
          <a:bodyPr/>
          <a:lstStyle/>
          <a:p>
            <a:r>
              <a:rPr lang="en-US" dirty="0"/>
              <a:t>7.8. Change Assurance Health Check</a:t>
            </a:r>
            <a:endParaRPr lang="en-GB" dirty="0"/>
          </a:p>
        </p:txBody>
      </p:sp>
      <p:sp>
        <p:nvSpPr>
          <p:cNvPr id="3" name="Content Placeholder 2">
            <a:extLst>
              <a:ext uri="{FF2B5EF4-FFF2-40B4-BE49-F238E27FC236}">
                <a16:creationId xmlns:a16="http://schemas.microsoft.com/office/drawing/2014/main" id="{D0E5D817-7F75-4234-BCE4-1E00D9A32D92}"/>
              </a:ext>
            </a:extLst>
          </p:cNvPr>
          <p:cNvSpPr>
            <a:spLocks noGrp="1"/>
          </p:cNvSpPr>
          <p:nvPr>
            <p:ph idx="1"/>
          </p:nvPr>
        </p:nvSpPr>
        <p:spPr/>
        <p:txBody>
          <a:bodyPr>
            <a:normAutofit/>
          </a:bodyPr>
          <a:lstStyle/>
          <a:p>
            <a:r>
              <a:rPr lang="en-GB" sz="2000" dirty="0"/>
              <a:t>Any queries raised at the meeting will be taken away and answered in Novembers meeting.  If you wish to raise a question beforehand, please email </a:t>
            </a:r>
            <a:r>
              <a:rPr lang="en-GB" sz="2000" dirty="0">
                <a:hlinkClick r:id="rId2"/>
              </a:rPr>
              <a:t>uklink@Xoserve.com</a:t>
            </a:r>
            <a:r>
              <a:rPr lang="en-GB" sz="2000" dirty="0"/>
              <a:t> </a:t>
            </a:r>
          </a:p>
        </p:txBody>
      </p:sp>
    </p:spTree>
    <p:extLst>
      <p:ext uri="{BB962C8B-B14F-4D97-AF65-F5344CB8AC3E}">
        <p14:creationId xmlns:p14="http://schemas.microsoft.com/office/powerpoint/2010/main" val="15530577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Rectangle 145"/>
          <p:cNvSpPr/>
          <p:nvPr/>
        </p:nvSpPr>
        <p:spPr bwMode="auto">
          <a:xfrm>
            <a:off x="-1266" y="262224"/>
            <a:ext cx="9144000" cy="442588"/>
          </a:xfrm>
          <a:prstGeom prst="rect">
            <a:avLst/>
          </a:prstGeom>
          <a:solidFill>
            <a:srgbClr val="E7BB20"/>
          </a:solidFill>
          <a:ln w="9525" cap="flat" cmpd="sng" algn="ctr">
            <a:noFill/>
            <a:prstDash val="solid"/>
            <a:round/>
            <a:headEnd type="none" w="med" len="med"/>
            <a:tailEnd type="none" w="med" len="med"/>
          </a:ln>
          <a:effectLst/>
        </p:spPr>
        <p:txBody>
          <a:bodyPr vert="horz" wrap="square" lIns="92073" tIns="46037" rIns="92073" bIns="46037" numCol="1" rtlCol="0" anchor="ctr" anchorCtr="0" compatLnSpc="1">
            <a:prstTxWarp prst="textNoShape">
              <a:avLst/>
            </a:prstTxWarp>
          </a:bodyPr>
          <a:lstStyle/>
          <a:p>
            <a:pPr algn="ctr" fontAlgn="base">
              <a:spcBef>
                <a:spcPct val="0"/>
              </a:spcBef>
              <a:spcAft>
                <a:spcPct val="0"/>
              </a:spcAft>
            </a:pPr>
            <a:r>
              <a:rPr lang="en-GB" sz="2000" b="1">
                <a:solidFill>
                  <a:schemeClr val="bg1"/>
                </a:solidFill>
                <a:latin typeface="Arial" charset="0"/>
              </a:rPr>
              <a:t>7.9.1 Customer </a:t>
            </a:r>
            <a:r>
              <a:rPr lang="en-GB" sz="2000" b="1" dirty="0">
                <a:solidFill>
                  <a:schemeClr val="bg1"/>
                </a:solidFill>
                <a:latin typeface="Arial" charset="0"/>
              </a:rPr>
              <a:t>Impacting Data Changes: XRNs</a:t>
            </a:r>
          </a:p>
        </p:txBody>
      </p:sp>
      <p:graphicFrame>
        <p:nvGraphicFramePr>
          <p:cNvPr id="2" name="Table 1"/>
          <p:cNvGraphicFramePr>
            <a:graphicFrameLocks noGrp="1"/>
          </p:cNvGraphicFramePr>
          <p:nvPr>
            <p:extLst/>
          </p:nvPr>
        </p:nvGraphicFramePr>
        <p:xfrm>
          <a:off x="107500" y="1471886"/>
          <a:ext cx="9001004" cy="3332112"/>
        </p:xfrm>
        <a:graphic>
          <a:graphicData uri="http://schemas.openxmlformats.org/drawingml/2006/table">
            <a:tbl>
              <a:tblPr firstRow="1" firstCol="1" bandRow="1">
                <a:tableStyleId>{69012ECD-51FC-41F1-AA8D-1B2483CD663E}</a:tableStyleId>
              </a:tblPr>
              <a:tblGrid>
                <a:gridCol w="2448276">
                  <a:extLst>
                    <a:ext uri="{9D8B030D-6E8A-4147-A177-3AD203B41FA5}">
                      <a16:colId xmlns:a16="http://schemas.microsoft.com/office/drawing/2014/main" val="20000"/>
                    </a:ext>
                  </a:extLst>
                </a:gridCol>
                <a:gridCol w="1028105">
                  <a:extLst>
                    <a:ext uri="{9D8B030D-6E8A-4147-A177-3AD203B41FA5}">
                      <a16:colId xmlns:a16="http://schemas.microsoft.com/office/drawing/2014/main" val="20006"/>
                    </a:ext>
                  </a:extLst>
                </a:gridCol>
                <a:gridCol w="817574">
                  <a:extLst>
                    <a:ext uri="{9D8B030D-6E8A-4147-A177-3AD203B41FA5}">
                      <a16:colId xmlns:a16="http://schemas.microsoft.com/office/drawing/2014/main" val="20007"/>
                    </a:ext>
                  </a:extLst>
                </a:gridCol>
                <a:gridCol w="817574">
                  <a:extLst>
                    <a:ext uri="{9D8B030D-6E8A-4147-A177-3AD203B41FA5}">
                      <a16:colId xmlns:a16="http://schemas.microsoft.com/office/drawing/2014/main" val="20008"/>
                    </a:ext>
                  </a:extLst>
                </a:gridCol>
                <a:gridCol w="817574">
                  <a:extLst>
                    <a:ext uri="{9D8B030D-6E8A-4147-A177-3AD203B41FA5}">
                      <a16:colId xmlns:a16="http://schemas.microsoft.com/office/drawing/2014/main" val="20009"/>
                    </a:ext>
                  </a:extLst>
                </a:gridCol>
                <a:gridCol w="817574">
                  <a:extLst>
                    <a:ext uri="{9D8B030D-6E8A-4147-A177-3AD203B41FA5}">
                      <a16:colId xmlns:a16="http://schemas.microsoft.com/office/drawing/2014/main" val="20010"/>
                    </a:ext>
                  </a:extLst>
                </a:gridCol>
                <a:gridCol w="814167">
                  <a:extLst>
                    <a:ext uri="{9D8B030D-6E8A-4147-A177-3AD203B41FA5}">
                      <a16:colId xmlns:a16="http://schemas.microsoft.com/office/drawing/2014/main" val="20011"/>
                    </a:ext>
                  </a:extLst>
                </a:gridCol>
                <a:gridCol w="1440160">
                  <a:extLst>
                    <a:ext uri="{9D8B030D-6E8A-4147-A177-3AD203B41FA5}">
                      <a16:colId xmlns:a16="http://schemas.microsoft.com/office/drawing/2014/main" val="20012"/>
                    </a:ext>
                  </a:extLst>
                </a:gridCol>
              </a:tblGrid>
              <a:tr h="243840">
                <a:tc>
                  <a:txBody>
                    <a:bodyPr/>
                    <a:lstStyle/>
                    <a:p>
                      <a:pPr algn="ctr"/>
                      <a:r>
                        <a:rPr lang="en-GB" sz="1000" dirty="0">
                          <a:solidFill>
                            <a:schemeClr val="bg1"/>
                          </a:solidFill>
                        </a:rPr>
                        <a:t>Change Proposals</a:t>
                      </a:r>
                      <a:endParaRPr lang="en-GB" sz="1000" b="1" dirty="0">
                        <a:solidFill>
                          <a:schemeClr val="bg1"/>
                        </a:solidFill>
                      </a:endParaRPr>
                    </a:p>
                  </a:txBody>
                  <a:tcPr anchor="ctr"/>
                </a:tc>
                <a:tc>
                  <a:txBody>
                    <a:bodyPr/>
                    <a:lstStyle/>
                    <a:p>
                      <a:pPr algn="ctr"/>
                      <a:r>
                        <a:rPr lang="en-GB" sz="1000" b="1" dirty="0">
                          <a:solidFill>
                            <a:schemeClr val="bg1"/>
                          </a:solidFill>
                        </a:rPr>
                        <a:t>Aug 19</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GB" sz="1000" b="1" dirty="0">
                          <a:solidFill>
                            <a:schemeClr val="bg1"/>
                          </a:solidFill>
                        </a:rPr>
                        <a:t>Sept 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GB" sz="1000" b="1" dirty="0">
                          <a:solidFill>
                            <a:schemeClr val="bg1"/>
                          </a:solidFill>
                        </a:rPr>
                        <a:t>Oct 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GB" sz="1000" b="1" dirty="0">
                          <a:solidFill>
                            <a:schemeClr val="bg1"/>
                          </a:solidFill>
                        </a:rPr>
                        <a:t>Nov 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GB" sz="1000" b="1" dirty="0">
                          <a:solidFill>
                            <a:schemeClr val="bg1"/>
                          </a:solidFill>
                        </a:rPr>
                        <a:t>Dec 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GB" sz="1000" b="1" dirty="0">
                          <a:solidFill>
                            <a:schemeClr val="bg1"/>
                          </a:solidFill>
                        </a:rPr>
                        <a:t>Jan 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GB" sz="1000" b="1" dirty="0">
                          <a:solidFill>
                            <a:schemeClr val="bg1"/>
                          </a:solidFill>
                        </a:rPr>
                        <a:t>Comments</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23272">
                <a:tc>
                  <a:txBody>
                    <a:bodyPr/>
                    <a:lstStyle/>
                    <a:p>
                      <a:pPr marL="0" algn="r" defTabSz="914378" rtl="0" eaLnBrk="1" fontAlgn="b" latinLnBrk="0" hangingPunct="1"/>
                      <a:r>
                        <a:rPr lang="en-US" sz="1000" b="1" kern="1200" dirty="0">
                          <a:solidFill>
                            <a:schemeClr val="tx1"/>
                          </a:solidFill>
                          <a:latin typeface="+mn-lt"/>
                          <a:ea typeface="+mn-ea"/>
                          <a:cs typeface="+mn-cs"/>
                        </a:rPr>
                        <a:t>4738: Shipper portfolio update of proposed Formula Year AQ/SOQ</a:t>
                      </a:r>
                      <a:endParaRPr lang="en-GB" sz="1000" b="1" dirty="0">
                        <a:solidFill>
                          <a:schemeClr val="tx1"/>
                        </a:solidFill>
                      </a:endParaRPr>
                    </a:p>
                  </a:txBody>
                  <a:tcPr anchor="ctr">
                    <a:solidFill>
                      <a:schemeClr val="accent1">
                        <a:lumMod val="40000"/>
                        <a:lumOff val="60000"/>
                      </a:schemeClr>
                    </a:solidFill>
                  </a:tcPr>
                </a:tc>
                <a:tc>
                  <a:txBody>
                    <a:bodyPr/>
                    <a:lstStyle/>
                    <a:p>
                      <a:pPr algn="ctr"/>
                      <a:endParaRPr lang="en-GB" sz="18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378" rtl="0" eaLnBrk="1" fontAlgn="auto" latinLnBrk="0" hangingPunct="1">
                        <a:lnSpc>
                          <a:spcPct val="100000"/>
                        </a:lnSpc>
                        <a:spcBef>
                          <a:spcPts val="0"/>
                        </a:spcBef>
                        <a:spcAft>
                          <a:spcPts val="0"/>
                        </a:spcAft>
                        <a:buClrTx/>
                        <a:buSzTx/>
                        <a:buFontTx/>
                        <a:buNone/>
                        <a:tabLst/>
                        <a:defRPr/>
                      </a:pPr>
                      <a:endParaRPr lang="en-GB" sz="10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48640">
                <a:tc>
                  <a:txBody>
                    <a:bodyPr/>
                    <a:lstStyle/>
                    <a:p>
                      <a:pPr marL="0" marR="0" indent="0" algn="r" defTabSz="914378" rtl="0" eaLnBrk="1" fontAlgn="auto" latinLnBrk="0" hangingPunct="1">
                        <a:lnSpc>
                          <a:spcPct val="100000"/>
                        </a:lnSpc>
                        <a:spcBef>
                          <a:spcPts val="0"/>
                        </a:spcBef>
                        <a:spcAft>
                          <a:spcPts val="0"/>
                        </a:spcAft>
                        <a:buClrTx/>
                        <a:buSzTx/>
                        <a:buFontTx/>
                        <a:buNone/>
                        <a:tabLst/>
                        <a:defRPr/>
                      </a:pPr>
                      <a:r>
                        <a:rPr lang="en-GB" sz="1000" u="none" strike="noStrike" dirty="0">
                          <a:solidFill>
                            <a:schemeClr val="tx1"/>
                          </a:solidFill>
                          <a:effectLst/>
                        </a:rPr>
                        <a:t>4859: </a:t>
                      </a:r>
                      <a:r>
                        <a:rPr lang="en-GB" sz="1000" b="1" kern="1200" dirty="0">
                          <a:solidFill>
                            <a:schemeClr val="tx1"/>
                          </a:solidFill>
                          <a:effectLst/>
                          <a:latin typeface="+mn-lt"/>
                          <a:ea typeface="+mn-ea"/>
                          <a:cs typeface="+mn-cs"/>
                        </a:rPr>
                        <a:t>Increasing MAM Access to CDSP Data to Mitigate Reduced MAM Appointment Timescales</a:t>
                      </a:r>
                      <a:endParaRPr lang="en-GB" sz="1000" b="1" dirty="0">
                        <a:solidFill>
                          <a:schemeClr val="tx1"/>
                        </a:solidFill>
                      </a:endParaRPr>
                    </a:p>
                  </a:txBody>
                  <a:tcPr anchor="ctr">
                    <a:solidFill>
                      <a:schemeClr val="accent1">
                        <a:lumMod val="40000"/>
                        <a:lumOff val="60000"/>
                      </a:schemeClr>
                    </a:solidFill>
                  </a:tcPr>
                </a:tc>
                <a:tc>
                  <a:txBody>
                    <a:bodyPr/>
                    <a:lstStyle/>
                    <a:p>
                      <a:pPr algn="ctr"/>
                      <a:endParaRPr lang="en-GB" sz="18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GB" sz="10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23272">
                <a:tc>
                  <a:txBody>
                    <a:bodyPr/>
                    <a:lstStyle/>
                    <a:p>
                      <a:pPr marL="0" marR="0" indent="0" algn="r" defTabSz="914378" rtl="0" eaLnBrk="1" fontAlgn="auto" latinLnBrk="0" hangingPunct="1">
                        <a:lnSpc>
                          <a:spcPct val="100000"/>
                        </a:lnSpc>
                        <a:spcBef>
                          <a:spcPts val="0"/>
                        </a:spcBef>
                        <a:spcAft>
                          <a:spcPts val="0"/>
                        </a:spcAft>
                        <a:buClrTx/>
                        <a:buSzTx/>
                        <a:buFontTx/>
                        <a:buNone/>
                        <a:tabLst/>
                        <a:defRPr/>
                      </a:pPr>
                      <a:r>
                        <a:rPr lang="en-US" sz="1000" u="none" strike="noStrike" dirty="0">
                          <a:solidFill>
                            <a:schemeClr val="tx1"/>
                          </a:solidFill>
                          <a:effectLst/>
                        </a:rPr>
                        <a:t>4824: National Grid Transmission Daily Gemini Report</a:t>
                      </a:r>
                      <a:endParaRPr lang="en-GB" sz="1000" b="1" dirty="0">
                        <a:solidFill>
                          <a:schemeClr val="tx1"/>
                        </a:solidFill>
                      </a:endParaRPr>
                    </a:p>
                  </a:txBody>
                  <a:tcPr anchor="ctr">
                    <a:solidFill>
                      <a:schemeClr val="accent1">
                        <a:lumMod val="40000"/>
                        <a:lumOff val="60000"/>
                      </a:schemeClr>
                    </a:solidFill>
                  </a:tcPr>
                </a:tc>
                <a:tc>
                  <a:txBody>
                    <a:bodyPr/>
                    <a:lstStyle/>
                    <a:p>
                      <a:pPr algn="ctr"/>
                      <a:endParaRPr lang="en-GB" sz="18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000" dirty="0"/>
                        <a:t>Awaiting Customer Sign off</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23272">
                <a:tc>
                  <a:txBody>
                    <a:bodyPr/>
                    <a:lstStyle/>
                    <a:p>
                      <a:pPr marL="0" marR="0" indent="0" algn="r" defTabSz="914378" rtl="0" eaLnBrk="1" fontAlgn="auto" latinLnBrk="0" hangingPunct="1">
                        <a:lnSpc>
                          <a:spcPct val="100000"/>
                        </a:lnSpc>
                        <a:spcBef>
                          <a:spcPts val="0"/>
                        </a:spcBef>
                        <a:spcAft>
                          <a:spcPts val="0"/>
                        </a:spcAft>
                        <a:buClrTx/>
                        <a:buSzTx/>
                        <a:buFontTx/>
                        <a:buNone/>
                        <a:tabLst/>
                        <a:defRPr/>
                      </a:pPr>
                      <a:r>
                        <a:rPr lang="en-US" sz="1000" u="none" strike="noStrike" dirty="0">
                          <a:solidFill>
                            <a:schemeClr val="tx1"/>
                          </a:solidFill>
                          <a:effectLst/>
                        </a:rPr>
                        <a:t>4860: National ‘Temporary’ UIG Monitoring</a:t>
                      </a:r>
                      <a:endParaRPr lang="en-US" sz="1000" b="0" i="0" u="none" strike="noStrike" dirty="0">
                        <a:solidFill>
                          <a:schemeClr val="tx1"/>
                        </a:solidFill>
                        <a:effectLst/>
                        <a:latin typeface="Calibri"/>
                      </a:endParaRPr>
                    </a:p>
                  </a:txBody>
                  <a:tcPr anchor="ctr">
                    <a:solidFill>
                      <a:schemeClr val="accent1">
                        <a:lumMod val="40000"/>
                        <a:lumOff val="60000"/>
                      </a:schemeClr>
                    </a:solidFill>
                  </a:tcPr>
                </a:tc>
                <a:tc>
                  <a:txBody>
                    <a:bodyPr/>
                    <a:lstStyle/>
                    <a:p>
                      <a:pPr algn="ctr"/>
                      <a:endParaRPr lang="en-GB" sz="18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GB" sz="10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423272">
                <a:tc>
                  <a:txBody>
                    <a:bodyPr/>
                    <a:lstStyle/>
                    <a:p>
                      <a:pPr marL="0" marR="0" indent="0" algn="r" defTabSz="914378" rtl="0" eaLnBrk="1" fontAlgn="auto" latinLnBrk="0" hangingPunct="1">
                        <a:lnSpc>
                          <a:spcPct val="100000"/>
                        </a:lnSpc>
                        <a:spcBef>
                          <a:spcPts val="0"/>
                        </a:spcBef>
                        <a:spcAft>
                          <a:spcPts val="0"/>
                        </a:spcAft>
                        <a:buClrTx/>
                        <a:buSzTx/>
                        <a:buFontTx/>
                        <a:buNone/>
                        <a:tabLst/>
                        <a:defRPr/>
                      </a:pPr>
                      <a:r>
                        <a:rPr lang="en-US" sz="1000" u="none" strike="noStrike" dirty="0">
                          <a:solidFill>
                            <a:schemeClr val="tx1"/>
                          </a:solidFill>
                          <a:effectLst/>
                        </a:rPr>
                        <a:t>4946: Reporting on Installed Meters with Conversion Capability</a:t>
                      </a:r>
                      <a:endParaRPr lang="en-GB" sz="1000" b="1" dirty="0">
                        <a:solidFill>
                          <a:schemeClr val="tx1"/>
                        </a:solidFill>
                      </a:endParaRPr>
                    </a:p>
                  </a:txBody>
                  <a:tcPr anchor="ctr">
                    <a:solidFill>
                      <a:schemeClr val="accent1">
                        <a:lumMod val="40000"/>
                        <a:lumOff val="60000"/>
                      </a:schemeClr>
                    </a:solidFill>
                  </a:tcPr>
                </a:tc>
                <a:tc>
                  <a:txBody>
                    <a:bodyPr/>
                    <a:lstStyle/>
                    <a:p>
                      <a:pPr algn="ctr"/>
                      <a:endParaRPr lang="en-GB" sz="10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GB" sz="10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423272">
                <a:tc>
                  <a:txBody>
                    <a:bodyPr/>
                    <a:lstStyle/>
                    <a:p>
                      <a:pPr algn="r"/>
                      <a:r>
                        <a:rPr lang="en-US" sz="1000" u="none" strike="noStrike" dirty="0">
                          <a:solidFill>
                            <a:schemeClr val="tx1"/>
                          </a:solidFill>
                          <a:effectLst/>
                        </a:rPr>
                        <a:t>4795: </a:t>
                      </a:r>
                      <a:r>
                        <a:rPr lang="en-GB" sz="1000" b="1" kern="1200" dirty="0">
                          <a:solidFill>
                            <a:schemeClr val="tx1"/>
                          </a:solidFill>
                          <a:effectLst/>
                          <a:latin typeface="+mn-lt"/>
                          <a:ea typeface="+mn-ea"/>
                          <a:cs typeface="+mn-cs"/>
                        </a:rPr>
                        <a:t>Amendments to the PARR (520a) reporting</a:t>
                      </a:r>
                      <a:endParaRPr lang="en-GB" sz="1000" b="1" dirty="0">
                        <a:solidFill>
                          <a:schemeClr val="tx1"/>
                        </a:solidFill>
                      </a:endParaRPr>
                    </a:p>
                  </a:txBody>
                  <a:tcPr anchor="ctr">
                    <a:solidFill>
                      <a:schemeClr val="accent1">
                        <a:lumMod val="40000"/>
                        <a:lumOff val="60000"/>
                      </a:schemeClr>
                    </a:solidFill>
                  </a:tcPr>
                </a:tc>
                <a:tc>
                  <a:txBody>
                    <a:bodyPr/>
                    <a:lstStyle/>
                    <a:p>
                      <a:pPr algn="ctr"/>
                      <a:endParaRPr lang="en-GB" sz="10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GB" sz="10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423272">
                <a:tc>
                  <a:txBody>
                    <a:bodyPr/>
                    <a:lstStyle/>
                    <a:p>
                      <a:pPr marL="0" marR="0" indent="0" algn="r" defTabSz="914378" rtl="0" eaLnBrk="1" fontAlgn="auto" latinLnBrk="0" hangingPunct="1">
                        <a:lnSpc>
                          <a:spcPct val="100000"/>
                        </a:lnSpc>
                        <a:spcBef>
                          <a:spcPts val="0"/>
                        </a:spcBef>
                        <a:spcAft>
                          <a:spcPts val="0"/>
                        </a:spcAft>
                        <a:buClrTx/>
                        <a:buSzTx/>
                        <a:buFontTx/>
                        <a:buNone/>
                        <a:tabLst/>
                        <a:defRPr/>
                      </a:pPr>
                      <a:r>
                        <a:rPr lang="en-GB" sz="1000" b="1" dirty="0">
                          <a:solidFill>
                            <a:schemeClr val="tx1"/>
                          </a:solidFill>
                        </a:rPr>
                        <a:t>4779:</a:t>
                      </a:r>
                      <a:r>
                        <a:rPr lang="en-GB" sz="1000" b="1" kern="1200" dirty="0">
                          <a:solidFill>
                            <a:schemeClr val="tx1"/>
                          </a:solidFill>
                          <a:effectLst/>
                          <a:latin typeface="+mn-lt"/>
                          <a:ea typeface="+mn-ea"/>
                          <a:cs typeface="+mn-cs"/>
                        </a:rPr>
                        <a:t> </a:t>
                      </a:r>
                      <a:r>
                        <a:rPr lang="en-US" sz="1000" b="1" kern="1200" dirty="0">
                          <a:solidFill>
                            <a:schemeClr val="tx1"/>
                          </a:solidFill>
                          <a:effectLst/>
                          <a:latin typeface="+mn-lt"/>
                          <a:ea typeface="+mn-ea"/>
                          <a:cs typeface="+mn-cs"/>
                        </a:rPr>
                        <a:t>UNC Modification 0657S - Adding AQ reporting to the PARR</a:t>
                      </a:r>
                      <a:endParaRPr lang="en-GB" sz="1000" b="1" dirty="0">
                        <a:solidFill>
                          <a:schemeClr val="tx1"/>
                        </a:solidFill>
                      </a:endParaRPr>
                    </a:p>
                  </a:txBody>
                  <a:tcPr anchor="ctr">
                    <a:solidFill>
                      <a:schemeClr val="accent1">
                        <a:lumMod val="40000"/>
                        <a:lumOff val="60000"/>
                      </a:schemeClr>
                    </a:solidFill>
                  </a:tcPr>
                </a:tc>
                <a:tc>
                  <a:txBody>
                    <a:bodyPr/>
                    <a:lstStyle/>
                    <a:p>
                      <a:pPr marL="0" marR="0" indent="0" algn="ctr" defTabSz="914378" rtl="0" eaLnBrk="1" fontAlgn="auto" latinLnBrk="0" hangingPunct="1">
                        <a:lnSpc>
                          <a:spcPct val="100000"/>
                        </a:lnSpc>
                        <a:spcBef>
                          <a:spcPts val="0"/>
                        </a:spcBef>
                        <a:spcAft>
                          <a:spcPts val="0"/>
                        </a:spcAft>
                        <a:buClrTx/>
                        <a:buSzTx/>
                        <a:buFontTx/>
                        <a:buNone/>
                        <a:tabLst/>
                        <a:defRPr/>
                      </a:pPr>
                      <a:endParaRPr lang="en-GB" sz="10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GB" sz="10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197" name="Pentagon 196"/>
          <p:cNvSpPr/>
          <p:nvPr/>
        </p:nvSpPr>
        <p:spPr>
          <a:xfrm>
            <a:off x="179512" y="776300"/>
            <a:ext cx="1728192" cy="167537"/>
          </a:xfrm>
          <a:prstGeom prst="homePlate">
            <a:avLst/>
          </a:prstGeom>
          <a:solidFill>
            <a:srgbClr val="FFC000"/>
          </a:solidFill>
          <a:ln>
            <a:solidFill>
              <a:srgbClr val="FFC000"/>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000" b="1" dirty="0">
                <a:solidFill>
                  <a:schemeClr val="tx1"/>
                </a:solidFill>
              </a:rPr>
              <a:t>Capture</a:t>
            </a:r>
          </a:p>
        </p:txBody>
      </p:sp>
      <p:pic>
        <p:nvPicPr>
          <p:cNvPr id="16" name="Picture 15">
            <a:extLst>
              <a:ext uri="{FF2B5EF4-FFF2-40B4-BE49-F238E27FC236}">
                <a16:creationId xmlns:a16="http://schemas.microsoft.com/office/drawing/2014/main" id="{5FB77E06-41B8-44C0-8E7F-80DFB44FC50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18947" y="430327"/>
            <a:ext cx="548634" cy="548634"/>
          </a:xfrm>
          <a:prstGeom prst="rect">
            <a:avLst/>
          </a:prstGeom>
        </p:spPr>
      </p:pic>
      <p:sp>
        <p:nvSpPr>
          <p:cNvPr id="17" name="Oval 16">
            <a:extLst>
              <a:ext uri="{FF2B5EF4-FFF2-40B4-BE49-F238E27FC236}">
                <a16:creationId xmlns:a16="http://schemas.microsoft.com/office/drawing/2014/main" id="{862E908E-415A-4E45-891A-80EE81C5B2AB}"/>
              </a:ext>
            </a:extLst>
          </p:cNvPr>
          <p:cNvSpPr/>
          <p:nvPr/>
        </p:nvSpPr>
        <p:spPr>
          <a:xfrm>
            <a:off x="8244409" y="434159"/>
            <a:ext cx="485089" cy="509679"/>
          </a:xfrm>
          <a:prstGeom prst="ellipse">
            <a:avLst/>
          </a:prstGeom>
          <a:noFill/>
          <a:ln w="57150">
            <a:solidFill>
              <a:srgbClr val="E7BB20"/>
            </a:solid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GB" dirty="0"/>
          </a:p>
        </p:txBody>
      </p:sp>
      <p:sp>
        <p:nvSpPr>
          <p:cNvPr id="18" name="Pentagon 17"/>
          <p:cNvSpPr/>
          <p:nvPr/>
        </p:nvSpPr>
        <p:spPr>
          <a:xfrm>
            <a:off x="179512" y="1003926"/>
            <a:ext cx="1728192" cy="144016"/>
          </a:xfrm>
          <a:prstGeom prst="homePlate">
            <a:avLst/>
          </a:prstGeom>
          <a:solidFill>
            <a:schemeClr val="accent3">
              <a:lumMod val="60000"/>
              <a:lumOff val="40000"/>
            </a:schemeClr>
          </a:solidFill>
          <a:ln w="28575">
            <a:solidFill>
              <a:schemeClr val="accent4">
                <a:lumMod val="75000"/>
              </a:schemeClr>
            </a:solidFill>
            <a:prstDash val="dash"/>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000" b="1" dirty="0">
                <a:solidFill>
                  <a:schemeClr val="tx1"/>
                </a:solidFill>
              </a:rPr>
              <a:t>**Estimated Delivery</a:t>
            </a:r>
          </a:p>
        </p:txBody>
      </p:sp>
      <p:sp>
        <p:nvSpPr>
          <p:cNvPr id="6" name="TextBox 5"/>
          <p:cNvSpPr txBox="1"/>
          <p:nvPr/>
        </p:nvSpPr>
        <p:spPr>
          <a:xfrm>
            <a:off x="2260873" y="757706"/>
            <a:ext cx="2160240" cy="246221"/>
          </a:xfrm>
          <a:prstGeom prst="rect">
            <a:avLst/>
          </a:prstGeom>
          <a:solidFill>
            <a:schemeClr val="accent1">
              <a:lumMod val="40000"/>
              <a:lumOff val="60000"/>
            </a:schemeClr>
          </a:solidFill>
        </p:spPr>
        <p:txBody>
          <a:bodyPr wrap="square" rtlCol="0">
            <a:spAutoFit/>
          </a:bodyPr>
          <a:lstStyle/>
          <a:p>
            <a:r>
              <a:rPr lang="en-GB" sz="1000" dirty="0"/>
              <a:t>Change can be moved</a:t>
            </a:r>
          </a:p>
        </p:txBody>
      </p:sp>
      <p:sp>
        <p:nvSpPr>
          <p:cNvPr id="20" name="TextBox 19"/>
          <p:cNvSpPr txBox="1"/>
          <p:nvPr/>
        </p:nvSpPr>
        <p:spPr>
          <a:xfrm>
            <a:off x="2260874" y="1047327"/>
            <a:ext cx="2167111" cy="246221"/>
          </a:xfrm>
          <a:prstGeom prst="rect">
            <a:avLst/>
          </a:prstGeom>
          <a:solidFill>
            <a:schemeClr val="accent1">
              <a:lumMod val="40000"/>
              <a:lumOff val="60000"/>
            </a:schemeClr>
          </a:solidFill>
        </p:spPr>
        <p:txBody>
          <a:bodyPr wrap="square" rtlCol="0">
            <a:spAutoFit/>
          </a:bodyPr>
          <a:lstStyle/>
          <a:p>
            <a:r>
              <a:rPr lang="en-GB" sz="1000" b="1" dirty="0">
                <a:solidFill>
                  <a:schemeClr val="bg1"/>
                </a:solidFill>
              </a:rPr>
              <a:t>Delivery dates cannot be moved</a:t>
            </a:r>
          </a:p>
        </p:txBody>
      </p:sp>
      <p:sp>
        <p:nvSpPr>
          <p:cNvPr id="23" name="Pentagon 22"/>
          <p:cNvSpPr/>
          <p:nvPr/>
        </p:nvSpPr>
        <p:spPr>
          <a:xfrm>
            <a:off x="179512" y="1203599"/>
            <a:ext cx="1728192" cy="144016"/>
          </a:xfrm>
          <a:prstGeom prst="homePlate">
            <a:avLst/>
          </a:prstGeom>
          <a:solidFill>
            <a:schemeClr val="accent3">
              <a:lumMod val="60000"/>
              <a:lumOff val="40000"/>
            </a:schemeClr>
          </a:solidFill>
          <a:ln>
            <a:solidFill>
              <a:schemeClr val="accent3">
                <a:lumMod val="60000"/>
                <a:lumOff val="40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000" b="1" dirty="0">
                <a:solidFill>
                  <a:schemeClr val="tx1"/>
                </a:solidFill>
              </a:rPr>
              <a:t>Delivery</a:t>
            </a:r>
          </a:p>
        </p:txBody>
      </p:sp>
      <p:sp>
        <p:nvSpPr>
          <p:cNvPr id="24" name="Pentagon 23"/>
          <p:cNvSpPr/>
          <p:nvPr/>
        </p:nvSpPr>
        <p:spPr>
          <a:xfrm>
            <a:off x="2627785" y="2859783"/>
            <a:ext cx="1368152" cy="144016"/>
          </a:xfrm>
          <a:prstGeom prst="homePlate">
            <a:avLst/>
          </a:prstGeom>
          <a:solidFill>
            <a:srgbClr val="FFC000"/>
          </a:solidFill>
          <a:ln>
            <a:solidFill>
              <a:srgbClr val="FFC000"/>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sz="1000" b="1" dirty="0">
              <a:solidFill>
                <a:schemeClr val="tx1"/>
              </a:solidFill>
            </a:endParaRPr>
          </a:p>
        </p:txBody>
      </p:sp>
      <p:sp>
        <p:nvSpPr>
          <p:cNvPr id="26" name="Pentagon 25"/>
          <p:cNvSpPr/>
          <p:nvPr/>
        </p:nvSpPr>
        <p:spPr>
          <a:xfrm>
            <a:off x="4067944" y="2859783"/>
            <a:ext cx="2016224" cy="144016"/>
          </a:xfrm>
          <a:prstGeom prst="homePlate">
            <a:avLst/>
          </a:prstGeom>
          <a:solidFill>
            <a:schemeClr val="accent3">
              <a:lumMod val="60000"/>
              <a:lumOff val="40000"/>
            </a:schemeClr>
          </a:solidFill>
          <a:ln w="19050">
            <a:solidFill>
              <a:schemeClr val="accent4">
                <a:lumMod val="75000"/>
              </a:schemeClr>
            </a:solidFill>
            <a:prstDash val="dash"/>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sz="1000" b="1" dirty="0">
              <a:solidFill>
                <a:schemeClr val="bg1"/>
              </a:solidFill>
            </a:endParaRPr>
          </a:p>
        </p:txBody>
      </p:sp>
      <p:sp>
        <p:nvSpPr>
          <p:cNvPr id="27" name="Pentagon 26"/>
          <p:cNvSpPr/>
          <p:nvPr/>
        </p:nvSpPr>
        <p:spPr>
          <a:xfrm>
            <a:off x="2627784" y="1851670"/>
            <a:ext cx="1728192" cy="146298"/>
          </a:xfrm>
          <a:prstGeom prst="homePlate">
            <a:avLst/>
          </a:prstGeom>
          <a:solidFill>
            <a:srgbClr val="FFC000"/>
          </a:solidFill>
          <a:ln>
            <a:solidFill>
              <a:srgbClr val="FFC000"/>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sz="1000" b="1" dirty="0">
              <a:solidFill>
                <a:schemeClr val="tx1"/>
              </a:solidFill>
            </a:endParaRPr>
          </a:p>
        </p:txBody>
      </p:sp>
      <p:sp>
        <p:nvSpPr>
          <p:cNvPr id="28" name="Pentagon 27"/>
          <p:cNvSpPr/>
          <p:nvPr/>
        </p:nvSpPr>
        <p:spPr>
          <a:xfrm>
            <a:off x="4427985" y="1853952"/>
            <a:ext cx="2379700" cy="144016"/>
          </a:xfrm>
          <a:prstGeom prst="homePlate">
            <a:avLst/>
          </a:prstGeom>
          <a:solidFill>
            <a:schemeClr val="accent3">
              <a:lumMod val="60000"/>
              <a:lumOff val="40000"/>
            </a:schemeClr>
          </a:solidFill>
          <a:ln w="19050">
            <a:solidFill>
              <a:schemeClr val="accent4">
                <a:lumMod val="75000"/>
              </a:schemeClr>
            </a:solidFill>
            <a:prstDash val="dash"/>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sz="1000" b="1" dirty="0">
              <a:solidFill>
                <a:schemeClr val="bg1"/>
              </a:solidFill>
            </a:endParaRPr>
          </a:p>
        </p:txBody>
      </p:sp>
      <p:sp>
        <p:nvSpPr>
          <p:cNvPr id="29" name="Pentagon 28"/>
          <p:cNvSpPr/>
          <p:nvPr/>
        </p:nvSpPr>
        <p:spPr>
          <a:xfrm>
            <a:off x="4427984" y="3219822"/>
            <a:ext cx="2808312" cy="144016"/>
          </a:xfrm>
          <a:prstGeom prst="homePlate">
            <a:avLst/>
          </a:prstGeom>
          <a:solidFill>
            <a:schemeClr val="accent3">
              <a:lumMod val="60000"/>
              <a:lumOff val="40000"/>
            </a:schemeClr>
          </a:solidFill>
          <a:ln w="19050">
            <a:solidFill>
              <a:schemeClr val="accent4">
                <a:lumMod val="75000"/>
              </a:schemeClr>
            </a:solidFill>
            <a:prstDash val="dash"/>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sz="1000" b="1" dirty="0">
              <a:solidFill>
                <a:schemeClr val="bg1"/>
              </a:solidFill>
            </a:endParaRPr>
          </a:p>
        </p:txBody>
      </p:sp>
      <p:sp>
        <p:nvSpPr>
          <p:cNvPr id="30" name="Pentagon 29"/>
          <p:cNvSpPr/>
          <p:nvPr/>
        </p:nvSpPr>
        <p:spPr>
          <a:xfrm>
            <a:off x="2627785" y="3219822"/>
            <a:ext cx="1728191" cy="144016"/>
          </a:xfrm>
          <a:prstGeom prst="homePlate">
            <a:avLst/>
          </a:prstGeom>
          <a:solidFill>
            <a:srgbClr val="FFC000"/>
          </a:solidFill>
          <a:ln>
            <a:solidFill>
              <a:srgbClr val="FFC000"/>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sz="1000" b="1" dirty="0">
              <a:solidFill>
                <a:schemeClr val="tx1"/>
              </a:solidFill>
            </a:endParaRPr>
          </a:p>
        </p:txBody>
      </p:sp>
      <p:sp>
        <p:nvSpPr>
          <p:cNvPr id="32" name="Pentagon 31"/>
          <p:cNvSpPr/>
          <p:nvPr/>
        </p:nvSpPr>
        <p:spPr>
          <a:xfrm>
            <a:off x="2627784" y="3651870"/>
            <a:ext cx="2592288" cy="144016"/>
          </a:xfrm>
          <a:prstGeom prst="homePlate">
            <a:avLst/>
          </a:prstGeom>
          <a:solidFill>
            <a:srgbClr val="FFC000"/>
          </a:solidFill>
          <a:ln>
            <a:solidFill>
              <a:srgbClr val="FFC000"/>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sz="1000" b="1" dirty="0">
              <a:solidFill>
                <a:schemeClr val="tx1"/>
              </a:solidFill>
            </a:endParaRPr>
          </a:p>
        </p:txBody>
      </p:sp>
      <p:sp>
        <p:nvSpPr>
          <p:cNvPr id="33" name="Pentagon 32"/>
          <p:cNvSpPr/>
          <p:nvPr/>
        </p:nvSpPr>
        <p:spPr>
          <a:xfrm>
            <a:off x="5220073" y="3651870"/>
            <a:ext cx="2448272" cy="144016"/>
          </a:xfrm>
          <a:prstGeom prst="homePlate">
            <a:avLst/>
          </a:prstGeom>
          <a:solidFill>
            <a:schemeClr val="accent3">
              <a:lumMod val="60000"/>
              <a:lumOff val="40000"/>
            </a:schemeClr>
          </a:solidFill>
          <a:ln w="19050">
            <a:solidFill>
              <a:schemeClr val="accent4">
                <a:lumMod val="75000"/>
              </a:schemeClr>
            </a:solidFill>
            <a:prstDash val="dash"/>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sz="1000" b="1" dirty="0">
              <a:solidFill>
                <a:schemeClr val="bg1"/>
              </a:solidFill>
            </a:endParaRPr>
          </a:p>
        </p:txBody>
      </p:sp>
      <p:sp>
        <p:nvSpPr>
          <p:cNvPr id="35" name="Pentagon 34"/>
          <p:cNvSpPr/>
          <p:nvPr/>
        </p:nvSpPr>
        <p:spPr>
          <a:xfrm>
            <a:off x="2627784" y="2355727"/>
            <a:ext cx="2592288" cy="127247"/>
          </a:xfrm>
          <a:prstGeom prst="homePlate">
            <a:avLst/>
          </a:prstGeom>
          <a:solidFill>
            <a:srgbClr val="FFC000"/>
          </a:solidFill>
          <a:ln w="19050">
            <a:solidFill>
              <a:schemeClr val="accent4">
                <a:lumMod val="75000"/>
              </a:schemeClr>
            </a:solidFill>
            <a:prstDash val="dash"/>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sz="1000" b="1" dirty="0">
              <a:solidFill>
                <a:schemeClr val="tx1"/>
              </a:solidFill>
            </a:endParaRPr>
          </a:p>
        </p:txBody>
      </p:sp>
      <p:sp>
        <p:nvSpPr>
          <p:cNvPr id="36" name="Pentagon 35"/>
          <p:cNvSpPr/>
          <p:nvPr/>
        </p:nvSpPr>
        <p:spPr>
          <a:xfrm>
            <a:off x="5254359" y="2338958"/>
            <a:ext cx="2379700" cy="144016"/>
          </a:xfrm>
          <a:prstGeom prst="homePlate">
            <a:avLst/>
          </a:prstGeom>
          <a:solidFill>
            <a:schemeClr val="accent3">
              <a:lumMod val="60000"/>
              <a:lumOff val="40000"/>
            </a:schemeClr>
          </a:solidFill>
          <a:ln w="19050">
            <a:solidFill>
              <a:schemeClr val="accent4">
                <a:lumMod val="75000"/>
              </a:schemeClr>
            </a:solidFill>
            <a:prstDash val="dash"/>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sz="1000" b="1" dirty="0">
              <a:solidFill>
                <a:schemeClr val="bg1"/>
              </a:solidFill>
            </a:endParaRPr>
          </a:p>
        </p:txBody>
      </p:sp>
      <p:sp>
        <p:nvSpPr>
          <p:cNvPr id="9" name="TextBox 8"/>
          <p:cNvSpPr txBox="1"/>
          <p:nvPr/>
        </p:nvSpPr>
        <p:spPr>
          <a:xfrm>
            <a:off x="4570735" y="776299"/>
            <a:ext cx="3648213" cy="400110"/>
          </a:xfrm>
          <a:prstGeom prst="rect">
            <a:avLst/>
          </a:prstGeom>
          <a:noFill/>
        </p:spPr>
        <p:txBody>
          <a:bodyPr wrap="square" rtlCol="0">
            <a:spAutoFit/>
          </a:bodyPr>
          <a:lstStyle/>
          <a:p>
            <a:r>
              <a:rPr lang="en-GB" sz="1000" dirty="0"/>
              <a:t>**Estimated delivery dates will be confirmed on completion of Capture and align to the chosen solution.</a:t>
            </a:r>
          </a:p>
        </p:txBody>
      </p:sp>
      <p:sp>
        <p:nvSpPr>
          <p:cNvPr id="39" name="Pentagon 38"/>
          <p:cNvSpPr/>
          <p:nvPr/>
        </p:nvSpPr>
        <p:spPr>
          <a:xfrm>
            <a:off x="2646437" y="4083918"/>
            <a:ext cx="3365723" cy="144016"/>
          </a:xfrm>
          <a:prstGeom prst="homePlate">
            <a:avLst/>
          </a:prstGeom>
          <a:solidFill>
            <a:schemeClr val="accent3">
              <a:lumMod val="60000"/>
              <a:lumOff val="40000"/>
            </a:schemeClr>
          </a:solidFill>
          <a:ln w="12700">
            <a:solidFill>
              <a:schemeClr val="accent3">
                <a:lumMod val="60000"/>
                <a:lumOff val="40000"/>
              </a:schemeClr>
            </a:solidFill>
            <a:prstDash val="solid"/>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sz="1000" b="1" dirty="0">
              <a:solidFill>
                <a:schemeClr val="bg1"/>
              </a:solidFill>
            </a:endParaRPr>
          </a:p>
        </p:txBody>
      </p:sp>
      <p:sp>
        <p:nvSpPr>
          <p:cNvPr id="25" name="Pentagon 17">
            <a:extLst>
              <a:ext uri="{FF2B5EF4-FFF2-40B4-BE49-F238E27FC236}">
                <a16:creationId xmlns:a16="http://schemas.microsoft.com/office/drawing/2014/main" id="{C9D259F8-43AF-4567-81E1-867BAF50030D}"/>
              </a:ext>
            </a:extLst>
          </p:cNvPr>
          <p:cNvSpPr/>
          <p:nvPr/>
        </p:nvSpPr>
        <p:spPr>
          <a:xfrm>
            <a:off x="4427985" y="4474584"/>
            <a:ext cx="2376263" cy="144016"/>
          </a:xfrm>
          <a:prstGeom prst="homePlate">
            <a:avLst/>
          </a:prstGeom>
          <a:solidFill>
            <a:schemeClr val="accent3">
              <a:lumMod val="60000"/>
              <a:lumOff val="40000"/>
            </a:schemeClr>
          </a:solidFill>
          <a:ln w="28575">
            <a:solidFill>
              <a:schemeClr val="accent4">
                <a:lumMod val="75000"/>
              </a:schemeClr>
            </a:solidFill>
            <a:prstDash val="dash"/>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sz="1000" b="1" dirty="0">
              <a:solidFill>
                <a:schemeClr val="tx1"/>
              </a:solidFill>
            </a:endParaRPr>
          </a:p>
        </p:txBody>
      </p:sp>
    </p:spTree>
    <p:extLst>
      <p:ext uri="{BB962C8B-B14F-4D97-AF65-F5344CB8AC3E}">
        <p14:creationId xmlns:p14="http://schemas.microsoft.com/office/powerpoint/2010/main" val="27070056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Rectangle 145"/>
          <p:cNvSpPr/>
          <p:nvPr/>
        </p:nvSpPr>
        <p:spPr bwMode="auto">
          <a:xfrm>
            <a:off x="-1266" y="262224"/>
            <a:ext cx="9144000" cy="442588"/>
          </a:xfrm>
          <a:prstGeom prst="rect">
            <a:avLst/>
          </a:prstGeom>
          <a:solidFill>
            <a:srgbClr val="E7BB20"/>
          </a:solidFill>
          <a:ln w="9525" cap="flat" cmpd="sng" algn="ctr">
            <a:noFill/>
            <a:prstDash val="solid"/>
            <a:round/>
            <a:headEnd type="none" w="med" len="med"/>
            <a:tailEnd type="none" w="med" len="med"/>
          </a:ln>
          <a:effectLst/>
        </p:spPr>
        <p:txBody>
          <a:bodyPr vert="horz" wrap="square" lIns="92073" tIns="46037" rIns="92073" bIns="46037" numCol="1" rtlCol="0" anchor="ctr" anchorCtr="0" compatLnSpc="1">
            <a:prstTxWarp prst="textNoShape">
              <a:avLst/>
            </a:prstTxWarp>
          </a:bodyPr>
          <a:lstStyle/>
          <a:p>
            <a:pPr algn="ctr" fontAlgn="base">
              <a:spcBef>
                <a:spcPct val="0"/>
              </a:spcBef>
              <a:spcAft>
                <a:spcPct val="0"/>
              </a:spcAft>
            </a:pPr>
            <a:r>
              <a:rPr lang="en-GB" sz="2000" b="1" dirty="0">
                <a:solidFill>
                  <a:schemeClr val="bg1"/>
                </a:solidFill>
                <a:latin typeface="Arial" charset="0"/>
              </a:rPr>
              <a:t>Data Changes: XRNs</a:t>
            </a:r>
          </a:p>
        </p:txBody>
      </p:sp>
      <p:graphicFrame>
        <p:nvGraphicFramePr>
          <p:cNvPr id="2" name="Table 1"/>
          <p:cNvGraphicFramePr>
            <a:graphicFrameLocks noGrp="1"/>
          </p:cNvGraphicFramePr>
          <p:nvPr>
            <p:extLst/>
          </p:nvPr>
        </p:nvGraphicFramePr>
        <p:xfrm>
          <a:off x="107501" y="853822"/>
          <a:ext cx="8856988" cy="2069192"/>
        </p:xfrm>
        <a:graphic>
          <a:graphicData uri="http://schemas.openxmlformats.org/drawingml/2006/table">
            <a:tbl>
              <a:tblPr firstRow="1" firstCol="1" bandRow="1">
                <a:tableStyleId>{69012ECD-51FC-41F1-AA8D-1B2483CD663E}</a:tableStyleId>
              </a:tblPr>
              <a:tblGrid>
                <a:gridCol w="2573039">
                  <a:extLst>
                    <a:ext uri="{9D8B030D-6E8A-4147-A177-3AD203B41FA5}">
                      <a16:colId xmlns:a16="http://schemas.microsoft.com/office/drawing/2014/main" val="20000"/>
                    </a:ext>
                  </a:extLst>
                </a:gridCol>
                <a:gridCol w="811341">
                  <a:extLst>
                    <a:ext uri="{9D8B030D-6E8A-4147-A177-3AD203B41FA5}">
                      <a16:colId xmlns:a16="http://schemas.microsoft.com/office/drawing/2014/main" val="20006"/>
                    </a:ext>
                  </a:extLst>
                </a:gridCol>
                <a:gridCol w="771061">
                  <a:extLst>
                    <a:ext uri="{9D8B030D-6E8A-4147-A177-3AD203B41FA5}">
                      <a16:colId xmlns:a16="http://schemas.microsoft.com/office/drawing/2014/main" val="20007"/>
                    </a:ext>
                  </a:extLst>
                </a:gridCol>
                <a:gridCol w="791201">
                  <a:extLst>
                    <a:ext uri="{9D8B030D-6E8A-4147-A177-3AD203B41FA5}">
                      <a16:colId xmlns:a16="http://schemas.microsoft.com/office/drawing/2014/main" val="20008"/>
                    </a:ext>
                  </a:extLst>
                </a:gridCol>
                <a:gridCol w="791201">
                  <a:extLst>
                    <a:ext uri="{9D8B030D-6E8A-4147-A177-3AD203B41FA5}">
                      <a16:colId xmlns:a16="http://schemas.microsoft.com/office/drawing/2014/main" val="20009"/>
                    </a:ext>
                  </a:extLst>
                </a:gridCol>
                <a:gridCol w="791201">
                  <a:extLst>
                    <a:ext uri="{9D8B030D-6E8A-4147-A177-3AD203B41FA5}">
                      <a16:colId xmlns:a16="http://schemas.microsoft.com/office/drawing/2014/main" val="20010"/>
                    </a:ext>
                  </a:extLst>
                </a:gridCol>
                <a:gridCol w="791201">
                  <a:extLst>
                    <a:ext uri="{9D8B030D-6E8A-4147-A177-3AD203B41FA5}">
                      <a16:colId xmlns:a16="http://schemas.microsoft.com/office/drawing/2014/main" val="20011"/>
                    </a:ext>
                  </a:extLst>
                </a:gridCol>
                <a:gridCol w="1536743">
                  <a:extLst>
                    <a:ext uri="{9D8B030D-6E8A-4147-A177-3AD203B41FA5}">
                      <a16:colId xmlns:a16="http://schemas.microsoft.com/office/drawing/2014/main" val="20012"/>
                    </a:ext>
                  </a:extLst>
                </a:gridCol>
              </a:tblGrid>
              <a:tr h="243840">
                <a:tc>
                  <a:txBody>
                    <a:bodyPr/>
                    <a:lstStyle/>
                    <a:p>
                      <a:pPr algn="ctr"/>
                      <a:r>
                        <a:rPr lang="en-GB" sz="1000" dirty="0">
                          <a:solidFill>
                            <a:schemeClr val="tx1"/>
                          </a:solidFill>
                        </a:rPr>
                        <a:t>Change Proposals</a:t>
                      </a:r>
                      <a:endParaRPr lang="en-GB" sz="1000" b="1" dirty="0">
                        <a:solidFill>
                          <a:schemeClr val="tx1"/>
                        </a:solidFill>
                      </a:endParaRPr>
                    </a:p>
                  </a:txBody>
                  <a:tcPr anchor="ctr"/>
                </a:tc>
                <a:tc>
                  <a:txBody>
                    <a:bodyPr/>
                    <a:lstStyle/>
                    <a:p>
                      <a:pPr algn="ctr"/>
                      <a:r>
                        <a:rPr lang="en-GB" sz="1000" b="1" dirty="0">
                          <a:solidFill>
                            <a:schemeClr val="bg1"/>
                          </a:solidFill>
                        </a:rPr>
                        <a:t>Aug 19</a:t>
                      </a:r>
                    </a:p>
                  </a:txBody>
                  <a:tcPr anchor="ctr"/>
                </a:tc>
                <a:tc>
                  <a:txBody>
                    <a:bodyPr/>
                    <a:lstStyle/>
                    <a:p>
                      <a:pPr algn="ctr"/>
                      <a:r>
                        <a:rPr lang="en-GB" sz="1000" b="1" dirty="0">
                          <a:solidFill>
                            <a:schemeClr val="bg1"/>
                          </a:solidFill>
                        </a:rPr>
                        <a:t>Sept 19</a:t>
                      </a:r>
                    </a:p>
                  </a:txBody>
                  <a:tcPr anchor="ctr"/>
                </a:tc>
                <a:tc>
                  <a:txBody>
                    <a:bodyPr/>
                    <a:lstStyle/>
                    <a:p>
                      <a:pPr algn="ctr"/>
                      <a:r>
                        <a:rPr lang="en-GB" sz="1000" b="1" dirty="0">
                          <a:solidFill>
                            <a:schemeClr val="bg1"/>
                          </a:solidFill>
                        </a:rPr>
                        <a:t>Oct 19</a:t>
                      </a:r>
                    </a:p>
                  </a:txBody>
                  <a:tcPr anchor="ctr"/>
                </a:tc>
                <a:tc>
                  <a:txBody>
                    <a:bodyPr/>
                    <a:lstStyle/>
                    <a:p>
                      <a:pPr algn="ctr"/>
                      <a:r>
                        <a:rPr lang="en-GB" sz="1000" b="1" dirty="0">
                          <a:solidFill>
                            <a:schemeClr val="bg1"/>
                          </a:solidFill>
                        </a:rPr>
                        <a:t>Nov 19</a:t>
                      </a:r>
                    </a:p>
                  </a:txBody>
                  <a:tcPr anchor="ctr"/>
                </a:tc>
                <a:tc>
                  <a:txBody>
                    <a:bodyPr/>
                    <a:lstStyle/>
                    <a:p>
                      <a:pPr algn="ctr"/>
                      <a:r>
                        <a:rPr lang="en-GB" sz="1000" b="1" dirty="0">
                          <a:solidFill>
                            <a:schemeClr val="bg1"/>
                          </a:solidFill>
                        </a:rPr>
                        <a:t>Dec</a:t>
                      </a:r>
                      <a:r>
                        <a:rPr lang="en-GB" sz="1000" b="1" baseline="0" dirty="0">
                          <a:solidFill>
                            <a:schemeClr val="bg1"/>
                          </a:solidFill>
                        </a:rPr>
                        <a:t> 19</a:t>
                      </a:r>
                      <a:endParaRPr lang="en-GB" sz="1000" b="1" dirty="0">
                        <a:solidFill>
                          <a:schemeClr val="bg1"/>
                        </a:solidFill>
                      </a:endParaRPr>
                    </a:p>
                  </a:txBody>
                  <a:tcPr anchor="ctr"/>
                </a:tc>
                <a:tc>
                  <a:txBody>
                    <a:bodyPr/>
                    <a:lstStyle/>
                    <a:p>
                      <a:pPr algn="ctr"/>
                      <a:r>
                        <a:rPr lang="en-GB" sz="1000" b="1" dirty="0">
                          <a:solidFill>
                            <a:schemeClr val="bg1"/>
                          </a:solidFill>
                        </a:rPr>
                        <a:t>Jan 20</a:t>
                      </a:r>
                    </a:p>
                  </a:txBody>
                  <a:tcPr anchor="ctr"/>
                </a:tc>
                <a:tc>
                  <a:txBody>
                    <a:bodyPr/>
                    <a:lstStyle/>
                    <a:p>
                      <a:pPr algn="ctr"/>
                      <a:r>
                        <a:rPr lang="en-GB" sz="1000" b="1" dirty="0">
                          <a:solidFill>
                            <a:schemeClr val="bg1"/>
                          </a:solidFill>
                        </a:rPr>
                        <a:t>Comments</a:t>
                      </a:r>
                    </a:p>
                  </a:txBody>
                  <a:tcPr anchor="ctr"/>
                </a:tc>
                <a:extLst>
                  <a:ext uri="{0D108BD9-81ED-4DB2-BD59-A6C34878D82A}">
                    <a16:rowId xmlns:a16="http://schemas.microsoft.com/office/drawing/2014/main" val="10000"/>
                  </a:ext>
                </a:extLst>
              </a:tr>
              <a:tr h="685800">
                <a:tc>
                  <a:txBody>
                    <a:bodyPr/>
                    <a:lstStyle/>
                    <a:p>
                      <a:pPr marL="0" marR="0" indent="0" algn="r" defTabSz="914378" rtl="0" eaLnBrk="1" fontAlgn="auto" latinLnBrk="0" hangingPunct="1">
                        <a:lnSpc>
                          <a:spcPct val="100000"/>
                        </a:lnSpc>
                        <a:spcBef>
                          <a:spcPts val="0"/>
                        </a:spcBef>
                        <a:spcAft>
                          <a:spcPts val="0"/>
                        </a:spcAft>
                        <a:buClrTx/>
                        <a:buSzTx/>
                        <a:buFontTx/>
                        <a:buNone/>
                        <a:tabLst/>
                        <a:defRPr/>
                      </a:pPr>
                      <a:r>
                        <a:rPr lang="en-GB" sz="1000" b="1" dirty="0">
                          <a:solidFill>
                            <a:schemeClr val="tx1"/>
                          </a:solidFill>
                        </a:rPr>
                        <a:t>4789: </a:t>
                      </a:r>
                      <a:r>
                        <a:rPr lang="en-US" sz="1000" u="none" strike="noStrike" dirty="0">
                          <a:solidFill>
                            <a:schemeClr val="tx1"/>
                          </a:solidFill>
                          <a:effectLst/>
                        </a:rPr>
                        <a:t>Updating Shipper Reporting Packs and glossary</a:t>
                      </a:r>
                      <a:endParaRPr lang="en-GB" sz="1000" b="1" dirty="0">
                        <a:solidFill>
                          <a:schemeClr val="tx1"/>
                        </a:solidFill>
                      </a:endParaRPr>
                    </a:p>
                  </a:txBody>
                  <a:tcPr anchor="ctr">
                    <a:solidFill>
                      <a:schemeClr val="accent1">
                        <a:lumMod val="40000"/>
                        <a:lumOff val="60000"/>
                      </a:schemeClr>
                    </a:solidFill>
                  </a:tcPr>
                </a:tc>
                <a:tc>
                  <a:txBody>
                    <a:bodyPr/>
                    <a:lstStyle/>
                    <a:p>
                      <a:pPr marL="0" marR="0" indent="0" algn="ctr" defTabSz="914378" rtl="0" eaLnBrk="1" fontAlgn="auto" latinLnBrk="0" hangingPunct="1">
                        <a:lnSpc>
                          <a:spcPct val="100000"/>
                        </a:lnSpc>
                        <a:spcBef>
                          <a:spcPts val="0"/>
                        </a:spcBef>
                        <a:spcAft>
                          <a:spcPts val="0"/>
                        </a:spcAft>
                        <a:buClrTx/>
                        <a:buSzTx/>
                        <a:buFontTx/>
                        <a:buNone/>
                        <a:tabLst/>
                        <a:defRPr/>
                      </a:pPr>
                      <a:endParaRPr lang="en-GB" sz="1000" dirty="0"/>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marR="0" indent="0" algn="ctr" defTabSz="914378" rtl="0" eaLnBrk="1" fontAlgn="auto" latinLnBrk="0" hangingPunct="1">
                        <a:lnSpc>
                          <a:spcPct val="100000"/>
                        </a:lnSpc>
                        <a:spcBef>
                          <a:spcPts val="0"/>
                        </a:spcBef>
                        <a:spcAft>
                          <a:spcPts val="0"/>
                        </a:spcAft>
                        <a:buClrTx/>
                        <a:buSzTx/>
                        <a:buFontTx/>
                        <a:buNone/>
                        <a:tabLst/>
                        <a:defRPr/>
                      </a:pPr>
                      <a:r>
                        <a:rPr lang="en-GB" sz="1000" dirty="0">
                          <a:solidFill>
                            <a:schemeClr val="tx1"/>
                          </a:solidFill>
                        </a:rPr>
                        <a:t>Will remain in delivery until all requirements fulfilled through DDP drops</a:t>
                      </a:r>
                      <a:endParaRPr lang="en-GB" sz="1800" dirty="0">
                        <a:solidFill>
                          <a:schemeClr val="tx1"/>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1"/>
                  </a:ext>
                </a:extLst>
              </a:tr>
              <a:tr h="701040">
                <a:tc>
                  <a:txBody>
                    <a:bodyPr/>
                    <a:lstStyle/>
                    <a:p>
                      <a:pPr marL="0" marR="0" indent="0" algn="r" defTabSz="914378" rtl="0" eaLnBrk="1" fontAlgn="auto" latinLnBrk="0" hangingPunct="1">
                        <a:lnSpc>
                          <a:spcPct val="100000"/>
                        </a:lnSpc>
                        <a:spcBef>
                          <a:spcPts val="0"/>
                        </a:spcBef>
                        <a:spcAft>
                          <a:spcPts val="0"/>
                        </a:spcAft>
                        <a:buClrTx/>
                        <a:buSzTx/>
                        <a:buFontTx/>
                        <a:buNone/>
                        <a:tabLst/>
                        <a:defRPr/>
                      </a:pPr>
                      <a:r>
                        <a:rPr lang="en-GB" sz="1000" b="1" dirty="0">
                          <a:solidFill>
                            <a:schemeClr val="tx1"/>
                          </a:solidFill>
                        </a:rPr>
                        <a:t>4980: </a:t>
                      </a:r>
                      <a:r>
                        <a:rPr lang="en-US" sz="1000" b="1" dirty="0">
                          <a:solidFill>
                            <a:schemeClr val="tx1"/>
                          </a:solidFill>
                        </a:rPr>
                        <a:t>Change Supply Point Enquiry API to add in extra field and make certain other fields visible.</a:t>
                      </a:r>
                      <a:endParaRPr lang="en-GB" sz="1000" b="1" dirty="0">
                        <a:solidFill>
                          <a:schemeClr val="tx1"/>
                        </a:solidFill>
                      </a:endParaRPr>
                    </a:p>
                  </a:txBody>
                  <a:tcPr anchor="ctr">
                    <a:solidFill>
                      <a:schemeClr val="accent1">
                        <a:lumMod val="40000"/>
                        <a:lumOff val="60000"/>
                      </a:schemeClr>
                    </a:solidFill>
                  </a:tcPr>
                </a:tc>
                <a:tc>
                  <a:txBody>
                    <a:bodyPr/>
                    <a:lstStyle/>
                    <a:p>
                      <a:pPr algn="ctr"/>
                      <a:endParaRPr lang="en-GB" sz="18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000" dirty="0"/>
                        <a:t>BER Approval requested in October </a:t>
                      </a:r>
                      <a:r>
                        <a:rPr lang="en-GB" sz="1000" dirty="0" err="1"/>
                        <a:t>ChMC</a:t>
                      </a:r>
                      <a:endParaRPr lang="en-GB" sz="10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23272">
                <a:tc>
                  <a:txBody>
                    <a:bodyPr/>
                    <a:lstStyle/>
                    <a:p>
                      <a:pPr marL="0" marR="0" indent="0" algn="r" defTabSz="914378" rtl="0" eaLnBrk="1" fontAlgn="auto" latinLnBrk="0" hangingPunct="1">
                        <a:lnSpc>
                          <a:spcPct val="100000"/>
                        </a:lnSpc>
                        <a:spcBef>
                          <a:spcPts val="0"/>
                        </a:spcBef>
                        <a:spcAft>
                          <a:spcPts val="0"/>
                        </a:spcAft>
                        <a:buClrTx/>
                        <a:buSzTx/>
                        <a:buFontTx/>
                        <a:buNone/>
                        <a:tabLst/>
                        <a:defRPr/>
                      </a:pPr>
                      <a:r>
                        <a:rPr lang="en-US" sz="1000" dirty="0">
                          <a:solidFill>
                            <a:schemeClr val="tx1"/>
                          </a:solidFill>
                        </a:rPr>
                        <a:t>4713: Actual read following estimated transfer read calculating AQ of </a:t>
                      </a:r>
                      <a:endParaRPr lang="en-GB" sz="1000" b="1" dirty="0">
                        <a:solidFill>
                          <a:schemeClr val="tx1"/>
                        </a:solidFill>
                      </a:endParaRPr>
                    </a:p>
                  </a:txBody>
                  <a:tcPr anchor="ctr">
                    <a:solidFill>
                      <a:schemeClr val="accent1">
                        <a:lumMod val="40000"/>
                        <a:lumOff val="60000"/>
                      </a:schemeClr>
                    </a:solidFill>
                  </a:tcPr>
                </a:tc>
                <a:tc>
                  <a:txBody>
                    <a:bodyPr/>
                    <a:lstStyle/>
                    <a:p>
                      <a:pPr algn="ctr"/>
                      <a:endParaRPr lang="en-GB" sz="18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8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pic>
        <p:nvPicPr>
          <p:cNvPr id="16" name="Picture 15">
            <a:extLst>
              <a:ext uri="{FF2B5EF4-FFF2-40B4-BE49-F238E27FC236}">
                <a16:creationId xmlns:a16="http://schemas.microsoft.com/office/drawing/2014/main" id="{5FB77E06-41B8-44C0-8E7F-80DFB44FC50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18947" y="430327"/>
            <a:ext cx="548634" cy="548634"/>
          </a:xfrm>
          <a:prstGeom prst="rect">
            <a:avLst/>
          </a:prstGeom>
        </p:spPr>
      </p:pic>
      <p:sp>
        <p:nvSpPr>
          <p:cNvPr id="17" name="Oval 16">
            <a:extLst>
              <a:ext uri="{FF2B5EF4-FFF2-40B4-BE49-F238E27FC236}">
                <a16:creationId xmlns:a16="http://schemas.microsoft.com/office/drawing/2014/main" id="{862E908E-415A-4E45-891A-80EE81C5B2AB}"/>
              </a:ext>
            </a:extLst>
          </p:cNvPr>
          <p:cNvSpPr/>
          <p:nvPr/>
        </p:nvSpPr>
        <p:spPr>
          <a:xfrm>
            <a:off x="8244409" y="434159"/>
            <a:ext cx="485089" cy="509679"/>
          </a:xfrm>
          <a:prstGeom prst="ellipse">
            <a:avLst/>
          </a:prstGeom>
          <a:noFill/>
          <a:ln w="57150">
            <a:solidFill>
              <a:srgbClr val="E7BB20"/>
            </a:solid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GB" dirty="0"/>
          </a:p>
        </p:txBody>
      </p:sp>
      <p:sp>
        <p:nvSpPr>
          <p:cNvPr id="12" name="Pentagon 11"/>
          <p:cNvSpPr/>
          <p:nvPr/>
        </p:nvSpPr>
        <p:spPr>
          <a:xfrm>
            <a:off x="4053664" y="2609751"/>
            <a:ext cx="1706468" cy="144016"/>
          </a:xfrm>
          <a:prstGeom prst="homePlate">
            <a:avLst/>
          </a:prstGeom>
          <a:solidFill>
            <a:schemeClr val="accent3">
              <a:lumMod val="60000"/>
              <a:lumOff val="40000"/>
            </a:schemeClr>
          </a:solidFill>
          <a:ln w="19050">
            <a:solidFill>
              <a:schemeClr val="accent4">
                <a:lumMod val="75000"/>
              </a:schemeClr>
            </a:solidFill>
            <a:prstDash val="dash"/>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sz="1000" b="1" dirty="0">
              <a:solidFill>
                <a:schemeClr val="bg1"/>
              </a:solidFill>
            </a:endParaRPr>
          </a:p>
        </p:txBody>
      </p:sp>
      <p:sp>
        <p:nvSpPr>
          <p:cNvPr id="13" name="Pentagon 12"/>
          <p:cNvSpPr/>
          <p:nvPr/>
        </p:nvSpPr>
        <p:spPr>
          <a:xfrm>
            <a:off x="2699792" y="2624039"/>
            <a:ext cx="1270117" cy="144016"/>
          </a:xfrm>
          <a:prstGeom prst="homePlate">
            <a:avLst/>
          </a:prstGeom>
          <a:solidFill>
            <a:srgbClr val="FFC000"/>
          </a:solidFill>
          <a:ln>
            <a:solidFill>
              <a:srgbClr val="FFC000"/>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sz="1000" b="1" dirty="0">
              <a:solidFill>
                <a:schemeClr val="bg1"/>
              </a:solidFill>
            </a:endParaRPr>
          </a:p>
        </p:txBody>
      </p:sp>
      <p:sp>
        <p:nvSpPr>
          <p:cNvPr id="15" name="Pentagon 14"/>
          <p:cNvSpPr/>
          <p:nvPr/>
        </p:nvSpPr>
        <p:spPr>
          <a:xfrm>
            <a:off x="4283683" y="2086062"/>
            <a:ext cx="1512168" cy="144016"/>
          </a:xfrm>
          <a:prstGeom prst="homePlate">
            <a:avLst/>
          </a:prstGeom>
          <a:solidFill>
            <a:schemeClr val="accent3">
              <a:lumMod val="60000"/>
              <a:lumOff val="40000"/>
            </a:schemeClr>
          </a:solidFill>
          <a:ln w="19050">
            <a:solidFill>
              <a:schemeClr val="accent4">
                <a:lumMod val="75000"/>
              </a:schemeClr>
            </a:solidFill>
            <a:prstDash val="dash"/>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sz="1000" b="1" dirty="0">
              <a:solidFill>
                <a:schemeClr val="bg1"/>
              </a:solidFill>
            </a:endParaRPr>
          </a:p>
        </p:txBody>
      </p:sp>
      <p:sp>
        <p:nvSpPr>
          <p:cNvPr id="18" name="Pentagon 14">
            <a:extLst>
              <a:ext uri="{FF2B5EF4-FFF2-40B4-BE49-F238E27FC236}">
                <a16:creationId xmlns:a16="http://schemas.microsoft.com/office/drawing/2014/main" id="{EB150E0E-CE6A-4DAE-87AC-1DC8C55F8086}"/>
              </a:ext>
            </a:extLst>
          </p:cNvPr>
          <p:cNvSpPr/>
          <p:nvPr/>
        </p:nvSpPr>
        <p:spPr>
          <a:xfrm>
            <a:off x="4283683" y="1325926"/>
            <a:ext cx="802667" cy="144016"/>
          </a:xfrm>
          <a:prstGeom prst="homePlate">
            <a:avLst/>
          </a:prstGeom>
          <a:solidFill>
            <a:schemeClr val="accent3">
              <a:lumMod val="60000"/>
              <a:lumOff val="40000"/>
            </a:schemeClr>
          </a:solidFill>
          <a:ln w="19050">
            <a:solidFill>
              <a:schemeClr val="accent4">
                <a:lumMod val="75000"/>
              </a:schemeClr>
            </a:solidFill>
            <a:prstDash val="dash"/>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sz="1000" b="1" dirty="0">
              <a:solidFill>
                <a:schemeClr val="bg1"/>
              </a:solidFill>
            </a:endParaRPr>
          </a:p>
        </p:txBody>
      </p:sp>
      <p:sp>
        <p:nvSpPr>
          <p:cNvPr id="19" name="Pentagon 14">
            <a:extLst>
              <a:ext uri="{FF2B5EF4-FFF2-40B4-BE49-F238E27FC236}">
                <a16:creationId xmlns:a16="http://schemas.microsoft.com/office/drawing/2014/main" id="{9B7E9E42-B19C-4B10-AA30-8D6A4A0D2C21}"/>
              </a:ext>
            </a:extLst>
          </p:cNvPr>
          <p:cNvSpPr/>
          <p:nvPr/>
        </p:nvSpPr>
        <p:spPr>
          <a:xfrm>
            <a:off x="5869595" y="1326972"/>
            <a:ext cx="1512168" cy="144016"/>
          </a:xfrm>
          <a:prstGeom prst="homePlate">
            <a:avLst/>
          </a:prstGeom>
          <a:solidFill>
            <a:schemeClr val="accent3">
              <a:lumMod val="60000"/>
              <a:lumOff val="40000"/>
            </a:schemeClr>
          </a:solidFill>
          <a:ln w="19050">
            <a:solidFill>
              <a:schemeClr val="accent4">
                <a:lumMod val="75000"/>
              </a:schemeClr>
            </a:solidFill>
            <a:prstDash val="dash"/>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sz="1000" b="1" dirty="0">
              <a:solidFill>
                <a:schemeClr val="bg1"/>
              </a:solidFill>
            </a:endParaRPr>
          </a:p>
        </p:txBody>
      </p:sp>
    </p:spTree>
    <p:extLst>
      <p:ext uri="{BB962C8B-B14F-4D97-AF65-F5344CB8AC3E}">
        <p14:creationId xmlns:p14="http://schemas.microsoft.com/office/powerpoint/2010/main" val="27187414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8F6D2-6DDA-4E02-AD5F-1811379E678D}"/>
              </a:ext>
            </a:extLst>
          </p:cNvPr>
          <p:cNvSpPr>
            <a:spLocks noGrp="1"/>
          </p:cNvSpPr>
          <p:nvPr>
            <p:ph type="title"/>
          </p:nvPr>
        </p:nvSpPr>
        <p:spPr>
          <a:xfrm>
            <a:off x="0" y="123478"/>
            <a:ext cx="9036496" cy="1368152"/>
          </a:xfrm>
        </p:spPr>
        <p:txBody>
          <a:bodyPr>
            <a:normAutofit fontScale="90000"/>
          </a:bodyPr>
          <a:lstStyle/>
          <a:p>
            <a:r>
              <a:rPr lang="en-GB" dirty="0"/>
              <a:t>7.9.2	 Shipper  -  Data Discovery Platform Drop 2 Update </a:t>
            </a:r>
            <a:br>
              <a:rPr lang="en-GB" dirty="0"/>
            </a:br>
            <a:r>
              <a:rPr lang="en-GB" dirty="0"/>
              <a:t>7.9.3	Networks - Data Discovery Platform Drop 1 Update </a:t>
            </a:r>
            <a:br>
              <a:rPr lang="en-GB" dirty="0"/>
            </a:br>
            <a:endParaRPr lang="en-GB" dirty="0"/>
          </a:p>
        </p:txBody>
      </p:sp>
      <p:sp>
        <p:nvSpPr>
          <p:cNvPr id="3" name="Content Placeholder 2">
            <a:extLst>
              <a:ext uri="{FF2B5EF4-FFF2-40B4-BE49-F238E27FC236}">
                <a16:creationId xmlns:a16="http://schemas.microsoft.com/office/drawing/2014/main" id="{BDFBCAF9-F753-467E-826A-B6BCB8F324EC}"/>
              </a:ext>
            </a:extLst>
          </p:cNvPr>
          <p:cNvSpPr>
            <a:spLocks noGrp="1"/>
          </p:cNvSpPr>
          <p:nvPr>
            <p:ph idx="1"/>
          </p:nvPr>
        </p:nvSpPr>
        <p:spPr>
          <a:xfrm>
            <a:off x="179512" y="1503947"/>
            <a:ext cx="7355160" cy="2016224"/>
          </a:xfrm>
        </p:spPr>
        <p:txBody>
          <a:bodyPr>
            <a:normAutofit/>
          </a:bodyPr>
          <a:lstStyle/>
          <a:p>
            <a:pPr marL="0" indent="0">
              <a:buNone/>
            </a:pPr>
            <a:r>
              <a:rPr lang="en-GB" sz="2000" dirty="0"/>
              <a:t>Both of these agenda items will be verbal updates.</a:t>
            </a:r>
          </a:p>
        </p:txBody>
      </p:sp>
    </p:spTree>
    <p:extLst>
      <p:ext uri="{BB962C8B-B14F-4D97-AF65-F5344CB8AC3E}">
        <p14:creationId xmlns:p14="http://schemas.microsoft.com/office/powerpoint/2010/main" val="976114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7.9.4 Automation and Optimisation</a:t>
            </a:r>
          </a:p>
        </p:txBody>
      </p:sp>
      <p:sp>
        <p:nvSpPr>
          <p:cNvPr id="3" name="Subtitle 2"/>
          <p:cNvSpPr>
            <a:spLocks noGrp="1"/>
          </p:cNvSpPr>
          <p:nvPr>
            <p:ph type="subTitle" idx="1"/>
          </p:nvPr>
        </p:nvSpPr>
        <p:spPr/>
        <p:txBody>
          <a:bodyPr/>
          <a:lstStyle/>
          <a:p>
            <a:r>
              <a:rPr lang="en-GB" dirty="0"/>
              <a:t>Change Management Committee – 10/10/19</a:t>
            </a:r>
          </a:p>
        </p:txBody>
      </p:sp>
    </p:spTree>
    <p:extLst>
      <p:ext uri="{BB962C8B-B14F-4D97-AF65-F5344CB8AC3E}">
        <p14:creationId xmlns:p14="http://schemas.microsoft.com/office/powerpoint/2010/main" val="24306049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Purpose and Contents</a:t>
            </a:r>
          </a:p>
        </p:txBody>
      </p:sp>
      <p:sp>
        <p:nvSpPr>
          <p:cNvPr id="3" name="Content Placeholder 2"/>
          <p:cNvSpPr>
            <a:spLocks noGrp="1"/>
          </p:cNvSpPr>
          <p:nvPr>
            <p:ph idx="1"/>
          </p:nvPr>
        </p:nvSpPr>
        <p:spPr/>
        <p:txBody>
          <a:bodyPr>
            <a:normAutofit/>
          </a:bodyPr>
          <a:lstStyle/>
          <a:p>
            <a:pPr marL="0" indent="0">
              <a:buNone/>
            </a:pPr>
            <a:r>
              <a:rPr lang="en-GB" sz="1800" u="sng" dirty="0"/>
              <a:t>Purpose</a:t>
            </a:r>
          </a:p>
          <a:p>
            <a:pPr marL="0" indent="0">
              <a:buNone/>
            </a:pPr>
            <a:r>
              <a:rPr lang="en-GB" sz="1400" dirty="0"/>
              <a:t>Provide a detailed view of options/next steps following completion of the Report Review</a:t>
            </a:r>
          </a:p>
          <a:p>
            <a:pPr marL="0" indent="0">
              <a:buNone/>
            </a:pPr>
            <a:r>
              <a:rPr lang="en-GB" sz="1400" dirty="0"/>
              <a:t>Seek approval from CHMC for recommended option</a:t>
            </a:r>
          </a:p>
          <a:p>
            <a:endParaRPr lang="en-GB" dirty="0"/>
          </a:p>
          <a:p>
            <a:pPr marL="0" indent="0">
              <a:buNone/>
            </a:pPr>
            <a:r>
              <a:rPr lang="en-GB" sz="1800" u="sng" dirty="0"/>
              <a:t>Contents</a:t>
            </a:r>
          </a:p>
          <a:p>
            <a:r>
              <a:rPr lang="en-GB" sz="1400" dirty="0"/>
              <a:t>High Level Options – Decision Required</a:t>
            </a:r>
          </a:p>
          <a:p>
            <a:r>
              <a:rPr lang="en-GB" sz="1400" dirty="0"/>
              <a:t>KPMG Recommendation Summary</a:t>
            </a:r>
          </a:p>
          <a:p>
            <a:r>
              <a:rPr lang="en-GB" sz="1400" dirty="0"/>
              <a:t>Recommended Options</a:t>
            </a:r>
          </a:p>
          <a:p>
            <a:r>
              <a:rPr lang="en-GB" sz="1400" dirty="0"/>
              <a:t>Additional Options</a:t>
            </a:r>
          </a:p>
        </p:txBody>
      </p:sp>
    </p:spTree>
    <p:extLst>
      <p:ext uri="{BB962C8B-B14F-4D97-AF65-F5344CB8AC3E}">
        <p14:creationId xmlns:p14="http://schemas.microsoft.com/office/powerpoint/2010/main" val="1657420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457200" y="252545"/>
            <a:ext cx="8229600" cy="637580"/>
          </a:xfrm>
        </p:spPr>
        <p:txBody>
          <a:bodyPr/>
          <a:lstStyle/>
          <a:p>
            <a:r>
              <a:rPr lang="en-GB" dirty="0"/>
              <a:t>7.2 XRN4828 - Nov 19 Release -  Status Update</a:t>
            </a:r>
          </a:p>
        </p:txBody>
      </p:sp>
      <p:grpSp>
        <p:nvGrpSpPr>
          <p:cNvPr id="10" name="Group 9">
            <a:extLst>
              <a:ext uri="{FF2B5EF4-FFF2-40B4-BE49-F238E27FC236}">
                <a16:creationId xmlns:a16="http://schemas.microsoft.com/office/drawing/2014/main" id="{EEDE4AA0-BEE7-40EF-ADC2-D1B3EAA1B345}"/>
              </a:ext>
            </a:extLst>
          </p:cNvPr>
          <p:cNvGrpSpPr/>
          <p:nvPr/>
        </p:nvGrpSpPr>
        <p:grpSpPr>
          <a:xfrm>
            <a:off x="251520" y="987574"/>
            <a:ext cx="8594612" cy="3329673"/>
            <a:chOff x="137840" y="723530"/>
            <a:chExt cx="8017423" cy="2926997"/>
          </a:xfrm>
        </p:grpSpPr>
        <p:graphicFrame>
          <p:nvGraphicFramePr>
            <p:cNvPr id="4" name="Content Placeholder 3">
              <a:extLst>
                <a:ext uri="{FF2B5EF4-FFF2-40B4-BE49-F238E27FC236}">
                  <a16:creationId xmlns:a16="http://schemas.microsoft.com/office/drawing/2014/main" id="{60E62DC6-3EBE-4901-B700-870330337CDA}"/>
                </a:ext>
              </a:extLst>
            </p:cNvPr>
            <p:cNvGraphicFramePr>
              <a:graphicFrameLocks/>
            </p:cNvGraphicFramePr>
            <p:nvPr>
              <p:extLst/>
            </p:nvPr>
          </p:nvGraphicFramePr>
          <p:xfrm>
            <a:off x="137840" y="723530"/>
            <a:ext cx="8017423" cy="2926997"/>
          </p:xfrm>
          <a:graphic>
            <a:graphicData uri="http://schemas.openxmlformats.org/drawingml/2006/table">
              <a:tbl>
                <a:tblPr firstRow="1" bandRow="1"/>
                <a:tblGrid>
                  <a:gridCol w="1210676">
                    <a:extLst>
                      <a:ext uri="{9D8B030D-6E8A-4147-A177-3AD203B41FA5}">
                        <a16:colId xmlns:a16="http://schemas.microsoft.com/office/drawing/2014/main" val="20000"/>
                      </a:ext>
                    </a:extLst>
                  </a:gridCol>
                  <a:gridCol w="1881159">
                    <a:extLst>
                      <a:ext uri="{9D8B030D-6E8A-4147-A177-3AD203B41FA5}">
                        <a16:colId xmlns:a16="http://schemas.microsoft.com/office/drawing/2014/main" val="20001"/>
                      </a:ext>
                    </a:extLst>
                  </a:gridCol>
                  <a:gridCol w="1840713">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789856">
                    <a:extLst>
                      <a:ext uri="{9D8B030D-6E8A-4147-A177-3AD203B41FA5}">
                        <a16:colId xmlns:a16="http://schemas.microsoft.com/office/drawing/2014/main" val="20004"/>
                      </a:ext>
                    </a:extLst>
                  </a:gridCol>
                </a:tblGrid>
                <a:tr h="370532">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50" kern="1200" baseline="0" dirty="0">
                            <a:solidFill>
                              <a:schemeClr val="bg1"/>
                            </a:solidFill>
                            <a:latin typeface="Arial" panose="020B0604020202020204" pitchFamily="34" charset="0"/>
                            <a:ea typeface="+mn-ea"/>
                            <a:cs typeface="Arial" panose="020B0604020202020204" pitchFamily="34" charset="0"/>
                          </a:rPr>
                          <a:t>09/10/19</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algn="ctr"/>
                        <a:r>
                          <a:rPr lang="en-GB" sz="1050" b="1" i="0" dirty="0">
                            <a:solidFill>
                              <a:schemeClr val="bg1"/>
                            </a:solidFill>
                            <a:latin typeface="Arial" panose="020B0604020202020204" pitchFamily="34" charset="0"/>
                            <a:cs typeface="Arial" panose="020B0604020202020204" pitchFamily="34" charset="0"/>
                          </a:rPr>
                          <a:t>Overall</a:t>
                        </a:r>
                        <a:r>
                          <a:rPr lang="en-GB" sz="1050" b="1" i="0" baseline="0" dirty="0">
                            <a:solidFill>
                              <a:schemeClr val="bg1"/>
                            </a:solidFill>
                            <a:latin typeface="Arial" panose="020B0604020202020204" pitchFamily="34" charset="0"/>
                            <a:cs typeface="Arial" panose="020B0604020202020204" pitchFamily="34" charset="0"/>
                          </a:rPr>
                          <a:t> Project RAG Status</a:t>
                        </a:r>
                        <a:r>
                          <a:rPr lang="en-GB" sz="1000" b="1" i="0" baseline="0" dirty="0">
                            <a:solidFill>
                              <a:schemeClr val="bg1"/>
                            </a:solidFill>
                            <a:latin typeface="Arial" panose="020B0604020202020204" pitchFamily="34" charset="0"/>
                            <a:cs typeface="Arial" panose="020B0604020202020204" pitchFamily="34" charset="0"/>
                          </a:rPr>
                          <a:t>: </a:t>
                        </a:r>
                        <a:endParaRPr lang="en-GB" sz="1000" b="1" i="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pPr algn="ctr"/>
                        <a:endParaRPr lang="en-GB" sz="1800" dirty="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pPr algn="ctr"/>
                        <a:endParaRPr lang="en-GB" sz="1600" dirty="0">
                          <a:solidFill>
                            <a:schemeClr val="tx1"/>
                          </a:solidFill>
                        </a:endParaRPr>
                      </a:p>
                    </a:txBody>
                    <a:tcPr marL="91435" marR="91435"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900" dirty="0">
                          <a:solidFill>
                            <a:schemeClr val="tx1"/>
                          </a:solidFill>
                          <a:latin typeface="+mn-lt"/>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0000"/>
                    </a:ext>
                  </a:extLst>
                </a:tr>
                <a:tr h="324477">
                  <a:tc vMerge="1">
                    <a:txBody>
                      <a:bodyPr/>
                      <a:lstStyle/>
                      <a:p>
                        <a:pPr algn="ctr"/>
                        <a:endParaRPr lang="en-GB" sz="1800" dirty="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50" b="1" dirty="0">
                            <a:solidFill>
                              <a:schemeClr val="bg1"/>
                            </a:solidFill>
                            <a:latin typeface="Arial" panose="020B0604020202020204" pitchFamily="34" charset="0"/>
                            <a:cs typeface="Arial" panose="020B0604020202020204" pitchFamily="34" charset="0"/>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Calibri Light" panose="020F0302020204030204" pitchFamily="34" charset="0"/>
                          </a:rPr>
                          <a:t>Resources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10001"/>
                    </a:ext>
                  </a:extLst>
                </a:tr>
                <a:tr h="35043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RAG</a:t>
                        </a:r>
                        <a:r>
                          <a:rPr lang="en-GB" sz="1050" b="1" baseline="0" dirty="0">
                            <a:solidFill>
                              <a:schemeClr val="bg1"/>
                            </a:solidFill>
                            <a:latin typeface="Arial" panose="020B0604020202020204" pitchFamily="34" charset="0"/>
                            <a:cs typeface="Arial" panose="020B0604020202020204" pitchFamily="34" charset="0"/>
                          </a:rPr>
                          <a:t> Status</a:t>
                        </a:r>
                        <a:endParaRPr lang="en-GB" sz="1050" b="1"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endParaRPr lang="en-GB" sz="900" b="1" dirty="0">
                          <a:solidFill>
                            <a:schemeClr val="bg1"/>
                          </a:solidFill>
                          <a:latin typeface="Arial" panose="020B0604020202020204" pitchFamily="34" charset="0"/>
                          <a:cs typeface="Arial" panose="020B0604020202020204" pitchFamily="34" charset="0"/>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Arial" panose="020B0604020202020204" pitchFamily="34" charset="0"/>
                          <a:ea typeface="+mn-ea"/>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Arial" panose="020B0604020202020204" pitchFamily="34" charset="0"/>
                          <a:ea typeface="+mn-ea"/>
                          <a:cs typeface="Arial" panose="020B0604020202020204" pitchFamily="34" charset="0"/>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mn-lt"/>
                          <a:ea typeface="+mn-ea"/>
                          <a:cs typeface="+mn-cs"/>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16494">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Status</a:t>
                        </a:r>
                        <a:r>
                          <a:rPr lang="en-GB" sz="1050" b="1" baseline="0" dirty="0">
                            <a:solidFill>
                              <a:schemeClr val="bg1"/>
                            </a:solidFill>
                            <a:latin typeface="Arial" panose="020B0604020202020204" pitchFamily="34" charset="0"/>
                            <a:cs typeface="Arial" panose="020B0604020202020204" pitchFamily="34" charset="0"/>
                          </a:rPr>
                          <a:t> Justification</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endParaRPr lang="en-GB"/>
                      </a:p>
                    </a:txBody>
                    <a:tcPr/>
                  </a:tc>
                  <a:tc hMerge="1">
                    <a:txBody>
                      <a:bodyPr/>
                      <a:lstStyle/>
                      <a:p>
                        <a:pPr algn="ctr"/>
                        <a:endParaRPr lang="en-GB" dirty="0"/>
                      </a:p>
                    </a:txBody>
                    <a:tcPr>
                      <a:solidFill>
                        <a:srgbClr val="FFC000"/>
                      </a:solidFill>
                    </a:tcPr>
                  </a:tc>
                  <a:tc hMerge="1">
                    <a:txBody>
                      <a:bodyPr/>
                      <a:lstStyle/>
                      <a:p>
                        <a:endParaRPr lang="en-GB"/>
                      </a:p>
                    </a:txBody>
                    <a:tcPr/>
                  </a:tc>
                  <a:tc hMerge="1">
                    <a:txBody>
                      <a:bodyPr/>
                      <a:lstStyle/>
                      <a:p>
                        <a:pPr marL="0" algn="ctr" defTabSz="457200" rtl="0" eaLnBrk="1" latinLnBrk="0" hangingPunct="1"/>
                        <a:endParaRPr lang="en-GB" sz="1800" kern="1200" dirty="0">
                          <a:solidFill>
                            <a:schemeClr val="dk1"/>
                          </a:solidFill>
                          <a:latin typeface="+mn-lt"/>
                          <a:ea typeface="+mn-ea"/>
                          <a:cs typeface="+mn-cs"/>
                        </a:endParaRPr>
                      </a:p>
                    </a:txBody>
                    <a:tcPr>
                      <a:solidFill>
                        <a:srgbClr val="92D050"/>
                      </a:solidFill>
                    </a:tcPr>
                  </a:tc>
                  <a:extLst>
                    <a:ext uri="{0D108BD9-81ED-4DB2-BD59-A6C34878D82A}">
                      <a16:rowId xmlns:a16="http://schemas.microsoft.com/office/drawing/2014/main" val="10003"/>
                    </a:ext>
                  </a:extLst>
                </a:tr>
                <a:tr h="88625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dirty="0">
                            <a:solidFill>
                              <a:schemeClr val="bg1"/>
                            </a:solidFill>
                            <a:latin typeface="Arial" panose="020B0604020202020204" pitchFamily="34" charset="0"/>
                            <a:ea typeface="+mn-ea"/>
                            <a:cs typeface="Arial" panose="020B0604020202020204" pitchFamily="34" charset="0"/>
                          </a:rPr>
                          <a:t>Schedule</a:t>
                        </a:r>
                      </a:p>
                      <a:p>
                        <a:pPr algn="ctr"/>
                        <a:endParaRPr lang="en-GB" sz="1050" b="1" baseline="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lvl="0" indent="-171450">
                          <a:buFont typeface="Arial" panose="020B0604020202020204" pitchFamily="34" charset="0"/>
                          <a:buChar char="•"/>
                        </a:pPr>
                        <a:r>
                          <a:rPr kumimoji="0" lang="en-GB"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UAT execution completed on 27/09</a:t>
                        </a:r>
                      </a:p>
                      <a:p>
                        <a:pPr marL="171450" lvl="0" indent="-171450">
                          <a:buFont typeface="Arial" panose="020B0604020202020204" pitchFamily="34" charset="0"/>
                          <a:buChar char="•"/>
                        </a:pPr>
                        <a:r>
                          <a:rPr kumimoji="0" lang="en-GB"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Regression Testing commenced from 30/09</a:t>
                        </a:r>
                      </a:p>
                      <a:p>
                        <a:pPr marL="171450" lvl="0" indent="-171450">
                          <a:buFont typeface="Arial" panose="020B0604020202020204" pitchFamily="34" charset="0"/>
                          <a:buChar char="•"/>
                        </a:pPr>
                        <a:r>
                          <a:rPr kumimoji="0" lang="en-GB"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Performance Test preparation in progress</a:t>
                        </a:r>
                      </a:p>
                      <a:p>
                        <a:pPr marL="171450" lvl="0" indent="-171450">
                          <a:buFont typeface="Arial" panose="020B0604020202020204" pitchFamily="34" charset="0"/>
                          <a:buChar char="•"/>
                        </a:pPr>
                        <a:r>
                          <a:rPr kumimoji="0" lang="en-GB"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Implementation preparation in progress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5"/>
                    </a:ext>
                  </a:extLst>
                </a:tr>
                <a:tr h="39230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panose="020B0604020202020204" pitchFamily="34" charset="0"/>
                            <a:cs typeface="Arial" panose="020B0604020202020204" pitchFamily="34" charset="0"/>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There are currently no major Risks or Issues impacting the delivery of the November 19 release. </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22737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panose="020B0604020202020204" pitchFamily="34" charset="0"/>
                            <a:cs typeface="Arial" panose="020B0604020202020204" pitchFamily="34" charset="0"/>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The BER with full delivery costs were approved at </a:t>
                        </a:r>
                        <a:r>
                          <a:rPr kumimoji="0" lang="en-GB" sz="1050" b="0" i="0" u="none" strike="noStrike" kern="1200" cap="none" normalizeH="0" baseline="0" dirty="0" err="1">
                            <a:ln>
                              <a:noFill/>
                            </a:ln>
                            <a:solidFill>
                              <a:schemeClr val="tx1"/>
                            </a:solidFill>
                            <a:effectLst/>
                            <a:latin typeface="Arial" panose="020B0604020202020204" pitchFamily="34" charset="0"/>
                            <a:ea typeface="Verdana" pitchFamily="34" charset="0"/>
                            <a:cs typeface="Arial" panose="020B0604020202020204" pitchFamily="34" charset="0"/>
                          </a:rPr>
                          <a:t>ChMC</a:t>
                        </a:r>
                        <a:r>
                          <a:rPr kumimoji="0" lang="en-GB"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in April 2019, </a:t>
                        </a:r>
                        <a:r>
                          <a:rPr kumimoji="0" lang="en-GB" sz="1050" b="0" i="0" u="none" strike="noStrike" kern="1200" cap="none" normalizeH="0" baseline="0" dirty="0">
                            <a:ln>
                              <a:noFill/>
                            </a:ln>
                            <a:solidFill>
                              <a:schemeClr val="tx1"/>
                            </a:solidFill>
                            <a:effectLst/>
                            <a:latin typeface="+mn-lt"/>
                            <a:ea typeface="Verdana" pitchFamily="34" charset="0"/>
                            <a:cs typeface="Arial" panose="020B0604020202020204" pitchFamily="34" charset="0"/>
                          </a:rPr>
                          <a:t>BER for XRN4866 UIG Recommendation approved by </a:t>
                        </a:r>
                        <a:r>
                          <a:rPr kumimoji="0" lang="en-GB" sz="1050" b="0" i="0" u="none" strike="noStrike" kern="1200" cap="none" normalizeH="0" baseline="0" dirty="0" err="1">
                            <a:ln>
                              <a:noFill/>
                            </a:ln>
                            <a:solidFill>
                              <a:schemeClr val="tx1"/>
                            </a:solidFill>
                            <a:effectLst/>
                            <a:latin typeface="+mn-lt"/>
                            <a:ea typeface="Verdana" pitchFamily="34" charset="0"/>
                            <a:cs typeface="Arial" panose="020B0604020202020204" pitchFamily="34" charset="0"/>
                          </a:rPr>
                          <a:t>ChMC</a:t>
                        </a:r>
                        <a:r>
                          <a:rPr kumimoji="0" lang="en-GB" sz="1050" b="0" i="0" u="none" strike="noStrike" kern="1200" cap="none" normalizeH="0" baseline="0" dirty="0">
                            <a:ln>
                              <a:noFill/>
                            </a:ln>
                            <a:solidFill>
                              <a:schemeClr val="tx1"/>
                            </a:solidFill>
                            <a:effectLst/>
                            <a:latin typeface="+mn-lt"/>
                            <a:ea typeface="Verdana" pitchFamily="34" charset="0"/>
                            <a:cs typeface="Arial" panose="020B0604020202020204" pitchFamily="34" charset="0"/>
                          </a:rPr>
                          <a:t> on 12</a:t>
                        </a:r>
                        <a:r>
                          <a:rPr kumimoji="0" lang="en-GB" sz="1050" b="0" i="0" u="none" strike="noStrike" kern="1200" cap="none" normalizeH="0" baseline="30000" dirty="0">
                            <a:ln>
                              <a:noFill/>
                            </a:ln>
                            <a:solidFill>
                              <a:schemeClr val="tx1"/>
                            </a:solidFill>
                            <a:effectLst/>
                            <a:latin typeface="+mn-lt"/>
                            <a:ea typeface="Verdana" pitchFamily="34" charset="0"/>
                            <a:cs typeface="Arial" panose="020B0604020202020204" pitchFamily="34" charset="0"/>
                          </a:rPr>
                          <a:t>th</a:t>
                        </a:r>
                        <a:r>
                          <a:rPr kumimoji="0" lang="en-GB" sz="1050" b="0" i="0" u="none" strike="noStrike" kern="1200" cap="none" normalizeH="0" baseline="0" dirty="0">
                            <a:ln>
                              <a:noFill/>
                            </a:ln>
                            <a:solidFill>
                              <a:schemeClr val="tx1"/>
                            </a:solidFill>
                            <a:effectLst/>
                            <a:latin typeface="+mn-lt"/>
                            <a:ea typeface="Verdana" pitchFamily="34" charset="0"/>
                            <a:cs typeface="Arial" panose="020B0604020202020204" pitchFamily="34" charset="0"/>
                          </a:rPr>
                          <a:t> June </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7"/>
                    </a:ext>
                  </a:extLst>
                </a:tr>
                <a:tr h="284222">
                  <a:tc>
                    <a:txBody>
                      <a:bodyPr/>
                      <a:lstStyle/>
                      <a:p>
                        <a:pPr algn="ctr"/>
                        <a:r>
                          <a:rPr lang="en-GB" sz="1050" b="1" baseline="0" dirty="0">
                            <a:solidFill>
                              <a:schemeClr val="bg1"/>
                            </a:solidFill>
                            <a:latin typeface="Arial" panose="020B0604020202020204" pitchFamily="34" charset="0"/>
                            <a:cs typeface="Arial" panose="020B0604020202020204" pitchFamily="34" charset="0"/>
                          </a:rPr>
                          <a:t>Resources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Weekly monitoring of </a:t>
                        </a:r>
                        <a:r>
                          <a:rPr kumimoji="0" lang="en-US" sz="1050" b="0" i="0" u="none" strike="noStrike" kern="1200" cap="none" normalizeH="0" baseline="0" dirty="0" err="1">
                            <a:ln>
                              <a:noFill/>
                            </a:ln>
                            <a:solidFill>
                              <a:schemeClr val="tx1"/>
                            </a:solidFill>
                            <a:effectLst/>
                            <a:latin typeface="Arial" panose="020B0604020202020204" pitchFamily="34" charset="0"/>
                            <a:ea typeface="Verdana" pitchFamily="34" charset="0"/>
                            <a:cs typeface="Arial" panose="020B0604020202020204" pitchFamily="34" charset="0"/>
                          </a:rPr>
                          <a:t>Xoserve</a:t>
                        </a:r>
                        <a:r>
                          <a:rPr kumimoji="0" lang="en-US"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SME resources supporting multiple demands (e.g. BAU defects, Future Releases </a:t>
                        </a:r>
                        <a:r>
                          <a:rPr kumimoji="0" lang="en-US" sz="1050" b="0" i="0" u="none" strike="noStrike" kern="1200" cap="none" normalizeH="0" baseline="0" dirty="0" err="1">
                            <a:ln>
                              <a:noFill/>
                            </a:ln>
                            <a:solidFill>
                              <a:schemeClr val="tx1"/>
                            </a:solidFill>
                            <a:effectLst/>
                            <a:latin typeface="Arial" panose="020B0604020202020204" pitchFamily="34" charset="0"/>
                            <a:ea typeface="Verdana" pitchFamily="34" charset="0"/>
                            <a:cs typeface="Arial" panose="020B0604020202020204" pitchFamily="34" charset="0"/>
                          </a:rPr>
                          <a:t>etc</a:t>
                        </a:r>
                        <a:r>
                          <a:rPr kumimoji="0" lang="en-US"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is ongoing </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8"/>
                    </a:ext>
                  </a:extLst>
                </a:tr>
              </a:tbl>
            </a:graphicData>
          </a:graphic>
        </p:graphicFrame>
        <p:sp>
          <p:nvSpPr>
            <p:cNvPr id="8" name="Oval 7">
              <a:extLst>
                <a:ext uri="{FF2B5EF4-FFF2-40B4-BE49-F238E27FC236}">
                  <a16:creationId xmlns:a16="http://schemas.microsoft.com/office/drawing/2014/main" id="{0932F9EA-D945-459F-8F00-091B3CFCAABE}"/>
                </a:ext>
              </a:extLst>
            </p:cNvPr>
            <p:cNvSpPr/>
            <p:nvPr/>
          </p:nvSpPr>
          <p:spPr>
            <a:xfrm>
              <a:off x="7259096" y="1394296"/>
              <a:ext cx="204194" cy="2131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cs typeface="Arial" panose="020B0604020202020204" pitchFamily="34" charset="0"/>
              </a:endParaRPr>
            </a:p>
          </p:txBody>
        </p:sp>
        <p:sp>
          <p:nvSpPr>
            <p:cNvPr id="9" name="Oval 8">
              <a:extLst>
                <a:ext uri="{FF2B5EF4-FFF2-40B4-BE49-F238E27FC236}">
                  <a16:creationId xmlns:a16="http://schemas.microsoft.com/office/drawing/2014/main" id="{1CD340F4-EC05-45B9-AB26-20BECCEF8858}"/>
                </a:ext>
              </a:extLst>
            </p:cNvPr>
            <p:cNvSpPr/>
            <p:nvPr/>
          </p:nvSpPr>
          <p:spPr>
            <a:xfrm>
              <a:off x="5606599" y="817130"/>
              <a:ext cx="196885" cy="19034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cs typeface="Arial" panose="020B0604020202020204" pitchFamily="34" charset="0"/>
              </a:endParaRPr>
            </a:p>
          </p:txBody>
        </p:sp>
      </p:grpSp>
      <p:sp>
        <p:nvSpPr>
          <p:cNvPr id="11" name="Oval 10">
            <a:extLst>
              <a:ext uri="{FF2B5EF4-FFF2-40B4-BE49-F238E27FC236}">
                <a16:creationId xmlns:a16="http://schemas.microsoft.com/office/drawing/2014/main" id="{A0F57896-72F6-46F0-8DCF-1B43A706D61C}"/>
              </a:ext>
            </a:extLst>
          </p:cNvPr>
          <p:cNvSpPr/>
          <p:nvPr/>
        </p:nvSpPr>
        <p:spPr>
          <a:xfrm>
            <a:off x="5987072" y="1779662"/>
            <a:ext cx="215490" cy="21428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cs typeface="Arial" panose="020B0604020202020204" pitchFamily="34" charset="0"/>
            </a:endParaRPr>
          </a:p>
        </p:txBody>
      </p:sp>
      <p:sp>
        <p:nvSpPr>
          <p:cNvPr id="12" name="Oval 11">
            <a:extLst>
              <a:ext uri="{FF2B5EF4-FFF2-40B4-BE49-F238E27FC236}">
                <a16:creationId xmlns:a16="http://schemas.microsoft.com/office/drawing/2014/main" id="{07D341B2-AF9B-4E48-A146-835712CA3A8C}"/>
              </a:ext>
            </a:extLst>
          </p:cNvPr>
          <p:cNvSpPr/>
          <p:nvPr/>
        </p:nvSpPr>
        <p:spPr>
          <a:xfrm>
            <a:off x="4126217" y="1779662"/>
            <a:ext cx="215490" cy="21428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cs typeface="Arial" panose="020B0604020202020204" pitchFamily="34" charset="0"/>
            </a:endParaRPr>
          </a:p>
        </p:txBody>
      </p:sp>
      <p:sp>
        <p:nvSpPr>
          <p:cNvPr id="13" name="Oval 12">
            <a:extLst>
              <a:ext uri="{FF2B5EF4-FFF2-40B4-BE49-F238E27FC236}">
                <a16:creationId xmlns:a16="http://schemas.microsoft.com/office/drawing/2014/main" id="{B354495D-E22F-4490-B63B-9C96EEB69125}"/>
              </a:ext>
            </a:extLst>
          </p:cNvPr>
          <p:cNvSpPr/>
          <p:nvPr/>
        </p:nvSpPr>
        <p:spPr>
          <a:xfrm>
            <a:off x="2265362" y="1779662"/>
            <a:ext cx="215490" cy="21428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cs typeface="Arial" panose="020B0604020202020204" pitchFamily="34" charset="0"/>
            </a:endParaRPr>
          </a:p>
        </p:txBody>
      </p:sp>
    </p:spTree>
    <p:extLst>
      <p:ext uri="{BB962C8B-B14F-4D97-AF65-F5344CB8AC3E}">
        <p14:creationId xmlns:p14="http://schemas.microsoft.com/office/powerpoint/2010/main" val="26078521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34728"/>
            <a:ext cx="8219255" cy="448790"/>
          </a:xfrm>
        </p:spPr>
        <p:txBody>
          <a:bodyPr>
            <a:normAutofit/>
          </a:bodyPr>
          <a:lstStyle/>
          <a:p>
            <a:r>
              <a:rPr lang="en-GB" sz="1600" dirty="0"/>
              <a:t>High Level Options – Decision Required</a:t>
            </a:r>
          </a:p>
        </p:txBody>
      </p:sp>
      <p:sp>
        <p:nvSpPr>
          <p:cNvPr id="4" name="Text Placeholder 3"/>
          <p:cNvSpPr>
            <a:spLocks noGrp="1"/>
          </p:cNvSpPr>
          <p:nvPr>
            <p:ph type="body" sz="half" idx="2"/>
          </p:nvPr>
        </p:nvSpPr>
        <p:spPr>
          <a:xfrm>
            <a:off x="457201" y="483518"/>
            <a:ext cx="8219255" cy="504056"/>
          </a:xfrm>
        </p:spPr>
        <p:txBody>
          <a:bodyPr>
            <a:normAutofit/>
          </a:bodyPr>
          <a:lstStyle/>
          <a:p>
            <a:r>
              <a:rPr lang="en-GB" sz="1100" dirty="0"/>
              <a:t>Below is a high level breakdown of the options for consideration by the Change Management Committee. The options are split by recommended, additional and not technically feasible. Further detail is provided on the following slides.</a:t>
            </a:r>
          </a:p>
        </p:txBody>
      </p:sp>
      <p:graphicFrame>
        <p:nvGraphicFramePr>
          <p:cNvPr id="5" name="Table 4"/>
          <p:cNvGraphicFramePr>
            <a:graphicFrameLocks noGrp="1"/>
          </p:cNvGraphicFramePr>
          <p:nvPr>
            <p:extLst/>
          </p:nvPr>
        </p:nvGraphicFramePr>
        <p:xfrm>
          <a:off x="179512" y="1059582"/>
          <a:ext cx="8856984" cy="3445903"/>
        </p:xfrm>
        <a:graphic>
          <a:graphicData uri="http://schemas.openxmlformats.org/drawingml/2006/table">
            <a:tbl>
              <a:tblPr firstRow="1" firstCol="1" bandRow="1">
                <a:tableStyleId>{5C22544A-7EE6-4342-B048-85BDC9FD1C3A}</a:tableStyleId>
              </a:tblPr>
              <a:tblGrid>
                <a:gridCol w="637395">
                  <a:extLst>
                    <a:ext uri="{9D8B030D-6E8A-4147-A177-3AD203B41FA5}">
                      <a16:colId xmlns:a16="http://schemas.microsoft.com/office/drawing/2014/main" val="20000"/>
                    </a:ext>
                  </a:extLst>
                </a:gridCol>
                <a:gridCol w="1147312">
                  <a:extLst>
                    <a:ext uri="{9D8B030D-6E8A-4147-A177-3AD203B41FA5}">
                      <a16:colId xmlns:a16="http://schemas.microsoft.com/office/drawing/2014/main" val="3076278358"/>
                    </a:ext>
                  </a:extLst>
                </a:gridCol>
                <a:gridCol w="3876053">
                  <a:extLst>
                    <a:ext uri="{9D8B030D-6E8A-4147-A177-3AD203B41FA5}">
                      <a16:colId xmlns:a16="http://schemas.microsoft.com/office/drawing/2014/main" val="20002"/>
                    </a:ext>
                  </a:extLst>
                </a:gridCol>
                <a:gridCol w="907228">
                  <a:extLst>
                    <a:ext uri="{9D8B030D-6E8A-4147-A177-3AD203B41FA5}">
                      <a16:colId xmlns:a16="http://schemas.microsoft.com/office/drawing/2014/main" val="20003"/>
                    </a:ext>
                  </a:extLst>
                </a:gridCol>
                <a:gridCol w="920844">
                  <a:extLst>
                    <a:ext uri="{9D8B030D-6E8A-4147-A177-3AD203B41FA5}">
                      <a16:colId xmlns:a16="http://schemas.microsoft.com/office/drawing/2014/main" val="2833938141"/>
                    </a:ext>
                  </a:extLst>
                </a:gridCol>
                <a:gridCol w="1368152">
                  <a:extLst>
                    <a:ext uri="{9D8B030D-6E8A-4147-A177-3AD203B41FA5}">
                      <a16:colId xmlns:a16="http://schemas.microsoft.com/office/drawing/2014/main" val="159912854"/>
                    </a:ext>
                  </a:extLst>
                </a:gridCol>
              </a:tblGrid>
              <a:tr h="282148">
                <a:tc>
                  <a:txBody>
                    <a:bodyPr/>
                    <a:lstStyle/>
                    <a:p>
                      <a:pPr algn="ctr">
                        <a:lnSpc>
                          <a:spcPct val="115000"/>
                        </a:lnSpc>
                        <a:spcAft>
                          <a:spcPts val="0"/>
                        </a:spcAft>
                      </a:pPr>
                      <a:r>
                        <a:rPr lang="en-GB" sz="1100" dirty="0">
                          <a:effectLst/>
                          <a:latin typeface="+mn-lt"/>
                        </a:rPr>
                        <a:t> </a:t>
                      </a:r>
                      <a:endParaRPr lang="en-GB" sz="1200" dirty="0">
                        <a:effectLst/>
                        <a:latin typeface="+mn-lt"/>
                        <a:ea typeface="Times New Roman"/>
                      </a:endParaRPr>
                    </a:p>
                  </a:txBody>
                  <a:tcPr marL="67039" marR="67039" marT="0" marB="0" anchor="ctr"/>
                </a:tc>
                <a:tc>
                  <a:txBody>
                    <a:bodyPr/>
                    <a:lstStyle/>
                    <a:p>
                      <a:pPr>
                        <a:lnSpc>
                          <a:spcPct val="115000"/>
                        </a:lnSpc>
                        <a:spcAft>
                          <a:spcPts val="0"/>
                        </a:spcAft>
                      </a:pPr>
                      <a:r>
                        <a:rPr lang="en-GB" sz="1200" dirty="0">
                          <a:effectLst/>
                          <a:latin typeface="+mn-lt"/>
                          <a:ea typeface="Times New Roman"/>
                        </a:rPr>
                        <a:t>Option</a:t>
                      </a:r>
                    </a:p>
                  </a:txBody>
                  <a:tcPr marL="67039" marR="67039" marT="0" marB="0" anchor="ctr"/>
                </a:tc>
                <a:tc>
                  <a:txBody>
                    <a:bodyPr/>
                    <a:lstStyle/>
                    <a:p>
                      <a:pPr algn="ctr">
                        <a:lnSpc>
                          <a:spcPct val="115000"/>
                        </a:lnSpc>
                        <a:spcAft>
                          <a:spcPts val="0"/>
                        </a:spcAft>
                      </a:pPr>
                      <a:r>
                        <a:rPr lang="en-GB" sz="1100" dirty="0">
                          <a:effectLst/>
                          <a:latin typeface="+mn-lt"/>
                          <a:ea typeface="+mn-ea"/>
                        </a:rPr>
                        <a:t>Description</a:t>
                      </a:r>
                      <a:endParaRPr lang="en-GB" sz="1200" dirty="0">
                        <a:effectLst/>
                        <a:latin typeface="+mn-lt"/>
                        <a:ea typeface="Times New Roman"/>
                      </a:endParaRPr>
                    </a:p>
                  </a:txBody>
                  <a:tcPr marL="67039" marR="67039" marT="0" marB="0" anchor="ctr"/>
                </a:tc>
                <a:tc>
                  <a:txBody>
                    <a:bodyPr/>
                    <a:lstStyle/>
                    <a:p>
                      <a:pPr algn="ctr">
                        <a:lnSpc>
                          <a:spcPct val="115000"/>
                        </a:lnSpc>
                        <a:spcAft>
                          <a:spcPts val="0"/>
                        </a:spcAft>
                      </a:pPr>
                      <a:r>
                        <a:rPr lang="en-GB" sz="1100" dirty="0">
                          <a:effectLst/>
                          <a:latin typeface="+mn-lt"/>
                          <a:ea typeface="+mn-ea"/>
                        </a:rPr>
                        <a:t>Timeline</a:t>
                      </a:r>
                      <a:endParaRPr lang="en-GB" sz="1200" dirty="0">
                        <a:effectLst/>
                        <a:latin typeface="+mn-lt"/>
                        <a:ea typeface="Times New Roman"/>
                      </a:endParaRPr>
                    </a:p>
                  </a:txBody>
                  <a:tcPr marL="67039" marR="67039" marT="0" marB="0" anchor="ctr"/>
                </a:tc>
                <a:tc>
                  <a:txBody>
                    <a:bodyPr/>
                    <a:lstStyle/>
                    <a:p>
                      <a:pPr algn="ctr">
                        <a:lnSpc>
                          <a:spcPct val="115000"/>
                        </a:lnSpc>
                        <a:spcAft>
                          <a:spcPts val="0"/>
                        </a:spcAft>
                      </a:pPr>
                      <a:r>
                        <a:rPr lang="en-GB" sz="1200" dirty="0">
                          <a:effectLst/>
                          <a:latin typeface="+mn-lt"/>
                          <a:ea typeface="Times New Roman"/>
                        </a:rPr>
                        <a:t>Cost</a:t>
                      </a:r>
                    </a:p>
                  </a:txBody>
                  <a:tcPr marL="67039" marR="67039" marT="0" marB="0" anchor="ctr"/>
                </a:tc>
                <a:tc>
                  <a:txBody>
                    <a:bodyPr/>
                    <a:lstStyle/>
                    <a:p>
                      <a:pPr algn="ctr">
                        <a:lnSpc>
                          <a:spcPct val="115000"/>
                        </a:lnSpc>
                        <a:spcAft>
                          <a:spcPts val="0"/>
                        </a:spcAft>
                      </a:pPr>
                      <a:r>
                        <a:rPr lang="en-GB" sz="1100" dirty="0">
                          <a:effectLst/>
                          <a:latin typeface="+mn-lt"/>
                          <a:ea typeface="+mn-ea"/>
                        </a:rPr>
                        <a:t>Comments</a:t>
                      </a:r>
                      <a:endParaRPr lang="en-GB" sz="1200" dirty="0">
                        <a:effectLst/>
                        <a:latin typeface="+mn-lt"/>
                        <a:ea typeface="Times New Roman"/>
                      </a:endParaRPr>
                    </a:p>
                  </a:txBody>
                  <a:tcPr marL="67039" marR="67039" marT="0" marB="0" anchor="ctr"/>
                </a:tc>
                <a:extLst>
                  <a:ext uri="{0D108BD9-81ED-4DB2-BD59-A6C34878D82A}">
                    <a16:rowId xmlns:a16="http://schemas.microsoft.com/office/drawing/2014/main" val="10000"/>
                  </a:ext>
                </a:extLst>
              </a:tr>
              <a:tr h="288032">
                <a:tc gridSpan="6">
                  <a:txBody>
                    <a:bodyPr/>
                    <a:lstStyle/>
                    <a:p>
                      <a:pPr algn="ctr">
                        <a:lnSpc>
                          <a:spcPct val="115000"/>
                        </a:lnSpc>
                        <a:spcAft>
                          <a:spcPts val="0"/>
                        </a:spcAft>
                      </a:pPr>
                      <a:r>
                        <a:rPr lang="en-GB" sz="1100" dirty="0">
                          <a:effectLst/>
                          <a:latin typeface="+mn-lt"/>
                          <a:ea typeface="Times New Roman"/>
                        </a:rPr>
                        <a:t>Recommendation</a:t>
                      </a:r>
                    </a:p>
                  </a:txBody>
                  <a:tcPr marL="67039" marR="67039" marT="0" marB="0" anchor="ctr"/>
                </a:tc>
                <a:tc hMerge="1">
                  <a:txBody>
                    <a:bodyPr/>
                    <a:lstStyle/>
                    <a:p>
                      <a:endParaRPr lang="en-GB"/>
                    </a:p>
                  </a:txBody>
                  <a:tcPr/>
                </a:tc>
                <a:tc hMerge="1">
                  <a:txBody>
                    <a:bodyPr/>
                    <a:lstStyle/>
                    <a:p>
                      <a:endParaRPr lang="en-GB"/>
                    </a:p>
                  </a:txBody>
                  <a:tcPr/>
                </a:tc>
                <a:tc hMerge="1">
                  <a:txBody>
                    <a:bodyPr/>
                    <a:lstStyle/>
                    <a:p>
                      <a:pPr algn="l">
                        <a:lnSpc>
                          <a:spcPct val="115000"/>
                        </a:lnSpc>
                        <a:spcAft>
                          <a:spcPts val="0"/>
                        </a:spcAft>
                      </a:pPr>
                      <a:endParaRPr lang="en-GB" sz="1000" dirty="0">
                        <a:solidFill>
                          <a:srgbClr val="000000"/>
                        </a:solidFill>
                        <a:effectLst/>
                        <a:latin typeface="+mn-lt"/>
                        <a:ea typeface="Times New Roman"/>
                        <a:cs typeface="Calibri"/>
                      </a:endParaRPr>
                    </a:p>
                  </a:txBody>
                  <a:tcPr marL="67039" marR="67039" marT="0" marB="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416208">
                <a:tc>
                  <a:txBody>
                    <a:bodyPr/>
                    <a:lstStyle/>
                    <a:p>
                      <a:pPr>
                        <a:lnSpc>
                          <a:spcPct val="115000"/>
                        </a:lnSpc>
                        <a:spcAft>
                          <a:spcPts val="0"/>
                        </a:spcAft>
                      </a:pPr>
                      <a:r>
                        <a:rPr lang="en-GB" sz="1000" dirty="0">
                          <a:effectLst/>
                          <a:latin typeface="+mn-lt"/>
                          <a:ea typeface="Times New Roman"/>
                        </a:rPr>
                        <a:t>Must Do</a:t>
                      </a:r>
                    </a:p>
                  </a:txBody>
                  <a:tcPr marL="67039" marR="67039" marT="0" marB="0" anchor="ctr"/>
                </a:tc>
                <a:tc>
                  <a:txBody>
                    <a:bodyPr/>
                    <a:lstStyle/>
                    <a:p>
                      <a:pPr algn="l">
                        <a:lnSpc>
                          <a:spcPct val="115000"/>
                        </a:lnSpc>
                        <a:spcAft>
                          <a:spcPts val="0"/>
                        </a:spcAft>
                      </a:pPr>
                      <a:r>
                        <a:rPr lang="en-GB" sz="1000">
                          <a:effectLst/>
                          <a:latin typeface="+mn-lt"/>
                          <a:ea typeface="+mn-ea"/>
                        </a:rPr>
                        <a:t>Continue</a:t>
                      </a:r>
                      <a:r>
                        <a:rPr lang="en-GB" sz="1000" baseline="0">
                          <a:effectLst/>
                          <a:latin typeface="+mn-lt"/>
                          <a:ea typeface="+mn-ea"/>
                        </a:rPr>
                        <a:t> DDP Delivery</a:t>
                      </a:r>
                      <a:endParaRPr lang="en-GB" sz="1000" dirty="0">
                        <a:effectLst/>
                        <a:latin typeface="+mn-lt"/>
                        <a:ea typeface="Times New Roman"/>
                      </a:endParaRPr>
                    </a:p>
                  </a:txBody>
                  <a:tcPr marL="67039" marR="67039" marT="0" marB="0" anchor="ctr"/>
                </a:tc>
                <a:tc>
                  <a:txBody>
                    <a:bodyPr/>
                    <a:lstStyle/>
                    <a:p>
                      <a:pPr marL="171450" marR="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GB" sz="1000" dirty="0">
                          <a:effectLst/>
                          <a:latin typeface="+mn-lt"/>
                        </a:rPr>
                        <a:t>Add KPMG recommendations </a:t>
                      </a:r>
                      <a:r>
                        <a:rPr lang="en-GB" sz="1000" baseline="0" dirty="0">
                          <a:effectLst/>
                          <a:latin typeface="+mn-lt"/>
                        </a:rPr>
                        <a:t>which carry potential efficiency savings </a:t>
                      </a:r>
                      <a:r>
                        <a:rPr lang="en-GB" sz="1000" dirty="0">
                          <a:effectLst/>
                          <a:latin typeface="+mn-lt"/>
                        </a:rPr>
                        <a:t>to the DDP product backlog</a:t>
                      </a:r>
                      <a:r>
                        <a:rPr lang="en-GB" sz="1000" baseline="0" dirty="0">
                          <a:effectLst/>
                          <a:latin typeface="+mn-lt"/>
                        </a:rPr>
                        <a:t> and d</a:t>
                      </a:r>
                      <a:r>
                        <a:rPr lang="en-GB" sz="1000" dirty="0">
                          <a:effectLst/>
                          <a:latin typeface="+mn-lt"/>
                        </a:rPr>
                        <a:t>eliver DDP product</a:t>
                      </a:r>
                      <a:r>
                        <a:rPr lang="en-GB" sz="1000" baseline="0" dirty="0">
                          <a:effectLst/>
                          <a:latin typeface="+mn-lt"/>
                        </a:rPr>
                        <a:t> backlog topics based on current priority</a:t>
                      </a:r>
                      <a:endParaRPr lang="en-GB" sz="1000" dirty="0">
                        <a:effectLst/>
                        <a:latin typeface="+mn-lt"/>
                        <a:ea typeface="Times New Roman"/>
                      </a:endParaRPr>
                    </a:p>
                  </a:txBody>
                  <a:tcPr marL="67039" marR="67039" marT="0" marB="0" anchor="ctr"/>
                </a:tc>
                <a:tc>
                  <a:txBody>
                    <a:bodyPr/>
                    <a:lstStyle/>
                    <a:p>
                      <a:pPr algn="l">
                        <a:lnSpc>
                          <a:spcPct val="115000"/>
                        </a:lnSpc>
                        <a:spcAft>
                          <a:spcPts val="0"/>
                        </a:spcAft>
                      </a:pPr>
                      <a:r>
                        <a:rPr lang="en-GB" sz="1000" dirty="0">
                          <a:solidFill>
                            <a:srgbClr val="000000"/>
                          </a:solidFill>
                          <a:effectLst/>
                          <a:latin typeface="+mn-lt"/>
                          <a:ea typeface="Times New Roman"/>
                          <a:cs typeface="Calibri"/>
                        </a:rPr>
                        <a:t>2020/21</a:t>
                      </a:r>
                    </a:p>
                  </a:txBody>
                  <a:tcPr marL="67039" marR="67039" marT="0" marB="0" anchor="ctr"/>
                </a:tc>
                <a:tc>
                  <a:txBody>
                    <a:bodyPr/>
                    <a:lstStyle/>
                    <a:p>
                      <a:pPr marL="0" indent="0" algn="l">
                        <a:lnSpc>
                          <a:spcPct val="115000"/>
                        </a:lnSpc>
                        <a:spcAft>
                          <a:spcPts val="0"/>
                        </a:spcAft>
                        <a:buFont typeface="Arial" panose="020B0604020202020204" pitchFamily="34" charset="0"/>
                        <a:buNone/>
                      </a:pPr>
                      <a:r>
                        <a:rPr lang="en-GB" sz="1000" dirty="0">
                          <a:solidFill>
                            <a:schemeClr val="tx1"/>
                          </a:solidFill>
                          <a:effectLst/>
                          <a:latin typeface="+mn-lt"/>
                          <a:ea typeface="Times New Roman"/>
                          <a:cs typeface="Calibri"/>
                        </a:rPr>
                        <a:t>Funded as part of BP20/21</a:t>
                      </a:r>
                    </a:p>
                  </a:txBody>
                  <a:tcPr marL="67039" marR="67039" marT="0" marB="0" anchor="ctr"/>
                </a:tc>
                <a:tc>
                  <a:txBody>
                    <a:bodyPr/>
                    <a:lstStyle/>
                    <a:p>
                      <a:pPr marL="171450" indent="-171450" algn="l">
                        <a:lnSpc>
                          <a:spcPct val="115000"/>
                        </a:lnSpc>
                        <a:spcAft>
                          <a:spcPts val="0"/>
                        </a:spcAft>
                        <a:buFont typeface="Arial" panose="020B0604020202020204" pitchFamily="34" charset="0"/>
                        <a:buChar char="•"/>
                      </a:pPr>
                      <a:r>
                        <a:rPr lang="en-GB" sz="1000" dirty="0">
                          <a:solidFill>
                            <a:schemeClr val="tx1"/>
                          </a:solidFill>
                          <a:effectLst/>
                          <a:latin typeface="+mn-lt"/>
                          <a:ea typeface="Times New Roman"/>
                          <a:cs typeface="Calibri"/>
                        </a:rPr>
                        <a:t>Recommendations added to backlog</a:t>
                      </a:r>
                    </a:p>
                    <a:p>
                      <a:pPr marL="171450" indent="-171450" algn="l">
                        <a:lnSpc>
                          <a:spcPct val="115000"/>
                        </a:lnSpc>
                        <a:spcAft>
                          <a:spcPts val="0"/>
                        </a:spcAft>
                        <a:buFont typeface="Arial" panose="020B0604020202020204" pitchFamily="34" charset="0"/>
                        <a:buChar char="•"/>
                      </a:pPr>
                      <a:r>
                        <a:rPr lang="en-GB" sz="1000" dirty="0">
                          <a:solidFill>
                            <a:schemeClr val="tx1"/>
                          </a:solidFill>
                          <a:effectLst/>
                          <a:latin typeface="+mn-lt"/>
                          <a:ea typeface="Times New Roman"/>
                          <a:cs typeface="Calibri"/>
                        </a:rPr>
                        <a:t>DDP in progress</a:t>
                      </a:r>
                    </a:p>
                  </a:txBody>
                  <a:tcPr marL="67039" marR="67039" marT="0" marB="0" anchor="ctr"/>
                </a:tc>
                <a:extLst>
                  <a:ext uri="{0D108BD9-81ED-4DB2-BD59-A6C34878D82A}">
                    <a16:rowId xmlns:a16="http://schemas.microsoft.com/office/drawing/2014/main" val="10002"/>
                  </a:ext>
                </a:extLst>
              </a:tr>
              <a:tr h="416208">
                <a:tc>
                  <a:txBody>
                    <a:bodyPr/>
                    <a:lstStyle/>
                    <a:p>
                      <a:pPr>
                        <a:lnSpc>
                          <a:spcPct val="115000"/>
                        </a:lnSpc>
                        <a:spcAft>
                          <a:spcPts val="0"/>
                        </a:spcAft>
                      </a:pPr>
                      <a:r>
                        <a:rPr lang="en-GB" sz="1000" dirty="0">
                          <a:effectLst/>
                          <a:latin typeface="+mn-lt"/>
                          <a:ea typeface="Times New Roman"/>
                        </a:rPr>
                        <a:t>Must Do</a:t>
                      </a:r>
                    </a:p>
                  </a:txBody>
                  <a:tcPr marL="67039" marR="67039" marT="0" marB="0" anchor="ctr"/>
                </a:tc>
                <a:tc>
                  <a:txBody>
                    <a:bodyPr/>
                    <a:lstStyle/>
                    <a:p>
                      <a:pPr algn="l">
                        <a:lnSpc>
                          <a:spcPct val="115000"/>
                        </a:lnSpc>
                        <a:spcAft>
                          <a:spcPts val="0"/>
                        </a:spcAft>
                      </a:pPr>
                      <a:r>
                        <a:rPr lang="en-GB" sz="1000" dirty="0">
                          <a:effectLst/>
                          <a:latin typeface="+mn-lt"/>
                          <a:ea typeface="Times New Roman"/>
                        </a:rPr>
                        <a:t>Consolidation of Reporting</a:t>
                      </a:r>
                    </a:p>
                  </a:txBody>
                  <a:tcPr marL="67039" marR="67039" marT="0" marB="0" anchor="ctr"/>
                </a:tc>
                <a:tc>
                  <a:txBody>
                    <a:bodyPr/>
                    <a:lstStyle/>
                    <a:p>
                      <a:pPr marL="171450" indent="-171450" algn="l">
                        <a:lnSpc>
                          <a:spcPct val="115000"/>
                        </a:lnSpc>
                        <a:spcAft>
                          <a:spcPts val="0"/>
                        </a:spcAft>
                        <a:buFont typeface="Arial" panose="020B0604020202020204" pitchFamily="34" charset="0"/>
                        <a:buChar char="•"/>
                      </a:pPr>
                      <a:r>
                        <a:rPr lang="en-GB" sz="1000" dirty="0">
                          <a:solidFill>
                            <a:schemeClr val="tx1"/>
                          </a:solidFill>
                          <a:effectLst/>
                          <a:latin typeface="+mn-lt"/>
                          <a:ea typeface="Times New Roman"/>
                        </a:rPr>
                        <a:t>Two internal changes</a:t>
                      </a:r>
                      <a:r>
                        <a:rPr lang="en-GB" sz="1000" baseline="0" dirty="0">
                          <a:solidFill>
                            <a:schemeClr val="tx1"/>
                          </a:solidFill>
                          <a:effectLst/>
                          <a:latin typeface="+mn-lt"/>
                          <a:ea typeface="Times New Roman"/>
                        </a:rPr>
                        <a:t> will be raised to deliver the ‘Consolidation’ recommendations from KPMG</a:t>
                      </a:r>
                      <a:endParaRPr lang="en-GB" sz="1000" dirty="0">
                        <a:solidFill>
                          <a:schemeClr val="tx1"/>
                        </a:solidFill>
                        <a:effectLst/>
                        <a:latin typeface="+mn-lt"/>
                        <a:ea typeface="Times New Roman"/>
                      </a:endParaRPr>
                    </a:p>
                  </a:txBody>
                  <a:tcPr marL="67039" marR="67039" marT="0" marB="0" anchor="ctr"/>
                </a:tc>
                <a:tc>
                  <a:txBody>
                    <a:bodyPr/>
                    <a:lstStyle/>
                    <a:p>
                      <a:pPr algn="l">
                        <a:lnSpc>
                          <a:spcPct val="115000"/>
                        </a:lnSpc>
                        <a:spcAft>
                          <a:spcPts val="0"/>
                        </a:spcAft>
                      </a:pPr>
                      <a:r>
                        <a:rPr lang="en-GB" sz="1000" dirty="0">
                          <a:solidFill>
                            <a:schemeClr val="tx1"/>
                          </a:solidFill>
                          <a:effectLst/>
                          <a:latin typeface="+mn-lt"/>
                          <a:ea typeface="Times New Roman"/>
                          <a:cs typeface="Calibri"/>
                        </a:rPr>
                        <a:t>Completed</a:t>
                      </a:r>
                    </a:p>
                  </a:txBody>
                  <a:tcPr marL="67039" marR="67039" marT="0" marB="0" anchor="ctr"/>
                </a:tc>
                <a:tc>
                  <a:txBody>
                    <a:bodyPr/>
                    <a:lstStyle/>
                    <a:p>
                      <a:pPr marL="0" indent="0" algn="l">
                        <a:lnSpc>
                          <a:spcPct val="115000"/>
                        </a:lnSpc>
                        <a:spcAft>
                          <a:spcPts val="0"/>
                        </a:spcAft>
                        <a:buFont typeface="Arial" panose="020B0604020202020204" pitchFamily="34" charset="0"/>
                        <a:buNone/>
                      </a:pPr>
                      <a:r>
                        <a:rPr lang="en-GB" sz="1000" dirty="0">
                          <a:solidFill>
                            <a:schemeClr val="tx1"/>
                          </a:solidFill>
                          <a:effectLst/>
                          <a:latin typeface="+mn-lt"/>
                          <a:ea typeface="Times New Roman"/>
                          <a:cs typeface="Calibri"/>
                        </a:rPr>
                        <a:t>BAU Activity</a:t>
                      </a:r>
                    </a:p>
                  </a:txBody>
                  <a:tcPr marL="67039" marR="67039" marT="0" marB="0" anchor="ctr"/>
                </a:tc>
                <a:tc>
                  <a:txBody>
                    <a:bodyPr/>
                    <a:lstStyle/>
                    <a:p>
                      <a:pPr marL="171450" indent="-171450" algn="l">
                        <a:lnSpc>
                          <a:spcPct val="115000"/>
                        </a:lnSpc>
                        <a:spcAft>
                          <a:spcPts val="0"/>
                        </a:spcAft>
                        <a:buFont typeface="Arial" panose="020B0604020202020204" pitchFamily="34" charset="0"/>
                        <a:buChar char="•"/>
                      </a:pPr>
                      <a:r>
                        <a:rPr lang="en-GB" sz="1000" dirty="0">
                          <a:solidFill>
                            <a:schemeClr val="tx1"/>
                          </a:solidFill>
                          <a:effectLst/>
                          <a:latin typeface="+mn-lt"/>
                          <a:ea typeface="Times New Roman"/>
                          <a:cs typeface="Calibri"/>
                        </a:rPr>
                        <a:t>XRNs will follow the normal process</a:t>
                      </a:r>
                    </a:p>
                  </a:txBody>
                  <a:tcPr marL="67039" marR="67039" marT="0" marB="0" anchor="ctr"/>
                </a:tc>
                <a:extLst>
                  <a:ext uri="{0D108BD9-81ED-4DB2-BD59-A6C34878D82A}">
                    <a16:rowId xmlns:a16="http://schemas.microsoft.com/office/drawing/2014/main" val="10003"/>
                  </a:ext>
                </a:extLst>
              </a:tr>
              <a:tr h="416208">
                <a:tc>
                  <a:txBody>
                    <a:bodyPr/>
                    <a:lstStyle/>
                    <a:p>
                      <a:pPr>
                        <a:lnSpc>
                          <a:spcPct val="115000"/>
                        </a:lnSpc>
                        <a:spcAft>
                          <a:spcPts val="0"/>
                        </a:spcAft>
                      </a:pPr>
                      <a:r>
                        <a:rPr lang="en-GB" sz="1000" dirty="0">
                          <a:effectLst/>
                          <a:latin typeface="+mn-lt"/>
                          <a:ea typeface="Times New Roman"/>
                        </a:rPr>
                        <a:t>1</a:t>
                      </a:r>
                    </a:p>
                  </a:txBody>
                  <a:tcPr marL="67039" marR="67039" marT="0" marB="0" anchor="ctr"/>
                </a:tc>
                <a:tc>
                  <a:txBody>
                    <a:bodyPr/>
                    <a:lstStyle/>
                    <a:p>
                      <a:r>
                        <a:rPr lang="en-GB" sz="1000" dirty="0">
                          <a:latin typeface="+mn-lt"/>
                        </a:rPr>
                        <a:t>Analysis</a:t>
                      </a:r>
                    </a:p>
                  </a:txBody>
                  <a:tcPr marL="67039" marR="67039" marT="0" marB="0" anchor="ctr"/>
                </a:tc>
                <a:tc>
                  <a:txBody>
                    <a:bodyPr/>
                    <a:lstStyle/>
                    <a:p>
                      <a:pPr marL="171450" indent="-171450" algn="l">
                        <a:lnSpc>
                          <a:spcPct val="115000"/>
                        </a:lnSpc>
                        <a:spcAft>
                          <a:spcPts val="0"/>
                        </a:spcAft>
                        <a:buFont typeface="Arial" panose="020B0604020202020204" pitchFamily="34" charset="0"/>
                        <a:buChar char="•"/>
                      </a:pPr>
                      <a:r>
                        <a:rPr lang="en-GB" sz="1000" kern="1200" dirty="0">
                          <a:solidFill>
                            <a:schemeClr val="tx1"/>
                          </a:solidFill>
                          <a:effectLst/>
                          <a:latin typeface="+mn-lt"/>
                          <a:ea typeface="+mn-ea"/>
                          <a:cs typeface="+mn-cs"/>
                        </a:rPr>
                        <a:t>Carry out detailed analysis with customers on reports identified, to reduce the number of reports delivered to Shippers via email.</a:t>
                      </a:r>
                      <a:endParaRPr lang="en-GB" sz="1000" dirty="0">
                        <a:solidFill>
                          <a:schemeClr val="tx1"/>
                        </a:solidFill>
                        <a:effectLst/>
                        <a:latin typeface="+mn-lt"/>
                        <a:ea typeface="Times New Roman"/>
                      </a:endParaRPr>
                    </a:p>
                  </a:txBody>
                  <a:tcPr marL="67039" marR="67039" marT="0" marB="0" anchor="ctr"/>
                </a:tc>
                <a:tc>
                  <a:txBody>
                    <a:bodyPr/>
                    <a:lstStyle/>
                    <a:p>
                      <a:pPr algn="l">
                        <a:lnSpc>
                          <a:spcPct val="115000"/>
                        </a:lnSpc>
                        <a:spcAft>
                          <a:spcPts val="0"/>
                        </a:spcAft>
                      </a:pPr>
                      <a:r>
                        <a:rPr lang="en-GB" sz="1000" dirty="0">
                          <a:effectLst/>
                          <a:latin typeface="+mn-lt"/>
                          <a:ea typeface="Times New Roman"/>
                        </a:rPr>
                        <a:t>4 months</a:t>
                      </a:r>
                    </a:p>
                  </a:txBody>
                  <a:tcPr marL="67039" marR="67039" marT="0" marB="0" anchor="ctr"/>
                </a:tc>
                <a:tc>
                  <a:txBody>
                    <a:bodyPr/>
                    <a:lstStyle/>
                    <a:p>
                      <a:pPr algn="l"/>
                      <a:r>
                        <a:rPr lang="en-GB" sz="1000" dirty="0">
                          <a:latin typeface="+mn-lt"/>
                        </a:rPr>
                        <a:t>96k</a:t>
                      </a:r>
                    </a:p>
                  </a:txBody>
                  <a:tcPr marL="67039" marR="67039" marT="0" marB="0" anchor="ctr"/>
                </a:tc>
                <a:tc>
                  <a:txBody>
                    <a:bodyPr/>
                    <a:lstStyle/>
                    <a:p>
                      <a:pPr marL="171450" indent="-171450" algn="l">
                        <a:buFont typeface="Arial" panose="020B0604020202020204" pitchFamily="34" charset="0"/>
                        <a:buChar char="•"/>
                      </a:pPr>
                      <a:r>
                        <a:rPr lang="en-GB" sz="1000" dirty="0">
                          <a:latin typeface="+mn-lt"/>
                        </a:rPr>
                        <a:t>8 week mobilisation period</a:t>
                      </a:r>
                    </a:p>
                  </a:txBody>
                  <a:tcPr marL="67039" marR="67039" marT="0" marB="0" anchor="ctr"/>
                </a:tc>
                <a:extLst>
                  <a:ext uri="{0D108BD9-81ED-4DB2-BD59-A6C34878D82A}">
                    <a16:rowId xmlns:a16="http://schemas.microsoft.com/office/drawing/2014/main" val="10004"/>
                  </a:ext>
                </a:extLst>
              </a:tr>
              <a:tr h="282148">
                <a:tc gridSpan="6">
                  <a:txBody>
                    <a:bodyPr/>
                    <a:lstStyle/>
                    <a:p>
                      <a:pPr algn="ctr">
                        <a:lnSpc>
                          <a:spcPct val="115000"/>
                        </a:lnSpc>
                        <a:spcAft>
                          <a:spcPts val="0"/>
                        </a:spcAft>
                      </a:pPr>
                      <a:r>
                        <a:rPr lang="en-GB" sz="1100" dirty="0">
                          <a:effectLst/>
                          <a:latin typeface="+mn-lt"/>
                          <a:ea typeface="Times New Roman"/>
                        </a:rPr>
                        <a:t>Additional</a:t>
                      </a:r>
                      <a:r>
                        <a:rPr lang="en-GB" sz="1100" baseline="0" dirty="0">
                          <a:effectLst/>
                          <a:latin typeface="+mn-lt"/>
                          <a:ea typeface="Times New Roman"/>
                        </a:rPr>
                        <a:t> Available Option</a:t>
                      </a:r>
                      <a:endParaRPr lang="en-GB" sz="1100" dirty="0">
                        <a:effectLst/>
                        <a:latin typeface="+mn-lt"/>
                        <a:ea typeface="Times New Roman"/>
                      </a:endParaRPr>
                    </a:p>
                  </a:txBody>
                  <a:tcPr marL="67039" marR="67039" marT="0" marB="0" anchor="ctr"/>
                </a:tc>
                <a:tc hMerge="1">
                  <a:txBody>
                    <a:bodyPr/>
                    <a:lstStyle/>
                    <a:p>
                      <a:endParaRPr lang="en-GB"/>
                    </a:p>
                  </a:txBody>
                  <a:tcPr/>
                </a:tc>
                <a:tc hMerge="1">
                  <a:txBody>
                    <a:bodyPr/>
                    <a:lstStyle/>
                    <a:p>
                      <a:endParaRPr lang="en-GB"/>
                    </a:p>
                  </a:txBody>
                  <a:tcPr/>
                </a:tc>
                <a:tc hMerge="1">
                  <a:txBody>
                    <a:bodyPr/>
                    <a:lstStyle/>
                    <a:p>
                      <a:pPr algn="l">
                        <a:lnSpc>
                          <a:spcPct val="115000"/>
                        </a:lnSpc>
                        <a:spcAft>
                          <a:spcPts val="0"/>
                        </a:spcAft>
                      </a:pPr>
                      <a:endParaRPr lang="en-GB" sz="1000" dirty="0">
                        <a:effectLst/>
                        <a:latin typeface="+mn-lt"/>
                        <a:ea typeface="Times New Roman"/>
                      </a:endParaRPr>
                    </a:p>
                  </a:txBody>
                  <a:tcPr marL="67039" marR="67039" marT="0" marB="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5"/>
                  </a:ext>
                </a:extLst>
              </a:tr>
              <a:tr h="378485">
                <a:tc>
                  <a:txBody>
                    <a:bodyPr/>
                    <a:lstStyle/>
                    <a:p>
                      <a:pPr>
                        <a:lnSpc>
                          <a:spcPct val="115000"/>
                        </a:lnSpc>
                        <a:spcAft>
                          <a:spcPts val="0"/>
                        </a:spcAft>
                      </a:pPr>
                      <a:r>
                        <a:rPr lang="en-GB" sz="1000" dirty="0">
                          <a:effectLst/>
                          <a:latin typeface="+mn-lt"/>
                          <a:ea typeface="Times New Roman"/>
                        </a:rPr>
                        <a:t>2</a:t>
                      </a:r>
                    </a:p>
                  </a:txBody>
                  <a:tcPr marL="67039" marR="67039" marT="0" marB="0" anchor="ctr"/>
                </a:tc>
                <a:tc>
                  <a:txBody>
                    <a:bodyPr/>
                    <a:lstStyle/>
                    <a:p>
                      <a:pPr algn="l">
                        <a:lnSpc>
                          <a:spcPct val="115000"/>
                        </a:lnSpc>
                        <a:spcAft>
                          <a:spcPts val="0"/>
                        </a:spcAft>
                      </a:pPr>
                      <a:r>
                        <a:rPr lang="en-GB" sz="1000" dirty="0">
                          <a:solidFill>
                            <a:schemeClr val="tx1"/>
                          </a:solidFill>
                          <a:effectLst/>
                          <a:latin typeface="+mn-lt"/>
                          <a:ea typeface="+mn-ea"/>
                        </a:rPr>
                        <a:t>Expedite DDP Drops</a:t>
                      </a:r>
                      <a:endParaRPr lang="en-GB" sz="1000" dirty="0">
                        <a:solidFill>
                          <a:schemeClr val="tx1"/>
                        </a:solidFill>
                        <a:effectLst/>
                        <a:latin typeface="+mn-lt"/>
                        <a:ea typeface="Times New Roman"/>
                      </a:endParaRPr>
                    </a:p>
                  </a:txBody>
                  <a:tcPr marL="67039" marR="67039" marT="0" marB="0" anchor="ctr"/>
                </a:tc>
                <a:tc>
                  <a:txBody>
                    <a:bodyPr/>
                    <a:lstStyle/>
                    <a:p>
                      <a:pPr marL="171450" indent="-171450" algn="l">
                        <a:lnSpc>
                          <a:spcPct val="115000"/>
                        </a:lnSpc>
                        <a:spcAft>
                          <a:spcPts val="0"/>
                        </a:spcAft>
                        <a:buFont typeface="Arial" panose="020B0604020202020204" pitchFamily="34" charset="0"/>
                        <a:buChar char="•"/>
                      </a:pPr>
                      <a:r>
                        <a:rPr lang="en-GB" sz="1000" dirty="0">
                          <a:effectLst/>
                          <a:latin typeface="+mn-lt"/>
                          <a:ea typeface="+mn-ea"/>
                        </a:rPr>
                        <a:t>Expedite DDP Drops but adding additional</a:t>
                      </a:r>
                      <a:r>
                        <a:rPr lang="en-GB" sz="1000" baseline="0" dirty="0">
                          <a:effectLst/>
                          <a:latin typeface="+mn-lt"/>
                          <a:ea typeface="+mn-ea"/>
                        </a:rPr>
                        <a:t> resources.</a:t>
                      </a:r>
                      <a:endParaRPr lang="en-GB" sz="1000" dirty="0">
                        <a:effectLst/>
                        <a:latin typeface="+mn-lt"/>
                        <a:ea typeface="Times New Roman"/>
                      </a:endParaRPr>
                    </a:p>
                  </a:txBody>
                  <a:tcPr marL="67039" marR="67039" marT="0" marB="0" anchor="ctr"/>
                </a:tc>
                <a:tc>
                  <a:txBody>
                    <a:bodyPr/>
                    <a:lstStyle/>
                    <a:p>
                      <a:pPr algn="l">
                        <a:lnSpc>
                          <a:spcPct val="115000"/>
                        </a:lnSpc>
                        <a:spcAft>
                          <a:spcPts val="0"/>
                        </a:spcAft>
                      </a:pPr>
                      <a:r>
                        <a:rPr lang="en-GB" sz="1000" baseline="0" dirty="0">
                          <a:effectLst/>
                          <a:latin typeface="+mn-lt"/>
                          <a:ea typeface="+mn-ea"/>
                        </a:rPr>
                        <a:t>4 months</a:t>
                      </a:r>
                      <a:endParaRPr lang="en-GB" sz="1000" dirty="0">
                        <a:effectLst/>
                        <a:latin typeface="+mn-lt"/>
                        <a:ea typeface="Times New Roman"/>
                      </a:endParaRPr>
                    </a:p>
                  </a:txBody>
                  <a:tcPr marL="67039" marR="67039" marT="0" marB="0" anchor="ctr"/>
                </a:tc>
                <a:tc>
                  <a:txBody>
                    <a:bodyPr/>
                    <a:lstStyle/>
                    <a:p>
                      <a:pPr algn="l">
                        <a:lnSpc>
                          <a:spcPct val="115000"/>
                        </a:lnSpc>
                        <a:spcAft>
                          <a:spcPts val="0"/>
                        </a:spcAft>
                      </a:pPr>
                      <a:r>
                        <a:rPr lang="en-GB" sz="1000" dirty="0">
                          <a:effectLst/>
                          <a:latin typeface="+mn-lt"/>
                          <a:ea typeface="Times New Roman"/>
                        </a:rPr>
                        <a:t>152k</a:t>
                      </a:r>
                    </a:p>
                  </a:txBody>
                  <a:tcPr marL="67039" marR="67039" marT="0" marB="0" anchor="ctr"/>
                </a:tc>
                <a:tc>
                  <a:txBody>
                    <a:bodyPr/>
                    <a:lstStyle/>
                    <a:p>
                      <a:pPr marL="171450" marR="0" lvl="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GB" sz="1000" dirty="0">
                          <a:latin typeface="+mn-lt"/>
                        </a:rPr>
                        <a:t>8 week mobilisation period</a:t>
                      </a:r>
                    </a:p>
                  </a:txBody>
                  <a:tcPr marL="67039" marR="67039" marT="0" marB="0" anchor="ctr"/>
                </a:tc>
                <a:extLst>
                  <a:ext uri="{0D108BD9-81ED-4DB2-BD59-A6C34878D82A}">
                    <a16:rowId xmlns:a16="http://schemas.microsoft.com/office/drawing/2014/main" val="10006"/>
                  </a:ext>
                </a:extLst>
              </a:tr>
              <a:tr h="266308">
                <a:tc gridSpan="6">
                  <a:txBody>
                    <a:bodyPr/>
                    <a:lstStyle/>
                    <a:p>
                      <a:pPr algn="ctr">
                        <a:lnSpc>
                          <a:spcPct val="115000"/>
                        </a:lnSpc>
                        <a:spcAft>
                          <a:spcPts val="0"/>
                        </a:spcAft>
                      </a:pPr>
                      <a:r>
                        <a:rPr lang="en-GB" sz="1100" dirty="0">
                          <a:effectLst/>
                          <a:latin typeface="+mn-lt"/>
                          <a:ea typeface="Times New Roman"/>
                        </a:rPr>
                        <a:t>Not Technically Feasible</a:t>
                      </a:r>
                    </a:p>
                  </a:txBody>
                  <a:tcPr marL="67039" marR="67039" marT="0" marB="0" anchor="ctr"/>
                </a:tc>
                <a:tc hMerge="1">
                  <a:txBody>
                    <a:bodyPr/>
                    <a:lstStyle/>
                    <a:p>
                      <a:endParaRPr lang="en-GB"/>
                    </a:p>
                  </a:txBody>
                  <a:tcPr/>
                </a:tc>
                <a:tc hMerge="1">
                  <a:txBody>
                    <a:bodyPr/>
                    <a:lstStyle/>
                    <a:p>
                      <a:endParaRPr lang="en-GB" dirty="0"/>
                    </a:p>
                  </a:txBody>
                  <a:tcPr marL="67039" marR="67039" marT="0" marB="0" anchor="ctr"/>
                </a:tc>
                <a:tc hMerge="1">
                  <a:txBody>
                    <a:bodyPr/>
                    <a:lstStyle/>
                    <a:p>
                      <a:endParaRPr lang="en-GB" dirty="0"/>
                    </a:p>
                  </a:txBody>
                  <a:tcPr marL="67039" marR="67039" marT="0" marB="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7"/>
                  </a:ext>
                </a:extLst>
              </a:tr>
              <a:tr h="365356">
                <a:tc>
                  <a:txBody>
                    <a:bodyPr/>
                    <a:lstStyle/>
                    <a:p>
                      <a:pPr>
                        <a:lnSpc>
                          <a:spcPct val="115000"/>
                        </a:lnSpc>
                        <a:spcAft>
                          <a:spcPts val="0"/>
                        </a:spcAft>
                      </a:pPr>
                      <a:r>
                        <a:rPr lang="en-GB" sz="700" dirty="0">
                          <a:effectLst/>
                          <a:latin typeface="+mn-lt"/>
                          <a:ea typeface="+mn-ea"/>
                        </a:rPr>
                        <a:t>Unfeasible</a:t>
                      </a:r>
                      <a:endParaRPr lang="en-GB" sz="800" dirty="0">
                        <a:effectLst/>
                        <a:latin typeface="Times New Roman"/>
                        <a:ea typeface="Times New Roman"/>
                      </a:endParaRPr>
                    </a:p>
                  </a:txBody>
                  <a:tcPr marL="67039" marR="67039" marT="0" marB="0" anchor="ctr"/>
                </a:tc>
                <a:tc>
                  <a:txBody>
                    <a:bodyPr/>
                    <a:lstStyle/>
                    <a:p>
                      <a:pPr algn="l">
                        <a:lnSpc>
                          <a:spcPct val="115000"/>
                        </a:lnSpc>
                        <a:spcAft>
                          <a:spcPts val="0"/>
                        </a:spcAft>
                      </a:pPr>
                      <a:r>
                        <a:rPr lang="en-GB" sz="900" baseline="0" dirty="0">
                          <a:effectLst/>
                          <a:latin typeface="+mn-lt"/>
                          <a:ea typeface="+mn-ea"/>
                        </a:rPr>
                        <a:t>KPMG Recommendations</a:t>
                      </a:r>
                      <a:endParaRPr lang="en-GB" sz="900" dirty="0">
                        <a:effectLst/>
                        <a:latin typeface="+mn-lt"/>
                        <a:ea typeface="Times New Roman"/>
                      </a:endParaRPr>
                    </a:p>
                  </a:txBody>
                  <a:tcPr marL="67039" marR="67039" marT="0" marB="0" anchor="ctr"/>
                </a:tc>
                <a:tc>
                  <a:txBody>
                    <a:bodyPr/>
                    <a:lstStyle/>
                    <a:p>
                      <a:pPr marL="171450" marR="0" lvl="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GB" sz="1000" dirty="0">
                          <a:effectLst/>
                          <a:latin typeface="+mn-lt"/>
                        </a:rPr>
                        <a:t>KPMG recommendations delivered as a separate delivery from DDP is </a:t>
                      </a:r>
                      <a:r>
                        <a:rPr lang="en-GB" sz="1000" dirty="0">
                          <a:solidFill>
                            <a:schemeClr val="tx1"/>
                          </a:solidFill>
                          <a:effectLst/>
                          <a:latin typeface="+mn-lt"/>
                        </a:rPr>
                        <a:t>not t</a:t>
                      </a:r>
                      <a:r>
                        <a:rPr lang="en-GB" sz="1000" dirty="0">
                          <a:solidFill>
                            <a:schemeClr val="tx1"/>
                          </a:solidFill>
                          <a:effectLst/>
                          <a:latin typeface="+mn-lt"/>
                          <a:ea typeface="Times New Roman"/>
                        </a:rPr>
                        <a:t>echnically feasible. Baseline data model needs to be completed before we produce any bespoke reporting </a:t>
                      </a:r>
                    </a:p>
                  </a:txBody>
                  <a:tcPr marL="67039" marR="67039" marT="0" marB="0" anchor="ctr"/>
                </a:tc>
                <a:tc>
                  <a:txBody>
                    <a:bodyPr/>
                    <a:lstStyle/>
                    <a:p>
                      <a:pPr algn="l">
                        <a:lnSpc>
                          <a:spcPct val="115000"/>
                        </a:lnSpc>
                        <a:spcAft>
                          <a:spcPts val="0"/>
                        </a:spcAft>
                      </a:pPr>
                      <a:r>
                        <a:rPr lang="en-GB" sz="1000" dirty="0">
                          <a:effectLst/>
                          <a:latin typeface="+mn-lt"/>
                          <a:ea typeface="+mn-ea"/>
                        </a:rPr>
                        <a:t>N/A</a:t>
                      </a:r>
                      <a:endParaRPr lang="en-GB" sz="1000" dirty="0">
                        <a:effectLst/>
                        <a:latin typeface="+mn-lt"/>
                        <a:ea typeface="Times New Roman"/>
                      </a:endParaRPr>
                    </a:p>
                  </a:txBody>
                  <a:tcPr marL="67039" marR="67039" marT="0" marB="0" anchor="ctr"/>
                </a:tc>
                <a:tc>
                  <a:txBody>
                    <a:bodyPr/>
                    <a:lstStyle/>
                    <a:p>
                      <a:pPr algn="l">
                        <a:lnSpc>
                          <a:spcPct val="115000"/>
                        </a:lnSpc>
                        <a:spcAft>
                          <a:spcPts val="0"/>
                        </a:spcAft>
                      </a:pPr>
                      <a:r>
                        <a:rPr lang="en-GB" sz="1000" dirty="0">
                          <a:effectLst/>
                          <a:latin typeface="+mn-lt"/>
                          <a:ea typeface="Times New Roman"/>
                        </a:rPr>
                        <a:t>N/A</a:t>
                      </a:r>
                    </a:p>
                  </a:txBody>
                  <a:tcPr marL="67039" marR="67039" marT="0" marB="0" anchor="ctr"/>
                </a:tc>
                <a:tc>
                  <a:txBody>
                    <a:bodyPr/>
                    <a:lstStyle/>
                    <a:p>
                      <a:pPr algn="l">
                        <a:lnSpc>
                          <a:spcPct val="115000"/>
                        </a:lnSpc>
                        <a:spcAft>
                          <a:spcPts val="0"/>
                        </a:spcAft>
                      </a:pPr>
                      <a:endParaRPr lang="en-GB" sz="1000" dirty="0">
                        <a:effectLst/>
                        <a:latin typeface="+mn-lt"/>
                        <a:ea typeface="Times New Roman"/>
                      </a:endParaRPr>
                    </a:p>
                  </a:txBody>
                  <a:tcPr marL="67039" marR="67039" marT="0" marB="0"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1047070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KPMG Recommendation Summary</a:t>
            </a:r>
          </a:p>
        </p:txBody>
      </p:sp>
      <p:sp>
        <p:nvSpPr>
          <p:cNvPr id="4" name="Text Placeholder 3"/>
          <p:cNvSpPr>
            <a:spLocks noGrp="1"/>
          </p:cNvSpPr>
          <p:nvPr>
            <p:ph type="body" sz="half" idx="2"/>
          </p:nvPr>
        </p:nvSpPr>
        <p:spPr>
          <a:xfrm>
            <a:off x="457201" y="1076326"/>
            <a:ext cx="3008313" cy="3727672"/>
          </a:xfrm>
        </p:spPr>
        <p:txBody>
          <a:bodyPr>
            <a:normAutofit fontScale="85000" lnSpcReduction="20000"/>
          </a:bodyPr>
          <a:lstStyle/>
          <a:p>
            <a:r>
              <a:rPr lang="en-GB" dirty="0"/>
              <a:t>The table to the right summarises the recommendations from KPMG which carry potential efficiency savings; meaning if implemented, would mitigate the requirement for some manual reports delivered via email to customers.</a:t>
            </a:r>
          </a:p>
          <a:p>
            <a:endParaRPr lang="en-GB" dirty="0"/>
          </a:p>
          <a:p>
            <a:r>
              <a:rPr lang="en-GB" dirty="0"/>
              <a:t>The ‘automation’ themed recommendations detailed in the table, will be aligned to the Data Discovery Platform (DDP) product backlog. Therefore they will all feed into the DDP delivery process, releases are currently being planned for 2020/21, subject to priority.</a:t>
            </a:r>
          </a:p>
          <a:p>
            <a:endParaRPr lang="en-GB" dirty="0"/>
          </a:p>
          <a:p>
            <a:r>
              <a:rPr lang="en-GB" dirty="0"/>
              <a:t>The ‘consolidation’ themed recommendations will be raised as XRNs for delivery.</a:t>
            </a:r>
          </a:p>
          <a:p>
            <a:endParaRPr lang="en-GB" dirty="0"/>
          </a:p>
          <a:p>
            <a:r>
              <a:rPr lang="en-GB" dirty="0"/>
              <a:t>A detailed view of the recommendations can be found in appendix 1.</a:t>
            </a:r>
          </a:p>
        </p:txBody>
      </p:sp>
      <p:graphicFrame>
        <p:nvGraphicFramePr>
          <p:cNvPr id="5" name="Table 4"/>
          <p:cNvGraphicFramePr>
            <a:graphicFrameLocks noGrp="1"/>
          </p:cNvGraphicFramePr>
          <p:nvPr>
            <p:extLst/>
          </p:nvPr>
        </p:nvGraphicFramePr>
        <p:xfrm>
          <a:off x="3635896" y="627535"/>
          <a:ext cx="5040560" cy="3960438"/>
        </p:xfrm>
        <a:graphic>
          <a:graphicData uri="http://schemas.openxmlformats.org/drawingml/2006/table">
            <a:tbl>
              <a:tblPr/>
              <a:tblGrid>
                <a:gridCol w="2849013">
                  <a:extLst>
                    <a:ext uri="{9D8B030D-6E8A-4147-A177-3AD203B41FA5}">
                      <a16:colId xmlns:a16="http://schemas.microsoft.com/office/drawing/2014/main" val="20000"/>
                    </a:ext>
                  </a:extLst>
                </a:gridCol>
                <a:gridCol w="1314928">
                  <a:extLst>
                    <a:ext uri="{9D8B030D-6E8A-4147-A177-3AD203B41FA5}">
                      <a16:colId xmlns:a16="http://schemas.microsoft.com/office/drawing/2014/main" val="20001"/>
                    </a:ext>
                  </a:extLst>
                </a:gridCol>
                <a:gridCol w="876619">
                  <a:extLst>
                    <a:ext uri="{9D8B030D-6E8A-4147-A177-3AD203B41FA5}">
                      <a16:colId xmlns:a16="http://schemas.microsoft.com/office/drawing/2014/main" val="20002"/>
                    </a:ext>
                  </a:extLst>
                </a:gridCol>
              </a:tblGrid>
              <a:tr h="817795">
                <a:tc>
                  <a:txBody>
                    <a:bodyPr/>
                    <a:lstStyle/>
                    <a:p>
                      <a:pPr algn="l" fontAlgn="ctr"/>
                      <a:r>
                        <a:rPr lang="en-GB" sz="1050" b="1" i="0" u="none" strike="noStrike" dirty="0">
                          <a:solidFill>
                            <a:srgbClr val="FFFFFF"/>
                          </a:solidFill>
                          <a:effectLst/>
                          <a:latin typeface="Calibri" panose="020F0502020204030204" pitchFamily="34" charset="0"/>
                        </a:rPr>
                        <a:t>Recommendation</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GB" sz="1050" b="1" i="0" u="none" strike="noStrike" dirty="0">
                          <a:solidFill>
                            <a:srgbClr val="FFFFFF"/>
                          </a:solidFill>
                          <a:effectLst/>
                          <a:latin typeface="Calibri" panose="020F0502020204030204" pitchFamily="34" charset="0"/>
                        </a:rPr>
                        <a:t>Theme</a:t>
                      </a:r>
                    </a:p>
                  </a:txBody>
                  <a:tcPr marL="0" marR="0" marT="0"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GB" sz="1050" b="1" i="0" u="none" strike="noStrike" dirty="0">
                          <a:solidFill>
                            <a:srgbClr val="FFFFFF"/>
                          </a:solidFill>
                          <a:effectLst/>
                          <a:latin typeface="Calibri" panose="020F0502020204030204" pitchFamily="34" charset="0"/>
                        </a:rPr>
                        <a:t>Potential Report Reduction</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210288">
                <a:tc>
                  <a:txBody>
                    <a:bodyPr/>
                    <a:lstStyle/>
                    <a:p>
                      <a:pPr algn="l" fontAlgn="ctr"/>
                      <a:r>
                        <a:rPr lang="en-GB" sz="1050" b="0" i="0" u="none" strike="noStrike" dirty="0">
                          <a:solidFill>
                            <a:srgbClr val="000000"/>
                          </a:solidFill>
                          <a:effectLst/>
                          <a:latin typeface="Calibri" panose="020F0502020204030204" pitchFamily="34" charset="0"/>
                        </a:rPr>
                        <a:t>GSR Automation</a:t>
                      </a:r>
                    </a:p>
                  </a:txBody>
                  <a:tcPr marL="36000" marR="3600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20000"/>
                        <a:lumOff val="80000"/>
                      </a:schemeClr>
                    </a:solidFill>
                  </a:tcPr>
                </a:tc>
                <a:tc>
                  <a:txBody>
                    <a:bodyPr/>
                    <a:lstStyle/>
                    <a:p>
                      <a:pPr algn="l" fontAlgn="ctr"/>
                      <a:r>
                        <a:rPr lang="en-GB" sz="1050" b="0" i="0" u="none" strike="noStrike" dirty="0">
                          <a:solidFill>
                            <a:srgbClr val="000000"/>
                          </a:solidFill>
                          <a:effectLst/>
                          <a:latin typeface="Calibri" panose="020F0502020204030204" pitchFamily="34" charset="0"/>
                        </a:rPr>
                        <a:t>Automation</a:t>
                      </a:r>
                    </a:p>
                  </a:txBody>
                  <a:tcPr marL="0" marR="0" marT="0"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20000"/>
                        <a:lumOff val="80000"/>
                      </a:schemeClr>
                    </a:solidFill>
                  </a:tcPr>
                </a:tc>
                <a:tc>
                  <a:txBody>
                    <a:bodyPr/>
                    <a:lstStyle/>
                    <a:p>
                      <a:pPr algn="ctr" fontAlgn="ctr"/>
                      <a:r>
                        <a:rPr lang="en-GB" sz="1050" b="0" i="0" u="none" strike="noStrike" dirty="0">
                          <a:solidFill>
                            <a:srgbClr val="000000"/>
                          </a:solidFill>
                          <a:effectLst/>
                          <a:latin typeface="Calibri" panose="020F0502020204030204" pitchFamily="34" charset="0"/>
                        </a:rPr>
                        <a:t>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420576">
                <a:tc>
                  <a:txBody>
                    <a:bodyPr/>
                    <a:lstStyle/>
                    <a:p>
                      <a:pPr algn="l" fontAlgn="ctr"/>
                      <a:r>
                        <a:rPr lang="en-GB" sz="1050" b="0" i="0" u="none" strike="noStrike" dirty="0">
                          <a:solidFill>
                            <a:srgbClr val="000000"/>
                          </a:solidFill>
                          <a:effectLst/>
                          <a:latin typeface="Calibri" panose="020F0502020204030204" pitchFamily="34" charset="0"/>
                        </a:rPr>
                        <a:t>Consolidation of five 'Shipperless and Unregistered' reports</a:t>
                      </a:r>
                    </a:p>
                  </a:txBody>
                  <a:tcPr marL="36000" marR="3600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20000"/>
                        <a:lumOff val="80000"/>
                      </a:schemeClr>
                    </a:solidFill>
                  </a:tcPr>
                </a:tc>
                <a:tc>
                  <a:txBody>
                    <a:bodyPr/>
                    <a:lstStyle/>
                    <a:p>
                      <a:pPr algn="l" fontAlgn="ctr"/>
                      <a:r>
                        <a:rPr lang="en-GB" sz="1050" b="0" i="0" u="none" strike="noStrike" dirty="0">
                          <a:solidFill>
                            <a:srgbClr val="000000"/>
                          </a:solidFill>
                          <a:effectLst/>
                          <a:latin typeface="Calibri" panose="020F0502020204030204" pitchFamily="34" charset="0"/>
                        </a:rPr>
                        <a:t>Consolidation</a:t>
                      </a:r>
                    </a:p>
                  </a:txBody>
                  <a:tcPr marL="0" marR="0" marT="0"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20000"/>
                        <a:lumOff val="80000"/>
                      </a:schemeClr>
                    </a:solidFill>
                  </a:tcPr>
                </a:tc>
                <a:tc>
                  <a:txBody>
                    <a:bodyPr/>
                    <a:lstStyle/>
                    <a:p>
                      <a:pPr algn="ctr" fontAlgn="ctr"/>
                      <a:r>
                        <a:rPr lang="en-GB" sz="1050" b="0" i="0" u="none" strike="noStrike" dirty="0">
                          <a:solidFill>
                            <a:srgbClr val="000000"/>
                          </a:solidFill>
                          <a:effectLst/>
                          <a:latin typeface="Calibri" panose="020F0502020204030204" pitchFamily="34" charset="0"/>
                        </a:rPr>
                        <a:t>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2"/>
                  </a:ext>
                </a:extLst>
              </a:tr>
              <a:tr h="210288">
                <a:tc>
                  <a:txBody>
                    <a:bodyPr/>
                    <a:lstStyle/>
                    <a:p>
                      <a:pPr algn="l" fontAlgn="ctr"/>
                      <a:r>
                        <a:rPr lang="en-GB" sz="1050" b="0" i="0" u="none" strike="noStrike" dirty="0">
                          <a:solidFill>
                            <a:srgbClr val="000000"/>
                          </a:solidFill>
                          <a:effectLst/>
                          <a:latin typeface="Calibri" panose="020F0502020204030204" pitchFamily="34" charset="0"/>
                        </a:rPr>
                        <a:t>SHQ Automation</a:t>
                      </a:r>
                    </a:p>
                  </a:txBody>
                  <a:tcPr marL="36000" marR="3600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20000"/>
                        <a:lumOff val="80000"/>
                      </a:schemeClr>
                    </a:solidFill>
                  </a:tcPr>
                </a:tc>
                <a:tc>
                  <a:txBody>
                    <a:bodyPr/>
                    <a:lstStyle/>
                    <a:p>
                      <a:pPr algn="l" fontAlgn="ctr"/>
                      <a:r>
                        <a:rPr lang="en-GB" sz="1050" b="0" i="0" u="none" strike="noStrike" dirty="0">
                          <a:solidFill>
                            <a:srgbClr val="000000"/>
                          </a:solidFill>
                          <a:effectLst/>
                          <a:latin typeface="Calibri" panose="020F0502020204030204" pitchFamily="34" charset="0"/>
                        </a:rPr>
                        <a:t>Automation</a:t>
                      </a:r>
                    </a:p>
                  </a:txBody>
                  <a:tcPr marL="0" marR="0" marT="0"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20000"/>
                        <a:lumOff val="80000"/>
                      </a:schemeClr>
                    </a:solidFill>
                  </a:tcPr>
                </a:tc>
                <a:tc>
                  <a:txBody>
                    <a:bodyPr/>
                    <a:lstStyle/>
                    <a:p>
                      <a:pPr algn="ctr" fontAlgn="ctr"/>
                      <a:r>
                        <a:rPr lang="en-GB" sz="1050" b="0" i="0" u="none" strike="noStrike" dirty="0">
                          <a:solidFill>
                            <a:srgbClr val="000000"/>
                          </a:solidFill>
                          <a:effectLst/>
                          <a:latin typeface="Calibri" panose="020F0502020204030204" pitchFamily="34" charset="0"/>
                        </a:rPr>
                        <a:t>10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3"/>
                  </a:ext>
                </a:extLst>
              </a:tr>
              <a:tr h="210288">
                <a:tc>
                  <a:txBody>
                    <a:bodyPr/>
                    <a:lstStyle/>
                    <a:p>
                      <a:pPr algn="l" fontAlgn="ctr"/>
                      <a:r>
                        <a:rPr lang="en-GB" sz="1050" b="0" i="0" u="none" strike="noStrike" dirty="0">
                          <a:solidFill>
                            <a:srgbClr val="000000"/>
                          </a:solidFill>
                          <a:effectLst/>
                          <a:latin typeface="Calibri" panose="020F0502020204030204" pitchFamily="34" charset="0"/>
                        </a:rPr>
                        <a:t>Allocations Automation</a:t>
                      </a:r>
                    </a:p>
                  </a:txBody>
                  <a:tcPr marL="36000" marR="3600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20000"/>
                        <a:lumOff val="80000"/>
                      </a:schemeClr>
                    </a:solidFill>
                  </a:tcPr>
                </a:tc>
                <a:tc>
                  <a:txBody>
                    <a:bodyPr/>
                    <a:lstStyle/>
                    <a:p>
                      <a:pPr algn="l" fontAlgn="ctr"/>
                      <a:r>
                        <a:rPr lang="en-GB" sz="1050" b="0" i="0" u="none" strike="noStrike" dirty="0">
                          <a:solidFill>
                            <a:srgbClr val="000000"/>
                          </a:solidFill>
                          <a:effectLst/>
                          <a:latin typeface="Calibri" panose="020F0502020204030204" pitchFamily="34" charset="0"/>
                        </a:rPr>
                        <a:t>Automation</a:t>
                      </a:r>
                    </a:p>
                  </a:txBody>
                  <a:tcPr marL="0" marR="0" marT="0"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20000"/>
                        <a:lumOff val="80000"/>
                      </a:schemeClr>
                    </a:solidFill>
                  </a:tcPr>
                </a:tc>
                <a:tc>
                  <a:txBody>
                    <a:bodyPr/>
                    <a:lstStyle/>
                    <a:p>
                      <a:pPr algn="ctr" fontAlgn="ctr"/>
                      <a:r>
                        <a:rPr lang="en-GB" sz="1050" b="0" i="0" u="none" strike="noStrike" dirty="0">
                          <a:solidFill>
                            <a:srgbClr val="000000"/>
                          </a:solidFill>
                          <a:effectLst/>
                          <a:latin typeface="Calibri" panose="020F0502020204030204" pitchFamily="34" charset="0"/>
                        </a:rPr>
                        <a:t>9</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4"/>
                  </a:ext>
                </a:extLst>
              </a:tr>
              <a:tr h="408899">
                <a:tc>
                  <a:txBody>
                    <a:bodyPr/>
                    <a:lstStyle/>
                    <a:p>
                      <a:pPr algn="l" fontAlgn="ctr"/>
                      <a:r>
                        <a:rPr lang="en-GB" sz="1050" b="0" i="0" u="none" strike="noStrike" dirty="0">
                          <a:solidFill>
                            <a:srgbClr val="000000"/>
                          </a:solidFill>
                          <a:effectLst/>
                          <a:latin typeface="Calibri" panose="020F0502020204030204" pitchFamily="34" charset="0"/>
                        </a:rPr>
                        <a:t>Demand Automation (including weather data)</a:t>
                      </a:r>
                    </a:p>
                  </a:txBody>
                  <a:tcPr marL="36000" marR="3600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20000"/>
                        <a:lumOff val="80000"/>
                      </a:schemeClr>
                    </a:solidFill>
                  </a:tcPr>
                </a:tc>
                <a:tc>
                  <a:txBody>
                    <a:bodyPr/>
                    <a:lstStyle/>
                    <a:p>
                      <a:pPr algn="l" fontAlgn="ctr"/>
                      <a:r>
                        <a:rPr lang="en-GB" sz="1050" b="0" i="0" u="none" strike="noStrike" dirty="0">
                          <a:solidFill>
                            <a:srgbClr val="000000"/>
                          </a:solidFill>
                          <a:effectLst/>
                          <a:latin typeface="Calibri" panose="020F0502020204030204" pitchFamily="34" charset="0"/>
                        </a:rPr>
                        <a:t>Automation</a:t>
                      </a:r>
                    </a:p>
                  </a:txBody>
                  <a:tcPr marL="0" marR="0" marT="0"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20000"/>
                        <a:lumOff val="80000"/>
                      </a:schemeClr>
                    </a:solidFill>
                  </a:tcPr>
                </a:tc>
                <a:tc>
                  <a:txBody>
                    <a:bodyPr/>
                    <a:lstStyle/>
                    <a:p>
                      <a:pPr algn="ctr" fontAlgn="ctr"/>
                      <a:r>
                        <a:rPr lang="en-GB" sz="1050" b="0" i="0" u="none" strike="noStrike" dirty="0">
                          <a:solidFill>
                            <a:srgbClr val="000000"/>
                          </a:solidFill>
                          <a:effectLst/>
                          <a:latin typeface="Calibri" panose="020F0502020204030204" pitchFamily="34" charset="0"/>
                        </a:rPr>
                        <a:t>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5"/>
                  </a:ext>
                </a:extLst>
              </a:tr>
              <a:tr h="210288">
                <a:tc>
                  <a:txBody>
                    <a:bodyPr/>
                    <a:lstStyle/>
                    <a:p>
                      <a:pPr algn="l" fontAlgn="ctr"/>
                      <a:r>
                        <a:rPr lang="en-GB" sz="1050" b="0" i="0" u="none" strike="noStrike" dirty="0">
                          <a:solidFill>
                            <a:srgbClr val="000000"/>
                          </a:solidFill>
                          <a:effectLst/>
                          <a:latin typeface="Calibri" panose="020F0502020204030204" pitchFamily="34" charset="0"/>
                        </a:rPr>
                        <a:t>Credit and Risk Automation</a:t>
                      </a:r>
                    </a:p>
                  </a:txBody>
                  <a:tcPr marL="36000" marR="3600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20000"/>
                        <a:lumOff val="80000"/>
                      </a:schemeClr>
                    </a:solidFill>
                  </a:tcPr>
                </a:tc>
                <a:tc>
                  <a:txBody>
                    <a:bodyPr/>
                    <a:lstStyle/>
                    <a:p>
                      <a:pPr algn="l" fontAlgn="ctr"/>
                      <a:r>
                        <a:rPr lang="en-GB" sz="1050" b="0" i="0" u="none" strike="noStrike" dirty="0">
                          <a:solidFill>
                            <a:srgbClr val="000000"/>
                          </a:solidFill>
                          <a:effectLst/>
                          <a:latin typeface="Calibri" panose="020F0502020204030204" pitchFamily="34" charset="0"/>
                        </a:rPr>
                        <a:t>Automation</a:t>
                      </a:r>
                    </a:p>
                  </a:txBody>
                  <a:tcPr marL="0" marR="0" marT="0"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20000"/>
                        <a:lumOff val="80000"/>
                      </a:schemeClr>
                    </a:solidFill>
                  </a:tcPr>
                </a:tc>
                <a:tc>
                  <a:txBody>
                    <a:bodyPr/>
                    <a:lstStyle/>
                    <a:p>
                      <a:pPr algn="ctr" fontAlgn="ctr"/>
                      <a:r>
                        <a:rPr lang="en-GB" sz="1050" b="0" i="0" u="none" strike="noStrike" dirty="0">
                          <a:solidFill>
                            <a:srgbClr val="000000"/>
                          </a:solidFill>
                          <a:effectLst/>
                          <a:latin typeface="Calibri" panose="020F0502020204030204" pitchFamily="34" charset="0"/>
                        </a:rPr>
                        <a:t>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6"/>
                  </a:ext>
                </a:extLst>
              </a:tr>
              <a:tr h="210288">
                <a:tc>
                  <a:txBody>
                    <a:bodyPr/>
                    <a:lstStyle/>
                    <a:p>
                      <a:pPr algn="l" fontAlgn="ctr"/>
                      <a:r>
                        <a:rPr lang="en-GB" sz="1050" b="0" i="0" u="none" strike="noStrike" dirty="0">
                          <a:solidFill>
                            <a:srgbClr val="000000"/>
                          </a:solidFill>
                          <a:effectLst/>
                          <a:latin typeface="Calibri" panose="020F0502020204030204" pitchFamily="34" charset="0"/>
                        </a:rPr>
                        <a:t>Asset portfolio Automation</a:t>
                      </a:r>
                    </a:p>
                  </a:txBody>
                  <a:tcPr marL="36000" marR="3600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20000"/>
                        <a:lumOff val="80000"/>
                      </a:schemeClr>
                    </a:solidFill>
                  </a:tcPr>
                </a:tc>
                <a:tc>
                  <a:txBody>
                    <a:bodyPr/>
                    <a:lstStyle/>
                    <a:p>
                      <a:pPr algn="l" fontAlgn="ctr"/>
                      <a:r>
                        <a:rPr lang="en-GB" sz="1050" b="0" i="0" u="none" strike="noStrike" dirty="0">
                          <a:solidFill>
                            <a:srgbClr val="000000"/>
                          </a:solidFill>
                          <a:effectLst/>
                          <a:latin typeface="Calibri" panose="020F0502020204030204" pitchFamily="34" charset="0"/>
                        </a:rPr>
                        <a:t>Automation</a:t>
                      </a:r>
                    </a:p>
                  </a:txBody>
                  <a:tcPr marL="0" marR="0" marT="0"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20000"/>
                        <a:lumOff val="80000"/>
                      </a:schemeClr>
                    </a:solidFill>
                  </a:tcPr>
                </a:tc>
                <a:tc>
                  <a:txBody>
                    <a:bodyPr/>
                    <a:lstStyle/>
                    <a:p>
                      <a:pPr algn="ctr" fontAlgn="ctr"/>
                      <a:r>
                        <a:rPr lang="en-GB" sz="1050" b="0" i="0" u="none" strike="noStrike" dirty="0">
                          <a:solidFill>
                            <a:srgbClr val="000000"/>
                          </a:solidFill>
                          <a:effectLst/>
                          <a:latin typeface="Calibri" panose="020F0502020204030204" pitchFamily="34" charset="0"/>
                        </a:rPr>
                        <a:t>48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7"/>
                  </a:ext>
                </a:extLst>
              </a:tr>
              <a:tr h="210288">
                <a:tc>
                  <a:txBody>
                    <a:bodyPr/>
                    <a:lstStyle/>
                    <a:p>
                      <a:pPr algn="l" fontAlgn="ctr"/>
                      <a:r>
                        <a:rPr lang="en-GB" sz="1050" b="0" i="0" u="none" strike="noStrike" dirty="0">
                          <a:solidFill>
                            <a:srgbClr val="000000"/>
                          </a:solidFill>
                          <a:effectLst/>
                          <a:latin typeface="Calibri" panose="020F0502020204030204" pitchFamily="34" charset="0"/>
                        </a:rPr>
                        <a:t>Shipper pack Automation</a:t>
                      </a:r>
                    </a:p>
                  </a:txBody>
                  <a:tcPr marL="36000" marR="3600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20000"/>
                        <a:lumOff val="80000"/>
                      </a:schemeClr>
                    </a:solidFill>
                  </a:tcPr>
                </a:tc>
                <a:tc>
                  <a:txBody>
                    <a:bodyPr/>
                    <a:lstStyle/>
                    <a:p>
                      <a:pPr algn="l" fontAlgn="ctr"/>
                      <a:r>
                        <a:rPr lang="en-GB" sz="1050" b="0" i="0" u="none" strike="noStrike" dirty="0">
                          <a:solidFill>
                            <a:srgbClr val="000000"/>
                          </a:solidFill>
                          <a:effectLst/>
                          <a:latin typeface="Calibri" panose="020F0502020204030204" pitchFamily="34" charset="0"/>
                        </a:rPr>
                        <a:t>Automation</a:t>
                      </a:r>
                    </a:p>
                  </a:txBody>
                  <a:tcPr marL="0" marR="0" marT="0"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20000"/>
                        <a:lumOff val="80000"/>
                      </a:schemeClr>
                    </a:solidFill>
                  </a:tcPr>
                </a:tc>
                <a:tc>
                  <a:txBody>
                    <a:bodyPr/>
                    <a:lstStyle/>
                    <a:p>
                      <a:pPr algn="ctr" fontAlgn="ctr"/>
                      <a:r>
                        <a:rPr lang="en-GB" sz="1050" b="0" i="0" u="none" strike="noStrike" dirty="0">
                          <a:solidFill>
                            <a:srgbClr val="000000"/>
                          </a:solidFill>
                          <a:effectLst/>
                          <a:latin typeface="Calibri" panose="020F0502020204030204" pitchFamily="34" charset="0"/>
                        </a:rPr>
                        <a:t>22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8"/>
                  </a:ext>
                </a:extLst>
              </a:tr>
              <a:tr h="210288">
                <a:tc>
                  <a:txBody>
                    <a:bodyPr/>
                    <a:lstStyle/>
                    <a:p>
                      <a:pPr algn="l" fontAlgn="ctr"/>
                      <a:r>
                        <a:rPr lang="en-GB" sz="1050" b="0" i="0" u="none" strike="noStrike" dirty="0">
                          <a:solidFill>
                            <a:srgbClr val="000000"/>
                          </a:solidFill>
                          <a:effectLst/>
                          <a:latin typeface="Calibri" panose="020F0502020204030204" pitchFamily="34" charset="0"/>
                        </a:rPr>
                        <a:t>AQ/SOQ Automation</a:t>
                      </a:r>
                    </a:p>
                  </a:txBody>
                  <a:tcPr marL="36000" marR="3600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20000"/>
                        <a:lumOff val="80000"/>
                      </a:schemeClr>
                    </a:solidFill>
                  </a:tcPr>
                </a:tc>
                <a:tc>
                  <a:txBody>
                    <a:bodyPr/>
                    <a:lstStyle/>
                    <a:p>
                      <a:pPr algn="l" fontAlgn="ctr"/>
                      <a:r>
                        <a:rPr lang="en-GB" sz="1050" b="0" i="0" u="none" strike="noStrike" dirty="0">
                          <a:solidFill>
                            <a:srgbClr val="000000"/>
                          </a:solidFill>
                          <a:effectLst/>
                          <a:latin typeface="Calibri" panose="020F0502020204030204" pitchFamily="34" charset="0"/>
                        </a:rPr>
                        <a:t>Automation</a:t>
                      </a:r>
                    </a:p>
                  </a:txBody>
                  <a:tcPr marL="0" marR="0" marT="0"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20000"/>
                        <a:lumOff val="80000"/>
                      </a:schemeClr>
                    </a:solidFill>
                  </a:tcPr>
                </a:tc>
                <a:tc>
                  <a:txBody>
                    <a:bodyPr/>
                    <a:lstStyle/>
                    <a:p>
                      <a:pPr algn="ctr" fontAlgn="ctr"/>
                      <a:r>
                        <a:rPr lang="en-GB" sz="1050" b="0" i="0" u="none" strike="noStrike" dirty="0">
                          <a:solidFill>
                            <a:srgbClr val="000000"/>
                          </a:solidFill>
                          <a:effectLst/>
                          <a:latin typeface="Calibri" panose="020F0502020204030204" pitchFamily="34" charset="0"/>
                        </a:rPr>
                        <a:t>20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9"/>
                  </a:ext>
                </a:extLst>
              </a:tr>
              <a:tr h="210288">
                <a:tc>
                  <a:txBody>
                    <a:bodyPr/>
                    <a:lstStyle/>
                    <a:p>
                      <a:pPr algn="l" fontAlgn="ctr"/>
                      <a:r>
                        <a:rPr lang="en-GB" sz="1050" b="0" i="0" u="none" strike="noStrike" dirty="0">
                          <a:solidFill>
                            <a:srgbClr val="000000"/>
                          </a:solidFill>
                          <a:effectLst/>
                          <a:latin typeface="Calibri" panose="020F0502020204030204" pitchFamily="34" charset="0"/>
                        </a:rPr>
                        <a:t>Invoicing Automation</a:t>
                      </a:r>
                    </a:p>
                  </a:txBody>
                  <a:tcPr marL="36000" marR="3600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20000"/>
                        <a:lumOff val="80000"/>
                      </a:schemeClr>
                    </a:solidFill>
                  </a:tcPr>
                </a:tc>
                <a:tc>
                  <a:txBody>
                    <a:bodyPr/>
                    <a:lstStyle/>
                    <a:p>
                      <a:pPr algn="l" fontAlgn="ctr"/>
                      <a:r>
                        <a:rPr lang="en-GB" sz="1050" b="0" i="0" u="none" strike="noStrike" dirty="0">
                          <a:solidFill>
                            <a:srgbClr val="000000"/>
                          </a:solidFill>
                          <a:effectLst/>
                          <a:latin typeface="Calibri" panose="020F0502020204030204" pitchFamily="34" charset="0"/>
                        </a:rPr>
                        <a:t>Automation</a:t>
                      </a:r>
                    </a:p>
                  </a:txBody>
                  <a:tcPr marL="0" marR="0" marT="0"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20000"/>
                        <a:lumOff val="80000"/>
                      </a:schemeClr>
                    </a:solidFill>
                  </a:tcPr>
                </a:tc>
                <a:tc>
                  <a:txBody>
                    <a:bodyPr/>
                    <a:lstStyle/>
                    <a:p>
                      <a:pPr algn="ctr" fontAlgn="ctr"/>
                      <a:r>
                        <a:rPr lang="en-GB" sz="1050" b="0" i="0" u="none" strike="noStrike" dirty="0">
                          <a:solidFill>
                            <a:srgbClr val="000000"/>
                          </a:solidFill>
                          <a:effectLst/>
                          <a:latin typeface="Calibri" panose="020F0502020204030204" pitchFamily="34" charset="0"/>
                        </a:rPr>
                        <a:t>20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0"/>
                  </a:ext>
                </a:extLst>
              </a:tr>
              <a:tr h="210288">
                <a:tc>
                  <a:txBody>
                    <a:bodyPr/>
                    <a:lstStyle/>
                    <a:p>
                      <a:pPr algn="l" fontAlgn="ctr"/>
                      <a:r>
                        <a:rPr lang="en-GB" sz="1050" b="0" i="0" u="none" strike="noStrike" dirty="0">
                          <a:solidFill>
                            <a:srgbClr val="000000"/>
                          </a:solidFill>
                          <a:effectLst/>
                          <a:latin typeface="Calibri" panose="020F0502020204030204" pitchFamily="34" charset="0"/>
                        </a:rPr>
                        <a:t>Consolidate 'must read' reporting</a:t>
                      </a:r>
                    </a:p>
                  </a:txBody>
                  <a:tcPr marL="36000" marR="3600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20000"/>
                        <a:lumOff val="80000"/>
                      </a:schemeClr>
                    </a:solidFill>
                  </a:tcPr>
                </a:tc>
                <a:tc>
                  <a:txBody>
                    <a:bodyPr/>
                    <a:lstStyle/>
                    <a:p>
                      <a:pPr algn="l" fontAlgn="ctr"/>
                      <a:r>
                        <a:rPr lang="en-GB" sz="1050" b="0" i="0" u="none" strike="noStrike" dirty="0">
                          <a:solidFill>
                            <a:srgbClr val="000000"/>
                          </a:solidFill>
                          <a:effectLst/>
                          <a:latin typeface="Calibri" panose="020F0502020204030204" pitchFamily="34" charset="0"/>
                        </a:rPr>
                        <a:t>Consolidation</a:t>
                      </a:r>
                    </a:p>
                  </a:txBody>
                  <a:tcPr marL="0" marR="0" marT="0"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20000"/>
                        <a:lumOff val="80000"/>
                      </a:schemeClr>
                    </a:solidFill>
                  </a:tcPr>
                </a:tc>
                <a:tc>
                  <a:txBody>
                    <a:bodyPr/>
                    <a:lstStyle/>
                    <a:p>
                      <a:pPr algn="ctr" fontAlgn="ctr"/>
                      <a:r>
                        <a:rPr lang="en-GB" sz="1050" b="0" i="0" u="none" strike="noStrike" dirty="0">
                          <a:solidFill>
                            <a:srgbClr val="000000"/>
                          </a:solidFill>
                          <a:effectLst/>
                          <a:latin typeface="Calibri" panose="020F0502020204030204" pitchFamily="34" charset="0"/>
                        </a:rPr>
                        <a:t>10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1"/>
                  </a:ext>
                </a:extLst>
              </a:tr>
              <a:tr h="210288">
                <a:tc>
                  <a:txBody>
                    <a:bodyPr/>
                    <a:lstStyle/>
                    <a:p>
                      <a:pPr algn="l" fontAlgn="ctr"/>
                      <a:r>
                        <a:rPr lang="en-GB" sz="1050" b="0" i="0" u="none" strike="noStrike" dirty="0">
                          <a:solidFill>
                            <a:srgbClr val="000000"/>
                          </a:solidFill>
                          <a:effectLst/>
                          <a:latin typeface="Calibri" panose="020F0502020204030204" pitchFamily="34" charset="0"/>
                        </a:rPr>
                        <a:t>UIG Automation</a:t>
                      </a:r>
                    </a:p>
                  </a:txBody>
                  <a:tcPr marL="36000" marR="3600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20000"/>
                        <a:lumOff val="80000"/>
                      </a:schemeClr>
                    </a:solidFill>
                  </a:tcPr>
                </a:tc>
                <a:tc>
                  <a:txBody>
                    <a:bodyPr/>
                    <a:lstStyle/>
                    <a:p>
                      <a:pPr algn="l" fontAlgn="ctr"/>
                      <a:r>
                        <a:rPr lang="en-GB" sz="1050" b="0" i="0" u="none" strike="noStrike" dirty="0">
                          <a:solidFill>
                            <a:srgbClr val="000000"/>
                          </a:solidFill>
                          <a:effectLst/>
                          <a:latin typeface="Calibri" panose="020F0502020204030204" pitchFamily="34" charset="0"/>
                        </a:rPr>
                        <a:t>Automation</a:t>
                      </a:r>
                    </a:p>
                  </a:txBody>
                  <a:tcPr marL="0" marR="0" marT="0"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20000"/>
                        <a:lumOff val="80000"/>
                      </a:schemeClr>
                    </a:solidFill>
                  </a:tcPr>
                </a:tc>
                <a:tc>
                  <a:txBody>
                    <a:bodyPr/>
                    <a:lstStyle/>
                    <a:p>
                      <a:pPr algn="ctr" fontAlgn="ctr"/>
                      <a:r>
                        <a:rPr lang="en-GB" sz="1050" b="0" i="0" u="none" strike="noStrike" dirty="0">
                          <a:solidFill>
                            <a:srgbClr val="000000"/>
                          </a:solidFill>
                          <a:effectLst/>
                          <a:latin typeface="Calibri" panose="020F0502020204030204" pitchFamily="34" charset="0"/>
                        </a:rPr>
                        <a:t>11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2"/>
                  </a:ext>
                </a:extLst>
              </a:tr>
              <a:tr h="210288">
                <a:tc>
                  <a:txBody>
                    <a:bodyPr/>
                    <a:lstStyle/>
                    <a:p>
                      <a:pPr algn="l" fontAlgn="ctr"/>
                      <a:r>
                        <a:rPr lang="en-GB" sz="1050" b="0" i="0" u="none" strike="noStrike" dirty="0">
                          <a:solidFill>
                            <a:srgbClr val="000000"/>
                          </a:solidFill>
                          <a:effectLst/>
                          <a:latin typeface="Calibri" panose="020F0502020204030204" pitchFamily="34" charset="0"/>
                        </a:rPr>
                        <a:t>PACC and PARR Automation</a:t>
                      </a:r>
                    </a:p>
                  </a:txBody>
                  <a:tcPr marL="36000" marR="3600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20000"/>
                        <a:lumOff val="80000"/>
                      </a:schemeClr>
                    </a:solidFill>
                  </a:tcPr>
                </a:tc>
                <a:tc>
                  <a:txBody>
                    <a:bodyPr/>
                    <a:lstStyle/>
                    <a:p>
                      <a:pPr algn="l" fontAlgn="ctr"/>
                      <a:r>
                        <a:rPr lang="en-GB" sz="1050" b="0" i="0" u="none" strike="noStrike" dirty="0">
                          <a:solidFill>
                            <a:srgbClr val="000000"/>
                          </a:solidFill>
                          <a:effectLst/>
                          <a:latin typeface="Calibri" panose="020F0502020204030204" pitchFamily="34" charset="0"/>
                        </a:rPr>
                        <a:t>Automation</a:t>
                      </a:r>
                    </a:p>
                  </a:txBody>
                  <a:tcPr marL="0" marR="0" marT="0"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20000"/>
                        <a:lumOff val="80000"/>
                      </a:schemeClr>
                    </a:solidFill>
                  </a:tcPr>
                </a:tc>
                <a:tc>
                  <a:txBody>
                    <a:bodyPr/>
                    <a:lstStyle/>
                    <a:p>
                      <a:pPr algn="ctr" fontAlgn="ctr"/>
                      <a:r>
                        <a:rPr lang="en-GB" sz="1050" b="0" i="0" u="none" strike="noStrike" dirty="0">
                          <a:solidFill>
                            <a:srgbClr val="000000"/>
                          </a:solidFill>
                          <a:effectLst/>
                          <a:latin typeface="Calibri" panose="020F0502020204030204" pitchFamily="34" charset="0"/>
                        </a:rPr>
                        <a:t>12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275376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67494"/>
            <a:ext cx="8219255" cy="448790"/>
          </a:xfrm>
        </p:spPr>
        <p:txBody>
          <a:bodyPr/>
          <a:lstStyle/>
          <a:p>
            <a:r>
              <a:rPr lang="en-GB" dirty="0"/>
              <a:t>Must Do - Continue DDP Delivery and Consolidation of Reporting</a:t>
            </a:r>
          </a:p>
        </p:txBody>
      </p:sp>
      <p:graphicFrame>
        <p:nvGraphicFramePr>
          <p:cNvPr id="3" name="Table 2"/>
          <p:cNvGraphicFramePr>
            <a:graphicFrameLocks noGrp="1"/>
          </p:cNvGraphicFramePr>
          <p:nvPr>
            <p:extLst/>
          </p:nvPr>
        </p:nvGraphicFramePr>
        <p:xfrm>
          <a:off x="457200" y="771522"/>
          <a:ext cx="8229600" cy="4032478"/>
        </p:xfrm>
        <a:graphic>
          <a:graphicData uri="http://schemas.openxmlformats.org/drawingml/2006/table">
            <a:tbl>
              <a:tblPr firstRow="1" firstCol="1" bandRow="1">
                <a:tableStyleId>{5C22544A-7EE6-4342-B048-85BDC9FD1C3A}</a:tableStyleId>
              </a:tblPr>
              <a:tblGrid>
                <a:gridCol w="1090464">
                  <a:extLst>
                    <a:ext uri="{9D8B030D-6E8A-4147-A177-3AD203B41FA5}">
                      <a16:colId xmlns:a16="http://schemas.microsoft.com/office/drawing/2014/main" val="20000"/>
                    </a:ext>
                  </a:extLst>
                </a:gridCol>
                <a:gridCol w="7139136">
                  <a:extLst>
                    <a:ext uri="{9D8B030D-6E8A-4147-A177-3AD203B41FA5}">
                      <a16:colId xmlns:a16="http://schemas.microsoft.com/office/drawing/2014/main" val="20001"/>
                    </a:ext>
                  </a:extLst>
                </a:gridCol>
              </a:tblGrid>
              <a:tr h="525046">
                <a:tc>
                  <a:txBody>
                    <a:bodyPr/>
                    <a:lstStyle/>
                    <a:p>
                      <a:pPr algn="r">
                        <a:lnSpc>
                          <a:spcPct val="115000"/>
                        </a:lnSpc>
                        <a:spcAft>
                          <a:spcPts val="0"/>
                        </a:spcAft>
                      </a:pPr>
                      <a:r>
                        <a:rPr lang="en-GB" sz="900" dirty="0">
                          <a:effectLst/>
                          <a:latin typeface="+mn-lt"/>
                        </a:rPr>
                        <a:t>Description:</a:t>
                      </a:r>
                      <a:endParaRPr lang="en-GB" sz="900" dirty="0">
                        <a:effectLst/>
                        <a:latin typeface="+mn-lt"/>
                        <a:ea typeface="Times New Roman"/>
                      </a:endParaRPr>
                    </a:p>
                  </a:txBody>
                  <a:tcPr marL="68580" marR="68580" marT="0" marB="0" anchor="ct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900" b="0" kern="1200" dirty="0">
                          <a:solidFill>
                            <a:schemeClr val="dk1"/>
                          </a:solidFill>
                          <a:effectLst/>
                          <a:latin typeface="+mn-lt"/>
                          <a:ea typeface="+mn-ea"/>
                          <a:cs typeface="+mn-cs"/>
                        </a:rPr>
                        <a:t>Recommendations</a:t>
                      </a:r>
                      <a:r>
                        <a:rPr lang="en-GB" sz="900" b="0" kern="1200" baseline="0" dirty="0">
                          <a:solidFill>
                            <a:schemeClr val="dk1"/>
                          </a:solidFill>
                          <a:effectLst/>
                          <a:latin typeface="+mn-lt"/>
                          <a:ea typeface="+mn-ea"/>
                          <a:cs typeface="+mn-cs"/>
                        </a:rPr>
                        <a:t> provided by KPMG have been built in to the DDP product backlog. This option is to continue progressing with the DDP drops </a:t>
                      </a:r>
                      <a:r>
                        <a:rPr lang="en-GB" sz="900" b="0" kern="1200" baseline="0" dirty="0">
                          <a:solidFill>
                            <a:schemeClr val="tx1"/>
                          </a:solidFill>
                          <a:effectLst/>
                          <a:latin typeface="+mn-lt"/>
                          <a:ea typeface="+mn-ea"/>
                          <a:cs typeface="+mn-cs"/>
                        </a:rPr>
                        <a:t>which are being released to Shippers this year, and will continue to be released next year. Also t</a:t>
                      </a:r>
                      <a:r>
                        <a:rPr lang="en-GB" sz="900" b="0" dirty="0">
                          <a:solidFill>
                            <a:schemeClr val="tx1"/>
                          </a:solidFill>
                          <a:effectLst/>
                          <a:latin typeface="+mn-lt"/>
                          <a:ea typeface="Times New Roman"/>
                        </a:rPr>
                        <a:t>wo internal changes</a:t>
                      </a:r>
                      <a:r>
                        <a:rPr lang="en-GB" sz="900" b="0" baseline="0" dirty="0">
                          <a:solidFill>
                            <a:schemeClr val="tx1"/>
                          </a:solidFill>
                          <a:effectLst/>
                          <a:latin typeface="+mn-lt"/>
                          <a:ea typeface="Times New Roman"/>
                        </a:rPr>
                        <a:t> have been raised to deliver the ‘Consolidation’ recommendations from KPMG.</a:t>
                      </a:r>
                      <a:endParaRPr lang="en-GB" sz="900" b="0" dirty="0">
                        <a:solidFill>
                          <a:schemeClr val="tx1"/>
                        </a:solidFill>
                        <a:effectLst/>
                        <a:latin typeface="+mn-lt"/>
                        <a:ea typeface="Times New Roman"/>
                      </a:endParaRPr>
                    </a:p>
                  </a:txBody>
                  <a:tcPr marL="68580" marR="68580" marT="0" marB="0" anchor="ctr">
                    <a:solidFill>
                      <a:srgbClr val="E8EAF1"/>
                    </a:solidFill>
                  </a:tcPr>
                </a:tc>
                <a:extLst>
                  <a:ext uri="{0D108BD9-81ED-4DB2-BD59-A6C34878D82A}">
                    <a16:rowId xmlns:a16="http://schemas.microsoft.com/office/drawing/2014/main" val="10000"/>
                  </a:ext>
                </a:extLst>
              </a:tr>
              <a:tr h="1369681">
                <a:tc>
                  <a:txBody>
                    <a:bodyPr/>
                    <a:lstStyle/>
                    <a:p>
                      <a:pPr algn="r">
                        <a:lnSpc>
                          <a:spcPct val="115000"/>
                        </a:lnSpc>
                        <a:spcAft>
                          <a:spcPts val="0"/>
                        </a:spcAft>
                      </a:pPr>
                      <a:r>
                        <a:rPr lang="en-GB" sz="900" dirty="0">
                          <a:effectLst/>
                          <a:latin typeface="+mn-lt"/>
                        </a:rPr>
                        <a:t>Benefits:</a:t>
                      </a:r>
                      <a:endParaRPr lang="en-GB" sz="900" dirty="0">
                        <a:effectLst/>
                        <a:latin typeface="+mn-lt"/>
                        <a:ea typeface="Times New Roman"/>
                      </a:endParaRPr>
                    </a:p>
                  </a:txBody>
                  <a:tcPr marL="68580" marR="68580" marT="0" marB="0" anchor="ctr"/>
                </a:tc>
                <a:tc>
                  <a:txBody>
                    <a:bodyPr/>
                    <a:lstStyle/>
                    <a:p>
                      <a:pPr marL="171450" lvl="0" indent="-171450">
                        <a:buFont typeface="Arial" panose="020B0604020202020204" pitchFamily="34" charset="0"/>
                        <a:buChar char="•"/>
                      </a:pPr>
                      <a:r>
                        <a:rPr lang="en-GB" sz="900" kern="1200" dirty="0">
                          <a:solidFill>
                            <a:schemeClr val="dk1"/>
                          </a:solidFill>
                          <a:effectLst/>
                          <a:latin typeface="+mn-lt"/>
                          <a:ea typeface="+mn-ea"/>
                          <a:cs typeface="+mn-cs"/>
                        </a:rPr>
                        <a:t>There will be no additional investment</a:t>
                      </a:r>
                      <a:r>
                        <a:rPr lang="en-GB" sz="900" kern="1200" baseline="0" dirty="0">
                          <a:solidFill>
                            <a:schemeClr val="dk1"/>
                          </a:solidFill>
                          <a:effectLst/>
                          <a:latin typeface="+mn-lt"/>
                          <a:ea typeface="+mn-ea"/>
                          <a:cs typeface="+mn-cs"/>
                        </a:rPr>
                        <a:t> required to deliver this option</a:t>
                      </a:r>
                    </a:p>
                    <a:p>
                      <a:pPr marL="171450" lvl="0" indent="-171450">
                        <a:buFont typeface="Arial" panose="020B0604020202020204" pitchFamily="34" charset="0"/>
                        <a:buChar char="•"/>
                      </a:pPr>
                      <a:r>
                        <a:rPr lang="en-GB" sz="900" kern="1200" baseline="0" dirty="0">
                          <a:solidFill>
                            <a:schemeClr val="dk1"/>
                          </a:solidFill>
                          <a:effectLst/>
                          <a:latin typeface="+mn-lt"/>
                          <a:ea typeface="+mn-ea"/>
                          <a:cs typeface="+mn-cs"/>
                        </a:rPr>
                        <a:t>KPMG recommendations will be aligned with the DDP drops, ensuring consistency across the delivery</a:t>
                      </a:r>
                      <a:endParaRPr lang="en-GB" sz="900" kern="1200" dirty="0">
                        <a:solidFill>
                          <a:schemeClr val="dk1"/>
                        </a:solidFill>
                        <a:effectLst/>
                        <a:latin typeface="+mn-lt"/>
                        <a:ea typeface="+mn-ea"/>
                        <a:cs typeface="+mn-cs"/>
                      </a:endParaRPr>
                    </a:p>
                    <a:p>
                      <a:pPr marL="171450" lvl="0" indent="-171450">
                        <a:buFont typeface="Arial" panose="020B0604020202020204" pitchFamily="34" charset="0"/>
                        <a:buChar char="•"/>
                      </a:pPr>
                      <a:r>
                        <a:rPr lang="en-GB" sz="900" kern="1200" dirty="0">
                          <a:solidFill>
                            <a:schemeClr val="dk1"/>
                          </a:solidFill>
                          <a:effectLst/>
                          <a:latin typeface="+mn-lt"/>
                          <a:ea typeface="+mn-ea"/>
                          <a:cs typeface="+mn-cs"/>
                        </a:rPr>
                        <a:t>Shippers will experience all benefits of DDP utilisation</a:t>
                      </a:r>
                    </a:p>
                  </a:txBody>
                  <a:tcPr marL="68580" marR="68580" marT="0" marB="0" anchor="ctr"/>
                </a:tc>
                <a:extLst>
                  <a:ext uri="{0D108BD9-81ED-4DB2-BD59-A6C34878D82A}">
                    <a16:rowId xmlns:a16="http://schemas.microsoft.com/office/drawing/2014/main" val="10001"/>
                  </a:ext>
                </a:extLst>
              </a:tr>
              <a:tr h="438327">
                <a:tc>
                  <a:txBody>
                    <a:bodyPr/>
                    <a:lstStyle/>
                    <a:p>
                      <a:pPr algn="r">
                        <a:lnSpc>
                          <a:spcPct val="115000"/>
                        </a:lnSpc>
                        <a:spcAft>
                          <a:spcPts val="0"/>
                        </a:spcAft>
                      </a:pPr>
                      <a:r>
                        <a:rPr lang="en-GB" sz="900" dirty="0">
                          <a:effectLst/>
                          <a:latin typeface="+mn-lt"/>
                          <a:ea typeface="Times New Roman"/>
                        </a:rPr>
                        <a:t>Outputs:</a:t>
                      </a:r>
                    </a:p>
                  </a:txBody>
                  <a:tcPr marL="68580" marR="68580" marT="0" marB="0" anchor="ctr"/>
                </a:tc>
                <a:tc>
                  <a:txBody>
                    <a:bodyPr/>
                    <a:lstStyle/>
                    <a:p>
                      <a:pPr marL="171450" lvl="0" indent="-171450">
                        <a:buFont typeface="Arial" panose="020B0604020202020204" pitchFamily="34" charset="0"/>
                        <a:buChar char="•"/>
                      </a:pPr>
                      <a:r>
                        <a:rPr lang="en-GB" sz="900" kern="1200" baseline="0" dirty="0">
                          <a:solidFill>
                            <a:schemeClr val="dk1"/>
                          </a:solidFill>
                          <a:effectLst/>
                          <a:latin typeface="+mn-lt"/>
                          <a:ea typeface="+mn-ea"/>
                          <a:cs typeface="+mn-cs"/>
                        </a:rPr>
                        <a:t>More data being exposed via DDP</a:t>
                      </a:r>
                      <a:endParaRPr lang="en-GB" sz="900" kern="1200" baseline="0" dirty="0">
                        <a:solidFill>
                          <a:srgbClr val="FF0000"/>
                        </a:solidFill>
                        <a:effectLst/>
                        <a:latin typeface="+mn-lt"/>
                        <a:ea typeface="+mn-ea"/>
                        <a:cs typeface="+mn-cs"/>
                      </a:endParaRPr>
                    </a:p>
                    <a:p>
                      <a:pPr marL="171450" lvl="0" indent="-171450">
                        <a:buFont typeface="Arial" panose="020B0604020202020204" pitchFamily="34" charset="0"/>
                        <a:buChar char="•"/>
                      </a:pPr>
                      <a:r>
                        <a:rPr lang="en-GB" sz="900" kern="1200" baseline="0" dirty="0">
                          <a:solidFill>
                            <a:schemeClr val="dk1"/>
                          </a:solidFill>
                          <a:effectLst/>
                          <a:latin typeface="+mn-lt"/>
                          <a:ea typeface="+mn-ea"/>
                          <a:cs typeface="+mn-cs"/>
                        </a:rPr>
                        <a:t>KPMG recommendations have been included in the DDP delivery process</a:t>
                      </a:r>
                      <a:endParaRPr lang="en-GB" sz="900" kern="1200" dirty="0">
                        <a:solidFill>
                          <a:srgbClr val="00B050"/>
                        </a:solidFill>
                        <a:effectLst/>
                        <a:latin typeface="+mn-lt"/>
                        <a:ea typeface="+mn-ea"/>
                        <a:cs typeface="+mn-cs"/>
                      </a:endParaRPr>
                    </a:p>
                  </a:txBody>
                  <a:tcPr marL="68580" marR="68580" marT="0" marB="0" anchor="ctr"/>
                </a:tc>
                <a:extLst>
                  <a:ext uri="{0D108BD9-81ED-4DB2-BD59-A6C34878D82A}">
                    <a16:rowId xmlns:a16="http://schemas.microsoft.com/office/drawing/2014/main" val="10002"/>
                  </a:ext>
                </a:extLst>
              </a:tr>
              <a:tr h="424856">
                <a:tc>
                  <a:txBody>
                    <a:bodyPr/>
                    <a:lstStyle/>
                    <a:p>
                      <a:pPr algn="r">
                        <a:lnSpc>
                          <a:spcPct val="115000"/>
                        </a:lnSpc>
                        <a:spcAft>
                          <a:spcPts val="0"/>
                        </a:spcAft>
                      </a:pPr>
                      <a:r>
                        <a:rPr lang="en-GB" sz="900" dirty="0">
                          <a:effectLst/>
                          <a:latin typeface="+mn-lt"/>
                        </a:rPr>
                        <a:t>Total Cost:</a:t>
                      </a:r>
                      <a:endParaRPr lang="en-GB" sz="900" dirty="0">
                        <a:effectLst/>
                        <a:latin typeface="+mn-lt"/>
                        <a:ea typeface="Times New Roman"/>
                      </a:endParaRPr>
                    </a:p>
                  </a:txBody>
                  <a:tcPr marL="68580" marR="68580" marT="0" marB="0" anchor="ctr"/>
                </a:tc>
                <a:tc>
                  <a:txBody>
                    <a:bodyPr/>
                    <a:lstStyle/>
                    <a:p>
                      <a:pPr marL="171450" indent="-171450">
                        <a:lnSpc>
                          <a:spcPct val="115000"/>
                        </a:lnSpc>
                        <a:spcAft>
                          <a:spcPts val="0"/>
                        </a:spcAft>
                        <a:buFont typeface="Arial" panose="020B0604020202020204" pitchFamily="34" charset="0"/>
                        <a:buChar char="•"/>
                      </a:pPr>
                      <a:r>
                        <a:rPr lang="en-GB" sz="900" dirty="0">
                          <a:effectLst/>
                          <a:latin typeface="+mn-lt"/>
                          <a:ea typeface="Times New Roman"/>
                        </a:rPr>
                        <a:t>Funding in place as part of BP20/21</a:t>
                      </a:r>
                    </a:p>
                  </a:txBody>
                  <a:tcPr marL="68580" marR="68580" marT="0" marB="0" anchor="ctr"/>
                </a:tc>
                <a:extLst>
                  <a:ext uri="{0D108BD9-81ED-4DB2-BD59-A6C34878D82A}">
                    <a16:rowId xmlns:a16="http://schemas.microsoft.com/office/drawing/2014/main" val="10003"/>
                  </a:ext>
                </a:extLst>
              </a:tr>
              <a:tr h="424856">
                <a:tc>
                  <a:txBody>
                    <a:bodyPr/>
                    <a:lstStyle/>
                    <a:p>
                      <a:pPr algn="r">
                        <a:lnSpc>
                          <a:spcPct val="115000"/>
                        </a:lnSpc>
                        <a:spcAft>
                          <a:spcPts val="0"/>
                        </a:spcAft>
                      </a:pPr>
                      <a:r>
                        <a:rPr lang="en-GB" sz="900" dirty="0">
                          <a:effectLst/>
                          <a:latin typeface="+mn-lt"/>
                        </a:rPr>
                        <a:t>Timescale:</a:t>
                      </a:r>
                      <a:endParaRPr lang="en-GB" sz="900" dirty="0">
                        <a:effectLst/>
                        <a:latin typeface="+mn-lt"/>
                        <a:ea typeface="Times New Roman"/>
                      </a:endParaRPr>
                    </a:p>
                  </a:txBody>
                  <a:tcPr marL="68580" marR="68580" marT="0" marB="0" anchor="ctr"/>
                </a:tc>
                <a:tc>
                  <a:txBody>
                    <a:bodyPr/>
                    <a:lstStyle/>
                    <a:p>
                      <a:pPr marL="171450" indent="-171450">
                        <a:lnSpc>
                          <a:spcPct val="115000"/>
                        </a:lnSpc>
                        <a:spcAft>
                          <a:spcPts val="0"/>
                        </a:spcAft>
                        <a:buFont typeface="Arial" panose="020B0604020202020204" pitchFamily="34" charset="0"/>
                        <a:buChar char="•"/>
                      </a:pPr>
                      <a:r>
                        <a:rPr lang="en-GB" sz="900" dirty="0">
                          <a:effectLst/>
                          <a:latin typeface="+mn-lt"/>
                          <a:ea typeface="+mn-ea"/>
                        </a:rPr>
                        <a:t>Funding is in place until April</a:t>
                      </a:r>
                      <a:r>
                        <a:rPr lang="en-GB" sz="900" baseline="0" dirty="0">
                          <a:effectLst/>
                          <a:latin typeface="+mn-lt"/>
                          <a:ea typeface="+mn-ea"/>
                        </a:rPr>
                        <a:t> 2021</a:t>
                      </a:r>
                      <a:endParaRPr lang="en-GB" sz="900" dirty="0">
                        <a:effectLst/>
                        <a:latin typeface="+mn-lt"/>
                        <a:ea typeface="Times New Roman"/>
                      </a:endParaRPr>
                    </a:p>
                  </a:txBody>
                  <a:tcPr marL="68580" marR="68580" marT="0" marB="0" anchor="ctr"/>
                </a:tc>
                <a:extLst>
                  <a:ext uri="{0D108BD9-81ED-4DB2-BD59-A6C34878D82A}">
                    <a16:rowId xmlns:a16="http://schemas.microsoft.com/office/drawing/2014/main" val="10004"/>
                  </a:ext>
                </a:extLst>
              </a:tr>
              <a:tr h="424856">
                <a:tc>
                  <a:txBody>
                    <a:bodyPr/>
                    <a:lstStyle/>
                    <a:p>
                      <a:pPr algn="r">
                        <a:lnSpc>
                          <a:spcPct val="115000"/>
                        </a:lnSpc>
                        <a:spcAft>
                          <a:spcPts val="0"/>
                        </a:spcAft>
                      </a:pPr>
                      <a:r>
                        <a:rPr lang="en-GB" sz="900">
                          <a:effectLst/>
                          <a:latin typeface="+mn-lt"/>
                        </a:rPr>
                        <a:t>Risks:</a:t>
                      </a:r>
                      <a:endParaRPr lang="en-GB" sz="900">
                        <a:effectLst/>
                        <a:latin typeface="+mn-lt"/>
                        <a:ea typeface="Times New Roman"/>
                      </a:endParaRPr>
                    </a:p>
                  </a:txBody>
                  <a:tcPr marL="68580" marR="68580" marT="0" marB="0" anchor="ctr"/>
                </a:tc>
                <a:tc>
                  <a:txBody>
                    <a:bodyPr/>
                    <a:lstStyle/>
                    <a:p>
                      <a:pPr marL="171450" indent="-171450">
                        <a:lnSpc>
                          <a:spcPct val="115000"/>
                        </a:lnSpc>
                        <a:buFont typeface="Arial" panose="020B0604020202020204" pitchFamily="34" charset="0"/>
                        <a:buChar char="•"/>
                      </a:pPr>
                      <a:r>
                        <a:rPr lang="en-GB" sz="900" dirty="0">
                          <a:effectLst/>
                          <a:latin typeface="+mn-lt"/>
                        </a:rPr>
                        <a:t>Risk that funding for DDP in BP20/21 will not cover all product backlog items</a:t>
                      </a:r>
                    </a:p>
                    <a:p>
                      <a:pPr marL="171450" indent="-171450">
                        <a:lnSpc>
                          <a:spcPct val="115000"/>
                        </a:lnSpc>
                        <a:buFont typeface="Arial" panose="020B0604020202020204" pitchFamily="34" charset="0"/>
                        <a:buChar char="•"/>
                      </a:pPr>
                      <a:r>
                        <a:rPr lang="en-GB" sz="900" dirty="0">
                          <a:effectLst/>
                          <a:latin typeface="+mn-lt"/>
                        </a:rPr>
                        <a:t>Risk that priority of industry deliverables will change</a:t>
                      </a:r>
                    </a:p>
                  </a:txBody>
                  <a:tcPr marL="68580" marR="68580" marT="0" marB="0" anchor="ctr"/>
                </a:tc>
                <a:extLst>
                  <a:ext uri="{0D108BD9-81ED-4DB2-BD59-A6C34878D82A}">
                    <a16:rowId xmlns:a16="http://schemas.microsoft.com/office/drawing/2014/main" val="10005"/>
                  </a:ext>
                </a:extLst>
              </a:tr>
              <a:tr h="424856">
                <a:tc>
                  <a:txBody>
                    <a:bodyPr/>
                    <a:lstStyle/>
                    <a:p>
                      <a:pPr algn="r">
                        <a:lnSpc>
                          <a:spcPct val="115000"/>
                        </a:lnSpc>
                        <a:spcAft>
                          <a:spcPts val="0"/>
                        </a:spcAft>
                      </a:pPr>
                      <a:r>
                        <a:rPr lang="en-GB" sz="900" dirty="0">
                          <a:effectLst/>
                          <a:latin typeface="+mn-lt"/>
                        </a:rPr>
                        <a:t>Dependencies:</a:t>
                      </a:r>
                      <a:endParaRPr lang="en-GB" sz="900" dirty="0">
                        <a:effectLst/>
                        <a:latin typeface="+mn-lt"/>
                        <a:ea typeface="Times New Roman"/>
                      </a:endParaRPr>
                    </a:p>
                  </a:txBody>
                  <a:tcPr marL="68580" marR="68580" marT="0" marB="0" anchor="ctr"/>
                </a:tc>
                <a:tc>
                  <a:txBody>
                    <a:bodyPr/>
                    <a:lstStyle/>
                    <a:p>
                      <a:pPr marL="171450" marR="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GB" sz="900" dirty="0">
                          <a:effectLst/>
                          <a:latin typeface="+mn-lt"/>
                        </a:rPr>
                        <a:t>Delivery of backlog items is dependant on priority</a:t>
                      </a:r>
                    </a:p>
                  </a:txBody>
                  <a:tcPr marL="68580" marR="68580" marT="0"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5953764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478"/>
            <a:ext cx="8219255" cy="289392"/>
          </a:xfrm>
        </p:spPr>
        <p:txBody>
          <a:bodyPr>
            <a:noAutofit/>
          </a:bodyPr>
          <a:lstStyle/>
          <a:p>
            <a:r>
              <a:rPr lang="en-GB" sz="1600" dirty="0"/>
              <a:t>Option 1 - Analysis</a:t>
            </a:r>
          </a:p>
        </p:txBody>
      </p:sp>
      <p:graphicFrame>
        <p:nvGraphicFramePr>
          <p:cNvPr id="3" name="Table 2"/>
          <p:cNvGraphicFramePr>
            <a:graphicFrameLocks noGrp="1"/>
          </p:cNvGraphicFramePr>
          <p:nvPr>
            <p:extLst/>
          </p:nvPr>
        </p:nvGraphicFramePr>
        <p:xfrm>
          <a:off x="457200" y="407592"/>
          <a:ext cx="8229600" cy="3112144"/>
        </p:xfrm>
        <a:graphic>
          <a:graphicData uri="http://schemas.openxmlformats.org/drawingml/2006/table">
            <a:tbl>
              <a:tblPr firstRow="1" firstCol="1" bandRow="1">
                <a:tableStyleId>{5C22544A-7EE6-4342-B048-85BDC9FD1C3A}</a:tableStyleId>
              </a:tblPr>
              <a:tblGrid>
                <a:gridCol w="1090464">
                  <a:extLst>
                    <a:ext uri="{9D8B030D-6E8A-4147-A177-3AD203B41FA5}">
                      <a16:colId xmlns:a16="http://schemas.microsoft.com/office/drawing/2014/main" val="20000"/>
                    </a:ext>
                  </a:extLst>
                </a:gridCol>
                <a:gridCol w="7139136">
                  <a:extLst>
                    <a:ext uri="{9D8B030D-6E8A-4147-A177-3AD203B41FA5}">
                      <a16:colId xmlns:a16="http://schemas.microsoft.com/office/drawing/2014/main" val="20001"/>
                    </a:ext>
                  </a:extLst>
                </a:gridCol>
              </a:tblGrid>
              <a:tr h="642800">
                <a:tc>
                  <a:txBody>
                    <a:bodyPr/>
                    <a:lstStyle/>
                    <a:p>
                      <a:pPr algn="r">
                        <a:lnSpc>
                          <a:spcPct val="115000"/>
                        </a:lnSpc>
                        <a:spcAft>
                          <a:spcPts val="0"/>
                        </a:spcAft>
                      </a:pPr>
                      <a:r>
                        <a:rPr lang="en-GB" sz="900" dirty="0">
                          <a:effectLst/>
                          <a:latin typeface="+mn-lt"/>
                        </a:rPr>
                        <a:t>Description:</a:t>
                      </a:r>
                      <a:endParaRPr lang="en-GB" sz="900" dirty="0">
                        <a:effectLst/>
                        <a:latin typeface="+mn-lt"/>
                        <a:ea typeface="Times New Roman"/>
                      </a:endParaRPr>
                    </a:p>
                  </a:txBody>
                  <a:tcPr marL="68580" marR="68580" marT="0" marB="0" anchor="ctr"/>
                </a:tc>
                <a:tc>
                  <a:txBody>
                    <a:bodyPr/>
                    <a:lstStyle/>
                    <a:p>
                      <a:pPr marL="0" algn="l" defTabSz="914400" rtl="0" eaLnBrk="1" latinLnBrk="0" hangingPunct="1">
                        <a:lnSpc>
                          <a:spcPct val="115000"/>
                        </a:lnSpc>
                        <a:spcAft>
                          <a:spcPts val="0"/>
                        </a:spcAft>
                      </a:pPr>
                      <a:r>
                        <a:rPr lang="en-GB" sz="900" b="0" kern="1200" dirty="0">
                          <a:solidFill>
                            <a:schemeClr val="tx1"/>
                          </a:solidFill>
                          <a:effectLst/>
                          <a:latin typeface="+mn-lt"/>
                          <a:ea typeface="+mn-ea"/>
                          <a:cs typeface="+mn-cs"/>
                        </a:rPr>
                        <a:t>The team</a:t>
                      </a:r>
                      <a:r>
                        <a:rPr lang="en-GB" sz="900" b="0" kern="1200" baseline="0" dirty="0">
                          <a:solidFill>
                            <a:schemeClr val="tx1"/>
                          </a:solidFill>
                          <a:effectLst/>
                          <a:latin typeface="+mn-lt"/>
                          <a:ea typeface="+mn-ea"/>
                          <a:cs typeface="+mn-cs"/>
                        </a:rPr>
                        <a:t> will perform detailed analysis on reporting provisioned to customers, and identify reports which could be candidates for decommissioning based on the same data being provisioned via DDP or API. </a:t>
                      </a:r>
                      <a:r>
                        <a:rPr lang="en-GB" sz="900" b="0" kern="1200" dirty="0">
                          <a:solidFill>
                            <a:schemeClr val="tx1"/>
                          </a:solidFill>
                          <a:effectLst/>
                          <a:latin typeface="+mn-lt"/>
                          <a:ea typeface="+mn-ea"/>
                          <a:cs typeface="+mn-cs"/>
                        </a:rPr>
                        <a:t>They will also work with customers to understand why the reports are required, and what they’re being used for.</a:t>
                      </a:r>
                      <a:endParaRPr lang="en-GB" sz="200" b="0" kern="1200" dirty="0">
                        <a:solidFill>
                          <a:schemeClr val="tx1"/>
                        </a:solidFill>
                        <a:effectLst/>
                        <a:latin typeface="+mn-lt"/>
                        <a:ea typeface="+mn-ea"/>
                        <a:cs typeface="+mn-cs"/>
                      </a:endParaRPr>
                    </a:p>
                  </a:txBody>
                  <a:tcPr marL="68580" marR="68580" marT="0" marB="0" anchor="ctr">
                    <a:solidFill>
                      <a:srgbClr val="E8EAF1"/>
                    </a:solidFill>
                  </a:tcPr>
                </a:tc>
                <a:extLst>
                  <a:ext uri="{0D108BD9-81ED-4DB2-BD59-A6C34878D82A}">
                    <a16:rowId xmlns:a16="http://schemas.microsoft.com/office/drawing/2014/main" val="10000"/>
                  </a:ext>
                </a:extLst>
              </a:tr>
              <a:tr h="869368">
                <a:tc>
                  <a:txBody>
                    <a:bodyPr/>
                    <a:lstStyle/>
                    <a:p>
                      <a:pPr algn="r">
                        <a:lnSpc>
                          <a:spcPct val="115000"/>
                        </a:lnSpc>
                        <a:spcAft>
                          <a:spcPts val="0"/>
                        </a:spcAft>
                      </a:pPr>
                      <a:r>
                        <a:rPr lang="en-GB" sz="900" dirty="0">
                          <a:effectLst/>
                          <a:latin typeface="+mn-lt"/>
                        </a:rPr>
                        <a:t>Benefits:</a:t>
                      </a:r>
                      <a:endParaRPr lang="en-GB" sz="900" dirty="0">
                        <a:effectLst/>
                        <a:latin typeface="+mn-lt"/>
                        <a:ea typeface="Times New Roman"/>
                      </a:endParaRPr>
                    </a:p>
                  </a:txBody>
                  <a:tcPr marL="68580" marR="68580" marT="0" marB="0"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effectLst/>
                          <a:latin typeface="+mn-lt"/>
                          <a:ea typeface="+mn-ea"/>
                          <a:cs typeface="+mn-cs"/>
                        </a:rPr>
                        <a:t>Working with customers identifies which reports contain data which could be obtained via DDP/API, enabling us to start having conversations with Shippers on decommissioning reports/training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effectLst/>
                          <a:latin typeface="+mn-lt"/>
                          <a:ea typeface="+mn-ea"/>
                          <a:cs typeface="+mn-cs"/>
                        </a:rPr>
                        <a:t>Helps identify where we could add value to our existing reporting services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effectLst/>
                          <a:latin typeface="+mn-lt"/>
                          <a:ea typeface="+mn-ea"/>
                          <a:cs typeface="+mn-cs"/>
                        </a:rPr>
                        <a:t>Helps ensure future developments are aligned to the report purpose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effectLst/>
                          <a:latin typeface="+mn-lt"/>
                          <a:ea typeface="+mn-ea"/>
                          <a:cs typeface="+mn-cs"/>
                        </a:rPr>
                        <a:t>Customer insight for </a:t>
                      </a:r>
                      <a:r>
                        <a:rPr lang="en-GB" sz="900" kern="1200" baseline="0" dirty="0" err="1">
                          <a:solidFill>
                            <a:schemeClr val="tx1"/>
                          </a:solidFill>
                          <a:effectLst/>
                          <a:latin typeface="+mn-lt"/>
                          <a:ea typeface="+mn-ea"/>
                          <a:cs typeface="+mn-cs"/>
                        </a:rPr>
                        <a:t>Xoserve</a:t>
                      </a:r>
                      <a:r>
                        <a:rPr lang="en-GB" sz="900" kern="1200" baseline="0" dirty="0">
                          <a:solidFill>
                            <a:schemeClr val="tx1"/>
                          </a:solidFill>
                          <a:effectLst/>
                          <a:latin typeface="+mn-lt"/>
                          <a:ea typeface="+mn-ea"/>
                          <a:cs typeface="+mn-cs"/>
                        </a:rPr>
                        <a:t> on to the purposes of the reporting and how we potentially improve the experience for our customers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effectLst/>
                          <a:latin typeface="+mn-lt"/>
                          <a:ea typeface="+mn-ea"/>
                          <a:cs typeface="+mn-cs"/>
                        </a:rPr>
                        <a:t>Potential identified opportunities to remove manual effort at the customer end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effectLst/>
                          <a:latin typeface="+mn-lt"/>
                          <a:ea typeface="+mn-ea"/>
                          <a:cs typeface="+mn-cs"/>
                        </a:rPr>
                        <a:t>Identifies a clear roadmap of opportunities in improving and removing duplication</a:t>
                      </a:r>
                      <a:endParaRPr lang="en-GB" sz="900" kern="1200" dirty="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val="10001"/>
                  </a:ext>
                </a:extLst>
              </a:tr>
              <a:tr h="314136">
                <a:tc>
                  <a:txBody>
                    <a:bodyPr/>
                    <a:lstStyle/>
                    <a:p>
                      <a:pPr algn="r">
                        <a:lnSpc>
                          <a:spcPct val="115000"/>
                        </a:lnSpc>
                        <a:spcAft>
                          <a:spcPts val="0"/>
                        </a:spcAft>
                      </a:pPr>
                      <a:r>
                        <a:rPr lang="en-GB" sz="900" dirty="0">
                          <a:effectLst/>
                          <a:latin typeface="+mn-lt"/>
                          <a:ea typeface="Times New Roman"/>
                        </a:rPr>
                        <a:t>Outputs:</a:t>
                      </a:r>
                    </a:p>
                  </a:txBody>
                  <a:tcPr marL="68580" marR="68580" marT="0" marB="0" anchor="ctr"/>
                </a:tc>
                <a:tc>
                  <a:txBody>
                    <a:bodyPr/>
                    <a:lstStyle/>
                    <a:p>
                      <a:pPr marL="171450" lvl="0" indent="-171450">
                        <a:buFont typeface="Arial" panose="020B0604020202020204" pitchFamily="34" charset="0"/>
                        <a:buChar char="•"/>
                      </a:pPr>
                      <a:r>
                        <a:rPr lang="en-GB" sz="900" kern="1200" dirty="0">
                          <a:solidFill>
                            <a:schemeClr val="dk1"/>
                          </a:solidFill>
                          <a:effectLst/>
                          <a:latin typeface="+mn-lt"/>
                          <a:ea typeface="+mn-ea"/>
                          <a:cs typeface="+mn-cs"/>
                        </a:rPr>
                        <a:t>Complete</a:t>
                      </a:r>
                      <a:r>
                        <a:rPr lang="en-GB" sz="900" kern="1200" baseline="0" dirty="0">
                          <a:solidFill>
                            <a:schemeClr val="dk1"/>
                          </a:solidFill>
                          <a:effectLst/>
                          <a:latin typeface="+mn-lt"/>
                          <a:ea typeface="+mn-ea"/>
                          <a:cs typeface="+mn-cs"/>
                        </a:rPr>
                        <a:t> list of reports which are candidates for </a:t>
                      </a:r>
                      <a:r>
                        <a:rPr lang="en-GB" sz="900" kern="1200" baseline="0" dirty="0">
                          <a:solidFill>
                            <a:schemeClr val="tx1"/>
                          </a:solidFill>
                          <a:effectLst/>
                          <a:latin typeface="+mn-lt"/>
                          <a:ea typeface="+mn-ea"/>
                          <a:cs typeface="+mn-cs"/>
                        </a:rPr>
                        <a:t>decommissioning or potential improvements </a:t>
                      </a:r>
                    </a:p>
                    <a:p>
                      <a:pPr marL="171450" lvl="0" indent="-171450">
                        <a:buFont typeface="Arial" panose="020B0604020202020204" pitchFamily="34" charset="0"/>
                        <a:buChar char="•"/>
                      </a:pPr>
                      <a:r>
                        <a:rPr lang="en-GB" sz="900" kern="1200" baseline="0" dirty="0">
                          <a:solidFill>
                            <a:schemeClr val="tx1"/>
                          </a:solidFill>
                          <a:effectLst/>
                          <a:latin typeface="+mn-lt"/>
                          <a:ea typeface="+mn-ea"/>
                          <a:cs typeface="+mn-cs"/>
                        </a:rPr>
                        <a:t>Customer Improvement and Decommissioning Roadmaps</a:t>
                      </a:r>
                    </a:p>
                    <a:p>
                      <a:pPr marL="171450" lvl="0" indent="-171450">
                        <a:buFont typeface="Arial" panose="020B0604020202020204" pitchFamily="34" charset="0"/>
                        <a:buChar char="•"/>
                      </a:pPr>
                      <a:r>
                        <a:rPr lang="en-GB" sz="900" kern="1200" baseline="0" dirty="0">
                          <a:solidFill>
                            <a:schemeClr val="dk1"/>
                          </a:solidFill>
                          <a:effectLst/>
                          <a:latin typeface="+mn-lt"/>
                          <a:ea typeface="+mn-ea"/>
                          <a:cs typeface="+mn-cs"/>
                        </a:rPr>
                        <a:t>Documented view on why/how Shippers use their reports, building on the report review output</a:t>
                      </a:r>
                      <a:endParaRPr lang="en-GB" sz="90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val="10002"/>
                  </a:ext>
                </a:extLst>
              </a:tr>
              <a:tr h="212668">
                <a:tc>
                  <a:txBody>
                    <a:bodyPr/>
                    <a:lstStyle/>
                    <a:p>
                      <a:pPr algn="r">
                        <a:lnSpc>
                          <a:spcPct val="115000"/>
                        </a:lnSpc>
                        <a:spcAft>
                          <a:spcPts val="0"/>
                        </a:spcAft>
                      </a:pPr>
                      <a:r>
                        <a:rPr lang="en-GB" sz="900" dirty="0">
                          <a:effectLst/>
                          <a:latin typeface="+mn-lt"/>
                        </a:rPr>
                        <a:t>Total Cost:</a:t>
                      </a:r>
                      <a:endParaRPr lang="en-GB" sz="900" dirty="0">
                        <a:effectLst/>
                        <a:latin typeface="+mn-lt"/>
                        <a:ea typeface="Times New Roman"/>
                      </a:endParaRPr>
                    </a:p>
                  </a:txBody>
                  <a:tcPr marL="68580" marR="68580" marT="0" marB="0" anchor="ctr"/>
                </a:tc>
                <a:tc>
                  <a:txBody>
                    <a:bodyPr/>
                    <a:lstStyle/>
                    <a:p>
                      <a:pPr marL="171450" indent="-171450">
                        <a:lnSpc>
                          <a:spcPct val="115000"/>
                        </a:lnSpc>
                        <a:spcAft>
                          <a:spcPts val="0"/>
                        </a:spcAft>
                        <a:buFont typeface="Arial" panose="020B0604020202020204" pitchFamily="34" charset="0"/>
                        <a:buChar char="•"/>
                      </a:pPr>
                      <a:r>
                        <a:rPr lang="en-GB" sz="900" dirty="0">
                          <a:effectLst/>
                          <a:latin typeface="+mn-lt"/>
                          <a:ea typeface="Times New Roman"/>
                        </a:rPr>
                        <a:t>£96k</a:t>
                      </a:r>
                    </a:p>
                  </a:txBody>
                  <a:tcPr marL="68580" marR="68580" marT="0" marB="0" anchor="ctr"/>
                </a:tc>
                <a:extLst>
                  <a:ext uri="{0D108BD9-81ED-4DB2-BD59-A6C34878D82A}">
                    <a16:rowId xmlns:a16="http://schemas.microsoft.com/office/drawing/2014/main" val="10003"/>
                  </a:ext>
                </a:extLst>
              </a:tr>
              <a:tr h="212668">
                <a:tc>
                  <a:txBody>
                    <a:bodyPr/>
                    <a:lstStyle/>
                    <a:p>
                      <a:pPr algn="r">
                        <a:lnSpc>
                          <a:spcPct val="115000"/>
                        </a:lnSpc>
                        <a:spcAft>
                          <a:spcPts val="0"/>
                        </a:spcAft>
                      </a:pPr>
                      <a:r>
                        <a:rPr lang="en-GB" sz="900" dirty="0">
                          <a:effectLst/>
                          <a:latin typeface="+mn-lt"/>
                        </a:rPr>
                        <a:t>Timescale:</a:t>
                      </a:r>
                      <a:endParaRPr lang="en-GB" sz="900" dirty="0">
                        <a:effectLst/>
                        <a:latin typeface="+mn-lt"/>
                        <a:ea typeface="Times New Roman"/>
                      </a:endParaRPr>
                    </a:p>
                  </a:txBody>
                  <a:tcPr marL="68580" marR="68580" marT="0" marB="0" anchor="ctr"/>
                </a:tc>
                <a:tc>
                  <a:txBody>
                    <a:bodyPr/>
                    <a:lstStyle/>
                    <a:p>
                      <a:pPr marL="171450" indent="-171450">
                        <a:lnSpc>
                          <a:spcPct val="115000"/>
                        </a:lnSpc>
                        <a:spcAft>
                          <a:spcPts val="0"/>
                        </a:spcAft>
                        <a:buFont typeface="Arial" panose="020B0604020202020204" pitchFamily="34" charset="0"/>
                        <a:buChar char="•"/>
                      </a:pPr>
                      <a:r>
                        <a:rPr lang="en-GB" sz="900" dirty="0">
                          <a:effectLst/>
                          <a:latin typeface="+mn-lt"/>
                          <a:ea typeface="Times New Roman"/>
                        </a:rPr>
                        <a:t>4 month delivery, following an 8 week mobilisation period </a:t>
                      </a:r>
                      <a:r>
                        <a:rPr lang="en-GB" sz="900" b="1" dirty="0">
                          <a:effectLst/>
                          <a:latin typeface="+mn-lt"/>
                          <a:ea typeface="Times New Roman"/>
                        </a:rPr>
                        <a:t>planned to start post new year</a:t>
                      </a:r>
                    </a:p>
                  </a:txBody>
                  <a:tcPr marL="68580" marR="68580" marT="0" marB="0" anchor="ctr"/>
                </a:tc>
                <a:extLst>
                  <a:ext uri="{0D108BD9-81ED-4DB2-BD59-A6C34878D82A}">
                    <a16:rowId xmlns:a16="http://schemas.microsoft.com/office/drawing/2014/main" val="10004"/>
                  </a:ext>
                </a:extLst>
              </a:tr>
              <a:tr h="212668">
                <a:tc>
                  <a:txBody>
                    <a:bodyPr/>
                    <a:lstStyle/>
                    <a:p>
                      <a:pPr algn="r">
                        <a:lnSpc>
                          <a:spcPct val="115000"/>
                        </a:lnSpc>
                        <a:spcAft>
                          <a:spcPts val="0"/>
                        </a:spcAft>
                      </a:pPr>
                      <a:r>
                        <a:rPr lang="en-GB" sz="900">
                          <a:effectLst/>
                          <a:latin typeface="+mn-lt"/>
                        </a:rPr>
                        <a:t>Risks:</a:t>
                      </a:r>
                      <a:endParaRPr lang="en-GB" sz="900">
                        <a:effectLst/>
                        <a:latin typeface="+mn-lt"/>
                        <a:ea typeface="Times New Roman"/>
                      </a:endParaRPr>
                    </a:p>
                  </a:txBody>
                  <a:tcPr marL="68580" marR="68580" marT="0" marB="0" anchor="ctr"/>
                </a:tc>
                <a:tc>
                  <a:txBody>
                    <a:bodyPr/>
                    <a:lstStyle/>
                    <a:p>
                      <a:pPr marL="171450" indent="-171450">
                        <a:lnSpc>
                          <a:spcPct val="115000"/>
                        </a:lnSpc>
                        <a:buFont typeface="Arial" panose="020B0604020202020204" pitchFamily="34" charset="0"/>
                        <a:buChar char="•"/>
                      </a:pPr>
                      <a:r>
                        <a:rPr lang="en-GB" sz="900" dirty="0">
                          <a:solidFill>
                            <a:schemeClr val="tx1"/>
                          </a:solidFill>
                          <a:effectLst/>
                          <a:latin typeface="+mn-lt"/>
                        </a:rPr>
                        <a:t>Risk that no decommissioning opportunities will be identified</a:t>
                      </a:r>
                    </a:p>
                    <a:p>
                      <a:pPr marL="171450" indent="-171450">
                        <a:lnSpc>
                          <a:spcPct val="115000"/>
                        </a:lnSpc>
                        <a:buFont typeface="Arial" panose="020B0604020202020204" pitchFamily="34" charset="0"/>
                        <a:buChar char="•"/>
                      </a:pPr>
                      <a:r>
                        <a:rPr lang="en-GB" sz="900" dirty="0">
                          <a:solidFill>
                            <a:schemeClr val="tx1"/>
                          </a:solidFill>
                          <a:effectLst/>
                          <a:latin typeface="+mn-lt"/>
                        </a:rPr>
                        <a:t>Recruitment is around 8 weeks, delay will effect timelines. To mitigate this risk, we’re intending to begin mobilisation post new year</a:t>
                      </a:r>
                      <a:endParaRPr lang="en-GB" sz="900" dirty="0">
                        <a:solidFill>
                          <a:srgbClr val="FF0000"/>
                        </a:solidFill>
                        <a:effectLst/>
                        <a:latin typeface="+mn-lt"/>
                      </a:endParaRPr>
                    </a:p>
                    <a:p>
                      <a:pPr marL="171450" indent="-171450">
                        <a:lnSpc>
                          <a:spcPct val="115000"/>
                        </a:lnSpc>
                        <a:buFont typeface="Arial" panose="020B0604020202020204" pitchFamily="34" charset="0"/>
                        <a:buChar char="•"/>
                      </a:pPr>
                      <a:r>
                        <a:rPr lang="en-GB" sz="900" dirty="0">
                          <a:solidFill>
                            <a:schemeClr val="tx1"/>
                          </a:solidFill>
                          <a:effectLst/>
                          <a:latin typeface="+mn-lt"/>
                        </a:rPr>
                        <a:t>Risk that Shippers will be unable to support due to industry priorities changing, which will put the analysis timelines at risk</a:t>
                      </a:r>
                    </a:p>
                  </a:txBody>
                  <a:tcPr marL="68580" marR="68580" marT="0" marB="0" anchor="ctr"/>
                </a:tc>
                <a:extLst>
                  <a:ext uri="{0D108BD9-81ED-4DB2-BD59-A6C34878D82A}">
                    <a16:rowId xmlns:a16="http://schemas.microsoft.com/office/drawing/2014/main" val="10005"/>
                  </a:ext>
                </a:extLst>
              </a:tr>
              <a:tr h="212668">
                <a:tc>
                  <a:txBody>
                    <a:bodyPr/>
                    <a:lstStyle/>
                    <a:p>
                      <a:pPr algn="r">
                        <a:lnSpc>
                          <a:spcPct val="115000"/>
                        </a:lnSpc>
                        <a:spcAft>
                          <a:spcPts val="0"/>
                        </a:spcAft>
                      </a:pPr>
                      <a:r>
                        <a:rPr lang="en-GB" sz="900" dirty="0">
                          <a:effectLst/>
                          <a:latin typeface="+mn-lt"/>
                        </a:rPr>
                        <a:t>Dependencies:</a:t>
                      </a:r>
                      <a:endParaRPr lang="en-GB" sz="900" dirty="0">
                        <a:effectLst/>
                        <a:latin typeface="+mn-lt"/>
                        <a:ea typeface="Times New Roman"/>
                      </a:endParaRPr>
                    </a:p>
                  </a:txBody>
                  <a:tcPr marL="68580" marR="68580" marT="0" marB="0" anchor="ctr"/>
                </a:tc>
                <a:tc>
                  <a:txBody>
                    <a:bodyPr/>
                    <a:lstStyle/>
                    <a:p>
                      <a:pPr marL="171450" marR="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GB" sz="900" dirty="0">
                          <a:effectLst/>
                          <a:latin typeface="+mn-lt"/>
                        </a:rPr>
                        <a:t>Dependency</a:t>
                      </a:r>
                      <a:r>
                        <a:rPr lang="en-GB" sz="900" baseline="0" dirty="0">
                          <a:effectLst/>
                          <a:latin typeface="+mn-lt"/>
                        </a:rPr>
                        <a:t> on  Shippers to provide the relevant information on their reports, i.e. why the reports are needed, and how are they used</a:t>
                      </a:r>
                      <a:endParaRPr lang="en-GB" sz="900" dirty="0">
                        <a:effectLst/>
                        <a:latin typeface="+mn-lt"/>
                      </a:endParaRPr>
                    </a:p>
                  </a:txBody>
                  <a:tcPr marL="68580" marR="68580" marT="0" marB="0" anchor="ctr"/>
                </a:tc>
                <a:extLst>
                  <a:ext uri="{0D108BD9-81ED-4DB2-BD59-A6C34878D82A}">
                    <a16:rowId xmlns:a16="http://schemas.microsoft.com/office/drawing/2014/main" val="10006"/>
                  </a:ext>
                </a:extLst>
              </a:tr>
            </a:tbl>
          </a:graphicData>
        </a:graphic>
      </p:graphicFrame>
      <p:graphicFrame>
        <p:nvGraphicFramePr>
          <p:cNvPr id="6" name="Table 5"/>
          <p:cNvGraphicFramePr>
            <a:graphicFrameLocks noGrp="1"/>
          </p:cNvGraphicFramePr>
          <p:nvPr>
            <p:extLst/>
          </p:nvPr>
        </p:nvGraphicFramePr>
        <p:xfrm>
          <a:off x="467544" y="3507854"/>
          <a:ext cx="8219258" cy="1441362"/>
        </p:xfrm>
        <a:graphic>
          <a:graphicData uri="http://schemas.openxmlformats.org/drawingml/2006/table">
            <a:tbl>
              <a:tblPr firstRow="1" firstCol="1" bandRow="1">
                <a:tableStyleId>{5C22544A-7EE6-4342-B048-85BDC9FD1C3A}</a:tableStyleId>
              </a:tblPr>
              <a:tblGrid>
                <a:gridCol w="414351">
                  <a:extLst>
                    <a:ext uri="{9D8B030D-6E8A-4147-A177-3AD203B41FA5}">
                      <a16:colId xmlns:a16="http://schemas.microsoft.com/office/drawing/2014/main" val="20000"/>
                    </a:ext>
                  </a:extLst>
                </a:gridCol>
                <a:gridCol w="3596995">
                  <a:extLst>
                    <a:ext uri="{9D8B030D-6E8A-4147-A177-3AD203B41FA5}">
                      <a16:colId xmlns:a16="http://schemas.microsoft.com/office/drawing/2014/main" val="20001"/>
                    </a:ext>
                  </a:extLst>
                </a:gridCol>
                <a:gridCol w="2004530">
                  <a:extLst>
                    <a:ext uri="{9D8B030D-6E8A-4147-A177-3AD203B41FA5}">
                      <a16:colId xmlns:a16="http://schemas.microsoft.com/office/drawing/2014/main" val="20002"/>
                    </a:ext>
                  </a:extLst>
                </a:gridCol>
                <a:gridCol w="1101691">
                  <a:extLst>
                    <a:ext uri="{9D8B030D-6E8A-4147-A177-3AD203B41FA5}">
                      <a16:colId xmlns:a16="http://schemas.microsoft.com/office/drawing/2014/main" val="20003"/>
                    </a:ext>
                  </a:extLst>
                </a:gridCol>
                <a:gridCol w="1101691">
                  <a:extLst>
                    <a:ext uri="{9D8B030D-6E8A-4147-A177-3AD203B41FA5}">
                      <a16:colId xmlns:a16="http://schemas.microsoft.com/office/drawing/2014/main" val="20004"/>
                    </a:ext>
                  </a:extLst>
                </a:gridCol>
              </a:tblGrid>
              <a:tr h="288032">
                <a:tc>
                  <a:txBody>
                    <a:bodyPr/>
                    <a:lstStyle/>
                    <a:p>
                      <a:pPr algn="ctr">
                        <a:lnSpc>
                          <a:spcPct val="115000"/>
                        </a:lnSpc>
                        <a:spcAft>
                          <a:spcPts val="0"/>
                        </a:spcAft>
                      </a:pPr>
                      <a:r>
                        <a:rPr lang="en-GB" sz="900" dirty="0">
                          <a:effectLst/>
                        </a:rPr>
                        <a:t> </a:t>
                      </a:r>
                      <a:endParaRPr lang="en-GB" sz="1000" dirty="0">
                        <a:effectLst/>
                        <a:latin typeface="Times New Roman"/>
                        <a:ea typeface="Times New Roman"/>
                      </a:endParaRPr>
                    </a:p>
                  </a:txBody>
                  <a:tcPr marL="68580" marR="68580" marT="0" marB="0" anchor="ctr"/>
                </a:tc>
                <a:tc>
                  <a:txBody>
                    <a:bodyPr/>
                    <a:lstStyle/>
                    <a:p>
                      <a:pPr>
                        <a:lnSpc>
                          <a:spcPct val="115000"/>
                        </a:lnSpc>
                        <a:spcAft>
                          <a:spcPts val="0"/>
                        </a:spcAft>
                      </a:pPr>
                      <a:r>
                        <a:rPr lang="en-GB" sz="900" dirty="0">
                          <a:effectLst/>
                        </a:rPr>
                        <a:t> Resource</a:t>
                      </a:r>
                      <a:endParaRPr lang="en-GB" sz="1000" dirty="0">
                        <a:effectLst/>
                        <a:latin typeface="Times New Roman"/>
                        <a:ea typeface="Times New Roman"/>
                      </a:endParaRPr>
                    </a:p>
                  </a:txBody>
                  <a:tcPr marL="68580" marR="68580" marT="0" marB="0" anchor="ctr"/>
                </a:tc>
                <a:tc>
                  <a:txBody>
                    <a:bodyPr/>
                    <a:lstStyle/>
                    <a:p>
                      <a:pPr algn="ctr">
                        <a:lnSpc>
                          <a:spcPct val="115000"/>
                        </a:lnSpc>
                        <a:spcAft>
                          <a:spcPts val="0"/>
                        </a:spcAft>
                      </a:pPr>
                      <a:r>
                        <a:rPr lang="en-GB" sz="900" dirty="0">
                          <a:effectLst/>
                          <a:latin typeface="+mn-lt"/>
                          <a:ea typeface="+mn-ea"/>
                        </a:rPr>
                        <a:t>Day</a:t>
                      </a:r>
                      <a:r>
                        <a:rPr lang="en-GB" sz="900" baseline="0" dirty="0">
                          <a:effectLst/>
                          <a:latin typeface="+mn-lt"/>
                          <a:ea typeface="+mn-ea"/>
                        </a:rPr>
                        <a:t> rate</a:t>
                      </a:r>
                      <a:endParaRPr lang="en-GB" sz="900" dirty="0">
                        <a:effectLst/>
                        <a:latin typeface="+mn-lt"/>
                        <a:ea typeface="Times New Roman"/>
                      </a:endParaRPr>
                    </a:p>
                  </a:txBody>
                  <a:tcPr marL="68580" marR="68580" marT="0" marB="0" anchor="ctr"/>
                </a:tc>
                <a:tc>
                  <a:txBody>
                    <a:bodyPr/>
                    <a:lstStyle/>
                    <a:p>
                      <a:pPr algn="ctr">
                        <a:lnSpc>
                          <a:spcPct val="115000"/>
                        </a:lnSpc>
                        <a:spcAft>
                          <a:spcPts val="0"/>
                        </a:spcAft>
                      </a:pPr>
                      <a:r>
                        <a:rPr lang="en-GB" sz="900" dirty="0">
                          <a:effectLst/>
                          <a:latin typeface="+mn-lt"/>
                          <a:ea typeface="+mn-ea"/>
                        </a:rPr>
                        <a:t>Duration</a:t>
                      </a:r>
                      <a:endParaRPr lang="en-GB" sz="900" dirty="0">
                        <a:effectLst/>
                        <a:latin typeface="+mn-lt"/>
                        <a:ea typeface="Times New Roman"/>
                      </a:endParaRPr>
                    </a:p>
                  </a:txBody>
                  <a:tcPr marL="68580" marR="68580" marT="0" marB="0" anchor="ctr"/>
                </a:tc>
                <a:tc>
                  <a:txBody>
                    <a:bodyPr/>
                    <a:lstStyle/>
                    <a:p>
                      <a:pPr algn="ctr">
                        <a:lnSpc>
                          <a:spcPct val="115000"/>
                        </a:lnSpc>
                        <a:spcAft>
                          <a:spcPts val="0"/>
                        </a:spcAft>
                      </a:pPr>
                      <a:r>
                        <a:rPr lang="en-GB" sz="900" dirty="0">
                          <a:effectLst/>
                          <a:latin typeface="+mn-lt"/>
                          <a:ea typeface="Times New Roman"/>
                        </a:rPr>
                        <a:t>Total Cost</a:t>
                      </a:r>
                    </a:p>
                  </a:txBody>
                  <a:tcPr marL="68580" marR="68580" marT="0" marB="0" anchor="ctr"/>
                </a:tc>
                <a:extLst>
                  <a:ext uri="{0D108BD9-81ED-4DB2-BD59-A6C34878D82A}">
                    <a16:rowId xmlns:a16="http://schemas.microsoft.com/office/drawing/2014/main" val="10000"/>
                  </a:ext>
                </a:extLst>
              </a:tr>
              <a:tr h="288032">
                <a:tc>
                  <a:txBody>
                    <a:bodyPr/>
                    <a:lstStyle/>
                    <a:p>
                      <a:pPr>
                        <a:lnSpc>
                          <a:spcPct val="115000"/>
                        </a:lnSpc>
                        <a:spcAft>
                          <a:spcPts val="0"/>
                        </a:spcAft>
                      </a:pPr>
                      <a:r>
                        <a:rPr lang="en-GB" sz="900" dirty="0">
                          <a:solidFill>
                            <a:schemeClr val="bg1"/>
                          </a:solidFill>
                          <a:effectLst/>
                        </a:rPr>
                        <a:t>1</a:t>
                      </a:r>
                      <a:endParaRPr lang="en-GB" sz="1000" dirty="0">
                        <a:solidFill>
                          <a:schemeClr val="bg1"/>
                        </a:solidFill>
                        <a:effectLst/>
                        <a:latin typeface="Times New Roman"/>
                        <a:ea typeface="Times New Roman"/>
                      </a:endParaRPr>
                    </a:p>
                  </a:txBody>
                  <a:tcPr marL="68580" marR="68580" marT="0" marB="0" anchor="ctr"/>
                </a:tc>
                <a:tc>
                  <a:txBody>
                    <a:bodyPr/>
                    <a:lstStyle/>
                    <a:p>
                      <a:pPr>
                        <a:lnSpc>
                          <a:spcPct val="115000"/>
                        </a:lnSpc>
                        <a:spcAft>
                          <a:spcPts val="0"/>
                        </a:spcAft>
                      </a:pPr>
                      <a:r>
                        <a:rPr lang="en-GB" sz="900" dirty="0">
                          <a:solidFill>
                            <a:schemeClr val="tx1"/>
                          </a:solidFill>
                          <a:effectLst/>
                          <a:latin typeface="+mn-lt"/>
                          <a:ea typeface="+mn-ea"/>
                        </a:rPr>
                        <a:t>Platform Delivery Specialist</a:t>
                      </a:r>
                      <a:endParaRPr lang="en-GB" sz="900" dirty="0">
                        <a:solidFill>
                          <a:schemeClr val="tx1"/>
                        </a:solidFill>
                        <a:effectLst/>
                        <a:latin typeface="+mn-lt"/>
                        <a:ea typeface="Times New Roman"/>
                      </a:endParaRPr>
                    </a:p>
                  </a:txBody>
                  <a:tcPr marL="68580" marR="68580" marT="0" marB="0" anchor="ctr"/>
                </a:tc>
                <a:tc>
                  <a:txBody>
                    <a:bodyPr/>
                    <a:lstStyle/>
                    <a:p>
                      <a:pPr>
                        <a:lnSpc>
                          <a:spcPct val="115000"/>
                        </a:lnSpc>
                        <a:spcAft>
                          <a:spcPts val="0"/>
                        </a:spcAft>
                      </a:pPr>
                      <a:r>
                        <a:rPr lang="en-GB" sz="900" dirty="0">
                          <a:effectLst/>
                          <a:latin typeface="+mn-lt"/>
                          <a:ea typeface="Times New Roman"/>
                        </a:rPr>
                        <a:t>N/A</a:t>
                      </a:r>
                    </a:p>
                  </a:txBody>
                  <a:tcPr marL="68580" marR="68580" marT="0" marB="0" anchor="ctr"/>
                </a:tc>
                <a:tc>
                  <a:txBody>
                    <a:bodyPr/>
                    <a:lstStyle/>
                    <a:p>
                      <a:pPr algn="ctr">
                        <a:lnSpc>
                          <a:spcPct val="115000"/>
                        </a:lnSpc>
                        <a:spcAft>
                          <a:spcPts val="0"/>
                        </a:spcAft>
                      </a:pPr>
                      <a:r>
                        <a:rPr lang="en-GB" sz="900" dirty="0">
                          <a:effectLst/>
                          <a:latin typeface="+mn-lt"/>
                          <a:ea typeface="Times New Roman"/>
                        </a:rPr>
                        <a:t>4 months</a:t>
                      </a:r>
                    </a:p>
                  </a:txBody>
                  <a:tcPr marL="68580" marR="68580" marT="0" marB="0" anchor="ctr"/>
                </a:tc>
                <a:tc>
                  <a:txBody>
                    <a:bodyPr/>
                    <a:lstStyle/>
                    <a:p>
                      <a:pPr algn="ctr">
                        <a:lnSpc>
                          <a:spcPct val="115000"/>
                        </a:lnSpc>
                        <a:spcAft>
                          <a:spcPts val="0"/>
                        </a:spcAft>
                      </a:pPr>
                      <a:r>
                        <a:rPr lang="en-GB" sz="900" dirty="0">
                          <a:effectLst/>
                          <a:latin typeface="+mn-lt"/>
                          <a:ea typeface="Times New Roman"/>
                        </a:rPr>
                        <a:t>BAU</a:t>
                      </a:r>
                    </a:p>
                  </a:txBody>
                  <a:tcPr marL="68580" marR="68580" marT="0" marB="0" anchor="ctr"/>
                </a:tc>
                <a:extLst>
                  <a:ext uri="{0D108BD9-81ED-4DB2-BD59-A6C34878D82A}">
                    <a16:rowId xmlns:a16="http://schemas.microsoft.com/office/drawing/2014/main" val="10001"/>
                  </a:ext>
                </a:extLst>
              </a:tr>
              <a:tr h="288032">
                <a:tc>
                  <a:txBody>
                    <a:bodyPr/>
                    <a:lstStyle/>
                    <a:p>
                      <a:pPr>
                        <a:lnSpc>
                          <a:spcPct val="115000"/>
                        </a:lnSpc>
                        <a:spcAft>
                          <a:spcPts val="0"/>
                        </a:spcAft>
                      </a:pPr>
                      <a:r>
                        <a:rPr lang="en-GB" sz="900" dirty="0">
                          <a:effectLst/>
                        </a:rPr>
                        <a:t>2</a:t>
                      </a:r>
                      <a:endParaRPr lang="en-GB" sz="1000" dirty="0">
                        <a:effectLst/>
                        <a:latin typeface="Times New Roman"/>
                        <a:ea typeface="Times New Roman"/>
                      </a:endParaRPr>
                    </a:p>
                  </a:txBody>
                  <a:tcPr marL="68580" marR="68580" marT="0" marB="0" anchor="ctr"/>
                </a:tc>
                <a:tc>
                  <a:txBody>
                    <a:bodyPr/>
                    <a:lstStyle/>
                    <a:p>
                      <a:pPr>
                        <a:lnSpc>
                          <a:spcPct val="115000"/>
                        </a:lnSpc>
                        <a:spcAft>
                          <a:spcPts val="0"/>
                        </a:spcAft>
                      </a:pPr>
                      <a:r>
                        <a:rPr lang="en-GB" sz="900" dirty="0">
                          <a:effectLst/>
                          <a:latin typeface="+mn-lt"/>
                          <a:ea typeface="+mn-ea"/>
                        </a:rPr>
                        <a:t>Business</a:t>
                      </a:r>
                      <a:r>
                        <a:rPr lang="en-GB" sz="900" baseline="0" dirty="0">
                          <a:effectLst/>
                          <a:latin typeface="+mn-lt"/>
                          <a:ea typeface="+mn-ea"/>
                        </a:rPr>
                        <a:t> Analyst</a:t>
                      </a:r>
                      <a:endParaRPr lang="en-GB" sz="900" dirty="0">
                        <a:effectLst/>
                        <a:latin typeface="+mn-lt"/>
                        <a:ea typeface="Times New Roman"/>
                      </a:endParaRPr>
                    </a:p>
                  </a:txBody>
                  <a:tcPr marL="68580" marR="68580" marT="0" marB="0" anchor="ctr"/>
                </a:tc>
                <a:tc>
                  <a:txBody>
                    <a:bodyPr/>
                    <a:lstStyle/>
                    <a:p>
                      <a:pPr>
                        <a:lnSpc>
                          <a:spcPct val="115000"/>
                        </a:lnSpc>
                        <a:spcAft>
                          <a:spcPts val="0"/>
                        </a:spcAft>
                      </a:pPr>
                      <a:r>
                        <a:rPr lang="en-GB" sz="900" dirty="0">
                          <a:effectLst/>
                          <a:latin typeface="+mn-lt"/>
                          <a:ea typeface="Times New Roman"/>
                        </a:rPr>
                        <a:t>£600</a:t>
                      </a:r>
                    </a:p>
                  </a:txBody>
                  <a:tcPr marL="68580" marR="68580" marT="0" marB="0" anchor="ctr"/>
                </a:tc>
                <a:tc>
                  <a:txBody>
                    <a:bodyPr/>
                    <a:lstStyle/>
                    <a:p>
                      <a:pPr algn="ctr">
                        <a:lnSpc>
                          <a:spcPct val="115000"/>
                        </a:lnSpc>
                        <a:spcAft>
                          <a:spcPts val="0"/>
                        </a:spcAft>
                      </a:pPr>
                      <a:r>
                        <a:rPr lang="en-GB" sz="900" dirty="0">
                          <a:effectLst/>
                          <a:latin typeface="+mn-lt"/>
                        </a:rPr>
                        <a:t>4 months </a:t>
                      </a:r>
                      <a:endParaRPr lang="en-GB" sz="900" dirty="0">
                        <a:effectLst/>
                        <a:latin typeface="+mn-lt"/>
                        <a:ea typeface="Times New Roman"/>
                      </a:endParaRPr>
                    </a:p>
                  </a:txBody>
                  <a:tcPr marL="68580" marR="68580" marT="0" marB="0" anchor="ctr"/>
                </a:tc>
                <a:tc>
                  <a:txBody>
                    <a:bodyPr/>
                    <a:lstStyle/>
                    <a:p>
                      <a:pPr algn="ctr">
                        <a:lnSpc>
                          <a:spcPct val="115000"/>
                        </a:lnSpc>
                        <a:spcAft>
                          <a:spcPts val="0"/>
                        </a:spcAft>
                      </a:pPr>
                      <a:r>
                        <a:rPr lang="en-GB" sz="900" dirty="0">
                          <a:effectLst/>
                          <a:latin typeface="+mn-lt"/>
                          <a:ea typeface="Times New Roman"/>
                        </a:rPr>
                        <a:t>£48k</a:t>
                      </a:r>
                    </a:p>
                  </a:txBody>
                  <a:tcPr marL="68580" marR="68580" marT="0" marB="0" anchor="ctr"/>
                </a:tc>
                <a:extLst>
                  <a:ext uri="{0D108BD9-81ED-4DB2-BD59-A6C34878D82A}">
                    <a16:rowId xmlns:a16="http://schemas.microsoft.com/office/drawing/2014/main" val="10002"/>
                  </a:ext>
                </a:extLst>
              </a:tr>
              <a:tr h="288032">
                <a:tc>
                  <a:txBody>
                    <a:bodyPr/>
                    <a:lstStyle/>
                    <a:p>
                      <a:pPr>
                        <a:lnSpc>
                          <a:spcPct val="115000"/>
                        </a:lnSpc>
                        <a:spcAft>
                          <a:spcPts val="0"/>
                        </a:spcAft>
                      </a:pPr>
                      <a:r>
                        <a:rPr lang="en-GB" sz="900">
                          <a:effectLst/>
                        </a:rPr>
                        <a:t>3</a:t>
                      </a:r>
                      <a:endParaRPr lang="en-GB" sz="1000">
                        <a:effectLst/>
                        <a:latin typeface="Times New Roman"/>
                        <a:ea typeface="Times New Roman"/>
                      </a:endParaRPr>
                    </a:p>
                  </a:txBody>
                  <a:tcPr marL="68580" marR="68580" marT="0" marB="0" anchor="ctr"/>
                </a:tc>
                <a:tc>
                  <a:txBody>
                    <a:bodyPr/>
                    <a:lstStyle/>
                    <a:p>
                      <a:pPr>
                        <a:lnSpc>
                          <a:spcPct val="115000"/>
                        </a:lnSpc>
                        <a:spcAft>
                          <a:spcPts val="0"/>
                        </a:spcAft>
                      </a:pPr>
                      <a:r>
                        <a:rPr lang="en-GB" sz="900" dirty="0">
                          <a:effectLst/>
                          <a:latin typeface="+mn-lt"/>
                          <a:ea typeface="+mn-ea"/>
                        </a:rPr>
                        <a:t>Data</a:t>
                      </a:r>
                      <a:r>
                        <a:rPr lang="en-GB" sz="900" baseline="0" dirty="0">
                          <a:effectLst/>
                          <a:latin typeface="+mn-lt"/>
                          <a:ea typeface="+mn-ea"/>
                        </a:rPr>
                        <a:t> Analyst</a:t>
                      </a:r>
                      <a:endParaRPr lang="en-GB" sz="900" dirty="0">
                        <a:effectLst/>
                        <a:latin typeface="+mn-lt"/>
                        <a:ea typeface="Times New Roman"/>
                      </a:endParaRPr>
                    </a:p>
                  </a:txBody>
                  <a:tcPr marL="68580" marR="68580" marT="0" marB="0" anchor="ctr"/>
                </a:tc>
                <a:tc>
                  <a:txBody>
                    <a:bodyPr/>
                    <a:lstStyle/>
                    <a:p>
                      <a:pPr>
                        <a:lnSpc>
                          <a:spcPct val="115000"/>
                        </a:lnSpc>
                        <a:spcAft>
                          <a:spcPts val="0"/>
                        </a:spcAft>
                      </a:pPr>
                      <a:r>
                        <a:rPr lang="en-GB" sz="900" dirty="0">
                          <a:effectLst/>
                          <a:latin typeface="+mn-lt"/>
                          <a:ea typeface="Times New Roman"/>
                        </a:rPr>
                        <a:t>£600</a:t>
                      </a:r>
                    </a:p>
                  </a:txBody>
                  <a:tcPr marL="68580" marR="68580" marT="0" marB="0" anchor="ctr"/>
                </a:tc>
                <a:tc>
                  <a:txBody>
                    <a:bodyPr/>
                    <a:lstStyle/>
                    <a:p>
                      <a:pPr algn="ctr">
                        <a:lnSpc>
                          <a:spcPct val="115000"/>
                        </a:lnSpc>
                        <a:spcAft>
                          <a:spcPts val="0"/>
                        </a:spcAft>
                      </a:pPr>
                      <a:r>
                        <a:rPr lang="en-GB" sz="900" dirty="0">
                          <a:effectLst/>
                          <a:latin typeface="+mn-lt"/>
                        </a:rPr>
                        <a:t>4 months </a:t>
                      </a:r>
                      <a:endParaRPr lang="en-GB" sz="900" dirty="0">
                        <a:effectLst/>
                        <a:latin typeface="+mn-lt"/>
                        <a:ea typeface="Times New Roman"/>
                      </a:endParaRPr>
                    </a:p>
                  </a:txBody>
                  <a:tcPr marL="68580" marR="68580" marT="0" marB="0" anchor="ctr"/>
                </a:tc>
                <a:tc>
                  <a:txBody>
                    <a:bodyPr/>
                    <a:lstStyle/>
                    <a:p>
                      <a:pPr algn="ctr">
                        <a:lnSpc>
                          <a:spcPct val="115000"/>
                        </a:lnSpc>
                        <a:spcAft>
                          <a:spcPts val="0"/>
                        </a:spcAft>
                      </a:pPr>
                      <a:r>
                        <a:rPr lang="en-GB" sz="900" dirty="0">
                          <a:effectLst/>
                          <a:latin typeface="+mn-lt"/>
                          <a:ea typeface="Times New Roman"/>
                        </a:rPr>
                        <a:t>£48k</a:t>
                      </a:r>
                    </a:p>
                  </a:txBody>
                  <a:tcPr marL="68580" marR="68580" marT="0" marB="0" anchor="ctr"/>
                </a:tc>
                <a:extLst>
                  <a:ext uri="{0D108BD9-81ED-4DB2-BD59-A6C34878D82A}">
                    <a16:rowId xmlns:a16="http://schemas.microsoft.com/office/drawing/2014/main" val="10003"/>
                  </a:ext>
                </a:extLst>
              </a:tr>
              <a:tr h="289234">
                <a:tc>
                  <a:txBody>
                    <a:bodyPr/>
                    <a:lstStyle/>
                    <a:p>
                      <a:pPr>
                        <a:lnSpc>
                          <a:spcPct val="115000"/>
                        </a:lnSpc>
                        <a:spcAft>
                          <a:spcPts val="0"/>
                        </a:spcAft>
                      </a:pPr>
                      <a:r>
                        <a:rPr lang="en-GB" sz="900">
                          <a:effectLst/>
                        </a:rPr>
                        <a:t>4</a:t>
                      </a:r>
                      <a:endParaRPr lang="en-GB" sz="1000">
                        <a:effectLst/>
                        <a:latin typeface="Times New Roman"/>
                        <a:ea typeface="Times New Roman"/>
                      </a:endParaRPr>
                    </a:p>
                  </a:txBody>
                  <a:tcPr marL="68580" marR="68580" marT="0" marB="0" anchor="ctr"/>
                </a:tc>
                <a:tc gridSpan="3">
                  <a:txBody>
                    <a:bodyPr/>
                    <a:lstStyle/>
                    <a:p>
                      <a:pPr algn="l">
                        <a:lnSpc>
                          <a:spcPct val="115000"/>
                        </a:lnSpc>
                        <a:spcAft>
                          <a:spcPts val="0"/>
                        </a:spcAft>
                      </a:pPr>
                      <a:r>
                        <a:rPr lang="en-GB" sz="1000" b="1" dirty="0">
                          <a:effectLst/>
                          <a:latin typeface="+mn-lt"/>
                        </a:rPr>
                        <a:t>Total Cost for Analysis</a:t>
                      </a:r>
                      <a:r>
                        <a:rPr lang="en-GB" sz="1000" b="1" baseline="0" dirty="0">
                          <a:effectLst/>
                          <a:latin typeface="+mn-lt"/>
                        </a:rPr>
                        <a:t> Team</a:t>
                      </a:r>
                      <a:endParaRPr lang="en-GB" sz="1000" b="1" dirty="0">
                        <a:effectLst/>
                        <a:latin typeface="+mn-lt"/>
                        <a:ea typeface="Times New Roman"/>
                      </a:endParaRPr>
                    </a:p>
                  </a:txBody>
                  <a:tcPr marL="68580" marR="68580" marT="0" marB="0" anchor="ctr"/>
                </a:tc>
                <a:tc hMerge="1">
                  <a:txBody>
                    <a:bodyPr/>
                    <a:lstStyle/>
                    <a:p>
                      <a:pPr>
                        <a:lnSpc>
                          <a:spcPct val="115000"/>
                        </a:lnSpc>
                        <a:spcAft>
                          <a:spcPts val="0"/>
                        </a:spcAft>
                      </a:pPr>
                      <a:endParaRPr lang="en-GB" sz="900" dirty="0">
                        <a:effectLst/>
                        <a:latin typeface="+mn-lt"/>
                        <a:ea typeface="Times New Roman"/>
                      </a:endParaRPr>
                    </a:p>
                  </a:txBody>
                  <a:tcPr marL="68580" marR="68580" marT="0" marB="0" anchor="ctr"/>
                </a:tc>
                <a:tc hMerge="1">
                  <a:txBody>
                    <a:bodyPr/>
                    <a:lstStyle/>
                    <a:p>
                      <a:pPr algn="ctr">
                        <a:lnSpc>
                          <a:spcPct val="115000"/>
                        </a:lnSpc>
                        <a:spcAft>
                          <a:spcPts val="0"/>
                        </a:spcAft>
                      </a:pPr>
                      <a:endParaRPr lang="en-GB" sz="900" dirty="0">
                        <a:effectLst/>
                        <a:latin typeface="+mn-lt"/>
                        <a:ea typeface="Times New Roman"/>
                      </a:endParaRPr>
                    </a:p>
                  </a:txBody>
                  <a:tcPr marL="68580" marR="68580" marT="0" marB="0" anchor="ctr"/>
                </a:tc>
                <a:tc>
                  <a:txBody>
                    <a:bodyPr/>
                    <a:lstStyle/>
                    <a:p>
                      <a:pPr algn="ctr">
                        <a:lnSpc>
                          <a:spcPct val="115000"/>
                        </a:lnSpc>
                        <a:spcAft>
                          <a:spcPts val="0"/>
                        </a:spcAft>
                      </a:pPr>
                      <a:r>
                        <a:rPr lang="en-GB" sz="1000" b="1" dirty="0">
                          <a:effectLst/>
                          <a:latin typeface="+mn-lt"/>
                          <a:ea typeface="Times New Roman"/>
                        </a:rPr>
                        <a:t>£96k</a:t>
                      </a:r>
                    </a:p>
                  </a:txBody>
                  <a:tcPr marL="68580" marR="68580"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9808149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106736"/>
            <a:ext cx="8219255" cy="376782"/>
          </a:xfrm>
        </p:spPr>
        <p:txBody>
          <a:bodyPr>
            <a:normAutofit/>
          </a:bodyPr>
          <a:lstStyle/>
          <a:p>
            <a:r>
              <a:rPr lang="en-GB" sz="1600" dirty="0"/>
              <a:t>Option 2 - Expedited DDP Drops</a:t>
            </a:r>
          </a:p>
        </p:txBody>
      </p:sp>
      <p:graphicFrame>
        <p:nvGraphicFramePr>
          <p:cNvPr id="3" name="Table 2"/>
          <p:cNvGraphicFramePr>
            <a:graphicFrameLocks noGrp="1"/>
          </p:cNvGraphicFramePr>
          <p:nvPr>
            <p:extLst/>
          </p:nvPr>
        </p:nvGraphicFramePr>
        <p:xfrm>
          <a:off x="457200" y="598531"/>
          <a:ext cx="8229600" cy="2513041"/>
        </p:xfrm>
        <a:graphic>
          <a:graphicData uri="http://schemas.openxmlformats.org/drawingml/2006/table">
            <a:tbl>
              <a:tblPr firstRow="1" firstCol="1" bandRow="1">
                <a:tableStyleId>{5C22544A-7EE6-4342-B048-85BDC9FD1C3A}</a:tableStyleId>
              </a:tblPr>
              <a:tblGrid>
                <a:gridCol w="1090464">
                  <a:extLst>
                    <a:ext uri="{9D8B030D-6E8A-4147-A177-3AD203B41FA5}">
                      <a16:colId xmlns:a16="http://schemas.microsoft.com/office/drawing/2014/main" val="20000"/>
                    </a:ext>
                  </a:extLst>
                </a:gridCol>
                <a:gridCol w="7139136">
                  <a:extLst>
                    <a:ext uri="{9D8B030D-6E8A-4147-A177-3AD203B41FA5}">
                      <a16:colId xmlns:a16="http://schemas.microsoft.com/office/drawing/2014/main" val="20001"/>
                    </a:ext>
                  </a:extLst>
                </a:gridCol>
              </a:tblGrid>
              <a:tr h="252464">
                <a:tc>
                  <a:txBody>
                    <a:bodyPr/>
                    <a:lstStyle/>
                    <a:p>
                      <a:pPr algn="r">
                        <a:lnSpc>
                          <a:spcPct val="115000"/>
                        </a:lnSpc>
                        <a:spcAft>
                          <a:spcPts val="0"/>
                        </a:spcAft>
                      </a:pPr>
                      <a:r>
                        <a:rPr lang="en-GB" sz="900" dirty="0">
                          <a:effectLst/>
                          <a:latin typeface="+mn-lt"/>
                        </a:rPr>
                        <a:t>Description:</a:t>
                      </a:r>
                      <a:endParaRPr lang="en-GB" sz="900" dirty="0">
                        <a:effectLst/>
                        <a:latin typeface="+mn-lt"/>
                        <a:ea typeface="Times New Roman"/>
                      </a:endParaRPr>
                    </a:p>
                  </a:txBody>
                  <a:tcPr marL="68580" marR="68580" marT="0" marB="0" anchor="ctr"/>
                </a:tc>
                <a:tc>
                  <a:txBody>
                    <a:bodyPr/>
                    <a:lstStyle/>
                    <a:p>
                      <a:pPr marL="0" algn="l" defTabSz="914400" rtl="0" eaLnBrk="1" latinLnBrk="0" hangingPunct="1">
                        <a:lnSpc>
                          <a:spcPct val="115000"/>
                        </a:lnSpc>
                        <a:spcAft>
                          <a:spcPts val="0"/>
                        </a:spcAft>
                      </a:pPr>
                      <a:r>
                        <a:rPr lang="en-GB" sz="900" b="0" kern="1200" baseline="0" dirty="0">
                          <a:solidFill>
                            <a:schemeClr val="dk1"/>
                          </a:solidFill>
                          <a:effectLst/>
                          <a:latin typeface="+mn-lt"/>
                          <a:ea typeface="+mn-ea"/>
                          <a:cs typeface="+mn-cs"/>
                        </a:rPr>
                        <a:t>Energy (AQ/SOQ/SHQ) data will be exposed to Shippers faster. Currently, energy data is planned for drops post April 2020. If this option is approved, Shippers will have access to energy data via DDP faster.</a:t>
                      </a:r>
                      <a:endParaRPr lang="en-GB" sz="900" b="0" kern="1200" dirty="0">
                        <a:solidFill>
                          <a:schemeClr val="dk1"/>
                        </a:solidFill>
                        <a:effectLst/>
                        <a:latin typeface="+mn-lt"/>
                        <a:ea typeface="+mn-ea"/>
                        <a:cs typeface="+mn-cs"/>
                      </a:endParaRPr>
                    </a:p>
                  </a:txBody>
                  <a:tcPr marL="68580" marR="68580" marT="0" marB="0" anchor="ctr">
                    <a:solidFill>
                      <a:srgbClr val="E8EAF1"/>
                    </a:solidFill>
                  </a:tcPr>
                </a:tc>
                <a:extLst>
                  <a:ext uri="{0D108BD9-81ED-4DB2-BD59-A6C34878D82A}">
                    <a16:rowId xmlns:a16="http://schemas.microsoft.com/office/drawing/2014/main" val="10000"/>
                  </a:ext>
                </a:extLst>
              </a:tr>
              <a:tr h="375069">
                <a:tc>
                  <a:txBody>
                    <a:bodyPr/>
                    <a:lstStyle/>
                    <a:p>
                      <a:pPr algn="r">
                        <a:lnSpc>
                          <a:spcPct val="115000"/>
                        </a:lnSpc>
                        <a:spcAft>
                          <a:spcPts val="0"/>
                        </a:spcAft>
                      </a:pPr>
                      <a:r>
                        <a:rPr lang="en-GB" sz="900" dirty="0">
                          <a:effectLst/>
                          <a:latin typeface="+mn-lt"/>
                        </a:rPr>
                        <a:t>Benefits:</a:t>
                      </a:r>
                      <a:endParaRPr lang="en-GB" sz="900" dirty="0">
                        <a:effectLst/>
                        <a:latin typeface="+mn-lt"/>
                        <a:ea typeface="Times New Roman"/>
                      </a:endParaRPr>
                    </a:p>
                  </a:txBody>
                  <a:tcPr marL="68580" marR="68580" marT="0" marB="0"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dirty="0">
                          <a:solidFill>
                            <a:schemeClr val="tx1"/>
                          </a:solidFill>
                          <a:effectLst/>
                          <a:latin typeface="+mn-lt"/>
                          <a:ea typeface="+mn-ea"/>
                          <a:cs typeface="+mn-cs"/>
                        </a:rPr>
                        <a:t>Expedited</a:t>
                      </a:r>
                      <a:r>
                        <a:rPr lang="en-GB" sz="900" kern="1200" baseline="0" dirty="0">
                          <a:solidFill>
                            <a:schemeClr val="tx1"/>
                          </a:solidFill>
                          <a:effectLst/>
                          <a:latin typeface="+mn-lt"/>
                          <a:ea typeface="+mn-ea"/>
                          <a:cs typeface="+mn-cs"/>
                        </a:rPr>
                        <a:t> delivery will result in data being exposed to Shippers via  DDP faster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effectLst/>
                          <a:latin typeface="+mn-lt"/>
                          <a:ea typeface="+mn-ea"/>
                          <a:cs typeface="+mn-cs"/>
                        </a:rPr>
                        <a:t>Reduces requirement for manual email reporting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effectLst/>
                          <a:latin typeface="+mn-lt"/>
                          <a:ea typeface="+mn-ea"/>
                          <a:cs typeface="+mn-cs"/>
                        </a:rPr>
                        <a:t>Potential reduction in future XRNs</a:t>
                      </a:r>
                      <a:endParaRPr lang="en-GB" sz="200" kern="1200" dirty="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val="10001"/>
                  </a:ext>
                </a:extLst>
              </a:tr>
              <a:tr h="301759">
                <a:tc>
                  <a:txBody>
                    <a:bodyPr/>
                    <a:lstStyle/>
                    <a:p>
                      <a:pPr algn="r">
                        <a:lnSpc>
                          <a:spcPct val="115000"/>
                        </a:lnSpc>
                        <a:spcAft>
                          <a:spcPts val="0"/>
                        </a:spcAft>
                      </a:pPr>
                      <a:r>
                        <a:rPr lang="en-GB" sz="900" dirty="0">
                          <a:effectLst/>
                          <a:latin typeface="+mn-lt"/>
                          <a:ea typeface="Times New Roman"/>
                        </a:rPr>
                        <a:t>Outputs:</a:t>
                      </a:r>
                    </a:p>
                  </a:txBody>
                  <a:tcPr marL="68580" marR="68580" marT="0" marB="0" anchor="ctr"/>
                </a:tc>
                <a:tc>
                  <a:txBody>
                    <a:bodyPr/>
                    <a:lstStyle/>
                    <a:p>
                      <a:pPr marL="171450" lvl="0" indent="-171450">
                        <a:buFont typeface="Arial" panose="020B0604020202020204" pitchFamily="34" charset="0"/>
                        <a:buChar char="•"/>
                      </a:pPr>
                      <a:r>
                        <a:rPr lang="en-GB" sz="900" kern="1200" dirty="0">
                          <a:solidFill>
                            <a:schemeClr val="dk1"/>
                          </a:solidFill>
                          <a:effectLst/>
                          <a:latin typeface="+mn-lt"/>
                          <a:ea typeface="+mn-ea"/>
                          <a:cs typeface="+mn-cs"/>
                        </a:rPr>
                        <a:t>Additional development resource will result in more product backlog items being delivered via DDP. The following data topics will be exposed to Shippers faster;</a:t>
                      </a:r>
                    </a:p>
                    <a:p>
                      <a:pPr marL="628650" lvl="1" indent="-171450">
                        <a:buFont typeface="Arial" panose="020B0604020202020204" pitchFamily="34" charset="0"/>
                        <a:buChar char="•"/>
                      </a:pPr>
                      <a:r>
                        <a:rPr lang="en-GB" sz="900" kern="1200" dirty="0">
                          <a:solidFill>
                            <a:schemeClr val="dk1"/>
                          </a:solidFill>
                          <a:effectLst/>
                          <a:latin typeface="+mn-lt"/>
                          <a:ea typeface="+mn-ea"/>
                          <a:cs typeface="+mn-cs"/>
                        </a:rPr>
                        <a:t>Energy data i.e. AQ, SHQ, SOQ</a:t>
                      </a:r>
                    </a:p>
                  </a:txBody>
                  <a:tcPr marL="68580" marR="68580" marT="0" marB="0" anchor="ctr"/>
                </a:tc>
                <a:extLst>
                  <a:ext uri="{0D108BD9-81ED-4DB2-BD59-A6C34878D82A}">
                    <a16:rowId xmlns:a16="http://schemas.microsoft.com/office/drawing/2014/main" val="10002"/>
                  </a:ext>
                </a:extLst>
              </a:tr>
              <a:tr h="204289">
                <a:tc>
                  <a:txBody>
                    <a:bodyPr/>
                    <a:lstStyle/>
                    <a:p>
                      <a:pPr algn="r">
                        <a:lnSpc>
                          <a:spcPct val="115000"/>
                        </a:lnSpc>
                        <a:spcAft>
                          <a:spcPts val="0"/>
                        </a:spcAft>
                      </a:pPr>
                      <a:r>
                        <a:rPr lang="en-GB" sz="900" dirty="0">
                          <a:effectLst/>
                          <a:latin typeface="+mn-lt"/>
                        </a:rPr>
                        <a:t>Total Cost:</a:t>
                      </a:r>
                      <a:endParaRPr lang="en-GB" sz="900" dirty="0">
                        <a:effectLst/>
                        <a:latin typeface="+mn-lt"/>
                        <a:ea typeface="Times New Roman"/>
                      </a:endParaRPr>
                    </a:p>
                  </a:txBody>
                  <a:tcPr marL="68580" marR="68580" marT="0" marB="0" anchor="ctr"/>
                </a:tc>
                <a:tc>
                  <a:txBody>
                    <a:bodyPr/>
                    <a:lstStyle/>
                    <a:p>
                      <a:pPr marL="171450" marR="0" lvl="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GB" sz="900" dirty="0">
                          <a:effectLst/>
                          <a:latin typeface="+mn-lt"/>
                          <a:ea typeface="Times New Roman"/>
                        </a:rPr>
                        <a:t>£152k</a:t>
                      </a:r>
                    </a:p>
                  </a:txBody>
                  <a:tcPr marL="68580" marR="68580" marT="0" marB="0" anchor="ctr"/>
                </a:tc>
                <a:extLst>
                  <a:ext uri="{0D108BD9-81ED-4DB2-BD59-A6C34878D82A}">
                    <a16:rowId xmlns:a16="http://schemas.microsoft.com/office/drawing/2014/main" val="10003"/>
                  </a:ext>
                </a:extLst>
              </a:tr>
              <a:tr h="204289">
                <a:tc>
                  <a:txBody>
                    <a:bodyPr/>
                    <a:lstStyle/>
                    <a:p>
                      <a:pPr algn="r">
                        <a:lnSpc>
                          <a:spcPct val="115000"/>
                        </a:lnSpc>
                        <a:spcAft>
                          <a:spcPts val="0"/>
                        </a:spcAft>
                      </a:pPr>
                      <a:r>
                        <a:rPr lang="en-GB" sz="900" dirty="0">
                          <a:effectLst/>
                          <a:latin typeface="+mn-lt"/>
                        </a:rPr>
                        <a:t>Timeline:</a:t>
                      </a:r>
                      <a:endParaRPr lang="en-GB" sz="900" dirty="0">
                        <a:effectLst/>
                        <a:latin typeface="+mn-lt"/>
                        <a:ea typeface="Times New Roman"/>
                      </a:endParaRPr>
                    </a:p>
                  </a:txBody>
                  <a:tcPr marL="68580" marR="68580" marT="0" marB="0" anchor="ctr"/>
                </a:tc>
                <a:tc>
                  <a:txBody>
                    <a:bodyPr/>
                    <a:lstStyle/>
                    <a:p>
                      <a:pPr marL="171450" indent="-171450">
                        <a:lnSpc>
                          <a:spcPct val="115000"/>
                        </a:lnSpc>
                        <a:spcAft>
                          <a:spcPts val="0"/>
                        </a:spcAft>
                        <a:buFont typeface="Arial" panose="020B0604020202020204" pitchFamily="34" charset="0"/>
                        <a:buChar char="•"/>
                      </a:pPr>
                      <a:r>
                        <a:rPr lang="en-GB" sz="900" dirty="0">
                          <a:effectLst/>
                          <a:latin typeface="+mn-lt"/>
                          <a:ea typeface="Times New Roman"/>
                        </a:rPr>
                        <a:t>4 month delivery, following an 8 week mobilisation period </a:t>
                      </a:r>
                      <a:r>
                        <a:rPr lang="en-GB" sz="900" b="1" dirty="0">
                          <a:effectLst/>
                          <a:latin typeface="+mn-lt"/>
                          <a:ea typeface="Times New Roman"/>
                        </a:rPr>
                        <a:t>planned to start post new year</a:t>
                      </a:r>
                    </a:p>
                  </a:txBody>
                  <a:tcPr marL="68580" marR="68580" marT="0" marB="0" anchor="ctr"/>
                </a:tc>
                <a:extLst>
                  <a:ext uri="{0D108BD9-81ED-4DB2-BD59-A6C34878D82A}">
                    <a16:rowId xmlns:a16="http://schemas.microsoft.com/office/drawing/2014/main" val="10004"/>
                  </a:ext>
                </a:extLst>
              </a:tr>
              <a:tr h="204289">
                <a:tc>
                  <a:txBody>
                    <a:bodyPr/>
                    <a:lstStyle/>
                    <a:p>
                      <a:pPr algn="r">
                        <a:lnSpc>
                          <a:spcPct val="115000"/>
                        </a:lnSpc>
                        <a:spcAft>
                          <a:spcPts val="0"/>
                        </a:spcAft>
                      </a:pPr>
                      <a:r>
                        <a:rPr lang="en-GB" sz="900">
                          <a:effectLst/>
                          <a:latin typeface="+mn-lt"/>
                        </a:rPr>
                        <a:t>Risks:</a:t>
                      </a:r>
                      <a:endParaRPr lang="en-GB" sz="900">
                        <a:effectLst/>
                        <a:latin typeface="+mn-lt"/>
                        <a:ea typeface="Times New Roman"/>
                      </a:endParaRPr>
                    </a:p>
                  </a:txBody>
                  <a:tcPr marL="68580" marR="68580" marT="0" marB="0" anchor="ctr"/>
                </a:tc>
                <a:tc>
                  <a:txBody>
                    <a:bodyPr/>
                    <a:lstStyle/>
                    <a:p>
                      <a:pPr marL="171450" indent="-171450">
                        <a:lnSpc>
                          <a:spcPct val="115000"/>
                        </a:lnSpc>
                        <a:buFont typeface="Arial" panose="020B0604020202020204" pitchFamily="34" charset="0"/>
                        <a:buChar char="•"/>
                      </a:pPr>
                      <a:r>
                        <a:rPr lang="en-GB" sz="900" dirty="0">
                          <a:effectLst/>
                          <a:latin typeface="+mn-lt"/>
                        </a:rPr>
                        <a:t>No focus on </a:t>
                      </a:r>
                      <a:r>
                        <a:rPr lang="en-GB" sz="900" dirty="0">
                          <a:solidFill>
                            <a:schemeClr val="tx1"/>
                          </a:solidFill>
                          <a:effectLst/>
                          <a:latin typeface="+mn-lt"/>
                        </a:rPr>
                        <a:t>decommissioning (natural decommissioning) - Risk </a:t>
                      </a:r>
                      <a:r>
                        <a:rPr lang="en-GB" sz="900" dirty="0">
                          <a:effectLst/>
                          <a:latin typeface="+mn-lt"/>
                        </a:rPr>
                        <a:t>that we are unclear on how Shippers are using their reports and therefore we may not know the best solution to deliver them, option 1 (analysis) will mitigate this risk</a:t>
                      </a:r>
                    </a:p>
                    <a:p>
                      <a:pPr marL="171450" indent="-171450">
                        <a:lnSpc>
                          <a:spcPct val="115000"/>
                        </a:lnSpc>
                        <a:buFont typeface="Arial" panose="020B0604020202020204" pitchFamily="34" charset="0"/>
                        <a:buChar char="•"/>
                      </a:pPr>
                      <a:r>
                        <a:rPr lang="en-GB" sz="900" dirty="0">
                          <a:solidFill>
                            <a:schemeClr val="tx1"/>
                          </a:solidFill>
                          <a:effectLst/>
                          <a:latin typeface="+mn-lt"/>
                        </a:rPr>
                        <a:t>Shippers may use reports for different purposes</a:t>
                      </a:r>
                    </a:p>
                    <a:p>
                      <a:pPr marL="171450" marR="0" lvl="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GB" sz="900" dirty="0">
                          <a:solidFill>
                            <a:schemeClr val="tx1"/>
                          </a:solidFill>
                          <a:effectLst/>
                          <a:latin typeface="+mn-lt"/>
                        </a:rPr>
                        <a:t>Priority</a:t>
                      </a:r>
                      <a:r>
                        <a:rPr lang="en-GB" sz="900" baseline="0" dirty="0">
                          <a:solidFill>
                            <a:schemeClr val="tx1"/>
                          </a:solidFill>
                          <a:effectLst/>
                          <a:latin typeface="+mn-lt"/>
                        </a:rPr>
                        <a:t> of product backlog items are subject to change based on industry requirements</a:t>
                      </a:r>
                    </a:p>
                    <a:p>
                      <a:pPr marL="171450" marR="0" lvl="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GB" sz="900" dirty="0">
                          <a:solidFill>
                            <a:schemeClr val="tx1"/>
                          </a:solidFill>
                          <a:effectLst/>
                          <a:latin typeface="+mn-lt"/>
                        </a:rPr>
                        <a:t>Recruitment is around 8 weeks, delay will effect timelines</a:t>
                      </a:r>
                    </a:p>
                  </a:txBody>
                  <a:tcPr marL="68580" marR="68580" marT="0" marB="0" anchor="ctr"/>
                </a:tc>
                <a:extLst>
                  <a:ext uri="{0D108BD9-81ED-4DB2-BD59-A6C34878D82A}">
                    <a16:rowId xmlns:a16="http://schemas.microsoft.com/office/drawing/2014/main" val="10005"/>
                  </a:ext>
                </a:extLst>
              </a:tr>
              <a:tr h="204289">
                <a:tc>
                  <a:txBody>
                    <a:bodyPr/>
                    <a:lstStyle/>
                    <a:p>
                      <a:pPr algn="r">
                        <a:lnSpc>
                          <a:spcPct val="115000"/>
                        </a:lnSpc>
                        <a:spcAft>
                          <a:spcPts val="0"/>
                        </a:spcAft>
                      </a:pPr>
                      <a:r>
                        <a:rPr lang="en-GB" sz="900" dirty="0">
                          <a:effectLst/>
                          <a:latin typeface="+mn-lt"/>
                        </a:rPr>
                        <a:t>Dependencies:</a:t>
                      </a:r>
                      <a:endParaRPr lang="en-GB" sz="900" dirty="0">
                        <a:effectLst/>
                        <a:latin typeface="+mn-lt"/>
                        <a:ea typeface="Times New Roman"/>
                      </a:endParaRPr>
                    </a:p>
                  </a:txBody>
                  <a:tcPr marL="68580" marR="68580" marT="0" marB="0" anchor="ctr"/>
                </a:tc>
                <a:tc>
                  <a:txBody>
                    <a:bodyPr/>
                    <a:lstStyle/>
                    <a:p>
                      <a:pPr marL="171450" marR="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GB" sz="900" dirty="0">
                          <a:effectLst/>
                          <a:latin typeface="+mn-lt"/>
                        </a:rPr>
                        <a:t>N/A</a:t>
                      </a:r>
                    </a:p>
                  </a:txBody>
                  <a:tcPr marL="68580" marR="68580" marT="0" marB="0" anchor="ctr"/>
                </a:tc>
                <a:extLst>
                  <a:ext uri="{0D108BD9-81ED-4DB2-BD59-A6C34878D82A}">
                    <a16:rowId xmlns:a16="http://schemas.microsoft.com/office/drawing/2014/main" val="10006"/>
                  </a:ext>
                </a:extLst>
              </a:tr>
            </a:tbl>
          </a:graphicData>
        </a:graphic>
      </p:graphicFrame>
      <p:graphicFrame>
        <p:nvGraphicFramePr>
          <p:cNvPr id="6" name="Table 5"/>
          <p:cNvGraphicFramePr>
            <a:graphicFrameLocks noGrp="1"/>
          </p:cNvGraphicFramePr>
          <p:nvPr>
            <p:extLst/>
          </p:nvPr>
        </p:nvGraphicFramePr>
        <p:xfrm>
          <a:off x="474994" y="3219822"/>
          <a:ext cx="8219258" cy="1715857"/>
        </p:xfrm>
        <a:graphic>
          <a:graphicData uri="http://schemas.openxmlformats.org/drawingml/2006/table">
            <a:tbl>
              <a:tblPr firstRow="1" firstCol="1" bandRow="1">
                <a:tableStyleId>{5C22544A-7EE6-4342-B048-85BDC9FD1C3A}</a:tableStyleId>
              </a:tblPr>
              <a:tblGrid>
                <a:gridCol w="414351">
                  <a:extLst>
                    <a:ext uri="{9D8B030D-6E8A-4147-A177-3AD203B41FA5}">
                      <a16:colId xmlns:a16="http://schemas.microsoft.com/office/drawing/2014/main" val="20000"/>
                    </a:ext>
                  </a:extLst>
                </a:gridCol>
                <a:gridCol w="3596995">
                  <a:extLst>
                    <a:ext uri="{9D8B030D-6E8A-4147-A177-3AD203B41FA5}">
                      <a16:colId xmlns:a16="http://schemas.microsoft.com/office/drawing/2014/main" val="20001"/>
                    </a:ext>
                  </a:extLst>
                </a:gridCol>
                <a:gridCol w="2004530">
                  <a:extLst>
                    <a:ext uri="{9D8B030D-6E8A-4147-A177-3AD203B41FA5}">
                      <a16:colId xmlns:a16="http://schemas.microsoft.com/office/drawing/2014/main" val="20002"/>
                    </a:ext>
                  </a:extLst>
                </a:gridCol>
                <a:gridCol w="1101691">
                  <a:extLst>
                    <a:ext uri="{9D8B030D-6E8A-4147-A177-3AD203B41FA5}">
                      <a16:colId xmlns:a16="http://schemas.microsoft.com/office/drawing/2014/main" val="20003"/>
                    </a:ext>
                  </a:extLst>
                </a:gridCol>
                <a:gridCol w="1101691">
                  <a:extLst>
                    <a:ext uri="{9D8B030D-6E8A-4147-A177-3AD203B41FA5}">
                      <a16:colId xmlns:a16="http://schemas.microsoft.com/office/drawing/2014/main" val="20004"/>
                    </a:ext>
                  </a:extLst>
                </a:gridCol>
              </a:tblGrid>
              <a:tr h="231804">
                <a:tc>
                  <a:txBody>
                    <a:bodyPr/>
                    <a:lstStyle/>
                    <a:p>
                      <a:pPr algn="ctr">
                        <a:lnSpc>
                          <a:spcPct val="115000"/>
                        </a:lnSpc>
                        <a:spcAft>
                          <a:spcPts val="0"/>
                        </a:spcAft>
                      </a:pPr>
                      <a:r>
                        <a:rPr lang="en-GB" sz="900" dirty="0">
                          <a:effectLst/>
                        </a:rPr>
                        <a:t> </a:t>
                      </a:r>
                      <a:endParaRPr lang="en-GB" sz="1000" dirty="0">
                        <a:effectLst/>
                        <a:latin typeface="Times New Roman"/>
                        <a:ea typeface="Times New Roman"/>
                      </a:endParaRPr>
                    </a:p>
                  </a:txBody>
                  <a:tcPr marL="68580" marR="68580" marT="0" marB="0" anchor="ctr"/>
                </a:tc>
                <a:tc>
                  <a:txBody>
                    <a:bodyPr/>
                    <a:lstStyle/>
                    <a:p>
                      <a:pPr>
                        <a:lnSpc>
                          <a:spcPct val="115000"/>
                        </a:lnSpc>
                        <a:spcAft>
                          <a:spcPts val="0"/>
                        </a:spcAft>
                      </a:pPr>
                      <a:r>
                        <a:rPr lang="en-GB" sz="900" dirty="0">
                          <a:effectLst/>
                        </a:rPr>
                        <a:t> Resource</a:t>
                      </a:r>
                      <a:endParaRPr lang="en-GB" sz="1000" dirty="0">
                        <a:effectLst/>
                        <a:latin typeface="Times New Roman"/>
                        <a:ea typeface="Times New Roman"/>
                      </a:endParaRPr>
                    </a:p>
                  </a:txBody>
                  <a:tcPr marL="68580" marR="68580" marT="0" marB="0" anchor="ctr"/>
                </a:tc>
                <a:tc>
                  <a:txBody>
                    <a:bodyPr/>
                    <a:lstStyle/>
                    <a:p>
                      <a:pPr algn="ctr">
                        <a:lnSpc>
                          <a:spcPct val="115000"/>
                        </a:lnSpc>
                        <a:spcAft>
                          <a:spcPts val="0"/>
                        </a:spcAft>
                      </a:pPr>
                      <a:r>
                        <a:rPr lang="en-GB" sz="900" dirty="0">
                          <a:effectLst/>
                          <a:latin typeface="+mn-lt"/>
                          <a:ea typeface="+mn-ea"/>
                        </a:rPr>
                        <a:t>Estimated Contractor Day</a:t>
                      </a:r>
                      <a:r>
                        <a:rPr lang="en-GB" sz="900" baseline="0" dirty="0">
                          <a:effectLst/>
                          <a:latin typeface="+mn-lt"/>
                          <a:ea typeface="+mn-ea"/>
                        </a:rPr>
                        <a:t> Rate</a:t>
                      </a:r>
                      <a:endParaRPr lang="en-GB" sz="900" dirty="0">
                        <a:effectLst/>
                        <a:latin typeface="+mn-lt"/>
                        <a:ea typeface="Times New Roman"/>
                      </a:endParaRPr>
                    </a:p>
                  </a:txBody>
                  <a:tcPr marL="68580" marR="68580" marT="0" marB="0" anchor="ctr"/>
                </a:tc>
                <a:tc>
                  <a:txBody>
                    <a:bodyPr/>
                    <a:lstStyle/>
                    <a:p>
                      <a:pPr algn="ctr">
                        <a:lnSpc>
                          <a:spcPct val="115000"/>
                        </a:lnSpc>
                        <a:spcAft>
                          <a:spcPts val="0"/>
                        </a:spcAft>
                      </a:pPr>
                      <a:r>
                        <a:rPr lang="en-GB" sz="900" dirty="0">
                          <a:effectLst/>
                          <a:latin typeface="+mn-lt"/>
                          <a:ea typeface="+mn-ea"/>
                        </a:rPr>
                        <a:t>Duration</a:t>
                      </a:r>
                      <a:endParaRPr lang="en-GB" sz="900" dirty="0">
                        <a:effectLst/>
                        <a:latin typeface="+mn-lt"/>
                        <a:ea typeface="Times New Roman"/>
                      </a:endParaRPr>
                    </a:p>
                  </a:txBody>
                  <a:tcPr marL="68580" marR="68580" marT="0" marB="0" anchor="ctr"/>
                </a:tc>
                <a:tc>
                  <a:txBody>
                    <a:bodyPr/>
                    <a:lstStyle/>
                    <a:p>
                      <a:pPr algn="ctr">
                        <a:lnSpc>
                          <a:spcPct val="115000"/>
                        </a:lnSpc>
                        <a:spcAft>
                          <a:spcPts val="0"/>
                        </a:spcAft>
                      </a:pPr>
                      <a:r>
                        <a:rPr lang="en-GB" sz="900" dirty="0">
                          <a:effectLst/>
                          <a:latin typeface="+mn-lt"/>
                          <a:ea typeface="Times New Roman"/>
                        </a:rPr>
                        <a:t>Total Cost</a:t>
                      </a:r>
                    </a:p>
                  </a:txBody>
                  <a:tcPr marL="68580" marR="68580" marT="0" marB="0" anchor="ctr"/>
                </a:tc>
                <a:extLst>
                  <a:ext uri="{0D108BD9-81ED-4DB2-BD59-A6C34878D82A}">
                    <a16:rowId xmlns:a16="http://schemas.microsoft.com/office/drawing/2014/main" val="10000"/>
                  </a:ext>
                </a:extLst>
              </a:tr>
              <a:tr h="272252">
                <a:tc>
                  <a:txBody>
                    <a:bodyPr/>
                    <a:lstStyle/>
                    <a:p>
                      <a:pPr>
                        <a:lnSpc>
                          <a:spcPct val="115000"/>
                        </a:lnSpc>
                        <a:spcAft>
                          <a:spcPts val="0"/>
                        </a:spcAft>
                      </a:pPr>
                      <a:r>
                        <a:rPr lang="en-GB" sz="900">
                          <a:effectLst/>
                          <a:latin typeface="+mn-lt"/>
                        </a:rPr>
                        <a:t>1</a:t>
                      </a:r>
                      <a:endParaRPr lang="en-GB" sz="900">
                        <a:effectLst/>
                        <a:latin typeface="+mn-lt"/>
                        <a:ea typeface="Times New Roman"/>
                      </a:endParaRPr>
                    </a:p>
                  </a:txBody>
                  <a:tcPr marL="68580" marR="68580" marT="0" marB="0" anchor="ctr"/>
                </a:tc>
                <a:tc>
                  <a:txBody>
                    <a:bodyPr/>
                    <a:lstStyle/>
                    <a:p>
                      <a:pPr>
                        <a:lnSpc>
                          <a:spcPct val="115000"/>
                        </a:lnSpc>
                        <a:spcAft>
                          <a:spcPts val="0"/>
                        </a:spcAft>
                      </a:pPr>
                      <a:r>
                        <a:rPr lang="en-GB" sz="900" dirty="0">
                          <a:solidFill>
                            <a:schemeClr val="tx1"/>
                          </a:solidFill>
                          <a:effectLst/>
                          <a:latin typeface="+mn-lt"/>
                          <a:ea typeface="+mn-ea"/>
                        </a:rPr>
                        <a:t>Platform </a:t>
                      </a:r>
                      <a:r>
                        <a:rPr lang="en-GB" sz="900">
                          <a:solidFill>
                            <a:schemeClr val="tx1"/>
                          </a:solidFill>
                          <a:effectLst/>
                          <a:latin typeface="+mn-lt"/>
                          <a:ea typeface="+mn-ea"/>
                        </a:rPr>
                        <a:t>Delivery Specialist</a:t>
                      </a:r>
                      <a:endParaRPr lang="en-GB" sz="900" dirty="0">
                        <a:solidFill>
                          <a:schemeClr val="tx1"/>
                        </a:solidFill>
                        <a:effectLst/>
                        <a:latin typeface="+mn-lt"/>
                        <a:ea typeface="Times New Roman"/>
                      </a:endParaRPr>
                    </a:p>
                  </a:txBody>
                  <a:tcPr marL="68580" marR="68580" marT="0" marB="0" anchor="ctr"/>
                </a:tc>
                <a:tc>
                  <a:txBody>
                    <a:bodyPr/>
                    <a:lstStyle/>
                    <a:p>
                      <a:pPr>
                        <a:lnSpc>
                          <a:spcPct val="115000"/>
                        </a:lnSpc>
                        <a:spcAft>
                          <a:spcPts val="0"/>
                        </a:spcAft>
                      </a:pPr>
                      <a:r>
                        <a:rPr lang="en-GB" sz="900" dirty="0">
                          <a:effectLst/>
                          <a:latin typeface="+mn-lt"/>
                          <a:ea typeface="Times New Roman"/>
                        </a:rPr>
                        <a:t>N/A</a:t>
                      </a:r>
                    </a:p>
                  </a:txBody>
                  <a:tcPr marL="68580" marR="68580" marT="0" marB="0" anchor="ctr"/>
                </a:tc>
                <a:tc>
                  <a:txBody>
                    <a:bodyPr/>
                    <a:lstStyle/>
                    <a:p>
                      <a:pPr algn="ctr">
                        <a:lnSpc>
                          <a:spcPct val="115000"/>
                        </a:lnSpc>
                        <a:spcAft>
                          <a:spcPts val="0"/>
                        </a:spcAft>
                      </a:pPr>
                      <a:r>
                        <a:rPr lang="en-GB" sz="900" dirty="0">
                          <a:effectLst/>
                          <a:latin typeface="+mn-lt"/>
                          <a:ea typeface="Times New Roman"/>
                        </a:rPr>
                        <a:t>4 months</a:t>
                      </a:r>
                    </a:p>
                  </a:txBody>
                  <a:tcPr marL="68580" marR="68580" marT="0" marB="0" anchor="ctr"/>
                </a:tc>
                <a:tc>
                  <a:txBody>
                    <a:bodyPr/>
                    <a:lstStyle/>
                    <a:p>
                      <a:pPr algn="ctr">
                        <a:lnSpc>
                          <a:spcPct val="115000"/>
                        </a:lnSpc>
                        <a:spcAft>
                          <a:spcPts val="0"/>
                        </a:spcAft>
                      </a:pPr>
                      <a:r>
                        <a:rPr lang="en-GB" sz="900" dirty="0">
                          <a:effectLst/>
                          <a:latin typeface="+mn-lt"/>
                          <a:ea typeface="Times New Roman"/>
                        </a:rPr>
                        <a:t>Funded by BAU</a:t>
                      </a:r>
                    </a:p>
                  </a:txBody>
                  <a:tcPr marL="68580" marR="68580" marT="0" marB="0" anchor="ctr"/>
                </a:tc>
                <a:extLst>
                  <a:ext uri="{0D108BD9-81ED-4DB2-BD59-A6C34878D82A}">
                    <a16:rowId xmlns:a16="http://schemas.microsoft.com/office/drawing/2014/main" val="10001"/>
                  </a:ext>
                </a:extLst>
              </a:tr>
              <a:tr h="216024">
                <a:tc>
                  <a:txBody>
                    <a:bodyPr/>
                    <a:lstStyle/>
                    <a:p>
                      <a:pPr>
                        <a:lnSpc>
                          <a:spcPct val="115000"/>
                        </a:lnSpc>
                        <a:spcAft>
                          <a:spcPts val="0"/>
                        </a:spcAft>
                      </a:pPr>
                      <a:r>
                        <a:rPr lang="en-GB" sz="900" dirty="0">
                          <a:effectLst/>
                          <a:latin typeface="+mn-lt"/>
                          <a:ea typeface="Times New Roman"/>
                        </a:rPr>
                        <a:t>2</a:t>
                      </a:r>
                    </a:p>
                  </a:txBody>
                  <a:tcPr marL="68580" marR="68580" marT="0" marB="0" anchor="ctr"/>
                </a:tc>
                <a:tc>
                  <a:txBody>
                    <a:bodyPr/>
                    <a:lstStyle/>
                    <a:p>
                      <a:pPr>
                        <a:lnSpc>
                          <a:spcPct val="115000"/>
                        </a:lnSpc>
                        <a:spcAft>
                          <a:spcPts val="0"/>
                        </a:spcAft>
                      </a:pPr>
                      <a:r>
                        <a:rPr lang="en-GB" sz="900" dirty="0">
                          <a:effectLst/>
                          <a:latin typeface="+mn-lt"/>
                          <a:ea typeface="Times New Roman"/>
                        </a:rPr>
                        <a:t>Business Analyst</a:t>
                      </a:r>
                    </a:p>
                  </a:txBody>
                  <a:tcPr marL="68580" marR="68580" marT="0" marB="0" anchor="ctr"/>
                </a:tc>
                <a:tc>
                  <a:txBody>
                    <a:bodyPr/>
                    <a:lstStyle/>
                    <a:p>
                      <a:pPr>
                        <a:lnSpc>
                          <a:spcPct val="115000"/>
                        </a:lnSpc>
                        <a:spcAft>
                          <a:spcPts val="0"/>
                        </a:spcAft>
                      </a:pPr>
                      <a:r>
                        <a:rPr lang="en-GB" sz="900" dirty="0">
                          <a:solidFill>
                            <a:schemeClr val="tx1"/>
                          </a:solidFill>
                          <a:effectLst/>
                          <a:latin typeface="+mn-lt"/>
                          <a:ea typeface="Times New Roman"/>
                        </a:rPr>
                        <a:t>N/A</a:t>
                      </a:r>
                    </a:p>
                  </a:txBody>
                  <a:tcPr marL="68580" marR="68580" marT="0" marB="0" anchor="ctr"/>
                </a:tc>
                <a:tc>
                  <a:txBody>
                    <a:bodyPr/>
                    <a:lstStyle/>
                    <a:p>
                      <a:pPr algn="ctr">
                        <a:lnSpc>
                          <a:spcPct val="115000"/>
                        </a:lnSpc>
                        <a:spcAft>
                          <a:spcPts val="0"/>
                        </a:spcAft>
                      </a:pPr>
                      <a:r>
                        <a:rPr lang="en-GB" sz="900" dirty="0">
                          <a:effectLst/>
                          <a:latin typeface="+mn-lt"/>
                          <a:ea typeface="Times New Roman"/>
                        </a:rPr>
                        <a:t>4 months</a:t>
                      </a:r>
                    </a:p>
                  </a:txBody>
                  <a:tcPr marL="68580" marR="68580" marT="0" marB="0" anchor="ctr"/>
                </a:tc>
                <a:tc>
                  <a:txBody>
                    <a:bodyPr/>
                    <a:lstStyle/>
                    <a:p>
                      <a:pPr algn="ctr">
                        <a:lnSpc>
                          <a:spcPct val="115000"/>
                        </a:lnSpc>
                        <a:spcAft>
                          <a:spcPts val="0"/>
                        </a:spcAft>
                      </a:pPr>
                      <a:r>
                        <a:rPr lang="en-GB" sz="900" dirty="0">
                          <a:effectLst/>
                          <a:latin typeface="+mn-lt"/>
                          <a:ea typeface="Times New Roman"/>
                        </a:rPr>
                        <a:t>Funded by BAU</a:t>
                      </a:r>
                    </a:p>
                  </a:txBody>
                  <a:tcPr marL="68580" marR="68580" marT="0" marB="0" anchor="ctr"/>
                </a:tc>
                <a:extLst>
                  <a:ext uri="{0D108BD9-81ED-4DB2-BD59-A6C34878D82A}">
                    <a16:rowId xmlns:a16="http://schemas.microsoft.com/office/drawing/2014/main" val="2825961208"/>
                  </a:ext>
                </a:extLst>
              </a:tr>
              <a:tr h="216024">
                <a:tc>
                  <a:txBody>
                    <a:bodyPr/>
                    <a:lstStyle/>
                    <a:p>
                      <a:pPr>
                        <a:lnSpc>
                          <a:spcPct val="115000"/>
                        </a:lnSpc>
                        <a:spcAft>
                          <a:spcPts val="0"/>
                        </a:spcAft>
                      </a:pPr>
                      <a:r>
                        <a:rPr lang="en-GB" sz="900" dirty="0">
                          <a:effectLst/>
                          <a:latin typeface="+mn-lt"/>
                          <a:ea typeface="Times New Roman"/>
                        </a:rPr>
                        <a:t>3</a:t>
                      </a:r>
                    </a:p>
                  </a:txBody>
                  <a:tcPr marL="68580" marR="68580" marT="0" marB="0" anchor="ctr"/>
                </a:tc>
                <a:tc>
                  <a:txBody>
                    <a:bodyPr/>
                    <a:lstStyle/>
                    <a:p>
                      <a:pPr>
                        <a:lnSpc>
                          <a:spcPct val="115000"/>
                        </a:lnSpc>
                        <a:spcAft>
                          <a:spcPts val="0"/>
                        </a:spcAft>
                      </a:pPr>
                      <a:r>
                        <a:rPr lang="en-GB" sz="900" dirty="0">
                          <a:effectLst/>
                          <a:latin typeface="+mn-lt"/>
                          <a:ea typeface="+mn-ea"/>
                        </a:rPr>
                        <a:t>Developer</a:t>
                      </a:r>
                      <a:endParaRPr lang="en-GB" sz="900" dirty="0">
                        <a:effectLst/>
                        <a:latin typeface="+mn-lt"/>
                        <a:ea typeface="Times New Roman"/>
                      </a:endParaRPr>
                    </a:p>
                  </a:txBody>
                  <a:tcPr marL="68580" marR="68580" marT="0" marB="0" anchor="ctr"/>
                </a:tc>
                <a:tc>
                  <a:txBody>
                    <a:bodyPr/>
                    <a:lstStyle/>
                    <a:p>
                      <a:pPr>
                        <a:lnSpc>
                          <a:spcPct val="115000"/>
                        </a:lnSpc>
                        <a:spcAft>
                          <a:spcPts val="0"/>
                        </a:spcAft>
                      </a:pPr>
                      <a:r>
                        <a:rPr lang="en-GB" sz="900" dirty="0">
                          <a:solidFill>
                            <a:schemeClr val="tx1"/>
                          </a:solidFill>
                          <a:effectLst/>
                          <a:latin typeface="+mn-lt"/>
                          <a:ea typeface="Times New Roman"/>
                        </a:rPr>
                        <a:t>£650</a:t>
                      </a:r>
                    </a:p>
                  </a:txBody>
                  <a:tcPr marL="68580" marR="68580" marT="0" marB="0" anchor="ctr"/>
                </a:tc>
                <a:tc>
                  <a:txBody>
                    <a:bodyPr/>
                    <a:lstStyle/>
                    <a:p>
                      <a:pPr algn="ctr">
                        <a:lnSpc>
                          <a:spcPct val="115000"/>
                        </a:lnSpc>
                        <a:spcAft>
                          <a:spcPts val="0"/>
                        </a:spcAft>
                      </a:pPr>
                      <a:r>
                        <a:rPr lang="en-GB" sz="900" dirty="0">
                          <a:effectLst/>
                          <a:latin typeface="+mn-lt"/>
                        </a:rPr>
                        <a:t>4 months </a:t>
                      </a:r>
                      <a:endParaRPr lang="en-GB" sz="900" dirty="0">
                        <a:effectLst/>
                        <a:latin typeface="+mn-lt"/>
                        <a:ea typeface="Times New Roman"/>
                      </a:endParaRPr>
                    </a:p>
                  </a:txBody>
                  <a:tcPr marL="68580" marR="68580" marT="0" marB="0" anchor="ctr"/>
                </a:tc>
                <a:tc>
                  <a:txBody>
                    <a:bodyPr/>
                    <a:lstStyle/>
                    <a:p>
                      <a:pPr algn="ctr">
                        <a:lnSpc>
                          <a:spcPct val="115000"/>
                        </a:lnSpc>
                        <a:spcAft>
                          <a:spcPts val="0"/>
                        </a:spcAft>
                      </a:pPr>
                      <a:r>
                        <a:rPr lang="en-GB" sz="900" dirty="0">
                          <a:effectLst/>
                          <a:latin typeface="+mn-lt"/>
                          <a:ea typeface="Times New Roman"/>
                        </a:rPr>
                        <a:t>£52k</a:t>
                      </a:r>
                    </a:p>
                  </a:txBody>
                  <a:tcPr marL="68580" marR="68580" marT="0" marB="0" anchor="ctr"/>
                </a:tc>
                <a:extLst>
                  <a:ext uri="{0D108BD9-81ED-4DB2-BD59-A6C34878D82A}">
                    <a16:rowId xmlns:a16="http://schemas.microsoft.com/office/drawing/2014/main" val="10002"/>
                  </a:ext>
                </a:extLst>
              </a:tr>
              <a:tr h="216024">
                <a:tc>
                  <a:txBody>
                    <a:bodyPr/>
                    <a:lstStyle/>
                    <a:p>
                      <a:pPr>
                        <a:lnSpc>
                          <a:spcPct val="115000"/>
                        </a:lnSpc>
                        <a:spcAft>
                          <a:spcPts val="0"/>
                        </a:spcAft>
                      </a:pPr>
                      <a:r>
                        <a:rPr lang="en-GB" sz="900" dirty="0">
                          <a:effectLst/>
                          <a:latin typeface="+mn-lt"/>
                          <a:ea typeface="Times New Roman"/>
                        </a:rPr>
                        <a:t>4</a:t>
                      </a:r>
                    </a:p>
                  </a:txBody>
                  <a:tcPr marL="68580" marR="68580" marT="0" marB="0" anchor="ctr"/>
                </a:tc>
                <a:tc>
                  <a:txBody>
                    <a:bodyPr/>
                    <a:lstStyle/>
                    <a:p>
                      <a:pPr>
                        <a:lnSpc>
                          <a:spcPct val="115000"/>
                        </a:lnSpc>
                        <a:spcAft>
                          <a:spcPts val="0"/>
                        </a:spcAft>
                      </a:pPr>
                      <a:r>
                        <a:rPr lang="en-GB" sz="900" dirty="0">
                          <a:effectLst/>
                          <a:latin typeface="+mn-lt"/>
                          <a:ea typeface="+mn-ea"/>
                        </a:rPr>
                        <a:t>Data Modeller</a:t>
                      </a:r>
                      <a:endParaRPr lang="en-GB" sz="900" dirty="0">
                        <a:effectLst/>
                        <a:latin typeface="+mn-lt"/>
                        <a:ea typeface="Times New Roman"/>
                      </a:endParaRPr>
                    </a:p>
                  </a:txBody>
                  <a:tcPr marL="68580" marR="68580" marT="0" marB="0" anchor="ctr"/>
                </a:tc>
                <a:tc>
                  <a:txBody>
                    <a:bodyPr/>
                    <a:lstStyle/>
                    <a:p>
                      <a:pPr>
                        <a:lnSpc>
                          <a:spcPct val="115000"/>
                        </a:lnSpc>
                        <a:spcAft>
                          <a:spcPts val="0"/>
                        </a:spcAft>
                      </a:pPr>
                      <a:r>
                        <a:rPr lang="en-GB" sz="900" dirty="0">
                          <a:solidFill>
                            <a:schemeClr val="tx1"/>
                          </a:solidFill>
                          <a:effectLst/>
                          <a:latin typeface="+mn-lt"/>
                          <a:ea typeface="Times New Roman"/>
                        </a:rPr>
                        <a:t>£650</a:t>
                      </a:r>
                    </a:p>
                  </a:txBody>
                  <a:tcPr marL="68580" marR="68580" marT="0" marB="0" anchor="ctr"/>
                </a:tc>
                <a:tc>
                  <a:txBody>
                    <a:bodyPr/>
                    <a:lstStyle/>
                    <a:p>
                      <a:pPr algn="ctr">
                        <a:lnSpc>
                          <a:spcPct val="115000"/>
                        </a:lnSpc>
                        <a:spcAft>
                          <a:spcPts val="0"/>
                        </a:spcAft>
                      </a:pPr>
                      <a:r>
                        <a:rPr lang="en-GB" sz="900" dirty="0">
                          <a:effectLst/>
                          <a:latin typeface="+mn-lt"/>
                        </a:rPr>
                        <a:t>4 months </a:t>
                      </a:r>
                      <a:endParaRPr lang="en-GB" sz="900" dirty="0">
                        <a:effectLst/>
                        <a:latin typeface="+mn-lt"/>
                        <a:ea typeface="Times New Roman"/>
                      </a:endParaRPr>
                    </a:p>
                  </a:txBody>
                  <a:tcPr marL="68580" marR="68580" marT="0" marB="0" anchor="ctr"/>
                </a:tc>
                <a:tc>
                  <a:txBody>
                    <a:bodyPr/>
                    <a:lstStyle/>
                    <a:p>
                      <a:pPr algn="ctr">
                        <a:lnSpc>
                          <a:spcPct val="115000"/>
                        </a:lnSpc>
                        <a:spcAft>
                          <a:spcPts val="0"/>
                        </a:spcAft>
                      </a:pPr>
                      <a:r>
                        <a:rPr lang="en-GB" sz="900" dirty="0">
                          <a:effectLst/>
                          <a:latin typeface="+mn-lt"/>
                          <a:ea typeface="Times New Roman"/>
                        </a:rPr>
                        <a:t>£52k</a:t>
                      </a:r>
                    </a:p>
                  </a:txBody>
                  <a:tcPr marL="68580" marR="68580" marT="0" marB="0" anchor="ctr"/>
                </a:tc>
                <a:extLst>
                  <a:ext uri="{0D108BD9-81ED-4DB2-BD59-A6C34878D82A}">
                    <a16:rowId xmlns:a16="http://schemas.microsoft.com/office/drawing/2014/main" val="10003"/>
                  </a:ext>
                </a:extLst>
              </a:tr>
              <a:tr h="216024">
                <a:tc>
                  <a:txBody>
                    <a:bodyPr/>
                    <a:lstStyle/>
                    <a:p>
                      <a:pPr>
                        <a:lnSpc>
                          <a:spcPct val="115000"/>
                        </a:lnSpc>
                        <a:spcAft>
                          <a:spcPts val="0"/>
                        </a:spcAft>
                      </a:pPr>
                      <a:r>
                        <a:rPr lang="en-GB" sz="900" dirty="0">
                          <a:effectLst/>
                          <a:latin typeface="+mn-lt"/>
                          <a:ea typeface="Times New Roman"/>
                        </a:rPr>
                        <a:t>5</a:t>
                      </a:r>
                    </a:p>
                  </a:txBody>
                  <a:tcPr marL="68580" marR="68580" marT="0" marB="0" anchor="ctr"/>
                </a:tc>
                <a:tc>
                  <a:txBody>
                    <a:bodyPr/>
                    <a:lstStyle/>
                    <a:p>
                      <a:pPr>
                        <a:lnSpc>
                          <a:spcPct val="115000"/>
                        </a:lnSpc>
                        <a:spcAft>
                          <a:spcPts val="0"/>
                        </a:spcAft>
                      </a:pPr>
                      <a:r>
                        <a:rPr lang="en-GB" sz="900" baseline="0" dirty="0">
                          <a:effectLst/>
                          <a:latin typeface="+mn-lt"/>
                          <a:ea typeface="Times New Roman"/>
                        </a:rPr>
                        <a:t>Test Specialist</a:t>
                      </a:r>
                      <a:endParaRPr lang="en-GB" sz="900" dirty="0">
                        <a:effectLst/>
                        <a:latin typeface="+mn-lt"/>
                        <a:ea typeface="Times New Roman"/>
                      </a:endParaRPr>
                    </a:p>
                  </a:txBody>
                  <a:tcPr marL="68580" marR="68580" marT="0" marB="0" anchor="ctr"/>
                </a:tc>
                <a:tc>
                  <a:txBody>
                    <a:bodyPr/>
                    <a:lstStyle/>
                    <a:p>
                      <a:pPr>
                        <a:lnSpc>
                          <a:spcPct val="115000"/>
                        </a:lnSpc>
                        <a:spcAft>
                          <a:spcPts val="0"/>
                        </a:spcAft>
                      </a:pPr>
                      <a:r>
                        <a:rPr lang="en-GB" sz="900" dirty="0">
                          <a:solidFill>
                            <a:schemeClr val="tx1"/>
                          </a:solidFill>
                          <a:effectLst/>
                          <a:latin typeface="+mn-lt"/>
                          <a:ea typeface="Times New Roman"/>
                        </a:rPr>
                        <a:t>£600</a:t>
                      </a:r>
                    </a:p>
                  </a:txBody>
                  <a:tcPr marL="68580" marR="68580" marT="0" marB="0" anchor="ctr"/>
                </a:tc>
                <a:tc>
                  <a:txBody>
                    <a:bodyPr/>
                    <a:lstStyle/>
                    <a:p>
                      <a:pPr algn="ctr">
                        <a:lnSpc>
                          <a:spcPct val="115000"/>
                        </a:lnSpc>
                        <a:spcAft>
                          <a:spcPts val="0"/>
                        </a:spcAft>
                      </a:pPr>
                      <a:r>
                        <a:rPr lang="en-GB" sz="900" dirty="0">
                          <a:effectLst/>
                          <a:latin typeface="+mn-lt"/>
                          <a:ea typeface="Times New Roman"/>
                        </a:rPr>
                        <a:t>4 months</a:t>
                      </a:r>
                    </a:p>
                  </a:txBody>
                  <a:tcPr marL="68580" marR="68580" marT="0" marB="0" anchor="ctr"/>
                </a:tc>
                <a:tc>
                  <a:txBody>
                    <a:bodyPr/>
                    <a:lstStyle/>
                    <a:p>
                      <a:pPr algn="ctr">
                        <a:lnSpc>
                          <a:spcPct val="115000"/>
                        </a:lnSpc>
                        <a:spcAft>
                          <a:spcPts val="0"/>
                        </a:spcAft>
                      </a:pPr>
                      <a:r>
                        <a:rPr lang="en-GB" sz="900" dirty="0">
                          <a:effectLst/>
                          <a:latin typeface="+mn-lt"/>
                          <a:ea typeface="Times New Roman"/>
                        </a:rPr>
                        <a:t>£48k</a:t>
                      </a:r>
                    </a:p>
                  </a:txBody>
                  <a:tcPr marL="68580" marR="68580" marT="0" marB="0" anchor="ctr"/>
                </a:tc>
                <a:extLst>
                  <a:ext uri="{0D108BD9-81ED-4DB2-BD59-A6C34878D82A}">
                    <a16:rowId xmlns:a16="http://schemas.microsoft.com/office/drawing/2014/main" val="10004"/>
                  </a:ext>
                </a:extLst>
              </a:tr>
              <a:tr h="347705">
                <a:tc>
                  <a:txBody>
                    <a:bodyPr/>
                    <a:lstStyle/>
                    <a:p>
                      <a:pPr>
                        <a:lnSpc>
                          <a:spcPct val="115000"/>
                        </a:lnSpc>
                        <a:spcAft>
                          <a:spcPts val="0"/>
                        </a:spcAft>
                      </a:pPr>
                      <a:endParaRPr lang="en-GB" sz="1000" dirty="0">
                        <a:effectLst/>
                        <a:latin typeface="Times New Roman"/>
                        <a:ea typeface="Times New Roman"/>
                      </a:endParaRPr>
                    </a:p>
                  </a:txBody>
                  <a:tcPr marL="68580" marR="68580" marT="0" marB="0" anchor="ctr"/>
                </a:tc>
                <a:tc gridSpan="3">
                  <a:txBody>
                    <a:bodyPr/>
                    <a:lstStyle/>
                    <a:p>
                      <a:pPr algn="l">
                        <a:lnSpc>
                          <a:spcPct val="115000"/>
                        </a:lnSpc>
                        <a:spcAft>
                          <a:spcPts val="0"/>
                        </a:spcAft>
                      </a:pPr>
                      <a:r>
                        <a:rPr lang="en-GB" sz="1000" b="1" dirty="0">
                          <a:effectLst/>
                          <a:latin typeface="+mn-lt"/>
                        </a:rPr>
                        <a:t>Total Cost for Development</a:t>
                      </a:r>
                      <a:r>
                        <a:rPr lang="en-GB" sz="1000" b="1" baseline="0" dirty="0">
                          <a:effectLst/>
                          <a:latin typeface="+mn-lt"/>
                        </a:rPr>
                        <a:t> Team</a:t>
                      </a:r>
                      <a:endParaRPr lang="en-GB" sz="1000" b="1" dirty="0">
                        <a:effectLst/>
                        <a:latin typeface="+mn-lt"/>
                        <a:ea typeface="Times New Roman"/>
                      </a:endParaRPr>
                    </a:p>
                  </a:txBody>
                  <a:tcPr marL="68580" marR="68580" marT="0" marB="0" anchor="ctr"/>
                </a:tc>
                <a:tc hMerge="1">
                  <a:txBody>
                    <a:bodyPr/>
                    <a:lstStyle/>
                    <a:p>
                      <a:pPr>
                        <a:lnSpc>
                          <a:spcPct val="115000"/>
                        </a:lnSpc>
                        <a:spcAft>
                          <a:spcPts val="0"/>
                        </a:spcAft>
                      </a:pPr>
                      <a:endParaRPr lang="en-GB" sz="900" dirty="0">
                        <a:effectLst/>
                        <a:latin typeface="+mn-lt"/>
                        <a:ea typeface="Times New Roman"/>
                      </a:endParaRPr>
                    </a:p>
                  </a:txBody>
                  <a:tcPr marL="68580" marR="68580" marT="0" marB="0" anchor="ctr"/>
                </a:tc>
                <a:tc hMerge="1">
                  <a:txBody>
                    <a:bodyPr/>
                    <a:lstStyle/>
                    <a:p>
                      <a:pPr algn="ctr">
                        <a:lnSpc>
                          <a:spcPct val="115000"/>
                        </a:lnSpc>
                        <a:spcAft>
                          <a:spcPts val="0"/>
                        </a:spcAft>
                      </a:pPr>
                      <a:endParaRPr lang="en-GB" sz="900" dirty="0">
                        <a:effectLst/>
                        <a:latin typeface="+mn-lt"/>
                        <a:ea typeface="Times New Roman"/>
                      </a:endParaRPr>
                    </a:p>
                  </a:txBody>
                  <a:tcPr marL="68580" marR="68580" marT="0" marB="0" anchor="ctr"/>
                </a:tc>
                <a:tc>
                  <a:txBody>
                    <a:bodyPr/>
                    <a:lstStyle/>
                    <a:p>
                      <a:pPr algn="ctr">
                        <a:lnSpc>
                          <a:spcPct val="115000"/>
                        </a:lnSpc>
                        <a:spcAft>
                          <a:spcPts val="0"/>
                        </a:spcAft>
                      </a:pPr>
                      <a:r>
                        <a:rPr lang="en-GB" sz="1000" b="1" dirty="0">
                          <a:solidFill>
                            <a:schemeClr val="tx1"/>
                          </a:solidFill>
                          <a:effectLst/>
                          <a:latin typeface="+mn-lt"/>
                          <a:ea typeface="Times New Roman"/>
                        </a:rPr>
                        <a:t>£152k</a:t>
                      </a:r>
                    </a:p>
                  </a:txBody>
                  <a:tcPr marL="68580" marR="68580" marT="0"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30177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E92D8-FEBE-4DDD-AD8B-03957BD623C8}"/>
              </a:ext>
            </a:extLst>
          </p:cNvPr>
          <p:cNvSpPr>
            <a:spLocks noGrp="1"/>
          </p:cNvSpPr>
          <p:nvPr>
            <p:ph type="title"/>
          </p:nvPr>
        </p:nvSpPr>
        <p:spPr/>
        <p:txBody>
          <a:bodyPr/>
          <a:lstStyle/>
          <a:p>
            <a:r>
              <a:rPr lang="en-GB" dirty="0"/>
              <a:t>XRN4828 - Nov 19 Release Timelines</a:t>
            </a:r>
          </a:p>
        </p:txBody>
      </p:sp>
      <p:sp>
        <p:nvSpPr>
          <p:cNvPr id="5" name="TextBox 4">
            <a:extLst>
              <a:ext uri="{FF2B5EF4-FFF2-40B4-BE49-F238E27FC236}">
                <a16:creationId xmlns:a16="http://schemas.microsoft.com/office/drawing/2014/main" id="{DFA77669-B323-43A7-AA90-FFEE9856EC44}"/>
              </a:ext>
            </a:extLst>
          </p:cNvPr>
          <p:cNvSpPr txBox="1"/>
          <p:nvPr/>
        </p:nvSpPr>
        <p:spPr>
          <a:xfrm>
            <a:off x="53752" y="704766"/>
            <a:ext cx="9036496" cy="1477328"/>
          </a:xfrm>
          <a:prstGeom prst="rect">
            <a:avLst/>
          </a:prstGeom>
          <a:noFill/>
        </p:spPr>
        <p:txBody>
          <a:bodyPr wrap="square" rtlCol="0">
            <a:spAutoFit/>
          </a:bodyPr>
          <a:lstStyle/>
          <a:p>
            <a:r>
              <a:rPr lang="en-GB" sz="1000" b="1" dirty="0">
                <a:solidFill>
                  <a:srgbClr val="1D3E61"/>
                </a:solidFill>
              </a:rPr>
              <a:t>Key Milestone Dates:</a:t>
            </a:r>
          </a:p>
          <a:p>
            <a:endParaRPr lang="en-GB" sz="1000" b="1" dirty="0">
              <a:solidFill>
                <a:srgbClr val="1D3E61"/>
              </a:solidFill>
            </a:endParaRPr>
          </a:p>
          <a:p>
            <a:pPr marL="285750" indent="-285750">
              <a:buFont typeface="Arial" panose="020B0604020202020204" pitchFamily="34" charset="0"/>
              <a:buChar char="•"/>
            </a:pPr>
            <a:r>
              <a:rPr lang="en-GB" sz="1000" b="1" dirty="0">
                <a:solidFill>
                  <a:srgbClr val="1D3E61"/>
                </a:solidFill>
              </a:rPr>
              <a:t>System &amp; UAT Completion – 27/09/19</a:t>
            </a:r>
          </a:p>
          <a:p>
            <a:pPr marL="285750" indent="-285750">
              <a:buFont typeface="Arial" panose="020B0604020202020204" pitchFamily="34" charset="0"/>
              <a:buChar char="•"/>
            </a:pPr>
            <a:r>
              <a:rPr lang="en-GB" sz="1000" b="1" dirty="0">
                <a:solidFill>
                  <a:srgbClr val="1D3E61"/>
                </a:solidFill>
              </a:rPr>
              <a:t>Regression Test Completion - 11/10/19</a:t>
            </a:r>
          </a:p>
          <a:p>
            <a:pPr marL="285750" indent="-285750">
              <a:buFont typeface="Arial" panose="020B0604020202020204" pitchFamily="34" charset="0"/>
              <a:buChar char="•"/>
            </a:pPr>
            <a:r>
              <a:rPr lang="en-GB" sz="1000" b="1" dirty="0">
                <a:solidFill>
                  <a:srgbClr val="1D3E61"/>
                </a:solidFill>
              </a:rPr>
              <a:t>Performance Test Completion – 25/10/19</a:t>
            </a:r>
          </a:p>
          <a:p>
            <a:pPr marL="285750" indent="-285750">
              <a:buFont typeface="Arial" panose="020B0604020202020204" pitchFamily="34" charset="0"/>
              <a:buChar char="•"/>
            </a:pPr>
            <a:r>
              <a:rPr lang="en-GB" sz="1000" b="1" dirty="0">
                <a:solidFill>
                  <a:srgbClr val="1D3E61"/>
                </a:solidFill>
              </a:rPr>
              <a:t>Implementation – 09/11/19 </a:t>
            </a:r>
          </a:p>
          <a:p>
            <a:pPr marL="285750" indent="-285750">
              <a:buFont typeface="Arial" panose="020B0604020202020204" pitchFamily="34" charset="0"/>
              <a:buChar char="•"/>
            </a:pPr>
            <a:r>
              <a:rPr lang="en-GB" sz="1000" b="1" dirty="0">
                <a:solidFill>
                  <a:srgbClr val="1D3E61"/>
                </a:solidFill>
              </a:rPr>
              <a:t>PIS Completion – 06/12/19</a:t>
            </a:r>
          </a:p>
          <a:p>
            <a:endParaRPr lang="en-GB" sz="1000" dirty="0">
              <a:solidFill>
                <a:srgbClr val="1D3E61"/>
              </a:solidFill>
            </a:endParaRPr>
          </a:p>
          <a:p>
            <a:endParaRPr lang="en-GB" sz="1000" b="1" dirty="0">
              <a:solidFill>
                <a:srgbClr val="1D3E61"/>
              </a:solidFill>
            </a:endParaRPr>
          </a:p>
        </p:txBody>
      </p:sp>
      <p:sp>
        <p:nvSpPr>
          <p:cNvPr id="45" name="Rectangle 44"/>
          <p:cNvSpPr/>
          <p:nvPr/>
        </p:nvSpPr>
        <p:spPr>
          <a:xfrm>
            <a:off x="539552" y="2489870"/>
            <a:ext cx="8424936" cy="225896"/>
          </a:xfrm>
          <a:prstGeom prst="rect">
            <a:avLst/>
          </a:prstGeom>
          <a:solidFill>
            <a:srgbClr val="B1D6E8"/>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2019</a:t>
            </a:r>
          </a:p>
        </p:txBody>
      </p:sp>
      <p:graphicFrame>
        <p:nvGraphicFramePr>
          <p:cNvPr id="73" name="Table 72"/>
          <p:cNvGraphicFramePr>
            <a:graphicFrameLocks noGrp="1"/>
          </p:cNvGraphicFramePr>
          <p:nvPr>
            <p:extLst/>
          </p:nvPr>
        </p:nvGraphicFramePr>
        <p:xfrm>
          <a:off x="539548" y="2715766"/>
          <a:ext cx="8424936" cy="243840"/>
        </p:xfrm>
        <a:graphic>
          <a:graphicData uri="http://schemas.openxmlformats.org/drawingml/2006/table">
            <a:tbl>
              <a:tblPr firstRow="1" bandRow="1">
                <a:tableStyleId>{5C22544A-7EE6-4342-B048-85BDC9FD1C3A}</a:tableStyleId>
              </a:tblPr>
              <a:tblGrid>
                <a:gridCol w="702078">
                  <a:extLst>
                    <a:ext uri="{9D8B030D-6E8A-4147-A177-3AD203B41FA5}">
                      <a16:colId xmlns:a16="http://schemas.microsoft.com/office/drawing/2014/main" val="20000"/>
                    </a:ext>
                  </a:extLst>
                </a:gridCol>
                <a:gridCol w="702078">
                  <a:extLst>
                    <a:ext uri="{9D8B030D-6E8A-4147-A177-3AD203B41FA5}">
                      <a16:colId xmlns:a16="http://schemas.microsoft.com/office/drawing/2014/main" val="20001"/>
                    </a:ext>
                  </a:extLst>
                </a:gridCol>
                <a:gridCol w="702078">
                  <a:extLst>
                    <a:ext uri="{9D8B030D-6E8A-4147-A177-3AD203B41FA5}">
                      <a16:colId xmlns:a16="http://schemas.microsoft.com/office/drawing/2014/main" val="20002"/>
                    </a:ext>
                  </a:extLst>
                </a:gridCol>
                <a:gridCol w="702078">
                  <a:extLst>
                    <a:ext uri="{9D8B030D-6E8A-4147-A177-3AD203B41FA5}">
                      <a16:colId xmlns:a16="http://schemas.microsoft.com/office/drawing/2014/main" val="20003"/>
                    </a:ext>
                  </a:extLst>
                </a:gridCol>
                <a:gridCol w="702078">
                  <a:extLst>
                    <a:ext uri="{9D8B030D-6E8A-4147-A177-3AD203B41FA5}">
                      <a16:colId xmlns:a16="http://schemas.microsoft.com/office/drawing/2014/main" val="20004"/>
                    </a:ext>
                  </a:extLst>
                </a:gridCol>
                <a:gridCol w="702078">
                  <a:extLst>
                    <a:ext uri="{9D8B030D-6E8A-4147-A177-3AD203B41FA5}">
                      <a16:colId xmlns:a16="http://schemas.microsoft.com/office/drawing/2014/main" val="20005"/>
                    </a:ext>
                  </a:extLst>
                </a:gridCol>
                <a:gridCol w="702078">
                  <a:extLst>
                    <a:ext uri="{9D8B030D-6E8A-4147-A177-3AD203B41FA5}">
                      <a16:colId xmlns:a16="http://schemas.microsoft.com/office/drawing/2014/main" val="20006"/>
                    </a:ext>
                  </a:extLst>
                </a:gridCol>
                <a:gridCol w="702078">
                  <a:extLst>
                    <a:ext uri="{9D8B030D-6E8A-4147-A177-3AD203B41FA5}">
                      <a16:colId xmlns:a16="http://schemas.microsoft.com/office/drawing/2014/main" val="20007"/>
                    </a:ext>
                  </a:extLst>
                </a:gridCol>
                <a:gridCol w="702078">
                  <a:extLst>
                    <a:ext uri="{9D8B030D-6E8A-4147-A177-3AD203B41FA5}">
                      <a16:colId xmlns:a16="http://schemas.microsoft.com/office/drawing/2014/main" val="20008"/>
                    </a:ext>
                  </a:extLst>
                </a:gridCol>
                <a:gridCol w="702078">
                  <a:extLst>
                    <a:ext uri="{9D8B030D-6E8A-4147-A177-3AD203B41FA5}">
                      <a16:colId xmlns:a16="http://schemas.microsoft.com/office/drawing/2014/main" val="20009"/>
                    </a:ext>
                  </a:extLst>
                </a:gridCol>
                <a:gridCol w="702078">
                  <a:extLst>
                    <a:ext uri="{9D8B030D-6E8A-4147-A177-3AD203B41FA5}">
                      <a16:colId xmlns:a16="http://schemas.microsoft.com/office/drawing/2014/main" val="20010"/>
                    </a:ext>
                  </a:extLst>
                </a:gridCol>
                <a:gridCol w="702078">
                  <a:extLst>
                    <a:ext uri="{9D8B030D-6E8A-4147-A177-3AD203B41FA5}">
                      <a16:colId xmlns:a16="http://schemas.microsoft.com/office/drawing/2014/main" val="20011"/>
                    </a:ext>
                  </a:extLst>
                </a:gridCol>
              </a:tblGrid>
              <a:tr h="226824">
                <a:tc>
                  <a:txBody>
                    <a:bodyPr/>
                    <a:lstStyle/>
                    <a:p>
                      <a:pPr algn="ctr"/>
                      <a:r>
                        <a:rPr lang="en-GB" sz="1000" dirty="0">
                          <a:solidFill>
                            <a:schemeClr val="tx1"/>
                          </a:solidFill>
                        </a:rPr>
                        <a:t>Jan</a:t>
                      </a:r>
                    </a:p>
                  </a:txBody>
                  <a:tcPr anchor="ctr">
                    <a:solidFill>
                      <a:srgbClr val="B1D6E8"/>
                    </a:solidFill>
                  </a:tcPr>
                </a:tc>
                <a:tc>
                  <a:txBody>
                    <a:bodyPr/>
                    <a:lstStyle/>
                    <a:p>
                      <a:pPr algn="ctr"/>
                      <a:r>
                        <a:rPr lang="en-GB" sz="1000" dirty="0">
                          <a:solidFill>
                            <a:schemeClr val="tx1"/>
                          </a:solidFill>
                        </a:rPr>
                        <a:t>Feb</a:t>
                      </a:r>
                    </a:p>
                  </a:txBody>
                  <a:tcPr anchor="ctr">
                    <a:solidFill>
                      <a:srgbClr val="B1D6E8"/>
                    </a:solidFill>
                  </a:tcPr>
                </a:tc>
                <a:tc>
                  <a:txBody>
                    <a:bodyPr/>
                    <a:lstStyle/>
                    <a:p>
                      <a:pPr algn="ctr"/>
                      <a:r>
                        <a:rPr lang="en-GB" sz="1000" dirty="0">
                          <a:solidFill>
                            <a:schemeClr val="tx1"/>
                          </a:solidFill>
                        </a:rPr>
                        <a:t>Mar</a:t>
                      </a:r>
                    </a:p>
                  </a:txBody>
                  <a:tcPr anchor="ctr">
                    <a:solidFill>
                      <a:srgbClr val="B1D6E8"/>
                    </a:solidFill>
                  </a:tcPr>
                </a:tc>
                <a:tc>
                  <a:txBody>
                    <a:bodyPr/>
                    <a:lstStyle/>
                    <a:p>
                      <a:pPr algn="ctr"/>
                      <a:r>
                        <a:rPr lang="en-GB" sz="1000" dirty="0">
                          <a:solidFill>
                            <a:schemeClr val="tx1"/>
                          </a:solidFill>
                        </a:rPr>
                        <a:t>Apr</a:t>
                      </a:r>
                    </a:p>
                  </a:txBody>
                  <a:tcPr anchor="ctr">
                    <a:solidFill>
                      <a:srgbClr val="B1D6E8"/>
                    </a:solidFill>
                  </a:tcPr>
                </a:tc>
                <a:tc>
                  <a:txBody>
                    <a:bodyPr/>
                    <a:lstStyle/>
                    <a:p>
                      <a:pPr algn="ctr"/>
                      <a:r>
                        <a:rPr lang="en-GB" sz="1000" dirty="0">
                          <a:solidFill>
                            <a:schemeClr val="tx1"/>
                          </a:solidFill>
                        </a:rPr>
                        <a:t>May</a:t>
                      </a:r>
                    </a:p>
                  </a:txBody>
                  <a:tcPr anchor="ctr">
                    <a:solidFill>
                      <a:srgbClr val="B1D6E8"/>
                    </a:solidFill>
                  </a:tcPr>
                </a:tc>
                <a:tc>
                  <a:txBody>
                    <a:bodyPr/>
                    <a:lstStyle/>
                    <a:p>
                      <a:pPr algn="ctr"/>
                      <a:r>
                        <a:rPr lang="en-GB" sz="1000" dirty="0">
                          <a:solidFill>
                            <a:schemeClr val="tx1"/>
                          </a:solidFill>
                        </a:rPr>
                        <a:t>June</a:t>
                      </a:r>
                    </a:p>
                  </a:txBody>
                  <a:tcPr anchor="ctr">
                    <a:solidFill>
                      <a:srgbClr val="B1D6E8"/>
                    </a:solidFill>
                  </a:tcPr>
                </a:tc>
                <a:tc>
                  <a:txBody>
                    <a:bodyPr/>
                    <a:lstStyle/>
                    <a:p>
                      <a:pPr algn="ctr"/>
                      <a:r>
                        <a:rPr lang="en-GB" sz="1000" dirty="0">
                          <a:solidFill>
                            <a:schemeClr val="tx1"/>
                          </a:solidFill>
                        </a:rPr>
                        <a:t>July</a:t>
                      </a:r>
                    </a:p>
                  </a:txBody>
                  <a:tcPr anchor="ctr">
                    <a:solidFill>
                      <a:srgbClr val="B1D6E8"/>
                    </a:solidFill>
                  </a:tcPr>
                </a:tc>
                <a:tc>
                  <a:txBody>
                    <a:bodyPr/>
                    <a:lstStyle/>
                    <a:p>
                      <a:pPr algn="ctr"/>
                      <a:r>
                        <a:rPr lang="en-GB" sz="1000" dirty="0">
                          <a:solidFill>
                            <a:schemeClr val="tx1"/>
                          </a:solidFill>
                        </a:rPr>
                        <a:t>Aug</a:t>
                      </a:r>
                    </a:p>
                  </a:txBody>
                  <a:tcPr anchor="ctr">
                    <a:solidFill>
                      <a:srgbClr val="B1D6E8"/>
                    </a:solidFill>
                  </a:tcPr>
                </a:tc>
                <a:tc>
                  <a:txBody>
                    <a:bodyPr/>
                    <a:lstStyle/>
                    <a:p>
                      <a:pPr algn="ctr"/>
                      <a:r>
                        <a:rPr lang="en-GB" sz="1000" dirty="0">
                          <a:solidFill>
                            <a:schemeClr val="tx1"/>
                          </a:solidFill>
                        </a:rPr>
                        <a:t>Sept</a:t>
                      </a:r>
                    </a:p>
                  </a:txBody>
                  <a:tcPr anchor="ctr">
                    <a:solidFill>
                      <a:srgbClr val="B1D6E8"/>
                    </a:solidFill>
                  </a:tcPr>
                </a:tc>
                <a:tc>
                  <a:txBody>
                    <a:bodyPr/>
                    <a:lstStyle/>
                    <a:p>
                      <a:pPr algn="ctr"/>
                      <a:r>
                        <a:rPr lang="en-GB" sz="1000" dirty="0">
                          <a:solidFill>
                            <a:schemeClr val="tx1"/>
                          </a:solidFill>
                        </a:rPr>
                        <a:t>Oct</a:t>
                      </a:r>
                    </a:p>
                  </a:txBody>
                  <a:tcPr anchor="ctr">
                    <a:solidFill>
                      <a:srgbClr val="B1D6E8"/>
                    </a:solidFill>
                  </a:tcPr>
                </a:tc>
                <a:tc>
                  <a:txBody>
                    <a:bodyPr/>
                    <a:lstStyle/>
                    <a:p>
                      <a:pPr algn="ctr"/>
                      <a:r>
                        <a:rPr lang="en-GB" sz="1000" dirty="0">
                          <a:solidFill>
                            <a:schemeClr val="tx1"/>
                          </a:solidFill>
                        </a:rPr>
                        <a:t>Nov</a:t>
                      </a:r>
                    </a:p>
                  </a:txBody>
                  <a:tcPr anchor="ctr">
                    <a:solidFill>
                      <a:srgbClr val="B1D6E8"/>
                    </a:solidFill>
                  </a:tcPr>
                </a:tc>
                <a:tc>
                  <a:txBody>
                    <a:bodyPr/>
                    <a:lstStyle/>
                    <a:p>
                      <a:pPr algn="ctr"/>
                      <a:r>
                        <a:rPr lang="en-GB" sz="1000" dirty="0">
                          <a:solidFill>
                            <a:schemeClr val="tx1"/>
                          </a:solidFill>
                        </a:rPr>
                        <a:t>Dec</a:t>
                      </a:r>
                    </a:p>
                  </a:txBody>
                  <a:tcPr anchor="ctr">
                    <a:solidFill>
                      <a:srgbClr val="B1D6E8"/>
                    </a:solidFill>
                  </a:tcPr>
                </a:tc>
                <a:extLst>
                  <a:ext uri="{0D108BD9-81ED-4DB2-BD59-A6C34878D82A}">
                    <a16:rowId xmlns:a16="http://schemas.microsoft.com/office/drawing/2014/main" val="10000"/>
                  </a:ext>
                </a:extLst>
              </a:tr>
            </a:tbl>
          </a:graphicData>
        </a:graphic>
      </p:graphicFrame>
      <p:sp>
        <p:nvSpPr>
          <p:cNvPr id="74" name="Rectangle 73"/>
          <p:cNvSpPr/>
          <p:nvPr/>
        </p:nvSpPr>
        <p:spPr>
          <a:xfrm>
            <a:off x="197768" y="3003798"/>
            <a:ext cx="341784" cy="1296144"/>
          </a:xfrm>
          <a:prstGeom prst="rect">
            <a:avLst/>
          </a:prstGeom>
          <a:solidFill>
            <a:srgbClr val="B1D6E8"/>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1100" b="1" dirty="0">
                <a:solidFill>
                  <a:schemeClr val="tx1"/>
                </a:solidFill>
              </a:rPr>
              <a:t>XRN4828</a:t>
            </a:r>
          </a:p>
          <a:p>
            <a:pPr algn="ctr"/>
            <a:r>
              <a:rPr lang="en-GB" sz="1100" b="1" dirty="0">
                <a:solidFill>
                  <a:schemeClr val="tx1"/>
                </a:solidFill>
              </a:rPr>
              <a:t>Nov-19</a:t>
            </a:r>
          </a:p>
        </p:txBody>
      </p:sp>
      <p:sp>
        <p:nvSpPr>
          <p:cNvPr id="77" name="Flowchart: Process 76"/>
          <p:cNvSpPr/>
          <p:nvPr/>
        </p:nvSpPr>
        <p:spPr>
          <a:xfrm>
            <a:off x="2699792" y="3363838"/>
            <a:ext cx="936104" cy="360040"/>
          </a:xfrm>
          <a:prstGeom prst="flowChartProcess">
            <a:avLst/>
          </a:prstGeom>
          <a:solidFill>
            <a:srgbClr val="0070C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HLD &amp; Change Pack Production</a:t>
            </a:r>
          </a:p>
        </p:txBody>
      </p:sp>
      <p:sp>
        <p:nvSpPr>
          <p:cNvPr id="120" name="Flowchart: Process 119"/>
          <p:cNvSpPr/>
          <p:nvPr/>
        </p:nvSpPr>
        <p:spPr>
          <a:xfrm>
            <a:off x="4355976" y="3363838"/>
            <a:ext cx="396044" cy="360040"/>
          </a:xfrm>
          <a:prstGeom prst="flowChartProcess">
            <a:avLst/>
          </a:prstGeom>
          <a:solidFill>
            <a:srgbClr val="0070C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Design</a:t>
            </a:r>
          </a:p>
        </p:txBody>
      </p:sp>
      <p:sp>
        <p:nvSpPr>
          <p:cNvPr id="121" name="Flowchart: Process 120"/>
          <p:cNvSpPr/>
          <p:nvPr/>
        </p:nvSpPr>
        <p:spPr>
          <a:xfrm>
            <a:off x="4752020" y="3363838"/>
            <a:ext cx="468052" cy="360040"/>
          </a:xfrm>
          <a:prstGeom prst="flowChartProcess">
            <a:avLst/>
          </a:prstGeom>
          <a:solidFill>
            <a:srgbClr val="0070C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Build &amp; FUT</a:t>
            </a:r>
          </a:p>
        </p:txBody>
      </p:sp>
      <p:sp>
        <p:nvSpPr>
          <p:cNvPr id="122" name="Flowchart: Process 121"/>
          <p:cNvSpPr/>
          <p:nvPr/>
        </p:nvSpPr>
        <p:spPr>
          <a:xfrm>
            <a:off x="5220072" y="3363838"/>
            <a:ext cx="540060" cy="360040"/>
          </a:xfrm>
          <a:prstGeom prst="flowChartProcess">
            <a:avLst/>
          </a:prstGeom>
          <a:solidFill>
            <a:srgbClr val="0070C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ST &amp; SIT</a:t>
            </a:r>
          </a:p>
        </p:txBody>
      </p:sp>
      <p:sp>
        <p:nvSpPr>
          <p:cNvPr id="123" name="Flowchart: Process 122"/>
          <p:cNvSpPr/>
          <p:nvPr/>
        </p:nvSpPr>
        <p:spPr>
          <a:xfrm>
            <a:off x="5724128" y="3363838"/>
            <a:ext cx="1080120" cy="360040"/>
          </a:xfrm>
          <a:prstGeom prst="flowChartProcess">
            <a:avLst/>
          </a:prstGeom>
          <a:solidFill>
            <a:srgbClr val="0070C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UAT</a:t>
            </a:r>
          </a:p>
        </p:txBody>
      </p:sp>
      <p:sp>
        <p:nvSpPr>
          <p:cNvPr id="129" name="Flowchart: Process 128"/>
          <p:cNvSpPr/>
          <p:nvPr/>
        </p:nvSpPr>
        <p:spPr>
          <a:xfrm>
            <a:off x="6804248" y="3363838"/>
            <a:ext cx="576064" cy="360040"/>
          </a:xfrm>
          <a:prstGeom prst="flowChartProcess">
            <a:avLst/>
          </a:prstGeom>
          <a:solidFill>
            <a:srgbClr val="FFC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RT &amp; PT</a:t>
            </a:r>
          </a:p>
        </p:txBody>
      </p:sp>
      <p:sp>
        <p:nvSpPr>
          <p:cNvPr id="154" name="Flowchart: Process 153"/>
          <p:cNvSpPr/>
          <p:nvPr/>
        </p:nvSpPr>
        <p:spPr>
          <a:xfrm>
            <a:off x="7740352" y="3363838"/>
            <a:ext cx="1080120" cy="360040"/>
          </a:xfrm>
          <a:prstGeom prst="flowChartProcess">
            <a:avLst/>
          </a:prstGeom>
          <a:solidFill>
            <a:srgbClr val="FFC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PIS</a:t>
            </a:r>
          </a:p>
        </p:txBody>
      </p:sp>
      <p:sp>
        <p:nvSpPr>
          <p:cNvPr id="155" name="Rectangle 114"/>
          <p:cNvSpPr>
            <a:spLocks noChangeArrowheads="1"/>
          </p:cNvSpPr>
          <p:nvPr/>
        </p:nvSpPr>
        <p:spPr bwMode="auto">
          <a:xfrm>
            <a:off x="1187624" y="4091250"/>
            <a:ext cx="70325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a:r>
              <a:rPr lang="en-US" altLang="en-US" sz="800" dirty="0">
                <a:solidFill>
                  <a:srgbClr val="000000"/>
                </a:solidFill>
              </a:rPr>
              <a:t>04/02: EQR Approval</a:t>
            </a:r>
            <a:endParaRPr lang="en-US" altLang="en-US" dirty="0">
              <a:solidFill>
                <a:prstClr val="black"/>
              </a:solidFill>
            </a:endParaRPr>
          </a:p>
        </p:txBody>
      </p:sp>
      <p:sp>
        <p:nvSpPr>
          <p:cNvPr id="156" name="Oval 116"/>
          <p:cNvSpPr>
            <a:spLocks noChangeArrowheads="1"/>
          </p:cNvSpPr>
          <p:nvPr/>
        </p:nvSpPr>
        <p:spPr bwMode="auto">
          <a:xfrm>
            <a:off x="3046957" y="4011910"/>
            <a:ext cx="126610" cy="109537"/>
          </a:xfrm>
          <a:prstGeom prst="ellipse">
            <a:avLst/>
          </a:prstGeom>
          <a:solidFill>
            <a:srgbClr val="0070C0"/>
          </a:solidFill>
          <a:ln w="317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7" name="Rectangle 114"/>
          <p:cNvSpPr>
            <a:spLocks noChangeArrowheads="1"/>
          </p:cNvSpPr>
          <p:nvPr/>
        </p:nvSpPr>
        <p:spPr bwMode="auto">
          <a:xfrm>
            <a:off x="2716615" y="4163258"/>
            <a:ext cx="70325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a:r>
              <a:rPr lang="en-US" altLang="en-US" sz="800" dirty="0">
                <a:solidFill>
                  <a:srgbClr val="000000"/>
                </a:solidFill>
              </a:rPr>
              <a:t>10/04: BER Approval</a:t>
            </a:r>
            <a:endParaRPr lang="en-US" altLang="en-US" dirty="0">
              <a:solidFill>
                <a:prstClr val="black"/>
              </a:solidFill>
            </a:endParaRPr>
          </a:p>
        </p:txBody>
      </p:sp>
      <p:sp>
        <p:nvSpPr>
          <p:cNvPr id="158" name="Oval 116"/>
          <p:cNvSpPr>
            <a:spLocks noChangeArrowheads="1"/>
          </p:cNvSpPr>
          <p:nvPr/>
        </p:nvSpPr>
        <p:spPr bwMode="auto">
          <a:xfrm>
            <a:off x="3635896" y="4012234"/>
            <a:ext cx="126610" cy="109537"/>
          </a:xfrm>
          <a:prstGeom prst="ellipse">
            <a:avLst/>
          </a:prstGeom>
          <a:solidFill>
            <a:srgbClr val="0070C0"/>
          </a:solidFill>
          <a:ln w="317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9" name="Rectangle 114"/>
          <p:cNvSpPr>
            <a:spLocks noChangeArrowheads="1"/>
          </p:cNvSpPr>
          <p:nvPr/>
        </p:nvSpPr>
        <p:spPr bwMode="auto">
          <a:xfrm>
            <a:off x="3364687" y="4153129"/>
            <a:ext cx="70325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a:r>
              <a:rPr lang="en-US" altLang="en-US" sz="800" dirty="0">
                <a:solidFill>
                  <a:srgbClr val="000000"/>
                </a:solidFill>
              </a:rPr>
              <a:t>08/05: Change Pack Approval</a:t>
            </a:r>
            <a:endParaRPr lang="en-US" altLang="en-US" dirty="0">
              <a:solidFill>
                <a:prstClr val="black"/>
              </a:solidFill>
            </a:endParaRPr>
          </a:p>
        </p:txBody>
      </p:sp>
      <p:sp>
        <p:nvSpPr>
          <p:cNvPr id="165" name="Rectangle 114"/>
          <p:cNvSpPr>
            <a:spLocks noChangeArrowheads="1"/>
          </p:cNvSpPr>
          <p:nvPr/>
        </p:nvSpPr>
        <p:spPr bwMode="auto">
          <a:xfrm>
            <a:off x="7380312" y="3837697"/>
            <a:ext cx="70325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a:r>
              <a:rPr lang="en-US" altLang="en-US" sz="800" dirty="0">
                <a:solidFill>
                  <a:srgbClr val="000000"/>
                </a:solidFill>
              </a:rPr>
              <a:t>GO LIVE 09/11/19 - TBC</a:t>
            </a:r>
            <a:endParaRPr lang="en-US" altLang="en-US" dirty="0">
              <a:solidFill>
                <a:prstClr val="black"/>
              </a:solidFill>
            </a:endParaRPr>
          </a:p>
        </p:txBody>
      </p:sp>
      <p:sp>
        <p:nvSpPr>
          <p:cNvPr id="166" name="Oval 116"/>
          <p:cNvSpPr>
            <a:spLocks noChangeArrowheads="1"/>
          </p:cNvSpPr>
          <p:nvPr/>
        </p:nvSpPr>
        <p:spPr bwMode="auto">
          <a:xfrm>
            <a:off x="1493062" y="3974381"/>
            <a:ext cx="126610" cy="109537"/>
          </a:xfrm>
          <a:prstGeom prst="ellipse">
            <a:avLst/>
          </a:prstGeom>
          <a:solidFill>
            <a:srgbClr val="0070C0"/>
          </a:solidFill>
          <a:ln w="317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4" name="Flowchart: Process 23"/>
          <p:cNvSpPr/>
          <p:nvPr/>
        </p:nvSpPr>
        <p:spPr>
          <a:xfrm>
            <a:off x="7380312" y="3363838"/>
            <a:ext cx="360040" cy="360040"/>
          </a:xfrm>
          <a:prstGeom prst="flowChartProcess">
            <a:avLst/>
          </a:prstGeom>
          <a:solidFill>
            <a:srgbClr val="FFC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dirty="0">
                <a:solidFill>
                  <a:schemeClr val="tx1"/>
                </a:solidFill>
              </a:rPr>
              <a:t>IDR </a:t>
            </a:r>
          </a:p>
        </p:txBody>
      </p:sp>
      <p:sp>
        <p:nvSpPr>
          <p:cNvPr id="78" name="5-Point Star 77"/>
          <p:cNvSpPr/>
          <p:nvPr/>
        </p:nvSpPr>
        <p:spPr>
          <a:xfrm>
            <a:off x="7668344" y="3508178"/>
            <a:ext cx="144016" cy="143692"/>
          </a:xfrm>
          <a:prstGeom prst="star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05042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457200" y="252545"/>
            <a:ext cx="8229600" cy="637580"/>
          </a:xfrm>
        </p:spPr>
        <p:txBody>
          <a:bodyPr/>
          <a:lstStyle/>
          <a:p>
            <a:r>
              <a:rPr lang="en-GB" dirty="0"/>
              <a:t>7.3 XRN4996 - June 20 Release -  Status Update</a:t>
            </a:r>
          </a:p>
        </p:txBody>
      </p:sp>
      <p:graphicFrame>
        <p:nvGraphicFramePr>
          <p:cNvPr id="4" name="Content Placeholder 3">
            <a:extLst>
              <a:ext uri="{FF2B5EF4-FFF2-40B4-BE49-F238E27FC236}">
                <a16:creationId xmlns:a16="http://schemas.microsoft.com/office/drawing/2014/main" id="{60E62DC6-3EBE-4901-B700-870330337CDA}"/>
              </a:ext>
            </a:extLst>
          </p:cNvPr>
          <p:cNvGraphicFramePr>
            <a:graphicFrameLocks/>
          </p:cNvGraphicFramePr>
          <p:nvPr>
            <p:extLst/>
          </p:nvPr>
        </p:nvGraphicFramePr>
        <p:xfrm>
          <a:off x="225860" y="1059582"/>
          <a:ext cx="8594612" cy="3329673"/>
        </p:xfrm>
        <a:graphic>
          <a:graphicData uri="http://schemas.openxmlformats.org/drawingml/2006/table">
            <a:tbl>
              <a:tblPr firstRow="1" bandRow="1"/>
              <a:tblGrid>
                <a:gridCol w="1210676">
                  <a:extLst>
                    <a:ext uri="{9D8B030D-6E8A-4147-A177-3AD203B41FA5}">
                      <a16:colId xmlns:a16="http://schemas.microsoft.com/office/drawing/2014/main" val="20000"/>
                    </a:ext>
                  </a:extLst>
                </a:gridCol>
                <a:gridCol w="1881159">
                  <a:extLst>
                    <a:ext uri="{9D8B030D-6E8A-4147-A177-3AD203B41FA5}">
                      <a16:colId xmlns:a16="http://schemas.microsoft.com/office/drawing/2014/main" val="20001"/>
                    </a:ext>
                  </a:extLst>
                </a:gridCol>
                <a:gridCol w="1840713">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789856">
                  <a:extLst>
                    <a:ext uri="{9D8B030D-6E8A-4147-A177-3AD203B41FA5}">
                      <a16:colId xmlns:a16="http://schemas.microsoft.com/office/drawing/2014/main" val="20004"/>
                    </a:ext>
                  </a:extLst>
                </a:gridCol>
              </a:tblGrid>
              <a:tr h="370532">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50" kern="1200" baseline="0" dirty="0">
                          <a:solidFill>
                            <a:schemeClr val="bg1"/>
                          </a:solidFill>
                          <a:latin typeface="Arial" panose="020B0604020202020204" pitchFamily="34" charset="0"/>
                          <a:ea typeface="+mn-ea"/>
                          <a:cs typeface="Arial" panose="020B0604020202020204" pitchFamily="34" charset="0"/>
                        </a:rPr>
                        <a:t>9</a:t>
                      </a:r>
                      <a:r>
                        <a:rPr lang="en-GB" sz="1050" kern="1200" baseline="30000" dirty="0">
                          <a:solidFill>
                            <a:schemeClr val="bg1"/>
                          </a:solidFill>
                          <a:latin typeface="Arial" panose="020B0604020202020204" pitchFamily="34" charset="0"/>
                          <a:ea typeface="+mn-ea"/>
                          <a:cs typeface="Arial" panose="020B0604020202020204" pitchFamily="34" charset="0"/>
                        </a:rPr>
                        <a:t>th</a:t>
                      </a:r>
                      <a:r>
                        <a:rPr lang="en-GB" sz="1050" kern="1200" baseline="0" dirty="0">
                          <a:solidFill>
                            <a:schemeClr val="bg1"/>
                          </a:solidFill>
                          <a:latin typeface="Arial" panose="020B0604020202020204" pitchFamily="34" charset="0"/>
                          <a:ea typeface="+mn-ea"/>
                          <a:cs typeface="Arial" panose="020B0604020202020204" pitchFamily="34" charset="0"/>
                        </a:rPr>
                        <a:t> October 2019</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algn="ctr"/>
                      <a:r>
                        <a:rPr lang="en-GB" sz="1050" b="1" i="0" dirty="0">
                          <a:solidFill>
                            <a:schemeClr val="bg1"/>
                          </a:solidFill>
                          <a:latin typeface="Arial" panose="020B0604020202020204" pitchFamily="34" charset="0"/>
                          <a:cs typeface="Arial" panose="020B0604020202020204" pitchFamily="34" charset="0"/>
                        </a:rPr>
                        <a:t>Overall</a:t>
                      </a:r>
                      <a:r>
                        <a:rPr lang="en-GB" sz="1050" b="1" i="0" baseline="0" dirty="0">
                          <a:solidFill>
                            <a:schemeClr val="bg1"/>
                          </a:solidFill>
                          <a:latin typeface="Arial" panose="020B0604020202020204" pitchFamily="34" charset="0"/>
                          <a:cs typeface="Arial" panose="020B0604020202020204" pitchFamily="34" charset="0"/>
                        </a:rPr>
                        <a:t> Project RAG Status</a:t>
                      </a:r>
                      <a:r>
                        <a:rPr lang="en-GB" sz="1000" b="1" i="0" baseline="0" dirty="0">
                          <a:solidFill>
                            <a:schemeClr val="bg1"/>
                          </a:solidFill>
                          <a:latin typeface="Arial" panose="020B0604020202020204" pitchFamily="34" charset="0"/>
                          <a:cs typeface="Arial" panose="020B0604020202020204" pitchFamily="34" charset="0"/>
                        </a:rPr>
                        <a:t>: </a:t>
                      </a:r>
                      <a:endParaRPr lang="en-GB" sz="1000" b="1" i="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pPr algn="ctr"/>
                      <a:endParaRPr lang="en-GB" sz="1800" dirty="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pPr algn="ctr"/>
                      <a:endParaRPr lang="en-GB" sz="1600" dirty="0">
                        <a:solidFill>
                          <a:schemeClr val="tx1"/>
                        </a:solidFill>
                      </a:endParaRPr>
                    </a:p>
                  </a:txBody>
                  <a:tcPr marL="91435" marR="91435"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900" dirty="0">
                        <a:solidFill>
                          <a:schemeClr val="tx1"/>
                        </a:solidFill>
                        <a:latin typeface="+mn-lt"/>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0000"/>
                  </a:ext>
                </a:extLst>
              </a:tr>
              <a:tr h="324477">
                <a:tc vMerge="1">
                  <a:txBody>
                    <a:bodyPr/>
                    <a:lstStyle/>
                    <a:p>
                      <a:pPr algn="ctr"/>
                      <a:endParaRPr lang="en-GB" sz="1800" dirty="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50" b="1" dirty="0">
                          <a:solidFill>
                            <a:schemeClr val="bg1"/>
                          </a:solidFill>
                          <a:latin typeface="Arial" panose="020B0604020202020204" pitchFamily="34" charset="0"/>
                          <a:cs typeface="Arial" panose="020B0604020202020204" pitchFamily="34" charset="0"/>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Calibri Light" panose="020F0302020204030204" pitchFamily="34" charset="0"/>
                        </a:rPr>
                        <a:t>Resources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10001"/>
                  </a:ext>
                </a:extLst>
              </a:tr>
              <a:tr h="35043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RAG</a:t>
                      </a:r>
                      <a:r>
                        <a:rPr lang="en-GB" sz="1050" b="1" baseline="0" dirty="0">
                          <a:solidFill>
                            <a:schemeClr val="bg1"/>
                          </a:solidFill>
                          <a:latin typeface="Arial" panose="020B0604020202020204" pitchFamily="34" charset="0"/>
                          <a:cs typeface="Arial" panose="020B0604020202020204" pitchFamily="34" charset="0"/>
                        </a:rPr>
                        <a:t> Status</a:t>
                      </a:r>
                      <a:endParaRPr lang="en-GB" sz="1050" b="1"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endParaRPr lang="en-GB" sz="900" b="1" dirty="0">
                        <a:solidFill>
                          <a:schemeClr val="bg1"/>
                        </a:solidFill>
                        <a:latin typeface="Arial" panose="020B0604020202020204" pitchFamily="34" charset="0"/>
                        <a:cs typeface="Arial" panose="020B0604020202020204" pitchFamily="34" charset="0"/>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Arial" panose="020B0604020202020204" pitchFamily="34" charset="0"/>
                        <a:ea typeface="+mn-ea"/>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Arial" panose="020B0604020202020204" pitchFamily="34" charset="0"/>
                        <a:ea typeface="+mn-ea"/>
                        <a:cs typeface="Arial" panose="020B0604020202020204" pitchFamily="34" charset="0"/>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mn-lt"/>
                        <a:ea typeface="+mn-ea"/>
                        <a:cs typeface="+mn-cs"/>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16494">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Status</a:t>
                      </a:r>
                      <a:r>
                        <a:rPr lang="en-GB" sz="1050" b="1" baseline="0" dirty="0">
                          <a:solidFill>
                            <a:schemeClr val="bg1"/>
                          </a:solidFill>
                          <a:latin typeface="Arial" panose="020B0604020202020204" pitchFamily="34" charset="0"/>
                          <a:cs typeface="Arial" panose="020B0604020202020204" pitchFamily="34" charset="0"/>
                        </a:rPr>
                        <a:t> Justification</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endParaRPr lang="en-GB"/>
                    </a:p>
                  </a:txBody>
                  <a:tcPr/>
                </a:tc>
                <a:tc hMerge="1">
                  <a:txBody>
                    <a:bodyPr/>
                    <a:lstStyle/>
                    <a:p>
                      <a:pPr algn="ctr"/>
                      <a:endParaRPr lang="en-GB" dirty="0"/>
                    </a:p>
                  </a:txBody>
                  <a:tcPr>
                    <a:solidFill>
                      <a:srgbClr val="FFC000"/>
                    </a:solidFill>
                  </a:tcPr>
                </a:tc>
                <a:tc hMerge="1">
                  <a:txBody>
                    <a:bodyPr/>
                    <a:lstStyle/>
                    <a:p>
                      <a:endParaRPr lang="en-GB"/>
                    </a:p>
                  </a:txBody>
                  <a:tcPr/>
                </a:tc>
                <a:tc hMerge="1">
                  <a:txBody>
                    <a:bodyPr/>
                    <a:lstStyle/>
                    <a:p>
                      <a:pPr marL="0" algn="ctr" defTabSz="457200" rtl="0" eaLnBrk="1" latinLnBrk="0" hangingPunct="1"/>
                      <a:endParaRPr lang="en-GB" sz="1800" kern="1200" dirty="0">
                        <a:solidFill>
                          <a:schemeClr val="dk1"/>
                        </a:solidFill>
                        <a:latin typeface="+mn-lt"/>
                        <a:ea typeface="+mn-ea"/>
                        <a:cs typeface="+mn-cs"/>
                      </a:endParaRPr>
                    </a:p>
                  </a:txBody>
                  <a:tcPr>
                    <a:solidFill>
                      <a:srgbClr val="92D050"/>
                    </a:solidFill>
                  </a:tcPr>
                </a:tc>
                <a:extLst>
                  <a:ext uri="{0D108BD9-81ED-4DB2-BD59-A6C34878D82A}">
                    <a16:rowId xmlns:a16="http://schemas.microsoft.com/office/drawing/2014/main" val="10003"/>
                  </a:ext>
                </a:extLst>
              </a:tr>
              <a:tr h="88625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dirty="0">
                          <a:solidFill>
                            <a:schemeClr val="bg1"/>
                          </a:solidFill>
                          <a:latin typeface="Arial" panose="020B0604020202020204" pitchFamily="34" charset="0"/>
                          <a:ea typeface="+mn-ea"/>
                          <a:cs typeface="Arial" panose="020B0604020202020204" pitchFamily="34" charset="0"/>
                        </a:rPr>
                        <a:t>Schedule</a:t>
                      </a:r>
                    </a:p>
                    <a:p>
                      <a:pPr algn="ctr"/>
                      <a:endParaRPr lang="en-GB" sz="1050" b="1" baseline="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lvl="0" indent="-171450">
                        <a:buFont typeface="Arial" panose="020B0604020202020204" pitchFamily="34" charset="0"/>
                        <a:buChar char="•"/>
                      </a:pPr>
                      <a:r>
                        <a:rPr kumimoji="0" lang="en-GB" sz="105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Plan: </a:t>
                      </a:r>
                      <a:r>
                        <a:rPr kumimoji="0" lang="en-GB"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Following </a:t>
                      </a:r>
                      <a:r>
                        <a:rPr kumimoji="0" lang="en-US"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the completion of Detailed Design Phase, the June 20 implementation date will be proposed to </a:t>
                      </a:r>
                      <a:r>
                        <a:rPr kumimoji="0" lang="en-US" sz="1050" b="0" i="0" u="none" strike="noStrike" kern="1200" cap="none" normalizeH="0" baseline="0" dirty="0" err="1">
                          <a:ln>
                            <a:noFill/>
                          </a:ln>
                          <a:solidFill>
                            <a:schemeClr val="tx1"/>
                          </a:solidFill>
                          <a:effectLst/>
                          <a:latin typeface="Arial" panose="020B0604020202020204" pitchFamily="34" charset="0"/>
                          <a:ea typeface="Verdana" pitchFamily="34" charset="0"/>
                          <a:cs typeface="Arial" panose="020B0604020202020204" pitchFamily="34" charset="0"/>
                        </a:rPr>
                        <a:t>ChMC</a:t>
                      </a:r>
                      <a:r>
                        <a:rPr kumimoji="0" lang="en-US"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for approval</a:t>
                      </a:r>
                      <a:r>
                        <a:rPr kumimoji="0" lang="en-GB"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a:t>
                      </a:r>
                    </a:p>
                    <a:p>
                      <a:pPr marL="171450" lvl="0" indent="-171450">
                        <a:buFont typeface="Arial" panose="020B0604020202020204" pitchFamily="34" charset="0"/>
                        <a:buChar char="•"/>
                      </a:pPr>
                      <a:r>
                        <a:rPr kumimoji="0" lang="en-GB" sz="105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Design</a:t>
                      </a:r>
                      <a:r>
                        <a:rPr kumimoji="0" lang="en-GB"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Design workshops are continuing.</a:t>
                      </a:r>
                    </a:p>
                    <a:p>
                      <a:pPr marL="171450" lvl="0" indent="-171450">
                        <a:buFont typeface="Arial" panose="020B0604020202020204" pitchFamily="34" charset="0"/>
                        <a:buChar char="•"/>
                      </a:pPr>
                      <a:r>
                        <a:rPr kumimoji="0" lang="en-GB" sz="105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Change Packs</a:t>
                      </a:r>
                      <a:r>
                        <a:rPr kumimoji="0" lang="en-GB"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Aiming to deliver the change packs to </a:t>
                      </a:r>
                      <a:r>
                        <a:rPr kumimoji="0" lang="en-GB" sz="1050" b="0" i="0" u="none" strike="noStrike" kern="1200" cap="none" normalizeH="0" baseline="0" dirty="0" err="1">
                          <a:ln>
                            <a:noFill/>
                          </a:ln>
                          <a:solidFill>
                            <a:schemeClr val="tx1"/>
                          </a:solidFill>
                          <a:effectLst/>
                          <a:latin typeface="Arial" panose="020B0604020202020204" pitchFamily="34" charset="0"/>
                          <a:ea typeface="Verdana" pitchFamily="34" charset="0"/>
                          <a:cs typeface="Arial" panose="020B0604020202020204" pitchFamily="34" charset="0"/>
                        </a:rPr>
                        <a:t>ChMC</a:t>
                      </a:r>
                      <a:r>
                        <a:rPr kumimoji="0" lang="en-GB"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in November for approval in December.</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5"/>
                  </a:ext>
                </a:extLst>
              </a:tr>
              <a:tr h="39230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panose="020B0604020202020204" pitchFamily="34" charset="0"/>
                          <a:cs typeface="Arial" panose="020B0604020202020204" pitchFamily="34" charset="0"/>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5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Risk</a:t>
                      </a:r>
                      <a:r>
                        <a:rPr kumimoji="0" lang="en-US"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 There is a risk that due to multiple deliveries running in parallel there may be limited access to resources.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22737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panose="020B0604020202020204" pitchFamily="34" charset="0"/>
                          <a:cs typeface="Arial" panose="020B0604020202020204" pitchFamily="34" charset="0"/>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lvl="0" indent="-171450">
                        <a:buFont typeface="Arial" panose="020B0604020202020204" pitchFamily="34" charset="0"/>
                        <a:buChar char="•"/>
                      </a:pPr>
                      <a:r>
                        <a:rPr kumimoji="0" lang="en-US"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BER for full delivery to be presented to </a:t>
                      </a:r>
                      <a:r>
                        <a:rPr kumimoji="0" lang="en-US" sz="1050" b="0" i="0" u="none" strike="noStrike" kern="1200" cap="none" normalizeH="0" baseline="0" dirty="0" err="1">
                          <a:ln>
                            <a:noFill/>
                          </a:ln>
                          <a:solidFill>
                            <a:schemeClr val="tx1"/>
                          </a:solidFill>
                          <a:effectLst/>
                          <a:latin typeface="Arial" panose="020B0604020202020204" pitchFamily="34" charset="0"/>
                          <a:ea typeface="Verdana" pitchFamily="34" charset="0"/>
                          <a:cs typeface="Arial" panose="020B0604020202020204" pitchFamily="34" charset="0"/>
                        </a:rPr>
                        <a:t>ChMC</a:t>
                      </a:r>
                      <a:r>
                        <a:rPr kumimoji="0" lang="en-US"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in November 19</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7"/>
                  </a:ext>
                </a:extLst>
              </a:tr>
              <a:tr h="284222">
                <a:tc>
                  <a:txBody>
                    <a:bodyPr/>
                    <a:lstStyle/>
                    <a:p>
                      <a:pPr algn="ctr"/>
                      <a:r>
                        <a:rPr lang="en-GB" sz="1050" b="1" baseline="0" dirty="0">
                          <a:solidFill>
                            <a:schemeClr val="bg1"/>
                          </a:solidFill>
                          <a:latin typeface="Arial" panose="020B0604020202020204" pitchFamily="34" charset="0"/>
                          <a:cs typeface="Arial" panose="020B0604020202020204" pitchFamily="34" charset="0"/>
                        </a:rPr>
                        <a:t>Resources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Full project </a:t>
                      </a:r>
                      <a:r>
                        <a:rPr kumimoji="0" lang="en-US" sz="1050" b="0" i="0" u="none" strike="noStrike" kern="1200" cap="none" normalizeH="0" baseline="0" dirty="0" err="1">
                          <a:ln>
                            <a:noFill/>
                          </a:ln>
                          <a:solidFill>
                            <a:schemeClr val="tx1"/>
                          </a:solidFill>
                          <a:effectLst/>
                          <a:latin typeface="Arial" panose="020B0604020202020204" pitchFamily="34" charset="0"/>
                          <a:ea typeface="Verdana" pitchFamily="34" charset="0"/>
                          <a:cs typeface="Arial" panose="020B0604020202020204" pitchFamily="34" charset="0"/>
                        </a:rPr>
                        <a:t>mobilisation</a:t>
                      </a:r>
                      <a:r>
                        <a:rPr kumimoji="0" lang="en-US"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completed following appointment of TCS as preferred supplier. </a:t>
                      </a:r>
                    </a:p>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Weekly monitoring of Xoserve SME resources supporting multiple demands (e.g. BAU defects, Future Releases </a:t>
                      </a:r>
                      <a:r>
                        <a:rPr kumimoji="0" lang="en-US" sz="1050" b="0" i="0" u="none" strike="noStrike" kern="1200" cap="none" normalizeH="0" baseline="0" dirty="0" err="1">
                          <a:ln>
                            <a:noFill/>
                          </a:ln>
                          <a:solidFill>
                            <a:schemeClr val="tx1"/>
                          </a:solidFill>
                          <a:effectLst/>
                          <a:latin typeface="Arial" panose="020B0604020202020204" pitchFamily="34" charset="0"/>
                          <a:ea typeface="Verdana" pitchFamily="34" charset="0"/>
                          <a:cs typeface="Arial" panose="020B0604020202020204" pitchFamily="34" charset="0"/>
                        </a:rPr>
                        <a:t>etc</a:t>
                      </a:r>
                      <a:r>
                        <a:rPr kumimoji="0" lang="en-US" sz="10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is ongoing </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8"/>
                  </a:ext>
                </a:extLst>
              </a:tr>
            </a:tbl>
          </a:graphicData>
        </a:graphic>
      </p:graphicFrame>
      <p:sp>
        <p:nvSpPr>
          <p:cNvPr id="8" name="Oval 7">
            <a:extLst>
              <a:ext uri="{FF2B5EF4-FFF2-40B4-BE49-F238E27FC236}">
                <a16:creationId xmlns:a16="http://schemas.microsoft.com/office/drawing/2014/main" id="{0932F9EA-D945-459F-8F00-091B3CFCAABE}"/>
              </a:ext>
            </a:extLst>
          </p:cNvPr>
          <p:cNvSpPr/>
          <p:nvPr/>
        </p:nvSpPr>
        <p:spPr>
          <a:xfrm>
            <a:off x="7803884" y="1817266"/>
            <a:ext cx="218894" cy="221663"/>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9" name="Oval 8">
            <a:extLst>
              <a:ext uri="{FF2B5EF4-FFF2-40B4-BE49-F238E27FC236}">
                <a16:creationId xmlns:a16="http://schemas.microsoft.com/office/drawing/2014/main" id="{1CD340F4-EC05-45B9-AB26-20BECCEF8858}"/>
              </a:ext>
            </a:extLst>
          </p:cNvPr>
          <p:cNvSpPr/>
          <p:nvPr/>
        </p:nvSpPr>
        <p:spPr>
          <a:xfrm>
            <a:off x="6088325" y="1156943"/>
            <a:ext cx="211059" cy="197993"/>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11" name="Oval 10">
            <a:extLst>
              <a:ext uri="{FF2B5EF4-FFF2-40B4-BE49-F238E27FC236}">
                <a16:creationId xmlns:a16="http://schemas.microsoft.com/office/drawing/2014/main" id="{A0F57896-72F6-46F0-8DCF-1B43A706D61C}"/>
              </a:ext>
            </a:extLst>
          </p:cNvPr>
          <p:cNvSpPr/>
          <p:nvPr/>
        </p:nvSpPr>
        <p:spPr>
          <a:xfrm>
            <a:off x="5977181" y="1824647"/>
            <a:ext cx="215490" cy="214282"/>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12" name="Oval 11">
            <a:extLst>
              <a:ext uri="{FF2B5EF4-FFF2-40B4-BE49-F238E27FC236}">
                <a16:creationId xmlns:a16="http://schemas.microsoft.com/office/drawing/2014/main" id="{07D341B2-AF9B-4E48-A146-835712CA3A8C}"/>
              </a:ext>
            </a:extLst>
          </p:cNvPr>
          <p:cNvSpPr/>
          <p:nvPr/>
        </p:nvSpPr>
        <p:spPr>
          <a:xfrm>
            <a:off x="4158243" y="1824647"/>
            <a:ext cx="215490" cy="214282"/>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13" name="Oval 12">
            <a:extLst>
              <a:ext uri="{FF2B5EF4-FFF2-40B4-BE49-F238E27FC236}">
                <a16:creationId xmlns:a16="http://schemas.microsoft.com/office/drawing/2014/main" id="{B354495D-E22F-4490-B63B-9C96EEB69125}"/>
              </a:ext>
            </a:extLst>
          </p:cNvPr>
          <p:cNvSpPr/>
          <p:nvPr/>
        </p:nvSpPr>
        <p:spPr>
          <a:xfrm>
            <a:off x="2243612" y="1824647"/>
            <a:ext cx="215490" cy="214282"/>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7045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E92D8-FEBE-4DDD-AD8B-03957BD623C8}"/>
              </a:ext>
            </a:extLst>
          </p:cNvPr>
          <p:cNvSpPr>
            <a:spLocks noGrp="1"/>
          </p:cNvSpPr>
          <p:nvPr>
            <p:ph type="title"/>
          </p:nvPr>
        </p:nvSpPr>
        <p:spPr/>
        <p:txBody>
          <a:bodyPr>
            <a:normAutofit/>
          </a:bodyPr>
          <a:lstStyle/>
          <a:p>
            <a:r>
              <a:rPr lang="en-GB" dirty="0"/>
              <a:t>XRN4996 - June 20 Market Trials</a:t>
            </a:r>
          </a:p>
        </p:txBody>
      </p:sp>
      <p:sp>
        <p:nvSpPr>
          <p:cNvPr id="5" name="TextBox 4">
            <a:extLst>
              <a:ext uri="{FF2B5EF4-FFF2-40B4-BE49-F238E27FC236}">
                <a16:creationId xmlns:a16="http://schemas.microsoft.com/office/drawing/2014/main" id="{DFA77669-B323-43A7-AA90-FFEE9856EC44}"/>
              </a:ext>
            </a:extLst>
          </p:cNvPr>
          <p:cNvSpPr txBox="1"/>
          <p:nvPr/>
        </p:nvSpPr>
        <p:spPr>
          <a:xfrm>
            <a:off x="65632" y="843558"/>
            <a:ext cx="9036496" cy="3508653"/>
          </a:xfrm>
          <a:prstGeom prst="rect">
            <a:avLst/>
          </a:prstGeom>
          <a:noFill/>
        </p:spPr>
        <p:txBody>
          <a:bodyPr wrap="square" rtlCol="0">
            <a:spAutoFit/>
          </a:bodyPr>
          <a:lstStyle/>
          <a:p>
            <a:r>
              <a:rPr lang="en-GB" sz="1600" b="1" dirty="0">
                <a:solidFill>
                  <a:schemeClr val="tx2"/>
                </a:solidFill>
                <a:latin typeface="Arial" panose="020B0604020202020204" pitchFamily="34" charset="0"/>
                <a:cs typeface="Arial" panose="020B0604020202020204" pitchFamily="34" charset="0"/>
              </a:rPr>
              <a:t>Is Market Trials Required for June 20, is there an appetite for you to participate in this type of testing?  Options under consideration:</a:t>
            </a:r>
          </a:p>
          <a:p>
            <a:endParaRPr lang="en-GB" sz="1600" b="1" dirty="0">
              <a:solidFill>
                <a:schemeClr val="tx2"/>
              </a:solidFill>
              <a:latin typeface="Arial" panose="020B0604020202020204" pitchFamily="34" charset="0"/>
              <a:cs typeface="Arial" panose="020B0604020202020204" pitchFamily="34" charset="0"/>
            </a:endParaRPr>
          </a:p>
          <a:p>
            <a:pPr marL="342900" indent="-342900">
              <a:buFont typeface="+mj-lt"/>
              <a:buAutoNum type="alphaLcParenR"/>
            </a:pPr>
            <a:r>
              <a:rPr lang="en-GB" sz="1600" b="1" dirty="0">
                <a:solidFill>
                  <a:schemeClr val="tx2"/>
                </a:solidFill>
                <a:latin typeface="Arial" panose="020B0604020202020204" pitchFamily="34" charset="0"/>
                <a:cs typeface="Arial" panose="020B0604020202020204" pitchFamily="34" charset="0"/>
              </a:rPr>
              <a:t>Full MT for applicable changes</a:t>
            </a:r>
          </a:p>
          <a:p>
            <a:pPr marL="342900" indent="-342900">
              <a:buFont typeface="+mj-lt"/>
              <a:buAutoNum type="alphaLcParenR"/>
            </a:pPr>
            <a:r>
              <a:rPr lang="en-GB" sz="1600" b="1" dirty="0">
                <a:solidFill>
                  <a:schemeClr val="tx2"/>
                </a:solidFill>
                <a:latin typeface="Arial" panose="020B0604020202020204" pitchFamily="34" charset="0"/>
                <a:cs typeface="Arial" panose="020B0604020202020204" pitchFamily="34" charset="0"/>
              </a:rPr>
              <a:t>Xoserve to share testing summary from UAT/RT phases</a:t>
            </a:r>
          </a:p>
          <a:p>
            <a:pPr marL="342900" indent="-342900">
              <a:buFont typeface="+mj-lt"/>
              <a:buAutoNum type="alphaLcParenR"/>
            </a:pPr>
            <a:r>
              <a:rPr lang="en-GB" sz="1600" b="1" dirty="0">
                <a:solidFill>
                  <a:schemeClr val="tx2"/>
                </a:solidFill>
                <a:latin typeface="Arial" panose="020B0604020202020204" pitchFamily="34" charset="0"/>
                <a:cs typeface="Arial" panose="020B0604020202020204" pitchFamily="34" charset="0"/>
              </a:rPr>
              <a:t>No MT</a:t>
            </a:r>
          </a:p>
          <a:p>
            <a:endParaRPr lang="en-GB" sz="1600" b="1" dirty="0">
              <a:solidFill>
                <a:schemeClr val="tx2"/>
              </a:solidFill>
              <a:latin typeface="Arial" panose="020B0604020202020204" pitchFamily="34" charset="0"/>
              <a:cs typeface="Arial" panose="020B0604020202020204" pitchFamily="34" charset="0"/>
            </a:endParaRPr>
          </a:p>
          <a:p>
            <a:r>
              <a:rPr lang="en-GB" sz="1600" b="1" dirty="0">
                <a:solidFill>
                  <a:schemeClr val="tx2"/>
                </a:solidFill>
                <a:latin typeface="Arial" panose="020B0604020202020204" pitchFamily="34" charset="0"/>
                <a:cs typeface="Arial" panose="020B0604020202020204" pitchFamily="34" charset="0"/>
              </a:rPr>
              <a:t>Project team is currently assessing the duration, feasibility within planned timescales and cost of option A.  </a:t>
            </a:r>
          </a:p>
          <a:p>
            <a:endParaRPr lang="en-GB" sz="1600" b="1" dirty="0">
              <a:solidFill>
                <a:schemeClr val="tx2"/>
              </a:solidFill>
              <a:latin typeface="Arial" panose="020B0604020202020204" pitchFamily="34" charset="0"/>
              <a:cs typeface="Arial" panose="020B0604020202020204" pitchFamily="34" charset="0"/>
            </a:endParaRPr>
          </a:p>
          <a:p>
            <a:r>
              <a:rPr lang="en-GB" sz="1600" b="1" dirty="0">
                <a:solidFill>
                  <a:schemeClr val="tx2"/>
                </a:solidFill>
                <a:latin typeface="Arial" panose="020B0604020202020204" pitchFamily="34" charset="0"/>
                <a:cs typeface="Arial" panose="020B0604020202020204" pitchFamily="34" charset="0"/>
              </a:rPr>
              <a:t>We are aiming to present further details of options A &amp; B if you wish to consider these options, which will include dates for the testing phase, duration and cost, at November </a:t>
            </a:r>
            <a:r>
              <a:rPr lang="en-GB" sz="1600" b="1" dirty="0" err="1">
                <a:solidFill>
                  <a:schemeClr val="tx2"/>
                </a:solidFill>
                <a:latin typeface="Arial" panose="020B0604020202020204" pitchFamily="34" charset="0"/>
                <a:cs typeface="Arial" panose="020B0604020202020204" pitchFamily="34" charset="0"/>
              </a:rPr>
              <a:t>ChMC</a:t>
            </a:r>
            <a:r>
              <a:rPr lang="en-GB" sz="1600" b="1" dirty="0">
                <a:solidFill>
                  <a:schemeClr val="tx2"/>
                </a:solidFill>
                <a:latin typeface="Arial" panose="020B0604020202020204" pitchFamily="34" charset="0"/>
                <a:cs typeface="Arial" panose="020B0604020202020204" pitchFamily="34" charset="0"/>
              </a:rPr>
              <a:t>.</a:t>
            </a:r>
            <a:endParaRPr lang="en-GB" sz="1600" dirty="0">
              <a:solidFill>
                <a:schemeClr val="tx2"/>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8348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E92D8-FEBE-4DDD-AD8B-03957BD623C8}"/>
              </a:ext>
            </a:extLst>
          </p:cNvPr>
          <p:cNvSpPr>
            <a:spLocks noGrp="1"/>
          </p:cNvSpPr>
          <p:nvPr>
            <p:ph type="title"/>
          </p:nvPr>
        </p:nvSpPr>
        <p:spPr/>
        <p:txBody>
          <a:bodyPr>
            <a:normAutofit/>
          </a:bodyPr>
          <a:lstStyle/>
          <a:p>
            <a:r>
              <a:rPr lang="en-GB" dirty="0"/>
              <a:t>XRN4996 - June 20 Release Timelines</a:t>
            </a:r>
          </a:p>
        </p:txBody>
      </p:sp>
      <p:sp>
        <p:nvSpPr>
          <p:cNvPr id="5" name="TextBox 4">
            <a:extLst>
              <a:ext uri="{FF2B5EF4-FFF2-40B4-BE49-F238E27FC236}">
                <a16:creationId xmlns:a16="http://schemas.microsoft.com/office/drawing/2014/main" id="{DFA77669-B323-43A7-AA90-FFEE9856EC44}"/>
              </a:ext>
            </a:extLst>
          </p:cNvPr>
          <p:cNvSpPr txBox="1"/>
          <p:nvPr/>
        </p:nvSpPr>
        <p:spPr>
          <a:xfrm>
            <a:off x="65632" y="694401"/>
            <a:ext cx="9036496" cy="2031325"/>
          </a:xfrm>
          <a:prstGeom prst="rect">
            <a:avLst/>
          </a:prstGeom>
          <a:noFill/>
        </p:spPr>
        <p:txBody>
          <a:bodyPr wrap="square" rtlCol="0">
            <a:spAutoFit/>
          </a:bodyPr>
          <a:lstStyle/>
          <a:p>
            <a:r>
              <a:rPr lang="en-GB" sz="1400" b="1" dirty="0">
                <a:solidFill>
                  <a:schemeClr val="tx2"/>
                </a:solidFill>
                <a:latin typeface="Arial" panose="020B0604020202020204" pitchFamily="34" charset="0"/>
                <a:cs typeface="Arial" panose="020B0604020202020204" pitchFamily="34" charset="0"/>
              </a:rPr>
              <a:t>Key Milestone Dates:</a:t>
            </a:r>
          </a:p>
          <a:p>
            <a:pPr marL="285750" indent="-285750">
              <a:buFont typeface="Arial" panose="020B0604020202020204" pitchFamily="34" charset="0"/>
              <a:buChar char="•"/>
            </a:pPr>
            <a:r>
              <a:rPr lang="en-GB" sz="1200" b="1" dirty="0">
                <a:solidFill>
                  <a:schemeClr val="tx2"/>
                </a:solidFill>
                <a:latin typeface="Arial" panose="020B0604020202020204" pitchFamily="34" charset="0"/>
                <a:cs typeface="Arial" panose="020B0604020202020204" pitchFamily="34" charset="0"/>
              </a:rPr>
              <a:t>Capture completion – 19/09/19</a:t>
            </a:r>
          </a:p>
          <a:p>
            <a:pPr marL="285750" indent="-285750">
              <a:buFont typeface="Arial" panose="020B0604020202020204" pitchFamily="34" charset="0"/>
              <a:buChar char="•"/>
            </a:pPr>
            <a:r>
              <a:rPr lang="en-GB" sz="1200" b="1" dirty="0">
                <a:solidFill>
                  <a:srgbClr val="1D3E61"/>
                </a:solidFill>
              </a:rPr>
              <a:t>Design Completion – 29/11/19</a:t>
            </a:r>
          </a:p>
          <a:p>
            <a:pPr marL="285750" indent="-285750">
              <a:buFont typeface="Arial" panose="020B0604020202020204" pitchFamily="34" charset="0"/>
              <a:buChar char="•"/>
            </a:pPr>
            <a:r>
              <a:rPr lang="en-GB" sz="1200" b="1" dirty="0">
                <a:solidFill>
                  <a:srgbClr val="1D3E61"/>
                </a:solidFill>
              </a:rPr>
              <a:t>Build &amp; Unit Test Completion – 31/01/20 (provisional)</a:t>
            </a:r>
          </a:p>
          <a:p>
            <a:pPr marL="285750" indent="-285750">
              <a:buFont typeface="Arial" panose="020B0604020202020204" pitchFamily="34" charset="0"/>
              <a:buChar char="•"/>
            </a:pPr>
            <a:r>
              <a:rPr lang="en-GB" sz="1200" b="1" dirty="0">
                <a:solidFill>
                  <a:srgbClr val="1D3E61"/>
                </a:solidFill>
              </a:rPr>
              <a:t>System &amp; UAT Completion – 24/04/20 (provisional)</a:t>
            </a:r>
          </a:p>
          <a:p>
            <a:pPr marL="285750" indent="-285750">
              <a:buFont typeface="Arial" panose="020B0604020202020204" pitchFamily="34" charset="0"/>
              <a:buChar char="•"/>
            </a:pPr>
            <a:r>
              <a:rPr lang="en-GB" sz="1200" b="1" dirty="0">
                <a:solidFill>
                  <a:srgbClr val="1D3E61"/>
                </a:solidFill>
              </a:rPr>
              <a:t>Regression Test Completion – 29/05/20 (provisional)</a:t>
            </a:r>
          </a:p>
          <a:p>
            <a:pPr marL="285750" indent="-285750">
              <a:buFont typeface="Arial" panose="020B0604020202020204" pitchFamily="34" charset="0"/>
              <a:buChar char="•"/>
            </a:pPr>
            <a:r>
              <a:rPr lang="en-GB" sz="1200" b="1" dirty="0">
                <a:solidFill>
                  <a:srgbClr val="1D3E61"/>
                </a:solidFill>
              </a:rPr>
              <a:t>Implementation – 21/06/20 (provisional)</a:t>
            </a:r>
          </a:p>
          <a:p>
            <a:pPr marL="285750" indent="-285750">
              <a:buFont typeface="Arial" panose="020B0604020202020204" pitchFamily="34" charset="0"/>
              <a:buChar char="•"/>
            </a:pPr>
            <a:r>
              <a:rPr lang="en-GB" sz="1200" b="1" dirty="0">
                <a:solidFill>
                  <a:srgbClr val="1D3E61"/>
                </a:solidFill>
              </a:rPr>
              <a:t>PIS Completion – 25/09/20 (provisional)</a:t>
            </a:r>
          </a:p>
          <a:p>
            <a:pPr marL="285750" indent="-285750">
              <a:buFont typeface="Arial" panose="020B0604020202020204" pitchFamily="34" charset="0"/>
              <a:buChar char="•"/>
            </a:pPr>
            <a:endParaRPr lang="en-GB" sz="1400" dirty="0">
              <a:solidFill>
                <a:schemeClr val="tx2"/>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dirty="0">
              <a:solidFill>
                <a:schemeClr val="tx2"/>
              </a:solidFill>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648" y="2427734"/>
            <a:ext cx="8748464" cy="18757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02380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June 20 Release Summary</a:t>
            </a:r>
          </a:p>
        </p:txBody>
      </p:sp>
      <p:sp>
        <p:nvSpPr>
          <p:cNvPr id="3" name="TextBox 2"/>
          <p:cNvSpPr txBox="1"/>
          <p:nvPr/>
        </p:nvSpPr>
        <p:spPr>
          <a:xfrm>
            <a:off x="36512" y="843558"/>
            <a:ext cx="9144000" cy="3262432"/>
          </a:xfrm>
          <a:prstGeom prst="rect">
            <a:avLst/>
          </a:prstGeom>
          <a:noFill/>
        </p:spPr>
        <p:txBody>
          <a:bodyPr wrap="square" rtlCol="0">
            <a:spAutoFit/>
          </a:bodyPr>
          <a:lstStyle/>
          <a:p>
            <a:r>
              <a:rPr lang="en-GB" sz="1400" dirty="0"/>
              <a:t>June 20 Release consists of 11 changes, Implementation is planned for June 2020:</a:t>
            </a:r>
          </a:p>
          <a:p>
            <a:endParaRPr lang="en-GB" sz="1400" dirty="0"/>
          </a:p>
          <a:p>
            <a:pPr marL="285750" indent="-285750">
              <a:buFont typeface="Arial" panose="020B0604020202020204" pitchFamily="34" charset="0"/>
              <a:buChar char="•"/>
            </a:pPr>
            <a:r>
              <a:rPr lang="en-GB" sz="1200" b="1" dirty="0"/>
              <a:t>XRN4691</a:t>
            </a:r>
            <a:r>
              <a:rPr lang="en-GB" sz="1200" dirty="0"/>
              <a:t> - </a:t>
            </a:r>
            <a:r>
              <a:rPr lang="en-US" sz="1200" dirty="0"/>
              <a:t>CSEPs: IGT and GT File Formats (CGI Files)</a:t>
            </a:r>
            <a:endParaRPr lang="en-GB" sz="1200" dirty="0"/>
          </a:p>
          <a:p>
            <a:pPr marL="285750" indent="-285750">
              <a:buFont typeface="Arial" panose="020B0604020202020204" pitchFamily="34" charset="0"/>
              <a:buChar char="•"/>
            </a:pPr>
            <a:r>
              <a:rPr lang="en-GB" sz="1200" b="1" dirty="0"/>
              <a:t>XRN4692</a:t>
            </a:r>
            <a:r>
              <a:rPr lang="en-GB" sz="1200" dirty="0"/>
              <a:t> - </a:t>
            </a:r>
            <a:r>
              <a:rPr lang="en-US" sz="1200" dirty="0"/>
              <a:t>CSEPs: IGT and GT File Formats (CIN Files)</a:t>
            </a:r>
            <a:endParaRPr lang="en-GB" sz="1200" dirty="0"/>
          </a:p>
          <a:p>
            <a:pPr marL="285750" indent="-285750">
              <a:buFont typeface="Arial" panose="020B0604020202020204" pitchFamily="34" charset="0"/>
              <a:buChar char="•"/>
            </a:pPr>
            <a:r>
              <a:rPr lang="en-GB" sz="1200" b="1" dirty="0"/>
              <a:t>XRN4772</a:t>
            </a:r>
            <a:r>
              <a:rPr lang="en-GB" sz="1200" dirty="0"/>
              <a:t> - </a:t>
            </a:r>
            <a:r>
              <a:rPr lang="en-US" sz="1200" dirty="0"/>
              <a:t>Composite Weather Variable (CWV) Improvements</a:t>
            </a:r>
            <a:endParaRPr lang="en-GB" sz="1200" dirty="0"/>
          </a:p>
          <a:p>
            <a:pPr marL="285750" indent="-285750">
              <a:buFont typeface="Arial" panose="020B0604020202020204" pitchFamily="34" charset="0"/>
              <a:buChar char="•"/>
            </a:pPr>
            <a:r>
              <a:rPr lang="en-GB" sz="1200" b="1" dirty="0"/>
              <a:t>XRN4780 (B)* </a:t>
            </a:r>
            <a:r>
              <a:rPr lang="en-GB" sz="1200" dirty="0"/>
              <a:t>- </a:t>
            </a:r>
            <a:r>
              <a:rPr lang="en-US" sz="1200" dirty="0"/>
              <a:t>Inclusion of Meter Asset Provider Identity (MAP Id) in the UK Link system (CSS Consequential Change)</a:t>
            </a:r>
          </a:p>
          <a:p>
            <a:pPr marL="285750" indent="-285750">
              <a:buFont typeface="Arial" panose="020B0604020202020204" pitchFamily="34" charset="0"/>
              <a:buChar char="•"/>
            </a:pPr>
            <a:r>
              <a:rPr lang="en-US" sz="1200" b="1" dirty="0"/>
              <a:t>XRN4850</a:t>
            </a:r>
            <a:r>
              <a:rPr lang="en-US" sz="1200" dirty="0"/>
              <a:t> - Notification of Customer Contact Details to Transporters</a:t>
            </a:r>
          </a:p>
          <a:p>
            <a:pPr marL="285750" indent="-285750">
              <a:buFont typeface="Arial" panose="020B0604020202020204" pitchFamily="34" charset="0"/>
              <a:buChar char="•"/>
            </a:pPr>
            <a:r>
              <a:rPr lang="en-US" sz="1200" b="1" dirty="0"/>
              <a:t>XRN4865</a:t>
            </a:r>
            <a:r>
              <a:rPr lang="en-US" sz="1200" dirty="0"/>
              <a:t> - Amendment to Treatment and Reporting  of CYCL Reads</a:t>
            </a:r>
          </a:p>
          <a:p>
            <a:pPr marL="285750" indent="-285750">
              <a:buFont typeface="Arial" panose="020B0604020202020204" pitchFamily="34" charset="0"/>
              <a:buChar char="•"/>
            </a:pPr>
            <a:r>
              <a:rPr lang="en-US" sz="1200" b="1" dirty="0"/>
              <a:t>XRN4871 (B) </a:t>
            </a:r>
            <a:r>
              <a:rPr lang="en-US" sz="1200" dirty="0"/>
              <a:t>- Changes to Ratchet Regime (MOD0665)</a:t>
            </a:r>
          </a:p>
          <a:p>
            <a:pPr marL="285750" indent="-285750">
              <a:buFont typeface="Arial" panose="020B0604020202020204" pitchFamily="34" charset="0"/>
              <a:buChar char="•"/>
            </a:pPr>
            <a:r>
              <a:rPr lang="en-US" sz="1200" b="1" dirty="0"/>
              <a:t>XRN488</a:t>
            </a:r>
            <a:r>
              <a:rPr lang="en-US" sz="1200" dirty="0"/>
              <a:t>8 - Removing Duplicate Address Update Validation for IGT Supply Meter Points via Contact Management Service (CMS)</a:t>
            </a:r>
          </a:p>
          <a:p>
            <a:pPr marL="285750" indent="-285750">
              <a:buFont typeface="Arial" panose="020B0604020202020204" pitchFamily="34" charset="0"/>
              <a:buChar char="•"/>
            </a:pPr>
            <a:r>
              <a:rPr lang="en-US" sz="1200" b="1" dirty="0"/>
              <a:t>XRN4830</a:t>
            </a:r>
            <a:r>
              <a:rPr lang="en-US" sz="1200" dirty="0"/>
              <a:t> – Requirement to Inform Shipper of Meter Link Code Change</a:t>
            </a:r>
          </a:p>
          <a:p>
            <a:pPr marL="285750" indent="-285750">
              <a:buFont typeface="Arial" panose="020B0604020202020204" pitchFamily="34" charset="0"/>
              <a:buChar char="•"/>
            </a:pPr>
            <a:r>
              <a:rPr lang="en-US" sz="1200" b="1" dirty="0"/>
              <a:t>XRN4941*</a:t>
            </a:r>
            <a:r>
              <a:rPr lang="en-GB" sz="1200" dirty="0"/>
              <a:t> - </a:t>
            </a:r>
            <a:r>
              <a:rPr lang="en-US" sz="1200" dirty="0"/>
              <a:t>Auto updates to meter read frequency (MOD0692)</a:t>
            </a:r>
            <a:endParaRPr lang="en-GB" sz="1200" dirty="0"/>
          </a:p>
          <a:p>
            <a:pPr marL="285750" indent="-285750">
              <a:buFont typeface="Arial" panose="020B0604020202020204" pitchFamily="34" charset="0"/>
              <a:buChar char="•"/>
            </a:pPr>
            <a:r>
              <a:rPr lang="en-US" sz="1200" b="1" dirty="0"/>
              <a:t>XRN4932</a:t>
            </a:r>
            <a:r>
              <a:rPr lang="en-US" sz="1200" dirty="0"/>
              <a:t> - Improvements to the quality of the Conversion Factor values held on the Supply Point Register (MOD0681S)</a:t>
            </a:r>
          </a:p>
          <a:p>
            <a:endParaRPr lang="en-GB" sz="1400" dirty="0"/>
          </a:p>
          <a:p>
            <a:endParaRPr lang="en-GB" sz="1400" dirty="0"/>
          </a:p>
          <a:p>
            <a:pPr lvl="0"/>
            <a:r>
              <a:rPr lang="en-GB" sz="900" dirty="0"/>
              <a:t>* Pending Solution/MOD </a:t>
            </a:r>
            <a:r>
              <a:rPr lang="en-GB" sz="900" dirty="0">
                <a:cs typeface="Arial" panose="020B0604020202020204" pitchFamily="34" charset="0"/>
              </a:rPr>
              <a:t>approval by </a:t>
            </a:r>
            <a:r>
              <a:rPr lang="en-GB" sz="900" dirty="0" err="1">
                <a:cs typeface="Arial" panose="020B0604020202020204" pitchFamily="34" charset="0"/>
              </a:rPr>
              <a:t>ChMC</a:t>
            </a:r>
            <a:r>
              <a:rPr lang="en-GB" sz="900" dirty="0">
                <a:cs typeface="Arial" panose="020B0604020202020204" pitchFamily="34" charset="0"/>
              </a:rPr>
              <a:t>/DSG for remaining 2 CRs.</a:t>
            </a:r>
          </a:p>
          <a:p>
            <a:endParaRPr lang="en-GB" sz="900" dirty="0"/>
          </a:p>
        </p:txBody>
      </p:sp>
    </p:spTree>
    <p:extLst>
      <p:ext uri="{BB962C8B-B14F-4D97-AF65-F5344CB8AC3E}">
        <p14:creationId xmlns:p14="http://schemas.microsoft.com/office/powerpoint/2010/main" val="3515966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267198" y="1260798"/>
            <a:ext cx="8419602" cy="195902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457200" y="252545"/>
            <a:ext cx="8229600" cy="637580"/>
          </a:xfrm>
        </p:spPr>
        <p:txBody>
          <a:bodyPr>
            <a:normAutofit fontScale="90000"/>
          </a:bodyPr>
          <a:lstStyle/>
          <a:p>
            <a:r>
              <a:rPr lang="en-GB" dirty="0">
                <a:solidFill>
                  <a:schemeClr val="accent1"/>
                </a:solidFill>
              </a:rPr>
              <a:t>7.4.1 What do you need to know about </a:t>
            </a:r>
            <a:br>
              <a:rPr lang="en-GB" dirty="0">
                <a:solidFill>
                  <a:schemeClr val="accent1"/>
                </a:solidFill>
              </a:rPr>
            </a:br>
            <a:r>
              <a:rPr lang="en-GB" dirty="0">
                <a:solidFill>
                  <a:schemeClr val="accent1"/>
                </a:solidFill>
              </a:rPr>
              <a:t>Project Retrospective Updates?</a:t>
            </a:r>
          </a:p>
        </p:txBody>
      </p:sp>
      <p:cxnSp>
        <p:nvCxnSpPr>
          <p:cNvPr id="10" name="Straight Connector 9"/>
          <p:cNvCxnSpPr>
            <a:cxnSpLocks/>
          </p:cNvCxnSpPr>
          <p:nvPr/>
        </p:nvCxnSpPr>
        <p:spPr>
          <a:xfrm>
            <a:off x="267198" y="1249184"/>
            <a:ext cx="8454528" cy="1161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299918" y="3339208"/>
            <a:ext cx="4060366" cy="1715854"/>
          </a:xfrm>
          <a:prstGeom prst="rect">
            <a:avLst/>
          </a:prstGeom>
        </p:spPr>
        <p:txBody>
          <a:bodyPr wrap="square">
            <a:spAutoFit/>
          </a:bodyPr>
          <a:lstStyle/>
          <a:p>
            <a:pPr marL="171450" lvl="0" indent="-171450">
              <a:buFont typeface="Arial" panose="020B0604020202020204" pitchFamily="34" charset="0"/>
              <a:buChar char="•"/>
              <a:defRPr/>
            </a:pPr>
            <a:r>
              <a:rPr lang="en-US" sz="1050" dirty="0">
                <a:solidFill>
                  <a:schemeClr val="tx2"/>
                </a:solidFill>
                <a:latin typeface="Arial" panose="020B0604020202020204" pitchFamily="34" charset="0"/>
                <a:ea typeface="Verdana" pitchFamily="34" charset="0"/>
                <a:cs typeface="Arial" panose="020B0604020202020204" pitchFamily="34" charset="0"/>
              </a:rPr>
              <a:t>Project raised in April 2019</a:t>
            </a:r>
          </a:p>
          <a:p>
            <a:pPr marL="171450" indent="-171450">
              <a:buFont typeface="Arial" panose="020B0604020202020204" pitchFamily="34" charset="0"/>
              <a:buChar char="•"/>
              <a:defRPr/>
            </a:pPr>
            <a:r>
              <a:rPr lang="en-US" sz="1050" dirty="0">
                <a:solidFill>
                  <a:schemeClr val="tx2"/>
                </a:solidFill>
                <a:latin typeface="Arial" panose="020B0604020202020204" pitchFamily="34" charset="0"/>
                <a:ea typeface="Verdana" pitchFamily="34" charset="0"/>
                <a:cs typeface="Arial" panose="020B0604020202020204" pitchFamily="34" charset="0"/>
              </a:rPr>
              <a:t>Three main parts to the Project </a:t>
            </a:r>
          </a:p>
          <a:p>
            <a:pPr marL="628650" lvl="1" indent="-171450">
              <a:buFont typeface="Arial" panose="020B0604020202020204" pitchFamily="34" charset="0"/>
              <a:buChar char="•"/>
              <a:defRPr/>
            </a:pPr>
            <a:r>
              <a:rPr lang="en-US" sz="1050" dirty="0">
                <a:solidFill>
                  <a:schemeClr val="tx2"/>
                </a:solidFill>
                <a:latin typeface="Arial" panose="020B0604020202020204" pitchFamily="34" charset="0"/>
                <a:ea typeface="Verdana" pitchFamily="34" charset="0"/>
                <a:cs typeface="Arial" panose="020B0604020202020204" pitchFamily="34" charset="0"/>
              </a:rPr>
              <a:t>Proof of Concept (</a:t>
            </a:r>
            <a:r>
              <a:rPr lang="en-US" sz="1050" dirty="0" err="1">
                <a:solidFill>
                  <a:schemeClr val="tx2"/>
                </a:solidFill>
                <a:latin typeface="Arial" panose="020B0604020202020204" pitchFamily="34" charset="0"/>
                <a:ea typeface="Verdana" pitchFamily="34" charset="0"/>
                <a:cs typeface="Arial" panose="020B0604020202020204" pitchFamily="34" charset="0"/>
              </a:rPr>
              <a:t>PoC</a:t>
            </a:r>
            <a:r>
              <a:rPr lang="en-US" sz="1050" dirty="0">
                <a:solidFill>
                  <a:schemeClr val="tx2"/>
                </a:solidFill>
                <a:latin typeface="Arial" panose="020B0604020202020204" pitchFamily="34" charset="0"/>
                <a:ea typeface="Verdana" pitchFamily="34" charset="0"/>
                <a:cs typeface="Arial" panose="020B0604020202020204" pitchFamily="34" charset="0"/>
              </a:rPr>
              <a:t>) exercise, followed by a Data Cleansing and Enduring solution  </a:t>
            </a:r>
          </a:p>
          <a:p>
            <a:pPr marL="171450" lvl="0" indent="-171450">
              <a:buFont typeface="Arial" panose="020B0604020202020204" pitchFamily="34" charset="0"/>
              <a:buChar char="•"/>
              <a:defRPr/>
            </a:pPr>
            <a:r>
              <a:rPr lang="en-US" sz="1050" dirty="0" err="1">
                <a:solidFill>
                  <a:schemeClr val="tx2"/>
                </a:solidFill>
                <a:latin typeface="Arial" panose="020B0604020202020204" pitchFamily="34" charset="0"/>
                <a:ea typeface="Verdana" pitchFamily="34" charset="0"/>
                <a:cs typeface="Arial" panose="020B0604020202020204" pitchFamily="34" charset="0"/>
              </a:rPr>
              <a:t>PoC</a:t>
            </a:r>
            <a:r>
              <a:rPr lang="en-US" sz="1050" dirty="0">
                <a:solidFill>
                  <a:schemeClr val="tx2"/>
                </a:solidFill>
                <a:latin typeface="Arial" panose="020B0604020202020204" pitchFamily="34" charset="0"/>
                <a:ea typeface="Verdana" pitchFamily="34" charset="0"/>
                <a:cs typeface="Arial" panose="020B0604020202020204" pitchFamily="34" charset="0"/>
              </a:rPr>
              <a:t> Requirements have been captured and approved</a:t>
            </a:r>
          </a:p>
          <a:p>
            <a:pPr marL="171450" lvl="0" indent="-171450">
              <a:buFont typeface="Arial" panose="020B0604020202020204" pitchFamily="34" charset="0"/>
              <a:buChar char="•"/>
              <a:defRPr/>
            </a:pPr>
            <a:r>
              <a:rPr lang="en-US" sz="1050" dirty="0">
                <a:solidFill>
                  <a:schemeClr val="tx2"/>
                </a:solidFill>
                <a:latin typeface="Arial" panose="020B0604020202020204" pitchFamily="34" charset="0"/>
                <a:ea typeface="Verdana" pitchFamily="34" charset="0"/>
                <a:cs typeface="Arial" panose="020B0604020202020204" pitchFamily="34" charset="0"/>
              </a:rPr>
              <a:t>Regular project updates provided at DSG and Change Management Committee (</a:t>
            </a:r>
            <a:r>
              <a:rPr lang="en-US" sz="1050" dirty="0" err="1">
                <a:solidFill>
                  <a:schemeClr val="tx2"/>
                </a:solidFill>
                <a:latin typeface="Arial" panose="020B0604020202020204" pitchFamily="34" charset="0"/>
                <a:ea typeface="Verdana" pitchFamily="34" charset="0"/>
                <a:cs typeface="Arial" panose="020B0604020202020204" pitchFamily="34" charset="0"/>
              </a:rPr>
              <a:t>ChMC</a:t>
            </a:r>
            <a:r>
              <a:rPr lang="en-US" sz="1050" dirty="0">
                <a:solidFill>
                  <a:schemeClr val="tx2"/>
                </a:solidFill>
                <a:latin typeface="Arial" panose="020B0604020202020204" pitchFamily="34" charset="0"/>
                <a:ea typeface="Verdana" pitchFamily="34" charset="0"/>
                <a:cs typeface="Arial" panose="020B0604020202020204" pitchFamily="34" charset="0"/>
              </a:rPr>
              <a:t>)</a:t>
            </a:r>
          </a:p>
          <a:p>
            <a:pPr marL="171450" lvl="0" indent="-171450">
              <a:buFont typeface="Arial" panose="020B0604020202020204" pitchFamily="34" charset="0"/>
              <a:buChar char="•"/>
              <a:defRPr/>
            </a:pPr>
            <a:r>
              <a:rPr lang="en-US" sz="1050" dirty="0">
                <a:solidFill>
                  <a:schemeClr val="tx2"/>
                </a:solidFill>
                <a:latin typeface="Arial" panose="020B0604020202020204" pitchFamily="34" charset="0"/>
                <a:ea typeface="Verdana" pitchFamily="34" charset="0"/>
                <a:cs typeface="Arial" panose="020B0604020202020204" pitchFamily="34" charset="0"/>
              </a:rPr>
              <a:t>Solution Options have been ratified with customers and Approval is now sought on recommended High Level Solution </a:t>
            </a:r>
            <a:endParaRPr lang="en-US" sz="1100" dirty="0">
              <a:solidFill>
                <a:schemeClr val="tx2"/>
              </a:solidFill>
              <a:latin typeface="Arial" panose="020B0604020202020204" pitchFamily="34" charset="0"/>
              <a:ea typeface="Verdana" pitchFamily="34" charset="0"/>
              <a:cs typeface="Arial" panose="020B0604020202020204" pitchFamily="34" charset="0"/>
            </a:endParaRPr>
          </a:p>
          <a:p>
            <a:pPr marL="171450" lvl="0" indent="-171450">
              <a:buFont typeface="Arial" panose="020B0604020202020204" pitchFamily="34" charset="0"/>
              <a:buChar char="•"/>
              <a:defRPr/>
            </a:pPr>
            <a:endParaRPr lang="en-US" sz="1100" dirty="0">
              <a:solidFill>
                <a:schemeClr val="tx2"/>
              </a:solidFill>
              <a:latin typeface="Arial" panose="020B0604020202020204" pitchFamily="34" charset="0"/>
              <a:ea typeface="Verdana" pitchFamily="34" charset="0"/>
              <a:cs typeface="Arial" panose="020B0604020202020204" pitchFamily="34" charset="0"/>
            </a:endParaRPr>
          </a:p>
        </p:txBody>
      </p:sp>
      <p:sp>
        <p:nvSpPr>
          <p:cNvPr id="25" name="Rectangle 24"/>
          <p:cNvSpPr/>
          <p:nvPr/>
        </p:nvSpPr>
        <p:spPr>
          <a:xfrm>
            <a:off x="4608512" y="3292411"/>
            <a:ext cx="4211960" cy="461665"/>
          </a:xfrm>
          <a:prstGeom prst="rect">
            <a:avLst/>
          </a:prstGeom>
        </p:spPr>
        <p:txBody>
          <a:bodyPr wrap="square">
            <a:spAutoFit/>
          </a:bodyPr>
          <a:lstStyle/>
          <a:p>
            <a:pPr marL="171450" lvl="0" indent="-171450">
              <a:buFont typeface="Arial" panose="020B0604020202020204" pitchFamily="34" charset="0"/>
              <a:buChar char="•"/>
              <a:defRPr/>
            </a:pPr>
            <a:endParaRPr lang="en-US" sz="1200" dirty="0">
              <a:solidFill>
                <a:schemeClr val="tx2"/>
              </a:solidFill>
              <a:latin typeface="Arial" panose="020B0604020202020204" pitchFamily="34" charset="0"/>
              <a:ea typeface="Verdana" pitchFamily="34" charset="0"/>
              <a:cs typeface="Arial" panose="020B0604020202020204" pitchFamily="34" charset="0"/>
            </a:endParaRPr>
          </a:p>
          <a:p>
            <a:pPr marL="171450" lvl="0" indent="-171450">
              <a:buFont typeface="Arial" panose="020B0604020202020204" pitchFamily="34" charset="0"/>
              <a:buChar char="•"/>
              <a:defRPr/>
            </a:pPr>
            <a:endParaRPr lang="en-US" sz="1200" dirty="0">
              <a:solidFill>
                <a:schemeClr val="tx2"/>
              </a:solidFill>
              <a:latin typeface="Arial" panose="020B0604020202020204" pitchFamily="34" charset="0"/>
              <a:ea typeface="Verdana" pitchFamily="34" charset="0"/>
              <a:cs typeface="Arial" panose="020B0604020202020204" pitchFamily="34" charset="0"/>
            </a:endParaRPr>
          </a:p>
        </p:txBody>
      </p:sp>
      <p:sp>
        <p:nvSpPr>
          <p:cNvPr id="18" name="Rechteck 4"/>
          <p:cNvSpPr/>
          <p:nvPr/>
        </p:nvSpPr>
        <p:spPr bwMode="gray">
          <a:xfrm>
            <a:off x="302124" y="3342962"/>
            <a:ext cx="8419602" cy="1584176"/>
          </a:xfrm>
          <a:prstGeom prst="rect">
            <a:avLst/>
          </a:prstGeom>
          <a:noFill/>
          <a:ln w="28575" cap="flat"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algn="ctr" defTabSz="685783">
              <a:buClr>
                <a:srgbClr val="3C3732"/>
              </a:buClr>
            </a:pPr>
            <a:endParaRPr lang="en-GB" sz="900" err="1">
              <a:solidFill>
                <a:schemeClr val="tx2"/>
              </a:solidFill>
            </a:endParaRPr>
          </a:p>
        </p:txBody>
      </p:sp>
      <p:sp>
        <p:nvSpPr>
          <p:cNvPr id="23" name="Rectangle 22"/>
          <p:cNvSpPr/>
          <p:nvPr/>
        </p:nvSpPr>
        <p:spPr>
          <a:xfrm>
            <a:off x="4499992" y="3391709"/>
            <a:ext cx="4320480" cy="1384995"/>
          </a:xfrm>
          <a:prstGeom prst="rect">
            <a:avLst/>
          </a:prstGeom>
        </p:spPr>
        <p:txBody>
          <a:bodyPr wrap="square">
            <a:spAutoFit/>
          </a:bodyPr>
          <a:lstStyle/>
          <a:p>
            <a:pPr marL="171450" lvl="0" indent="-171450">
              <a:buFont typeface="Arial" panose="020B0604020202020204" pitchFamily="34" charset="0"/>
              <a:buChar char="•"/>
              <a:defRPr/>
            </a:pPr>
            <a:r>
              <a:rPr lang="en-US" sz="1050" dirty="0">
                <a:solidFill>
                  <a:schemeClr val="tx2"/>
                </a:solidFill>
                <a:latin typeface="Arial" panose="020B0604020202020204" pitchFamily="34" charset="0"/>
                <a:ea typeface="Verdana" pitchFamily="34" charset="0"/>
                <a:cs typeface="Arial" panose="020B0604020202020204" pitchFamily="34" charset="0"/>
              </a:rPr>
              <a:t>We are now in the </a:t>
            </a:r>
            <a:r>
              <a:rPr lang="en-US" sz="1050" dirty="0" err="1">
                <a:solidFill>
                  <a:schemeClr val="tx2"/>
                </a:solidFill>
                <a:latin typeface="Arial" panose="020B0604020202020204" pitchFamily="34" charset="0"/>
                <a:ea typeface="Verdana" pitchFamily="34" charset="0"/>
                <a:cs typeface="Arial" panose="020B0604020202020204" pitchFamily="34" charset="0"/>
              </a:rPr>
              <a:t>mobilisation</a:t>
            </a:r>
            <a:r>
              <a:rPr lang="en-US" sz="1050" dirty="0">
                <a:solidFill>
                  <a:schemeClr val="tx2"/>
                </a:solidFill>
                <a:latin typeface="Arial" panose="020B0604020202020204" pitchFamily="34" charset="0"/>
                <a:ea typeface="Verdana" pitchFamily="34" charset="0"/>
                <a:cs typeface="Arial" panose="020B0604020202020204" pitchFamily="34" charset="0"/>
              </a:rPr>
              <a:t> phase </a:t>
            </a:r>
          </a:p>
          <a:p>
            <a:pPr marL="171450" lvl="0" indent="-171450">
              <a:buFont typeface="Arial" panose="020B0604020202020204" pitchFamily="34" charset="0"/>
              <a:buChar char="•"/>
              <a:defRPr/>
            </a:pPr>
            <a:r>
              <a:rPr lang="en-US" sz="1050" dirty="0">
                <a:solidFill>
                  <a:schemeClr val="tx2"/>
                </a:solidFill>
                <a:latin typeface="Arial" panose="020B0604020202020204" pitchFamily="34" charset="0"/>
                <a:ea typeface="Verdana" pitchFamily="34" charset="0"/>
                <a:cs typeface="Arial" panose="020B0604020202020204" pitchFamily="34" charset="0"/>
              </a:rPr>
              <a:t>Encouraging Customers to get involved if possible</a:t>
            </a:r>
          </a:p>
          <a:p>
            <a:pPr marL="171450" lvl="0" indent="-171450">
              <a:buFont typeface="Arial" panose="020B0604020202020204" pitchFamily="34" charset="0"/>
              <a:buChar char="•"/>
              <a:defRPr/>
            </a:pPr>
            <a:r>
              <a:rPr lang="en-US" sz="1050" dirty="0">
                <a:solidFill>
                  <a:schemeClr val="tx2"/>
                </a:solidFill>
                <a:latin typeface="Arial" panose="020B0604020202020204" pitchFamily="34" charset="0"/>
                <a:ea typeface="Verdana" pitchFamily="34" charset="0"/>
                <a:cs typeface="Arial" panose="020B0604020202020204" pitchFamily="34" charset="0"/>
              </a:rPr>
              <a:t>You can register your interest in the </a:t>
            </a:r>
            <a:r>
              <a:rPr lang="en-US" sz="1050" dirty="0" err="1">
                <a:solidFill>
                  <a:schemeClr val="tx2"/>
                </a:solidFill>
                <a:latin typeface="Arial" panose="020B0604020202020204" pitchFamily="34" charset="0"/>
                <a:ea typeface="Verdana" pitchFamily="34" charset="0"/>
                <a:cs typeface="Arial" panose="020B0604020202020204" pitchFamily="34" charset="0"/>
              </a:rPr>
              <a:t>PoC</a:t>
            </a:r>
            <a:r>
              <a:rPr lang="en-US" sz="1050" dirty="0">
                <a:solidFill>
                  <a:schemeClr val="tx2"/>
                </a:solidFill>
                <a:latin typeface="Arial" panose="020B0604020202020204" pitchFamily="34" charset="0"/>
                <a:ea typeface="Verdana" pitchFamily="34" charset="0"/>
                <a:cs typeface="Arial" panose="020B0604020202020204" pitchFamily="34" charset="0"/>
              </a:rPr>
              <a:t> by getting in touch with the Customer Change team or your Customer Advocate</a:t>
            </a:r>
            <a:endParaRPr lang="en-US" sz="1050" u="sng" dirty="0">
              <a:solidFill>
                <a:schemeClr val="tx2"/>
              </a:solidFill>
              <a:latin typeface="Arial" panose="020B0604020202020204" pitchFamily="34" charset="0"/>
              <a:ea typeface="Verdana" pitchFamily="34" charset="0"/>
              <a:cs typeface="Arial" panose="020B0604020202020204" pitchFamily="34" charset="0"/>
            </a:endParaRPr>
          </a:p>
          <a:p>
            <a:pPr marL="171450" lvl="0" indent="-171450">
              <a:buFont typeface="Arial" panose="020B0604020202020204" pitchFamily="34" charset="0"/>
              <a:buChar char="•"/>
              <a:defRPr/>
            </a:pPr>
            <a:r>
              <a:rPr lang="en-US" sz="1050" dirty="0">
                <a:solidFill>
                  <a:schemeClr val="tx2"/>
                </a:solidFill>
                <a:latin typeface="Arial" panose="020B0604020202020204" pitchFamily="34" charset="0"/>
                <a:ea typeface="Verdana" pitchFamily="34" charset="0"/>
                <a:cs typeface="Arial" panose="020B0604020202020204" pitchFamily="34" charset="0"/>
              </a:rPr>
              <a:t>Onboarding to take place with Shipper volunteers</a:t>
            </a:r>
          </a:p>
          <a:p>
            <a:pPr marL="171450" lvl="0" indent="-171450">
              <a:buFont typeface="Arial" panose="020B0604020202020204" pitchFamily="34" charset="0"/>
              <a:buChar char="•"/>
              <a:defRPr/>
            </a:pPr>
            <a:r>
              <a:rPr lang="en-US" sz="1050" dirty="0">
                <a:solidFill>
                  <a:schemeClr val="tx2"/>
                </a:solidFill>
                <a:latin typeface="Arial" panose="020B0604020202020204" pitchFamily="34" charset="0"/>
                <a:ea typeface="Verdana" pitchFamily="34" charset="0"/>
                <a:cs typeface="Arial" panose="020B0604020202020204" pitchFamily="34" charset="0"/>
              </a:rPr>
              <a:t>Agree design and delivery mechanism of datasets</a:t>
            </a:r>
          </a:p>
          <a:p>
            <a:pPr marL="171450" lvl="0" indent="-171450">
              <a:buFont typeface="Arial" panose="020B0604020202020204" pitchFamily="34" charset="0"/>
              <a:buChar char="•"/>
              <a:defRPr/>
            </a:pPr>
            <a:r>
              <a:rPr lang="en-US" sz="1050" dirty="0">
                <a:solidFill>
                  <a:schemeClr val="tx2"/>
                </a:solidFill>
                <a:latin typeface="Arial" panose="020B0604020202020204" pitchFamily="34" charset="0"/>
                <a:ea typeface="Verdana" pitchFamily="34" charset="0"/>
                <a:cs typeface="Arial" panose="020B0604020202020204" pitchFamily="34" charset="0"/>
              </a:rPr>
              <a:t>Contracting with selected Vendor </a:t>
            </a:r>
          </a:p>
          <a:p>
            <a:pPr marL="171450" lvl="0" indent="-171450">
              <a:buFont typeface="Arial" panose="020B0604020202020204" pitchFamily="34" charset="0"/>
              <a:buChar char="•"/>
              <a:defRPr/>
            </a:pPr>
            <a:r>
              <a:rPr lang="en-US" sz="1050" dirty="0">
                <a:solidFill>
                  <a:schemeClr val="tx2"/>
                </a:solidFill>
                <a:latin typeface="Arial" panose="020B0604020202020204" pitchFamily="34" charset="0"/>
                <a:ea typeface="Verdana" pitchFamily="34" charset="0"/>
                <a:cs typeface="Arial" panose="020B0604020202020204" pitchFamily="34" charset="0"/>
              </a:rPr>
              <a:t>Updates will continue to be provided to DSG and </a:t>
            </a:r>
            <a:r>
              <a:rPr lang="en-US" sz="1050" dirty="0" err="1">
                <a:solidFill>
                  <a:schemeClr val="tx2"/>
                </a:solidFill>
                <a:latin typeface="Arial" panose="020B0604020202020204" pitchFamily="34" charset="0"/>
                <a:ea typeface="Verdana" pitchFamily="34" charset="0"/>
                <a:cs typeface="Arial" panose="020B0604020202020204" pitchFamily="34" charset="0"/>
              </a:rPr>
              <a:t>ChMC</a:t>
            </a:r>
            <a:endParaRPr lang="en-US" sz="1050" dirty="0">
              <a:solidFill>
                <a:schemeClr val="tx2"/>
              </a:solidFill>
              <a:latin typeface="Arial" panose="020B0604020202020204" pitchFamily="34" charset="0"/>
              <a:ea typeface="Verdana" pitchFamily="34" charset="0"/>
              <a:cs typeface="Arial" panose="020B0604020202020204" pitchFamily="34" charset="0"/>
            </a:endParaRPr>
          </a:p>
        </p:txBody>
      </p:sp>
      <p:grpSp>
        <p:nvGrpSpPr>
          <p:cNvPr id="4" name="Group 3"/>
          <p:cNvGrpSpPr/>
          <p:nvPr/>
        </p:nvGrpSpPr>
        <p:grpSpPr>
          <a:xfrm>
            <a:off x="299761" y="1338413"/>
            <a:ext cx="8355211" cy="1166403"/>
            <a:chOff x="299761" y="1536679"/>
            <a:chExt cx="8355211" cy="1166403"/>
          </a:xfrm>
        </p:grpSpPr>
        <p:sp>
          <p:nvSpPr>
            <p:cNvPr id="3" name="Rectangle 2"/>
            <p:cNvSpPr/>
            <p:nvPr/>
          </p:nvSpPr>
          <p:spPr>
            <a:xfrm>
              <a:off x="3275845" y="1537968"/>
              <a:ext cx="5379127" cy="293147"/>
            </a:xfrm>
            <a:prstGeom prst="rect">
              <a:avLst/>
            </a:prstGeom>
            <a:solidFill>
              <a:schemeClr val="accent6">
                <a:lumMod val="40000"/>
                <a:lumOff val="60000"/>
              </a:schemeClr>
            </a:solidFill>
            <a:ln>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2"/>
                  </a:solidFill>
                </a:rPr>
                <a:t>Proof of Concept (</a:t>
              </a:r>
              <a:r>
                <a:rPr lang="en-GB" sz="1400" dirty="0" err="1">
                  <a:solidFill>
                    <a:schemeClr val="tx2"/>
                  </a:solidFill>
                </a:rPr>
                <a:t>PoC</a:t>
              </a:r>
              <a:r>
                <a:rPr lang="en-GB" sz="1400" dirty="0">
                  <a:solidFill>
                    <a:schemeClr val="tx2"/>
                  </a:solidFill>
                </a:rPr>
                <a:t>) phase</a:t>
              </a:r>
            </a:p>
          </p:txBody>
        </p:sp>
        <p:sp>
          <p:nvSpPr>
            <p:cNvPr id="24" name="Rectangle 23"/>
            <p:cNvSpPr/>
            <p:nvPr/>
          </p:nvSpPr>
          <p:spPr>
            <a:xfrm>
              <a:off x="299761" y="1536679"/>
              <a:ext cx="1728830" cy="294435"/>
            </a:xfrm>
            <a:prstGeom prst="rect">
              <a:avLst/>
            </a:prstGeom>
            <a:solidFill>
              <a:schemeClr val="tx2">
                <a:lumMod val="20000"/>
                <a:lumOff val="80000"/>
              </a:schemeClr>
            </a:solidFill>
            <a:ln>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2"/>
                  </a:solidFill>
                </a:rPr>
                <a:t>Capture phase</a:t>
              </a:r>
            </a:p>
          </p:txBody>
        </p:sp>
        <p:sp>
          <p:nvSpPr>
            <p:cNvPr id="26" name="Rectangle 25"/>
            <p:cNvSpPr/>
            <p:nvPr/>
          </p:nvSpPr>
          <p:spPr>
            <a:xfrm>
              <a:off x="5015795" y="1892685"/>
              <a:ext cx="1584176" cy="360040"/>
            </a:xfrm>
            <a:prstGeom prst="rect">
              <a:avLst/>
            </a:prstGeom>
            <a:solidFill>
              <a:srgbClr val="00B05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latin typeface="Calibri" panose="020F0502020204030204" pitchFamily="34" charset="0"/>
                </a:rPr>
                <a:t>Compare and Contrast </a:t>
              </a:r>
              <a:r>
                <a:rPr lang="en-GB" sz="1200" dirty="0">
                  <a:latin typeface="Calibri" panose="020F0502020204030204" pitchFamily="34" charset="0"/>
                </a:rPr>
                <a:t> </a:t>
              </a:r>
            </a:p>
          </p:txBody>
        </p:sp>
        <p:sp>
          <p:nvSpPr>
            <p:cNvPr id="27" name="Rectangle 26"/>
            <p:cNvSpPr/>
            <p:nvPr/>
          </p:nvSpPr>
          <p:spPr>
            <a:xfrm>
              <a:off x="6660232" y="1892685"/>
              <a:ext cx="1958950" cy="360041"/>
            </a:xfrm>
            <a:prstGeom prst="rect">
              <a:avLst/>
            </a:prstGeom>
            <a:solidFill>
              <a:srgbClr val="00B05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latin typeface="Calibri" panose="020F0502020204030204" pitchFamily="34" charset="0"/>
                </a:rPr>
                <a:t>Analysis</a:t>
              </a:r>
              <a:endParaRPr lang="en-GB" sz="1200" dirty="0">
                <a:latin typeface="Calibri" panose="020F0502020204030204" pitchFamily="34" charset="0"/>
              </a:endParaRPr>
            </a:p>
          </p:txBody>
        </p:sp>
        <p:sp>
          <p:nvSpPr>
            <p:cNvPr id="28" name="Rectangle 27"/>
            <p:cNvSpPr/>
            <p:nvPr/>
          </p:nvSpPr>
          <p:spPr>
            <a:xfrm>
              <a:off x="2088478" y="2308709"/>
              <a:ext cx="6530704" cy="394373"/>
            </a:xfrm>
            <a:prstGeom prst="rect">
              <a:avLst/>
            </a:prstGeom>
            <a:solidFill>
              <a:srgbClr val="00B05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latin typeface="Calibri" panose="020F0502020204030204" pitchFamily="34" charset="0"/>
                </a:rPr>
                <a:t>Collaboration, Triaging and Reporting </a:t>
              </a:r>
            </a:p>
            <a:p>
              <a:pPr algn="ctr"/>
              <a:r>
                <a:rPr lang="en-GB" sz="900" dirty="0">
                  <a:latin typeface="Calibri" panose="020F0502020204030204" pitchFamily="34" charset="0"/>
                </a:rPr>
                <a:t>Working with Shippers to receive datasets, sharing information and findings at a Portfolio and Market level</a:t>
              </a:r>
            </a:p>
          </p:txBody>
        </p:sp>
      </p:grpSp>
      <p:sp>
        <p:nvSpPr>
          <p:cNvPr id="30" name="Rectangle 29"/>
          <p:cNvSpPr/>
          <p:nvPr/>
        </p:nvSpPr>
        <p:spPr>
          <a:xfrm>
            <a:off x="3351143" y="1696794"/>
            <a:ext cx="1584176" cy="36004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latin typeface="Calibri" panose="020F0502020204030204" pitchFamily="34" charset="0"/>
              </a:rPr>
              <a:t>Receive Datasets</a:t>
            </a:r>
            <a:endParaRPr lang="en-GB" sz="1200" dirty="0">
              <a:latin typeface="Calibri" panose="020F0502020204030204" pitchFamily="34" charset="0"/>
            </a:endParaRPr>
          </a:p>
        </p:txBody>
      </p:sp>
      <p:sp>
        <p:nvSpPr>
          <p:cNvPr id="31" name="Rectangle 30"/>
          <p:cNvSpPr/>
          <p:nvPr/>
        </p:nvSpPr>
        <p:spPr>
          <a:xfrm>
            <a:off x="310155" y="1697523"/>
            <a:ext cx="1710445" cy="886943"/>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US" sz="1000" dirty="0">
                <a:solidFill>
                  <a:schemeClr val="tx2"/>
                </a:solidFill>
                <a:latin typeface="Calibri" panose="020F0502020204030204" pitchFamily="34" charset="0"/>
              </a:rPr>
              <a:t>Requirements shared with industry</a:t>
            </a:r>
          </a:p>
          <a:p>
            <a:pPr marL="171450" indent="-171450">
              <a:buFont typeface="Arial" panose="020B0604020202020204" pitchFamily="34" charset="0"/>
              <a:buChar char="•"/>
            </a:pPr>
            <a:r>
              <a:rPr lang="en-US" sz="1000" dirty="0">
                <a:solidFill>
                  <a:schemeClr val="tx2"/>
                </a:solidFill>
                <a:latin typeface="Calibri" panose="020F0502020204030204" pitchFamily="34" charset="0"/>
              </a:rPr>
              <a:t>Project Updates provided at DSG and Change Management Committees</a:t>
            </a:r>
            <a:endParaRPr lang="en-GB" sz="1000" dirty="0">
              <a:solidFill>
                <a:schemeClr val="tx2"/>
              </a:solidFill>
              <a:latin typeface="Calibri" panose="020F0502020204030204" pitchFamily="34" charset="0"/>
            </a:endParaRPr>
          </a:p>
        </p:txBody>
      </p:sp>
      <p:sp>
        <p:nvSpPr>
          <p:cNvPr id="33" name="Rectangle 32"/>
          <p:cNvSpPr/>
          <p:nvPr/>
        </p:nvSpPr>
        <p:spPr>
          <a:xfrm>
            <a:off x="299760" y="3166472"/>
            <a:ext cx="2130735" cy="1800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2"/>
                </a:solidFill>
                <a:latin typeface="Calibri" panose="020F0502020204030204" pitchFamily="34" charset="0"/>
              </a:rPr>
              <a:t>What’s happened so far? </a:t>
            </a:r>
            <a:endParaRPr lang="en-GB" sz="1200" dirty="0">
              <a:solidFill>
                <a:schemeClr val="tx2"/>
              </a:solidFill>
              <a:latin typeface="Calibri" panose="020F0502020204030204" pitchFamily="34" charset="0"/>
            </a:endParaRPr>
          </a:p>
        </p:txBody>
      </p:sp>
      <p:sp>
        <p:nvSpPr>
          <p:cNvPr id="34" name="Rectangle 33"/>
          <p:cNvSpPr/>
          <p:nvPr/>
        </p:nvSpPr>
        <p:spPr>
          <a:xfrm>
            <a:off x="4414622" y="3163852"/>
            <a:ext cx="2130735" cy="1800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2"/>
                </a:solidFill>
                <a:latin typeface="Calibri" panose="020F0502020204030204" pitchFamily="34" charset="0"/>
              </a:rPr>
              <a:t>What’s happening Next? </a:t>
            </a:r>
            <a:endParaRPr lang="en-GB" sz="1200" dirty="0">
              <a:solidFill>
                <a:schemeClr val="tx2"/>
              </a:solidFill>
              <a:latin typeface="Calibri" panose="020F0502020204030204" pitchFamily="34" charset="0"/>
            </a:endParaRPr>
          </a:p>
        </p:txBody>
      </p:sp>
      <p:sp>
        <p:nvSpPr>
          <p:cNvPr id="9" name="TextBox 8"/>
          <p:cNvSpPr txBox="1"/>
          <p:nvPr/>
        </p:nvSpPr>
        <p:spPr>
          <a:xfrm>
            <a:off x="1835696" y="2871396"/>
            <a:ext cx="864096" cy="230832"/>
          </a:xfrm>
          <a:prstGeom prst="rect">
            <a:avLst/>
          </a:prstGeom>
          <a:noFill/>
          <a:ln>
            <a:noFill/>
            <a:prstDash val="solid"/>
          </a:ln>
        </p:spPr>
        <p:txBody>
          <a:bodyPr wrap="square" rtlCol="0">
            <a:spAutoFit/>
          </a:bodyPr>
          <a:lstStyle/>
          <a:p>
            <a:r>
              <a:rPr lang="en-GB" sz="900" b="1" dirty="0">
                <a:solidFill>
                  <a:schemeClr val="tx2"/>
                </a:solidFill>
              </a:rPr>
              <a:t>We are here</a:t>
            </a:r>
          </a:p>
        </p:txBody>
      </p:sp>
      <p:sp>
        <p:nvSpPr>
          <p:cNvPr id="35" name="Rectangle 34"/>
          <p:cNvSpPr/>
          <p:nvPr/>
        </p:nvSpPr>
        <p:spPr>
          <a:xfrm>
            <a:off x="2879058" y="2560799"/>
            <a:ext cx="5160463" cy="424047"/>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US" sz="1000" dirty="0">
                <a:solidFill>
                  <a:schemeClr val="tx2"/>
                </a:solidFill>
                <a:latin typeface="Calibri" panose="020F0502020204030204" pitchFamily="34" charset="0"/>
              </a:rPr>
              <a:t>Enhance communication and engagement of Proof of Concept exercise</a:t>
            </a:r>
          </a:p>
          <a:p>
            <a:pPr marL="171450" indent="-171450">
              <a:buFont typeface="Arial" panose="020B0604020202020204" pitchFamily="34" charset="0"/>
              <a:buChar char="•"/>
            </a:pPr>
            <a:r>
              <a:rPr lang="en-US" sz="1000" dirty="0">
                <a:solidFill>
                  <a:schemeClr val="tx2"/>
                </a:solidFill>
                <a:latin typeface="Calibri" panose="020F0502020204030204" pitchFamily="34" charset="0"/>
              </a:rPr>
              <a:t>Continue to provide regular project updates to DSG and Change Management Committee</a:t>
            </a:r>
            <a:endParaRPr lang="en-GB" sz="1000" dirty="0">
              <a:solidFill>
                <a:schemeClr val="tx2"/>
              </a:solidFill>
              <a:latin typeface="Calibri" panose="020F0502020204030204" pitchFamily="34" charset="0"/>
            </a:endParaRPr>
          </a:p>
        </p:txBody>
      </p:sp>
      <p:sp>
        <p:nvSpPr>
          <p:cNvPr id="29" name="Rectangle 28">
            <a:extLst>
              <a:ext uri="{FF2B5EF4-FFF2-40B4-BE49-F238E27FC236}">
                <a16:creationId xmlns:a16="http://schemas.microsoft.com/office/drawing/2014/main" id="{CAE28EAF-2791-4740-86D8-3B2A8D410C00}"/>
              </a:ext>
            </a:extLst>
          </p:cNvPr>
          <p:cNvSpPr/>
          <p:nvPr/>
        </p:nvSpPr>
        <p:spPr>
          <a:xfrm>
            <a:off x="2088478" y="1693073"/>
            <a:ext cx="1187371" cy="36004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latin typeface="Calibri" panose="020F0502020204030204" pitchFamily="34" charset="0"/>
              </a:rPr>
              <a:t>Onboarding</a:t>
            </a:r>
            <a:endParaRPr lang="en-GB" sz="1200" dirty="0">
              <a:latin typeface="Calibri" panose="020F0502020204030204" pitchFamily="34" charset="0"/>
            </a:endParaRPr>
          </a:p>
        </p:txBody>
      </p:sp>
      <p:sp>
        <p:nvSpPr>
          <p:cNvPr id="32" name="Rectangle 31">
            <a:extLst>
              <a:ext uri="{FF2B5EF4-FFF2-40B4-BE49-F238E27FC236}">
                <a16:creationId xmlns:a16="http://schemas.microsoft.com/office/drawing/2014/main" id="{5D9D8523-B0A9-446D-BF02-B25882458BF9}"/>
              </a:ext>
            </a:extLst>
          </p:cNvPr>
          <p:cNvSpPr/>
          <p:nvPr/>
        </p:nvSpPr>
        <p:spPr>
          <a:xfrm>
            <a:off x="2025159" y="1341323"/>
            <a:ext cx="1250686" cy="288032"/>
          </a:xfrm>
          <a:prstGeom prst="rect">
            <a:avLst/>
          </a:prstGeom>
          <a:solidFill>
            <a:schemeClr val="tx2">
              <a:lumMod val="20000"/>
              <a:lumOff val="80000"/>
            </a:schemeClr>
          </a:solidFill>
          <a:ln>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2"/>
                </a:solidFill>
              </a:rPr>
              <a:t>Mobilise phase</a:t>
            </a:r>
          </a:p>
        </p:txBody>
      </p:sp>
      <p:cxnSp>
        <p:nvCxnSpPr>
          <p:cNvPr id="37" name="Straight Arrow Connector 36"/>
          <p:cNvCxnSpPr>
            <a:cxnSpLocks/>
          </p:cNvCxnSpPr>
          <p:nvPr/>
        </p:nvCxnSpPr>
        <p:spPr>
          <a:xfrm>
            <a:off x="2267744" y="1626446"/>
            <a:ext cx="0" cy="1233336"/>
          </a:xfrm>
          <a:prstGeom prst="straightConnector1">
            <a:avLst/>
          </a:prstGeom>
          <a:ln w="25400">
            <a:prstDash val="sysDash"/>
            <a:tailEnd type="arrow"/>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4C901FF0-98D9-4351-9282-A723F7776FB6}"/>
              </a:ext>
            </a:extLst>
          </p:cNvPr>
          <p:cNvSpPr txBox="1"/>
          <p:nvPr/>
        </p:nvSpPr>
        <p:spPr>
          <a:xfrm>
            <a:off x="1653134" y="1029896"/>
            <a:ext cx="1038721" cy="230832"/>
          </a:xfrm>
          <a:prstGeom prst="rect">
            <a:avLst/>
          </a:prstGeom>
          <a:noFill/>
          <a:ln>
            <a:noFill/>
            <a:prstDash val="solid"/>
          </a:ln>
        </p:spPr>
        <p:txBody>
          <a:bodyPr wrap="square" rtlCol="0" anchor="t">
            <a:spAutoFit/>
          </a:bodyPr>
          <a:lstStyle/>
          <a:p>
            <a:r>
              <a:rPr lang="en-GB" sz="900" b="1" dirty="0">
                <a:solidFill>
                  <a:schemeClr val="tx2"/>
                </a:solidFill>
              </a:rPr>
              <a:t>October 2019</a:t>
            </a:r>
            <a:endParaRPr lang="en-GB" sz="900" b="1" dirty="0">
              <a:solidFill>
                <a:schemeClr val="tx2"/>
              </a:solidFill>
              <a:cs typeface="Arial"/>
            </a:endParaRPr>
          </a:p>
        </p:txBody>
      </p:sp>
      <p:sp>
        <p:nvSpPr>
          <p:cNvPr id="38" name="TextBox 37">
            <a:extLst>
              <a:ext uri="{FF2B5EF4-FFF2-40B4-BE49-F238E27FC236}">
                <a16:creationId xmlns:a16="http://schemas.microsoft.com/office/drawing/2014/main" id="{0CE726D0-839C-4D2D-ADB7-C7BD59276D91}"/>
              </a:ext>
            </a:extLst>
          </p:cNvPr>
          <p:cNvSpPr txBox="1"/>
          <p:nvPr/>
        </p:nvSpPr>
        <p:spPr>
          <a:xfrm>
            <a:off x="6931571" y="1029896"/>
            <a:ext cx="1435596" cy="230832"/>
          </a:xfrm>
          <a:prstGeom prst="rect">
            <a:avLst/>
          </a:prstGeom>
          <a:noFill/>
          <a:ln>
            <a:noFill/>
            <a:prstDash val="solid"/>
          </a:ln>
        </p:spPr>
        <p:txBody>
          <a:bodyPr wrap="square" rtlCol="0" anchor="t">
            <a:spAutoFit/>
          </a:bodyPr>
          <a:lstStyle/>
          <a:p>
            <a:r>
              <a:rPr lang="en-GB" sz="900" b="1" dirty="0">
                <a:solidFill>
                  <a:schemeClr val="tx2"/>
                </a:solidFill>
              </a:rPr>
              <a:t>January 2020</a:t>
            </a:r>
            <a:endParaRPr lang="en-GB" sz="900" b="1" dirty="0">
              <a:solidFill>
                <a:schemeClr val="tx2"/>
              </a:solidFill>
              <a:cs typeface="Arial"/>
            </a:endParaRPr>
          </a:p>
        </p:txBody>
      </p:sp>
    </p:spTree>
    <p:extLst>
      <p:ext uri="{BB962C8B-B14F-4D97-AF65-F5344CB8AC3E}">
        <p14:creationId xmlns:p14="http://schemas.microsoft.com/office/powerpoint/2010/main" val="2487947500"/>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15B7C7BFF44674AB1DCE2D90C92642C" ma:contentTypeVersion="10" ma:contentTypeDescription="Create a new document." ma:contentTypeScope="" ma:versionID="eb9319088772882600dec43eb9bd9956">
  <xsd:schema xmlns:xsd="http://www.w3.org/2001/XMLSchema" xmlns:xs="http://www.w3.org/2001/XMLSchema" xmlns:p="http://schemas.microsoft.com/office/2006/metadata/properties" xmlns:ns3="92739de9-cde3-4b52-807e-16b9b526eac7" xmlns:ns4="4213930e-d389-4fcc-a8c2-6200ba704a64" targetNamespace="http://schemas.microsoft.com/office/2006/metadata/properties" ma:root="true" ma:fieldsID="8a925f5c64de3050568f3462f938b129" ns3:_="" ns4:_="">
    <xsd:import namespace="92739de9-cde3-4b52-807e-16b9b526eac7"/>
    <xsd:import namespace="4213930e-d389-4fcc-a8c2-6200ba704a6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DateTaken"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739de9-cde3-4b52-807e-16b9b526ea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213930e-d389-4fcc-a8c2-6200ba704a6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EBAC885E-F40A-4708-9354-F5294E9222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739de9-cde3-4b52-807e-16b9b526eac7"/>
    <ds:schemaRef ds:uri="4213930e-d389-4fcc-a8c2-6200ba704a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11B2E31-4703-4F4D-BB47-74A8364BAC36}">
  <ds:schemaRefs>
    <ds:schemaRef ds:uri="http://purl.org/dc/dcmitype/"/>
    <ds:schemaRef ds:uri="http://purl.org/dc/terms/"/>
    <ds:schemaRef ds:uri="4213930e-d389-4fcc-a8c2-6200ba704a64"/>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92739de9-cde3-4b52-807e-16b9b526eac7"/>
  </ds:schemaRefs>
</ds:datastoreItem>
</file>

<file path=docProps/app.xml><?xml version="1.0" encoding="utf-8"?>
<Properties xmlns="http://schemas.openxmlformats.org/officeDocument/2006/extended-properties" xmlns:vt="http://schemas.openxmlformats.org/officeDocument/2006/docPropsVTypes">
  <TotalTime>9346</TotalTime>
  <Words>5348</Words>
  <Application>Microsoft Office PowerPoint</Application>
  <PresentationFormat>On-screen Show (16:9)</PresentationFormat>
  <Paragraphs>1049</Paragraphs>
  <Slides>34</Slides>
  <Notes>15</Notes>
  <HiddenSlides>0</HiddenSlides>
  <MMClips>0</MMClips>
  <ScaleCrop>false</ScaleCrop>
  <HeadingPairs>
    <vt:vector size="8" baseType="variant">
      <vt:variant>
        <vt:lpstr>Fonts Used</vt:lpstr>
      </vt:variant>
      <vt:variant>
        <vt:i4>7</vt:i4>
      </vt:variant>
      <vt:variant>
        <vt:lpstr>Theme</vt:lpstr>
      </vt:variant>
      <vt:variant>
        <vt:i4>6</vt:i4>
      </vt:variant>
      <vt:variant>
        <vt:lpstr>Embedded OLE Servers</vt:lpstr>
      </vt:variant>
      <vt:variant>
        <vt:i4>2</vt:i4>
      </vt:variant>
      <vt:variant>
        <vt:lpstr>Slide Titles</vt:lpstr>
      </vt:variant>
      <vt:variant>
        <vt:i4>34</vt:i4>
      </vt:variant>
    </vt:vector>
  </HeadingPairs>
  <TitlesOfParts>
    <vt:vector size="49" baseType="lpstr">
      <vt:lpstr>ＭＳ Ｐゴシック</vt:lpstr>
      <vt:lpstr>Arial</vt:lpstr>
      <vt:lpstr>Calibri</vt:lpstr>
      <vt:lpstr>Calibri Light</vt:lpstr>
      <vt:lpstr>Times New Roman</vt:lpstr>
      <vt:lpstr>Verdana</vt:lpstr>
      <vt:lpstr>Wingdings</vt:lpstr>
      <vt:lpstr>Office Theme</vt:lpstr>
      <vt:lpstr>xoserve templates</vt:lpstr>
      <vt:lpstr>1_xoserve templates</vt:lpstr>
      <vt:lpstr>2_xoserve templates</vt:lpstr>
      <vt:lpstr>3_xoserve templates</vt:lpstr>
      <vt:lpstr>4_xoserve templates</vt:lpstr>
      <vt:lpstr>Worksheet</vt:lpstr>
      <vt:lpstr>Adobe Acrobat Document</vt:lpstr>
      <vt:lpstr>7.1 XRN4665 – EUC Release</vt:lpstr>
      <vt:lpstr>XRN 4665 - EUC Release Timelines</vt:lpstr>
      <vt:lpstr>7.2 XRN4828 - Nov 19 Release -  Status Update</vt:lpstr>
      <vt:lpstr>XRN4828 - Nov 19 Release Timelines</vt:lpstr>
      <vt:lpstr>7.3 XRN4996 - June 20 Release -  Status Update</vt:lpstr>
      <vt:lpstr>XRN4996 - June 20 Market Trials</vt:lpstr>
      <vt:lpstr>XRN4996 - June 20 Release Timelines</vt:lpstr>
      <vt:lpstr>June 20 Release Summary</vt:lpstr>
      <vt:lpstr>7.4.1 What do you need to know about  Project Retrospective Updates?</vt:lpstr>
      <vt:lpstr>7.4.2 XRN4914 – MOD 0651Retrospective Data Update Provision</vt:lpstr>
      <vt:lpstr>Change Overview</vt:lpstr>
      <vt:lpstr>Option 1</vt:lpstr>
      <vt:lpstr>Option 2</vt:lpstr>
      <vt:lpstr>Option 3</vt:lpstr>
      <vt:lpstr>Option 4</vt:lpstr>
      <vt:lpstr>Assessment criteria with recommended solution</vt:lpstr>
      <vt:lpstr>Timeline / Cost Overview</vt:lpstr>
      <vt:lpstr>7.5 XRN4991 – MOD0700 Status Update</vt:lpstr>
      <vt:lpstr>XRN4991 - MOD0700 Timelines</vt:lpstr>
      <vt:lpstr>7.6 Retail &amp; Network Change Impact / Platform Update             2019 / 2020 UK Link Governance Timeline</vt:lpstr>
      <vt:lpstr>Change Index – UK Link Allocated Change</vt:lpstr>
      <vt:lpstr>Change Index – UK Link Unallocated External Impacting Changes  </vt:lpstr>
      <vt:lpstr>7.7 UK Link POAP</vt:lpstr>
      <vt:lpstr>7.8. Change Assurance Health Check</vt:lpstr>
      <vt:lpstr>PowerPoint Presentation</vt:lpstr>
      <vt:lpstr>PowerPoint Presentation</vt:lpstr>
      <vt:lpstr>7.9.2  Shipper  -  Data Discovery Platform Drop 2 Update  7.9.3 Networks - Data Discovery Platform Drop 1 Update  </vt:lpstr>
      <vt:lpstr>7.9.4 Automation and Optimisation</vt:lpstr>
      <vt:lpstr>Purpose and Contents</vt:lpstr>
      <vt:lpstr>High Level Options – Decision Required</vt:lpstr>
      <vt:lpstr>KPMG Recommendation Summary</vt:lpstr>
      <vt:lpstr>Must Do - Continue DDP Delivery and Consolidation of Reporting</vt:lpstr>
      <vt:lpstr>Option 1 - Analysis</vt:lpstr>
      <vt:lpstr>Option 2 - Expedited DDP Drops</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Taggart, Rachel</cp:lastModifiedBy>
  <cp:revision>363</cp:revision>
  <dcterms:created xsi:type="dcterms:W3CDTF">2018-09-02T17:12:15Z</dcterms:created>
  <dcterms:modified xsi:type="dcterms:W3CDTF">2019-10-01T17:51:42Z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0x010100915B7C7BFF44674AB1DCE2D90C92642C</vt:lpwstr>
  </property>
</Properties>
</file>