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3"/>
  </p:notesMasterIdLst>
  <p:handoutMasterIdLst>
    <p:handoutMasterId r:id="rId14"/>
  </p:handoutMasterIdLst>
  <p:sldIdLst>
    <p:sldId id="339" r:id="rId6"/>
    <p:sldId id="396" r:id="rId7"/>
    <p:sldId id="409" r:id="rId8"/>
    <p:sldId id="384" r:id="rId9"/>
    <p:sldId id="410" r:id="rId10"/>
    <p:sldId id="405" r:id="rId11"/>
    <p:sldId id="258"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A943E-77F3-44A7-92AE-F77E3F510945}" v="747" dt="2019-10-14T14:57:36.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83" d="100"/>
          <a:sy n="83" d="100"/>
        </p:scale>
        <p:origin x="1176" y="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mitha.pichrikat\Downloads\CSSC%20Budget%20Sep-19%20v2.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1457841963303"/>
          <c:y val="3.7101151829705498E-2"/>
          <c:w val="0.85981337010293069"/>
          <c:h val="0.85669554353722488"/>
        </c:manualLayout>
      </c:layout>
      <c:lineChart>
        <c:grouping val="standard"/>
        <c:varyColors val="0"/>
        <c:ser>
          <c:idx val="1"/>
          <c:order val="0"/>
          <c:tx>
            <c:strRef>
              <c:f>'[CSSC Budget Sep-19 v2.1.xlsb]Output - Funding'!$D$31</c:f>
              <c:strCache>
                <c:ptCount val="1"/>
                <c:pt idx="0">
                  <c:v> Forecast </c:v>
                </c:pt>
              </c:strCache>
            </c:strRef>
          </c:tx>
          <c:spPr>
            <a:ln>
              <a:solidFill>
                <a:srgbClr val="7030A0"/>
              </a:solidFill>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Funding'!$D$32:$D$55</c:f>
              <c:numCache>
                <c:formatCode>"£"#,##0</c:formatCode>
                <c:ptCount val="24"/>
                <c:pt idx="0">
                  <c:v>489844.68400000007</c:v>
                </c:pt>
                <c:pt idx="1">
                  <c:v>1174749.2040000004</c:v>
                </c:pt>
                <c:pt idx="2">
                  <c:v>1870879.1080000007</c:v>
                </c:pt>
                <c:pt idx="3">
                  <c:v>2884329.2520000013</c:v>
                </c:pt>
                <c:pt idx="4">
                  <c:v>3600336.1960000014</c:v>
                </c:pt>
                <c:pt idx="5">
                  <c:v>4373413.6680000015</c:v>
                </c:pt>
                <c:pt idx="6">
                  <c:v>5159107.6400000025</c:v>
                </c:pt>
                <c:pt idx="7">
                  <c:v>5920522.2840000028</c:v>
                </c:pt>
                <c:pt idx="8">
                  <c:v>6718783.3280000035</c:v>
                </c:pt>
                <c:pt idx="9">
                  <c:v>7659690.7720000045</c:v>
                </c:pt>
                <c:pt idx="10">
                  <c:v>8423774.2160000056</c:v>
                </c:pt>
                <c:pt idx="11">
                  <c:v>10016454.060000006</c:v>
                </c:pt>
                <c:pt idx="12">
                  <c:v>10787965.824000007</c:v>
                </c:pt>
                <c:pt idx="13">
                  <c:v>11534214.368000006</c:v>
                </c:pt>
                <c:pt idx="14">
                  <c:v>12281299.312000006</c:v>
                </c:pt>
                <c:pt idx="15">
                  <c:v>13029220.656000007</c:v>
                </c:pt>
                <c:pt idx="16">
                  <c:v>13765556.700000007</c:v>
                </c:pt>
                <c:pt idx="17">
                  <c:v>14469369.144000007</c:v>
                </c:pt>
                <c:pt idx="18">
                  <c:v>15173181.588000007</c:v>
                </c:pt>
                <c:pt idx="19">
                  <c:v>15876157.632000007</c:v>
                </c:pt>
                <c:pt idx="20">
                  <c:v>16560796.476000007</c:v>
                </c:pt>
                <c:pt idx="21">
                  <c:v>17228014.520000007</c:v>
                </c:pt>
                <c:pt idx="22">
                  <c:v>17916226.164000008</c:v>
                </c:pt>
                <c:pt idx="23">
                  <c:v>19356110.60800001</c:v>
                </c:pt>
              </c:numCache>
            </c:numRef>
          </c:val>
          <c:smooth val="0"/>
          <c:extLst>
            <c:ext xmlns:c16="http://schemas.microsoft.com/office/drawing/2014/chart" uri="{C3380CC4-5D6E-409C-BE32-E72D297353CC}">
              <c16:uniqueId val="{00000000-3A50-4320-9A9D-00073291F07D}"/>
            </c:ext>
          </c:extLst>
        </c:ser>
        <c:ser>
          <c:idx val="2"/>
          <c:order val="1"/>
          <c:tx>
            <c:strRef>
              <c:f>'[CSSC Budget Sep-19 v2.1.xlsb]Output - Funding'!$E$31</c:f>
              <c:strCache>
                <c:ptCount val="1"/>
                <c:pt idx="0">
                  <c:v> Estimate to Completion (Forecast) </c:v>
                </c:pt>
              </c:strCache>
            </c:strRef>
          </c:tx>
          <c:spPr>
            <a:ln>
              <a:solidFill>
                <a:schemeClr val="accent1"/>
              </a:solidFill>
              <a:prstDash val="sysDot"/>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Funding'!$E$32:$E$55</c:f>
              <c:numCache>
                <c:formatCode>"£"#,##0</c:formatCode>
                <c:ptCount val="24"/>
                <c:pt idx="0">
                  <c:v>259804.8533333333</c:v>
                </c:pt>
                <c:pt idx="1">
                  <c:v>591746.91483333323</c:v>
                </c:pt>
                <c:pt idx="2">
                  <c:v>971850.07983333315</c:v>
                </c:pt>
                <c:pt idx="3">
                  <c:v>1500880.8144999999</c:v>
                </c:pt>
                <c:pt idx="4">
                  <c:v>2267806.8284999998</c:v>
                </c:pt>
                <c:pt idx="5">
                  <c:v>3488189.3318333337</c:v>
                </c:pt>
                <c:pt idx="6">
                  <c:v>5070902.3730833335</c:v>
                </c:pt>
                <c:pt idx="7">
                  <c:v>6008891.5113333333</c:v>
                </c:pt>
                <c:pt idx="8">
                  <c:v>6981636.1565833334</c:v>
                </c:pt>
                <c:pt idx="9">
                  <c:v>8008737.7584999995</c:v>
                </c:pt>
                <c:pt idx="10">
                  <c:v>8870563.6233333331</c:v>
                </c:pt>
                <c:pt idx="11">
                  <c:v>9936341.888166666</c:v>
                </c:pt>
                <c:pt idx="12">
                  <c:v>10953331.80284326</c:v>
                </c:pt>
                <c:pt idx="13">
                  <c:v>11787243.923769854</c:v>
                </c:pt>
                <c:pt idx="14">
                  <c:v>12654395.250946447</c:v>
                </c:pt>
                <c:pt idx="15">
                  <c:v>13488067.628123041</c:v>
                </c:pt>
                <c:pt idx="16">
                  <c:v>14318630.049882969</c:v>
                </c:pt>
                <c:pt idx="17">
                  <c:v>15155082.329976229</c:v>
                </c:pt>
                <c:pt idx="18">
                  <c:v>15951026.89806949</c:v>
                </c:pt>
                <c:pt idx="19">
                  <c:v>16662665.726329418</c:v>
                </c:pt>
                <c:pt idx="20">
                  <c:v>17349414.696256012</c:v>
                </c:pt>
                <c:pt idx="21">
                  <c:v>18055589.429390941</c:v>
                </c:pt>
                <c:pt idx="22">
                  <c:v>18695019.276425868</c:v>
                </c:pt>
                <c:pt idx="23">
                  <c:v>20513839.123460796</c:v>
                </c:pt>
              </c:numCache>
            </c:numRef>
          </c:val>
          <c:smooth val="0"/>
          <c:extLst>
            <c:ext xmlns:c16="http://schemas.microsoft.com/office/drawing/2014/chart" uri="{C3380CC4-5D6E-409C-BE32-E72D297353CC}">
              <c16:uniqueId val="{00000001-3A50-4320-9A9D-00073291F07D}"/>
            </c:ext>
          </c:extLst>
        </c:ser>
        <c:ser>
          <c:idx val="3"/>
          <c:order val="2"/>
          <c:tx>
            <c:strRef>
              <c:f>'[CSSC Budget Sep-19 v2.1.xlsb]Output - Funding'!$F$31</c:f>
              <c:strCache>
                <c:ptCount val="1"/>
                <c:pt idx="0">
                  <c:v> Actual </c:v>
                </c:pt>
              </c:strCache>
            </c:strRef>
          </c:tx>
          <c:spPr>
            <a:ln>
              <a:solidFill>
                <a:schemeClr val="accent1"/>
              </a:solidFill>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Funding'!$F$32:$F$55</c:f>
              <c:numCache>
                <c:formatCode>"£"#,##0</c:formatCode>
                <c:ptCount val="24"/>
                <c:pt idx="0">
                  <c:v>259804.8533333333</c:v>
                </c:pt>
                <c:pt idx="1">
                  <c:v>591746.91483333323</c:v>
                </c:pt>
                <c:pt idx="2">
                  <c:v>971850.07983333315</c:v>
                </c:pt>
                <c:pt idx="3">
                  <c:v>1500880.8144999999</c:v>
                </c:pt>
              </c:numCache>
            </c:numRef>
          </c:val>
          <c:smooth val="0"/>
          <c:extLst>
            <c:ext xmlns:c16="http://schemas.microsoft.com/office/drawing/2014/chart" uri="{C3380CC4-5D6E-409C-BE32-E72D297353CC}">
              <c16:uniqueId val="{00000002-3A50-4320-9A9D-00073291F07D}"/>
            </c:ext>
          </c:extLst>
        </c:ser>
        <c:ser>
          <c:idx val="0"/>
          <c:order val="3"/>
          <c:tx>
            <c:strRef>
              <c:f>'[CSSC Budget Sep-19 v2.1.xlsb]Output - Funding'!$G$31</c:f>
              <c:strCache>
                <c:ptCount val="1"/>
                <c:pt idx="0">
                  <c:v>Approved Budget Line</c:v>
                </c:pt>
              </c:strCache>
            </c:strRef>
          </c:tx>
          <c:spPr>
            <a:ln>
              <a:solidFill>
                <a:schemeClr val="accent3">
                  <a:lumMod val="50000"/>
                </a:schemeClr>
              </a:solidFill>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Funding'!$G$32:$G$55</c:f>
              <c:numCache>
                <c:formatCode>"£"#,##0</c:formatCode>
                <c:ptCount val="24"/>
                <c:pt idx="0">
                  <c:v>21000000</c:v>
                </c:pt>
                <c:pt idx="1">
                  <c:v>21000000</c:v>
                </c:pt>
                <c:pt idx="2">
                  <c:v>21000000</c:v>
                </c:pt>
                <c:pt idx="3">
                  <c:v>21000000</c:v>
                </c:pt>
                <c:pt idx="4">
                  <c:v>21000000</c:v>
                </c:pt>
                <c:pt idx="5">
                  <c:v>21000000</c:v>
                </c:pt>
                <c:pt idx="6">
                  <c:v>21000000</c:v>
                </c:pt>
                <c:pt idx="7">
                  <c:v>21000000</c:v>
                </c:pt>
                <c:pt idx="8">
                  <c:v>21000000</c:v>
                </c:pt>
                <c:pt idx="9">
                  <c:v>21000000</c:v>
                </c:pt>
                <c:pt idx="10">
                  <c:v>21000000</c:v>
                </c:pt>
                <c:pt idx="11">
                  <c:v>21000000</c:v>
                </c:pt>
                <c:pt idx="12">
                  <c:v>21000000</c:v>
                </c:pt>
                <c:pt idx="13">
                  <c:v>21000000</c:v>
                </c:pt>
                <c:pt idx="14">
                  <c:v>21000000</c:v>
                </c:pt>
                <c:pt idx="15">
                  <c:v>21000000</c:v>
                </c:pt>
                <c:pt idx="16">
                  <c:v>21000000</c:v>
                </c:pt>
                <c:pt idx="17">
                  <c:v>21000000</c:v>
                </c:pt>
                <c:pt idx="18">
                  <c:v>21000000</c:v>
                </c:pt>
                <c:pt idx="19">
                  <c:v>21000000</c:v>
                </c:pt>
                <c:pt idx="20">
                  <c:v>21000000</c:v>
                </c:pt>
                <c:pt idx="21">
                  <c:v>21000000</c:v>
                </c:pt>
                <c:pt idx="22">
                  <c:v>21000000</c:v>
                </c:pt>
                <c:pt idx="23">
                  <c:v>21000000</c:v>
                </c:pt>
              </c:numCache>
            </c:numRef>
          </c:val>
          <c:smooth val="0"/>
          <c:extLst>
            <c:ext xmlns:c16="http://schemas.microsoft.com/office/drawing/2014/chart" uri="{C3380CC4-5D6E-409C-BE32-E72D297353CC}">
              <c16:uniqueId val="{00000003-3A50-4320-9A9D-00073291F07D}"/>
            </c:ext>
          </c:extLst>
        </c:ser>
        <c:dLbls>
          <c:showLegendKey val="0"/>
          <c:showVal val="0"/>
          <c:showCatName val="0"/>
          <c:showSerName val="0"/>
          <c:showPercent val="0"/>
          <c:showBubbleSize val="0"/>
        </c:dLbls>
        <c:smooth val="0"/>
        <c:axId val="272414592"/>
        <c:axId val="272416128"/>
      </c:lineChart>
      <c:dateAx>
        <c:axId val="272414592"/>
        <c:scaling>
          <c:orientation val="minMax"/>
        </c:scaling>
        <c:delete val="0"/>
        <c:axPos val="b"/>
        <c:numFmt formatCode="mmm\-yy" sourceLinked="1"/>
        <c:majorTickMark val="out"/>
        <c:minorTickMark val="none"/>
        <c:tickLblPos val="nextTo"/>
        <c:crossAx val="272416128"/>
        <c:crosses val="autoZero"/>
        <c:auto val="1"/>
        <c:lblOffset val="100"/>
        <c:baseTimeUnit val="months"/>
      </c:dateAx>
      <c:valAx>
        <c:axId val="272416128"/>
        <c:scaling>
          <c:orientation val="minMax"/>
        </c:scaling>
        <c:delete val="0"/>
        <c:axPos val="l"/>
        <c:majorGridlines>
          <c:spPr>
            <a:ln>
              <a:solidFill>
                <a:schemeClr val="bg1">
                  <a:lumMod val="75000"/>
                </a:schemeClr>
              </a:solidFill>
            </a:ln>
          </c:spPr>
        </c:majorGridlines>
        <c:numFmt formatCode="&quot;£&quot;#,##0" sourceLinked="1"/>
        <c:majorTickMark val="out"/>
        <c:minorTickMark val="none"/>
        <c:tickLblPos val="nextTo"/>
        <c:crossAx val="272414592"/>
        <c:crosses val="autoZero"/>
        <c:crossBetween val="between"/>
      </c:valAx>
    </c:plotArea>
    <c:legend>
      <c:legendPos val="r"/>
      <c:layout>
        <c:manualLayout>
          <c:xMode val="edge"/>
          <c:yMode val="edge"/>
          <c:x val="0.72113373583404106"/>
          <c:y val="0.56053896185732521"/>
          <c:w val="0.24673221969702766"/>
          <c:h val="0.30711664173502323"/>
        </c:manualLayout>
      </c:layout>
      <c:overlay val="0"/>
      <c:spPr>
        <a:solidFill>
          <a:schemeClr val="bg1"/>
        </a:solidFill>
      </c:spPr>
      <c:txPr>
        <a:bodyPr/>
        <a:lstStyle/>
        <a:p>
          <a:pPr>
            <a:defRPr sz="105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14/10/2019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14/10/2019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2</a:t>
            </a:fld>
            <a:endParaRPr lang="en-GB"/>
          </a:p>
        </p:txBody>
      </p:sp>
    </p:spTree>
    <p:extLst>
      <p:ext uri="{BB962C8B-B14F-4D97-AF65-F5344CB8AC3E}">
        <p14:creationId xmlns:p14="http://schemas.microsoft.com/office/powerpoint/2010/main" val="155866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4</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a:t>DSC </a:t>
            </a:r>
            <a:r>
              <a:rPr lang="en-US" sz="3200" dirty="0" err="1"/>
              <a:t>ChMC</a:t>
            </a:r>
            <a:r>
              <a:rPr lang="en-US" sz="3200" dirty="0"/>
              <a:t> Switching </a:t>
            </a:r>
            <a:r>
              <a:rPr lang="en-US" sz="3200" dirty="0" err="1"/>
              <a:t>Programme</a:t>
            </a:r>
            <a:r>
              <a:rPr lang="en-US" sz="3200" dirty="0"/>
              <a:t> Update</a:t>
            </a:r>
            <a:br>
              <a:rPr lang="en-US" sz="3200" dirty="0"/>
            </a:br>
            <a:r>
              <a:rPr lang="en-US" sz="3200" dirty="0"/>
              <a:t>16</a:t>
            </a:r>
            <a:r>
              <a:rPr lang="en-US" sz="3200" baseline="30000" dirty="0"/>
              <a:t>th</a:t>
            </a:r>
            <a:r>
              <a:rPr lang="en-US" sz="3200" dirty="0"/>
              <a:t> </a:t>
            </a:r>
            <a:r>
              <a:rPr lang="en-US" sz="3100" dirty="0"/>
              <a:t>October 2019</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a:xfrm>
            <a:off x="457200" y="795368"/>
            <a:ext cx="8229600" cy="3672408"/>
          </a:xfrm>
        </p:spPr>
        <p:txBody>
          <a:bodyPr>
            <a:normAutofit/>
          </a:bodyPr>
          <a:lstStyle/>
          <a:p>
            <a:pPr marL="0" indent="0">
              <a:buNone/>
            </a:pPr>
            <a:r>
              <a:rPr lang="en-GB" sz="1400" dirty="0"/>
              <a:t>The primary CSS Interface design has concluded with the design being approved by Ofgem’s Design Authority.  </a:t>
            </a:r>
            <a:r>
              <a:rPr lang="en-GB" sz="1400" dirty="0" err="1"/>
              <a:t>Xoserve</a:t>
            </a:r>
            <a:r>
              <a:rPr lang="en-GB" sz="1400" dirty="0"/>
              <a:t> continue to raise our concerns that the design has concluded without an appreciation of the end to end technologies, process architecture or supporting business rules.  An end to end architecture workgroup has now been arranged for existing service providers (ESP’s), Landmark (CSS Provider) and the Netcompany (system integrator) on the 24</a:t>
            </a:r>
            <a:r>
              <a:rPr lang="en-GB" sz="1400" baseline="30000" dirty="0"/>
              <a:t>th</a:t>
            </a:r>
            <a:r>
              <a:rPr lang="en-GB" sz="1400" dirty="0"/>
              <a:t> October.</a:t>
            </a:r>
          </a:p>
          <a:p>
            <a:pPr marL="0" indent="0">
              <a:buNone/>
            </a:pPr>
            <a:endParaRPr lang="en-GB" sz="1400" dirty="0"/>
          </a:p>
          <a:p>
            <a:pPr marL="0" indent="0">
              <a:buNone/>
            </a:pPr>
            <a:r>
              <a:rPr lang="en-GB" sz="1400" dirty="0"/>
              <a:t>Over the past few weeks </a:t>
            </a:r>
            <a:r>
              <a:rPr lang="en-GB" sz="1400" dirty="0" err="1"/>
              <a:t>Xoserve</a:t>
            </a:r>
            <a:r>
              <a:rPr lang="en-GB" sz="1400" dirty="0"/>
              <a:t> have been reviewing the CSSIP (Core Systems and Services Integration Plan) and the CSSIA (Core System and Services Integration Approach) alongside the MAD log (milestones, assumption and dependencies).  These three artefacts have been reviewed alongside each other with a number of queries raised against the CSSIA and the MAD log.  </a:t>
            </a:r>
            <a:r>
              <a:rPr lang="en-GB" sz="1400" dirty="0" err="1"/>
              <a:t>Xoserve</a:t>
            </a:r>
            <a:r>
              <a:rPr lang="en-GB" sz="1400" dirty="0"/>
              <a:t> have accepted these documents with a caveat that our queries will be addressed over the coming weeks.  The CSSIA and CSSIP and the primary interface design have all been presented and approved at Delivery Group.</a:t>
            </a:r>
          </a:p>
          <a:p>
            <a:pPr marL="0" indent="0">
              <a:buNone/>
            </a:pPr>
            <a:endParaRPr lang="en-GB" sz="1400" dirty="0"/>
          </a:p>
          <a:p>
            <a:pPr marL="0" indent="0">
              <a:buNone/>
            </a:pPr>
            <a:endParaRPr lang="en-GB" sz="1400" dirty="0"/>
          </a:p>
          <a:p>
            <a:pPr marL="0" indent="0">
              <a:buNone/>
            </a:pPr>
            <a:endParaRPr lang="en-GB" dirty="0"/>
          </a:p>
        </p:txBody>
      </p:sp>
    </p:spTree>
    <p:extLst>
      <p:ext uri="{BB962C8B-B14F-4D97-AF65-F5344CB8AC3E}">
        <p14:creationId xmlns:p14="http://schemas.microsoft.com/office/powerpoint/2010/main" val="37898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7544C-D7C6-472A-A0BE-3E6D3F3B8462}"/>
              </a:ext>
            </a:extLst>
          </p:cNvPr>
          <p:cNvSpPr>
            <a:spLocks noGrp="1"/>
          </p:cNvSpPr>
          <p:nvPr>
            <p:ph type="title"/>
          </p:nvPr>
        </p:nvSpPr>
        <p:spPr/>
        <p:txBody>
          <a:bodyPr/>
          <a:lstStyle/>
          <a:p>
            <a:r>
              <a:rPr lang="en-GB" dirty="0"/>
              <a:t>Switching Programme</a:t>
            </a:r>
          </a:p>
        </p:txBody>
      </p:sp>
      <p:sp>
        <p:nvSpPr>
          <p:cNvPr id="3" name="Content Placeholder 2">
            <a:extLst>
              <a:ext uri="{FF2B5EF4-FFF2-40B4-BE49-F238E27FC236}">
                <a16:creationId xmlns:a16="http://schemas.microsoft.com/office/drawing/2014/main" id="{B2986886-A839-48A4-BC17-48DFE467B5CE}"/>
              </a:ext>
            </a:extLst>
          </p:cNvPr>
          <p:cNvSpPr>
            <a:spLocks noGrp="1"/>
          </p:cNvSpPr>
          <p:nvPr>
            <p:ph idx="1"/>
          </p:nvPr>
        </p:nvSpPr>
        <p:spPr>
          <a:xfrm>
            <a:off x="457200" y="843558"/>
            <a:ext cx="8229600" cy="3672408"/>
          </a:xfrm>
        </p:spPr>
        <p:txBody>
          <a:bodyPr>
            <a:noAutofit/>
          </a:bodyPr>
          <a:lstStyle/>
          <a:p>
            <a:pPr marL="0" indent="0">
              <a:buNone/>
            </a:pPr>
            <a:r>
              <a:rPr lang="en-GB" sz="1400" dirty="0"/>
              <a:t>In relation to Network connectivity </a:t>
            </a:r>
            <a:r>
              <a:rPr lang="en-GB" sz="1400" dirty="0" err="1"/>
              <a:t>Xoserve</a:t>
            </a:r>
            <a:r>
              <a:rPr lang="en-GB" sz="1400" dirty="0"/>
              <a:t> have consistently raised a number of questions in relation to the requirements. The Network and security workstreams have a dependency on each other and this needs to be taken hand in hand with the primary interface design, we have raised concerns that this approach carries risk and potential change for industry parties. </a:t>
            </a:r>
          </a:p>
          <a:p>
            <a:pPr marL="0" indent="0">
              <a:buNone/>
            </a:pPr>
            <a:endParaRPr lang="en-GB" sz="1400" dirty="0"/>
          </a:p>
          <a:p>
            <a:pPr marL="0" indent="0">
              <a:buNone/>
            </a:pPr>
            <a:r>
              <a:rPr lang="en-GB" sz="1400" dirty="0"/>
              <a:t>The SI technical data working groups are continuing, these workgroups have been arranged to scope the data migration approach and underlying processes.  Workgroups commenced in September and are planned to conclude at the end of October at which point the data migration solution will be taken for approval at the November Ofgem data working group in line with the Programme level 2 milestone L2-26.  </a:t>
            </a:r>
            <a:r>
              <a:rPr lang="en-GB" sz="1400" dirty="0" err="1"/>
              <a:t>Xoserve</a:t>
            </a:r>
            <a:r>
              <a:rPr lang="en-GB" sz="1400" dirty="0"/>
              <a:t> have raised a risk that this design will not be fully scoped in readiness for this date and will impact parties data migration design and build activities.</a:t>
            </a:r>
          </a:p>
          <a:p>
            <a:pPr marL="0" indent="0">
              <a:buNone/>
            </a:pPr>
            <a:endParaRPr lang="en-GB" sz="1400" dirty="0"/>
          </a:p>
          <a:p>
            <a:pPr marL="0" indent="0">
              <a:buNone/>
            </a:pPr>
            <a:r>
              <a:rPr lang="en-GB" sz="1400" dirty="0"/>
              <a:t>Following DCC’s request via Ofgem for address data from ESP’s (existing service providers) and suppliers, parties are requested to provide data to Landmark by the 18</a:t>
            </a:r>
            <a:r>
              <a:rPr lang="en-GB" sz="1400" baseline="30000" dirty="0"/>
              <a:t>th</a:t>
            </a:r>
            <a:r>
              <a:rPr lang="en-GB" sz="1400" dirty="0"/>
              <a:t> October.  </a:t>
            </a:r>
            <a:r>
              <a:rPr lang="en-GB" sz="1400" dirty="0" err="1"/>
              <a:t>Xoserve</a:t>
            </a:r>
            <a:r>
              <a:rPr lang="en-GB" sz="1400" dirty="0"/>
              <a:t> are on track to provide this data and have requested via Ofgem a process and understanding of the analysis activities and  potential cleansing areas be provided in order for Industry parties to understand required activities and timelines.</a:t>
            </a:r>
          </a:p>
        </p:txBody>
      </p:sp>
    </p:spTree>
    <p:extLst>
      <p:ext uri="{BB962C8B-B14F-4D97-AF65-F5344CB8AC3E}">
        <p14:creationId xmlns:p14="http://schemas.microsoft.com/office/powerpoint/2010/main" val="220854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Switching Programme</a:t>
            </a:r>
          </a:p>
        </p:txBody>
      </p:sp>
      <p:sp>
        <p:nvSpPr>
          <p:cNvPr id="3" name="Content Placeholder 2"/>
          <p:cNvSpPr>
            <a:spLocks noGrp="1"/>
          </p:cNvSpPr>
          <p:nvPr>
            <p:ph idx="1"/>
          </p:nvPr>
        </p:nvSpPr>
        <p:spPr>
          <a:xfrm>
            <a:off x="457200" y="833066"/>
            <a:ext cx="8229600" cy="3970932"/>
          </a:xfrm>
        </p:spPr>
        <p:txBody>
          <a:bodyPr>
            <a:normAutofit/>
          </a:bodyPr>
          <a:lstStyle/>
          <a:p>
            <a:pPr marL="0" indent="0">
              <a:buNone/>
            </a:pPr>
            <a:r>
              <a:rPr lang="en-GB" sz="1400" dirty="0"/>
              <a:t>Our Extraordinary CSSC DSG meetings have completed and our first two change packs were released for Industry consultation on the 16</a:t>
            </a:r>
            <a:r>
              <a:rPr lang="en-GB" sz="1400" baseline="30000" dirty="0"/>
              <a:t>th</a:t>
            </a:r>
            <a:r>
              <a:rPr lang="en-GB" sz="1400" dirty="0"/>
              <a:t> September.  These included supply meter point creation (change pack 1)  and nomination and switching (change pack 2).  </a:t>
            </a:r>
          </a:p>
          <a:p>
            <a:pPr marL="0" indent="0">
              <a:buNone/>
            </a:pPr>
            <a:endParaRPr lang="en-GB" sz="1400" dirty="0"/>
          </a:p>
          <a:p>
            <a:pPr marL="0" indent="0">
              <a:buNone/>
            </a:pPr>
            <a:r>
              <a:rPr lang="en-GB" sz="1400" dirty="0"/>
              <a:t>Change pack 1 was approved at </a:t>
            </a:r>
            <a:r>
              <a:rPr lang="en-GB" sz="1400" dirty="0" err="1"/>
              <a:t>ChMC</a:t>
            </a:r>
            <a:r>
              <a:rPr lang="en-GB" sz="1400" dirty="0"/>
              <a:t>, change pack 2 has been </a:t>
            </a:r>
            <a:r>
              <a:rPr lang="en-GB" sz="1400" dirty="0" err="1"/>
              <a:t>deffered</a:t>
            </a:r>
            <a:r>
              <a:rPr lang="en-GB" sz="1400" dirty="0"/>
              <a:t> with an extraordinary CSSC DSG being arranged to go through comments.  We are looking to arrange this meeting for the first week in November.</a:t>
            </a:r>
          </a:p>
          <a:p>
            <a:pPr marL="0" indent="0">
              <a:buNone/>
            </a:pPr>
            <a:endParaRPr lang="en-GB" sz="1400" dirty="0"/>
          </a:p>
          <a:p>
            <a:pPr marL="0" indent="0">
              <a:buNone/>
            </a:pPr>
            <a:r>
              <a:rPr lang="en-GB" sz="1400" dirty="0"/>
              <a:t>Our next change packs are due to be released for consultation on the 14th October, these include:</a:t>
            </a:r>
          </a:p>
          <a:p>
            <a:r>
              <a:rPr lang="en-GB" sz="1400" dirty="0"/>
              <a:t>Settlement data</a:t>
            </a:r>
          </a:p>
          <a:p>
            <a:r>
              <a:rPr lang="en-GB" sz="1400" dirty="0"/>
              <a:t>Supply meter point updates</a:t>
            </a:r>
          </a:p>
          <a:p>
            <a:r>
              <a:rPr lang="en-GB" sz="1400" dirty="0"/>
              <a:t>Gemini </a:t>
            </a:r>
          </a:p>
          <a:p>
            <a:r>
              <a:rPr lang="en-GB" sz="1400" dirty="0"/>
              <a:t>Updated consequential change BRD’s following detailed design conclusion which include updated To Be Processes</a:t>
            </a:r>
          </a:p>
          <a:p>
            <a:pPr marL="0" indent="0">
              <a:buNone/>
            </a:pPr>
            <a:endParaRPr lang="en-GB" sz="1400" dirty="0"/>
          </a:p>
          <a:p>
            <a:endParaRPr lang="en-GB" sz="1400" dirty="0"/>
          </a:p>
          <a:p>
            <a:endParaRPr lang="en-GB" sz="1400" dirty="0"/>
          </a:p>
          <a:p>
            <a:pPr marL="57150" indent="0">
              <a:buNone/>
            </a:pPr>
            <a:endParaRPr lang="en-GB" sz="1400" dirty="0"/>
          </a:p>
          <a:p>
            <a:pPr marL="5715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C3298-3AE1-404B-BB73-CE77E393E7F5}"/>
              </a:ext>
            </a:extLst>
          </p:cNvPr>
          <p:cNvSpPr>
            <a:spLocks noGrp="1"/>
          </p:cNvSpPr>
          <p:nvPr>
            <p:ph type="title"/>
          </p:nvPr>
        </p:nvSpPr>
        <p:spPr/>
        <p:txBody>
          <a:bodyPr/>
          <a:lstStyle/>
          <a:p>
            <a:r>
              <a:rPr lang="en-GB" dirty="0"/>
              <a:t>Switching Programme</a:t>
            </a:r>
          </a:p>
        </p:txBody>
      </p:sp>
      <p:sp>
        <p:nvSpPr>
          <p:cNvPr id="3" name="Content Placeholder 2">
            <a:extLst>
              <a:ext uri="{FF2B5EF4-FFF2-40B4-BE49-F238E27FC236}">
                <a16:creationId xmlns:a16="http://schemas.microsoft.com/office/drawing/2014/main" id="{8F2E4FA0-2927-48D0-8FF9-82D607B4C569}"/>
              </a:ext>
            </a:extLst>
          </p:cNvPr>
          <p:cNvSpPr>
            <a:spLocks noGrp="1"/>
          </p:cNvSpPr>
          <p:nvPr>
            <p:ph idx="1"/>
          </p:nvPr>
        </p:nvSpPr>
        <p:spPr/>
        <p:txBody>
          <a:bodyPr/>
          <a:lstStyle/>
          <a:p>
            <a:endParaRPr lang="en-GB" sz="1400" dirty="0"/>
          </a:p>
          <a:p>
            <a:r>
              <a:rPr lang="en-GB" sz="1400" dirty="0"/>
              <a:t>Our consequential programme continues with detailed design concluding this month and build activities continuing to plan.  From a testing perspective we continue to work with the SI, Ofgem and PWC.  As soon as we have agreed a date for our workgroup I will send out invites.  I am aiming to also introduce data discussions and updates alongside testing into this workgroup.</a:t>
            </a:r>
          </a:p>
          <a:p>
            <a:pPr marL="0" indent="0">
              <a:buNone/>
            </a:pPr>
            <a:endParaRPr lang="en-GB" dirty="0"/>
          </a:p>
        </p:txBody>
      </p:sp>
    </p:spTree>
    <p:extLst>
      <p:ext uri="{BB962C8B-B14F-4D97-AF65-F5344CB8AC3E}">
        <p14:creationId xmlns:p14="http://schemas.microsoft.com/office/powerpoint/2010/main" val="242469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a:t>Funding status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64801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CSSC Funding Status</a:t>
            </a:r>
          </a:p>
        </p:txBody>
      </p:sp>
      <p:graphicFrame>
        <p:nvGraphicFramePr>
          <p:cNvPr id="4" name="Chart 3">
            <a:extLst>
              <a:ext uri="{FF2B5EF4-FFF2-40B4-BE49-F238E27FC236}">
                <a16:creationId xmlns:a16="http://schemas.microsoft.com/office/drawing/2014/main" id="{00000000-0008-0000-3800-000003000000}"/>
              </a:ext>
            </a:extLst>
          </p:cNvPr>
          <p:cNvGraphicFramePr>
            <a:graphicFrameLocks/>
          </p:cNvGraphicFramePr>
          <p:nvPr>
            <p:extLst/>
          </p:nvPr>
        </p:nvGraphicFramePr>
        <p:xfrm>
          <a:off x="233314" y="952103"/>
          <a:ext cx="8689157" cy="32392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5953827"/>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9" ma:contentTypeDescription="Create a new document." ma:contentTypeScope="" ma:versionID="33698781227c1022c60780d45ee3bba1">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8a8ccb695699b7d0890b7f0e4043351"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01f7a547-d57a-44ce-a211-81869c79743b"/>
    <ds:schemaRef ds:uri="http://schemas.microsoft.com/office/infopath/2007/PartnerControls"/>
    <ds:schemaRef ds:uri="http://purl.org/dc/elements/1.1/"/>
    <ds:schemaRef ds:uri="http://purl.org/dc/dcmitype/"/>
    <ds:schemaRef ds:uri="http://schemas.openxmlformats.org/package/2006/metadata/core-properties"/>
    <ds:schemaRef ds:uri="http://purl.org/dc/terms/"/>
    <ds:schemaRef ds:uri="http://www.w3.org/XML/1998/namespace"/>
    <ds:schemaRef ds:uri="3092569d-7549-4f1f-b838-122d264c6bd8"/>
    <ds:schemaRef ds:uri="http://schemas.microsoft.com/office/2006/metadata/properties"/>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4ABA97A2-783A-473E-9C75-88B759CC25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57919</TotalTime>
  <Words>618</Words>
  <Application>Microsoft Office PowerPoint</Application>
  <PresentationFormat>On-screen Show (16:9)</PresentationFormat>
  <Paragraphs>32</Paragraphs>
  <Slides>7</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xoserve templates</vt:lpstr>
      <vt:lpstr>CSS Bid Group 20181016 v3.1</vt:lpstr>
      <vt:lpstr>DSC ChMC Switching Programme Update 16th October 2019 </vt:lpstr>
      <vt:lpstr>Switching Programme</vt:lpstr>
      <vt:lpstr>Switching Programme</vt:lpstr>
      <vt:lpstr> Switching Programme</vt:lpstr>
      <vt:lpstr>Switching Programme</vt:lpstr>
      <vt:lpstr>Funding status</vt:lpstr>
      <vt:lpstr>CSSC Funding Status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Clarke, Angela</cp:lastModifiedBy>
  <cp:revision>682</cp:revision>
  <cp:lastPrinted>2018-06-05T15:35:35Z</cp:lastPrinted>
  <dcterms:created xsi:type="dcterms:W3CDTF">2011-09-20T14:58:41Z</dcterms:created>
  <dcterms:modified xsi:type="dcterms:W3CDTF">2019-10-14T15:16:47Z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0x01010041A7FD4F90B5DA4788FF0464472C409F</vt:lpwstr>
  </property>
</Properties>
</file>