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316" r:id="rId6"/>
    <p:sldId id="314" r:id="rId7"/>
    <p:sldId id="315"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35D"/>
    <a:srgbClr val="EB9A2D"/>
    <a:srgbClr val="006C31"/>
    <a:srgbClr val="D75733"/>
    <a:srgbClr val="885502"/>
    <a:srgbClr val="B59213"/>
    <a:srgbClr val="AA8912"/>
    <a:srgbClr val="E7BB20"/>
    <a:srgbClr val="3954A1"/>
    <a:srgbClr val="5A75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47" autoAdjust="0"/>
    <p:restoredTop sz="43339" autoAdjust="0"/>
  </p:normalViewPr>
  <p:slideViewPr>
    <p:cSldViewPr>
      <p:cViewPr varScale="1">
        <p:scale>
          <a:sx n="89" d="100"/>
          <a:sy n="89" d="100"/>
        </p:scale>
        <p:origin x="924" y="48"/>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09/10/2019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xoserve.com/services/issue-management/annual-quantity-aq/" TargetMode="External"/><Relationship Id="rId2" Type="http://schemas.openxmlformats.org/officeDocument/2006/relationships/hyperlink" Target="https://www.xoserve.com/services/issue-management/"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s://www.xoserve.com/notific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fontScale="90000"/>
          </a:bodyPr>
          <a:lstStyle/>
          <a:p>
            <a:r>
              <a:rPr lang="en-GB" dirty="0"/>
              <a:t>Customer Issue Management Dashboard</a:t>
            </a:r>
            <a:br>
              <a:rPr lang="en-GB" dirty="0"/>
            </a:br>
            <a:br>
              <a:rPr lang="en-GB" dirty="0"/>
            </a:br>
            <a:r>
              <a:rPr lang="en-GB" dirty="0" err="1"/>
              <a:t>CoMC</a:t>
            </a:r>
            <a:r>
              <a:rPr lang="en-GB" dirty="0"/>
              <a:t> </a:t>
            </a:r>
          </a:p>
        </p:txBody>
      </p:sp>
      <p:sp>
        <p:nvSpPr>
          <p:cNvPr id="3" name="Subtitle 2"/>
          <p:cNvSpPr>
            <a:spLocks noGrp="1"/>
          </p:cNvSpPr>
          <p:nvPr>
            <p:ph type="subTitle" idx="1"/>
          </p:nvPr>
        </p:nvSpPr>
        <p:spPr/>
        <p:txBody>
          <a:bodyPr vert="horz" lIns="91440" tIns="45720" rIns="91440" bIns="45720" rtlCol="0" anchor="t">
            <a:normAutofit/>
          </a:bodyPr>
          <a:lstStyle/>
          <a:p>
            <a:r>
              <a:rPr lang="en-GB" dirty="0">
                <a:latin typeface="Arial"/>
                <a:cs typeface="Arial"/>
              </a:rPr>
              <a:t>16</a:t>
            </a:r>
            <a:r>
              <a:rPr lang="en-GB" baseline="30000" dirty="0">
                <a:latin typeface="Arial"/>
                <a:cs typeface="Arial"/>
              </a:rPr>
              <a:t>th</a:t>
            </a:r>
            <a:r>
              <a:rPr lang="en-GB" dirty="0">
                <a:latin typeface="Arial"/>
                <a:cs typeface="Arial"/>
              </a:rPr>
              <a:t> October 2019</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anchor="t">
            <a:normAutofit/>
          </a:bodyPr>
          <a:lstStyle/>
          <a:p>
            <a:pPr algn="l"/>
            <a:r>
              <a:rPr lang="en-GB" sz="2400" dirty="0"/>
              <a:t>Summary Dashboard September 2019 </a:t>
            </a:r>
            <a:r>
              <a:rPr lang="en-GB" sz="1200" dirty="0"/>
              <a:t>(data as at 8</a:t>
            </a:r>
            <a:r>
              <a:rPr lang="en-GB" sz="1200" baseline="30000" dirty="0"/>
              <a:t>th</a:t>
            </a:r>
            <a:r>
              <a:rPr lang="en-GB" sz="1200" dirty="0"/>
              <a:t> October 2019)</a:t>
            </a:r>
          </a:p>
        </p:txBody>
      </p:sp>
      <p:cxnSp>
        <p:nvCxnSpPr>
          <p:cNvPr id="22" name="Straight Connector 21">
            <a:extLst>
              <a:ext uri="{FF2B5EF4-FFF2-40B4-BE49-F238E27FC236}">
                <a16:creationId xmlns:a16="http://schemas.microsoft.com/office/drawing/2014/main" id="{D4EC80FD-1C38-4CD6-A914-CA8E27408949}"/>
              </a:ext>
            </a:extLst>
          </p:cNvPr>
          <p:cNvCxnSpPr>
            <a:cxnSpLocks/>
          </p:cNvCxnSpPr>
          <p:nvPr/>
        </p:nvCxnSpPr>
        <p:spPr>
          <a:xfrm>
            <a:off x="1293005" y="1607440"/>
            <a:ext cx="2132919" cy="0"/>
          </a:xfrm>
          <a:prstGeom prst="line">
            <a:avLst/>
          </a:prstGeom>
          <a:noFill/>
          <a:ln w="9525" cap="flat" cmpd="sng" algn="ctr">
            <a:solidFill>
              <a:sysClr val="window" lastClr="FFFFFF">
                <a:lumMod val="85000"/>
              </a:sysClr>
            </a:solidFill>
            <a:prstDash val="solid"/>
          </a:ln>
          <a:effectLst/>
        </p:spPr>
      </p:cxnSp>
      <p:sp>
        <p:nvSpPr>
          <p:cNvPr id="23" name="TextBox 22">
            <a:extLst>
              <a:ext uri="{FF2B5EF4-FFF2-40B4-BE49-F238E27FC236}">
                <a16:creationId xmlns:a16="http://schemas.microsoft.com/office/drawing/2014/main" id="{0C86ED7C-4700-4DC5-83AE-0DE9E533A95C}"/>
              </a:ext>
            </a:extLst>
          </p:cNvPr>
          <p:cNvSpPr txBox="1"/>
          <p:nvPr/>
        </p:nvSpPr>
        <p:spPr>
          <a:xfrm>
            <a:off x="1782500" y="785765"/>
            <a:ext cx="1997412"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Open Customer Issues</a:t>
            </a:r>
            <a:endParaRPr lang="en-IN" sz="1200" b="1"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id="{FF35B325-975F-4D7A-8A16-43258B494C83}"/>
              </a:ext>
            </a:extLst>
          </p:cNvPr>
          <p:cNvSpPr txBox="1"/>
          <p:nvPr/>
        </p:nvSpPr>
        <p:spPr>
          <a:xfrm>
            <a:off x="1658630" y="1105518"/>
            <a:ext cx="1329193"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(Aug:8) 7</a:t>
            </a:r>
            <a:endParaRPr lang="en-IN" sz="2000" dirty="0">
              <a:solidFill>
                <a:srgbClr val="6DC6CD"/>
              </a:solidFill>
            </a:endParaRPr>
          </a:p>
        </p:txBody>
      </p:sp>
      <p:cxnSp>
        <p:nvCxnSpPr>
          <p:cNvPr id="36" name="Straight Connector 35">
            <a:extLst>
              <a:ext uri="{FF2B5EF4-FFF2-40B4-BE49-F238E27FC236}">
                <a16:creationId xmlns:a16="http://schemas.microsoft.com/office/drawing/2014/main" id="{C953F34F-5603-4D19-9B5D-1DCF66D2E8F7}"/>
              </a:ext>
            </a:extLst>
          </p:cNvPr>
          <p:cNvCxnSpPr>
            <a:cxnSpLocks/>
          </p:cNvCxnSpPr>
          <p:nvPr/>
        </p:nvCxnSpPr>
        <p:spPr>
          <a:xfrm>
            <a:off x="1332414" y="2787996"/>
            <a:ext cx="2132919" cy="0"/>
          </a:xfrm>
          <a:prstGeom prst="line">
            <a:avLst/>
          </a:prstGeom>
          <a:noFill/>
          <a:ln w="9525" cap="flat" cmpd="sng" algn="ctr">
            <a:solidFill>
              <a:sysClr val="window" lastClr="FFFFFF">
                <a:lumMod val="85000"/>
              </a:sysClr>
            </a:solidFill>
            <a:prstDash val="solid"/>
          </a:ln>
          <a:effectLst/>
        </p:spPr>
      </p:cxnSp>
      <p:sp>
        <p:nvSpPr>
          <p:cNvPr id="59" name="TextBox 58">
            <a:extLst>
              <a:ext uri="{FF2B5EF4-FFF2-40B4-BE49-F238E27FC236}">
                <a16:creationId xmlns:a16="http://schemas.microsoft.com/office/drawing/2014/main" id="{0C86ED7C-4700-4DC5-83AE-0DE9E533A95C}"/>
              </a:ext>
            </a:extLst>
          </p:cNvPr>
          <p:cNvSpPr txBox="1"/>
          <p:nvPr/>
        </p:nvSpPr>
        <p:spPr>
          <a:xfrm>
            <a:off x="1786642" y="1901116"/>
            <a:ext cx="1639281"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Open Defects (all)</a:t>
            </a:r>
            <a:endParaRPr lang="en-IN" sz="1200" b="1" dirty="0">
              <a:solidFill>
                <a:schemeClr val="tx1">
                  <a:lumMod val="75000"/>
                  <a:lumOff val="25000"/>
                </a:schemeClr>
              </a:solidFill>
              <a:cs typeface="Arial" pitchFamily="34" charset="0"/>
            </a:endParaRPr>
          </a:p>
        </p:txBody>
      </p:sp>
      <p:sp>
        <p:nvSpPr>
          <p:cNvPr id="61" name="TextBox 60">
            <a:extLst>
              <a:ext uri="{FF2B5EF4-FFF2-40B4-BE49-F238E27FC236}">
                <a16:creationId xmlns:a16="http://schemas.microsoft.com/office/drawing/2014/main" id="{FF35B325-975F-4D7A-8A16-43258B494C83}"/>
              </a:ext>
            </a:extLst>
          </p:cNvPr>
          <p:cNvSpPr txBox="1"/>
          <p:nvPr/>
        </p:nvSpPr>
        <p:spPr>
          <a:xfrm>
            <a:off x="1517500" y="2197673"/>
            <a:ext cx="1543912" cy="369332"/>
          </a:xfrm>
          <a:prstGeom prst="rect">
            <a:avLst/>
          </a:prstGeom>
          <a:noFill/>
        </p:spPr>
        <p:txBody>
          <a:bodyPr wrap="square" lIns="0" tIns="0" rIns="0" bIns="0" rtlCol="0">
            <a:spAutoFit/>
          </a:bodyPr>
          <a:lstStyle>
            <a:defPPr>
              <a:defRPr lang="en-US"/>
            </a:defPPr>
            <a:lvl1pPr algn="ctr" defTabSz="1218987">
              <a:defRPr sz="2000" b="1">
                <a:solidFill>
                  <a:srgbClr val="52BF8A"/>
                </a:solidFill>
                <a:latin typeface="Calibri"/>
                <a:cs typeface="Arial" pitchFamily="34" charset="0"/>
              </a:defRPr>
            </a:lvl1pPr>
          </a:lstStyle>
          <a:p>
            <a:r>
              <a:rPr lang="en-GB" sz="2400" dirty="0">
                <a:solidFill>
                  <a:srgbClr val="6DC6CD"/>
                </a:solidFill>
              </a:rPr>
              <a:t>(Aug:42) 60</a:t>
            </a:r>
            <a:endParaRPr lang="en-IN" sz="2400" dirty="0">
              <a:solidFill>
                <a:srgbClr val="6DC6CD"/>
              </a:solidFill>
            </a:endParaRPr>
          </a:p>
        </p:txBody>
      </p:sp>
      <p:sp>
        <p:nvSpPr>
          <p:cNvPr id="73" name="TextBox 72">
            <a:extLst>
              <a:ext uri="{FF2B5EF4-FFF2-40B4-BE49-F238E27FC236}">
                <a16:creationId xmlns:a16="http://schemas.microsoft.com/office/drawing/2014/main" id="{0C86ED7C-4700-4DC5-83AE-0DE9E533A95C}"/>
              </a:ext>
            </a:extLst>
          </p:cNvPr>
          <p:cNvSpPr txBox="1"/>
          <p:nvPr/>
        </p:nvSpPr>
        <p:spPr>
          <a:xfrm>
            <a:off x="1720878" y="2901941"/>
            <a:ext cx="2225105"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Customer Impacting P1’s</a:t>
            </a:r>
            <a:endParaRPr lang="en-IN" sz="1200" b="1" dirty="0">
              <a:solidFill>
                <a:schemeClr val="tx1">
                  <a:lumMod val="75000"/>
                  <a:lumOff val="25000"/>
                </a:schemeClr>
              </a:solidFill>
              <a:cs typeface="Arial" pitchFamily="34" charset="0"/>
            </a:endParaRPr>
          </a:p>
        </p:txBody>
      </p:sp>
      <p:sp>
        <p:nvSpPr>
          <p:cNvPr id="74" name="TextBox 73">
            <a:extLst>
              <a:ext uri="{FF2B5EF4-FFF2-40B4-BE49-F238E27FC236}">
                <a16:creationId xmlns:a16="http://schemas.microsoft.com/office/drawing/2014/main" id="{FF35B325-975F-4D7A-8A16-43258B494C83}"/>
              </a:ext>
            </a:extLst>
          </p:cNvPr>
          <p:cNvSpPr txBox="1"/>
          <p:nvPr/>
        </p:nvSpPr>
        <p:spPr>
          <a:xfrm>
            <a:off x="1782500" y="3329604"/>
            <a:ext cx="1201145"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(Aug: 0) 0</a:t>
            </a:r>
            <a:endParaRPr lang="en-IN" sz="2000" dirty="0">
              <a:solidFill>
                <a:srgbClr val="6DC6CD"/>
              </a:solidFill>
            </a:endParaRPr>
          </a:p>
        </p:txBody>
      </p:sp>
      <p:sp>
        <p:nvSpPr>
          <p:cNvPr id="79" name="TextBox 78">
            <a:extLst>
              <a:ext uri="{FF2B5EF4-FFF2-40B4-BE49-F238E27FC236}">
                <a16:creationId xmlns:a16="http://schemas.microsoft.com/office/drawing/2014/main" id="{0C86ED7C-4700-4DC5-83AE-0DE9E533A95C}"/>
              </a:ext>
            </a:extLst>
          </p:cNvPr>
          <p:cNvSpPr txBox="1"/>
          <p:nvPr/>
        </p:nvSpPr>
        <p:spPr>
          <a:xfrm>
            <a:off x="1658630" y="4083740"/>
            <a:ext cx="1905258"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Customer Impacting P2’s</a:t>
            </a:r>
            <a:endParaRPr lang="en-IN" sz="1200" b="1" dirty="0">
              <a:solidFill>
                <a:schemeClr val="tx1">
                  <a:lumMod val="75000"/>
                  <a:lumOff val="25000"/>
                </a:schemeClr>
              </a:solidFill>
              <a:cs typeface="Arial" pitchFamily="34" charset="0"/>
            </a:endParaRPr>
          </a:p>
        </p:txBody>
      </p:sp>
      <p:sp>
        <p:nvSpPr>
          <p:cNvPr id="81" name="TextBox 80">
            <a:extLst>
              <a:ext uri="{FF2B5EF4-FFF2-40B4-BE49-F238E27FC236}">
                <a16:creationId xmlns:a16="http://schemas.microsoft.com/office/drawing/2014/main" id="{FF35B325-975F-4D7A-8A16-43258B494C83}"/>
              </a:ext>
            </a:extLst>
          </p:cNvPr>
          <p:cNvSpPr txBox="1"/>
          <p:nvPr/>
        </p:nvSpPr>
        <p:spPr>
          <a:xfrm>
            <a:off x="1533303" y="4404035"/>
            <a:ext cx="1422326"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(Aug:2) 3</a:t>
            </a:r>
            <a:endParaRPr lang="en-IN" sz="2000" dirty="0">
              <a:solidFill>
                <a:srgbClr val="6DC6CD"/>
              </a:solidFill>
            </a:endParaRPr>
          </a:p>
        </p:txBody>
      </p:sp>
      <p:cxnSp>
        <p:nvCxnSpPr>
          <p:cNvPr id="66" name="Straight Connector 65">
            <a:extLst>
              <a:ext uri="{FF2B5EF4-FFF2-40B4-BE49-F238E27FC236}">
                <a16:creationId xmlns:a16="http://schemas.microsoft.com/office/drawing/2014/main" id="{D4EC80FD-1C38-4CD6-A914-CA8E27408949}"/>
              </a:ext>
            </a:extLst>
          </p:cNvPr>
          <p:cNvCxnSpPr>
            <a:cxnSpLocks/>
          </p:cNvCxnSpPr>
          <p:nvPr/>
        </p:nvCxnSpPr>
        <p:spPr>
          <a:xfrm>
            <a:off x="1237000" y="3899824"/>
            <a:ext cx="2132919" cy="0"/>
          </a:xfrm>
          <a:prstGeom prst="line">
            <a:avLst/>
          </a:prstGeom>
          <a:noFill/>
          <a:ln w="9525" cap="flat" cmpd="sng" algn="ctr">
            <a:solidFill>
              <a:sysClr val="window" lastClr="FFFFFF">
                <a:lumMod val="85000"/>
              </a:sysClr>
            </a:solidFill>
            <a:prstDash val="solid"/>
          </a:ln>
          <a:effectLst/>
        </p:spPr>
      </p:cxnSp>
      <p:cxnSp>
        <p:nvCxnSpPr>
          <p:cNvPr id="88" name="Straight Connector 87">
            <a:extLst>
              <a:ext uri="{FF2B5EF4-FFF2-40B4-BE49-F238E27FC236}">
                <a16:creationId xmlns:a16="http://schemas.microsoft.com/office/drawing/2014/main" id="{C953F34F-5603-4D19-9B5D-1DCF66D2E8F7}"/>
              </a:ext>
            </a:extLst>
          </p:cNvPr>
          <p:cNvCxnSpPr>
            <a:cxnSpLocks/>
          </p:cNvCxnSpPr>
          <p:nvPr/>
        </p:nvCxnSpPr>
        <p:spPr>
          <a:xfrm>
            <a:off x="5019401" y="1633313"/>
            <a:ext cx="2132919" cy="0"/>
          </a:xfrm>
          <a:prstGeom prst="line">
            <a:avLst/>
          </a:prstGeom>
          <a:noFill/>
          <a:ln w="9525" cap="flat" cmpd="sng" algn="ctr">
            <a:solidFill>
              <a:sysClr val="window" lastClr="FFFFFF">
                <a:lumMod val="85000"/>
              </a:sysClr>
            </a:solidFill>
            <a:prstDash val="solid"/>
          </a:ln>
          <a:effectLst/>
        </p:spPr>
      </p:cxnSp>
      <p:sp>
        <p:nvSpPr>
          <p:cNvPr id="110" name="TextBox 109">
            <a:extLst>
              <a:ext uri="{FF2B5EF4-FFF2-40B4-BE49-F238E27FC236}">
                <a16:creationId xmlns:a16="http://schemas.microsoft.com/office/drawing/2014/main" id="{0C86ED7C-4700-4DC5-83AE-0DE9E533A95C}"/>
              </a:ext>
            </a:extLst>
          </p:cNvPr>
          <p:cNvSpPr txBox="1"/>
          <p:nvPr/>
        </p:nvSpPr>
        <p:spPr>
          <a:xfrm>
            <a:off x="5157884" y="785765"/>
            <a:ext cx="2742548"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Amendment Invoice Related Defects</a:t>
            </a:r>
            <a:endParaRPr lang="en-IN" sz="1200" b="1" dirty="0">
              <a:solidFill>
                <a:schemeClr val="tx1">
                  <a:lumMod val="75000"/>
                  <a:lumOff val="25000"/>
                </a:schemeClr>
              </a:solidFill>
              <a:cs typeface="Arial" pitchFamily="34" charset="0"/>
            </a:endParaRPr>
          </a:p>
        </p:txBody>
      </p:sp>
      <p:sp>
        <p:nvSpPr>
          <p:cNvPr id="111" name="TextBox 110">
            <a:extLst>
              <a:ext uri="{FF2B5EF4-FFF2-40B4-BE49-F238E27FC236}">
                <a16:creationId xmlns:a16="http://schemas.microsoft.com/office/drawing/2014/main" id="{FF35B325-975F-4D7A-8A16-43258B494C83}"/>
              </a:ext>
            </a:extLst>
          </p:cNvPr>
          <p:cNvSpPr txBox="1"/>
          <p:nvPr/>
        </p:nvSpPr>
        <p:spPr>
          <a:xfrm>
            <a:off x="5437853" y="1082322"/>
            <a:ext cx="1763770" cy="369332"/>
          </a:xfrm>
          <a:prstGeom prst="rect">
            <a:avLst/>
          </a:prstGeom>
          <a:noFill/>
        </p:spPr>
        <p:txBody>
          <a:bodyPr wrap="square" lIns="0" tIns="0" rIns="0" bIns="0" rtlCol="0">
            <a:spAutoFit/>
          </a:bodyPr>
          <a:lstStyle>
            <a:defPPr>
              <a:defRPr lang="en-US"/>
            </a:defPPr>
            <a:lvl1pPr algn="ctr" defTabSz="1218987">
              <a:defRPr sz="2000" b="1">
                <a:solidFill>
                  <a:srgbClr val="52BF8A"/>
                </a:solidFill>
                <a:latin typeface="Calibri"/>
                <a:cs typeface="Arial" pitchFamily="34" charset="0"/>
              </a:defRPr>
            </a:lvl1pPr>
          </a:lstStyle>
          <a:p>
            <a:r>
              <a:rPr lang="en-GB" sz="2400" dirty="0">
                <a:solidFill>
                  <a:srgbClr val="6DC6CD"/>
                </a:solidFill>
              </a:rPr>
              <a:t>(Aug:10) 19</a:t>
            </a:r>
            <a:endParaRPr lang="en-IN" sz="2400" dirty="0">
              <a:solidFill>
                <a:srgbClr val="6DC6CD"/>
              </a:solidFill>
            </a:endParaRPr>
          </a:p>
        </p:txBody>
      </p:sp>
      <p:cxnSp>
        <p:nvCxnSpPr>
          <p:cNvPr id="127" name="Straight Connector 126">
            <a:extLst>
              <a:ext uri="{FF2B5EF4-FFF2-40B4-BE49-F238E27FC236}">
                <a16:creationId xmlns:a16="http://schemas.microsoft.com/office/drawing/2014/main" id="{C953F34F-5603-4D19-9B5D-1DCF66D2E8F7}"/>
              </a:ext>
            </a:extLst>
          </p:cNvPr>
          <p:cNvCxnSpPr>
            <a:cxnSpLocks/>
          </p:cNvCxnSpPr>
          <p:nvPr/>
        </p:nvCxnSpPr>
        <p:spPr>
          <a:xfrm>
            <a:off x="4711984" y="2706424"/>
            <a:ext cx="2132919" cy="0"/>
          </a:xfrm>
          <a:prstGeom prst="line">
            <a:avLst/>
          </a:prstGeom>
          <a:noFill/>
          <a:ln w="9525" cap="flat" cmpd="sng" algn="ctr">
            <a:solidFill>
              <a:sysClr val="window" lastClr="FFFFFF">
                <a:lumMod val="85000"/>
              </a:sysClr>
            </a:solidFill>
            <a:prstDash val="solid"/>
          </a:ln>
          <a:effectLst/>
        </p:spPr>
      </p:cxnSp>
      <p:sp>
        <p:nvSpPr>
          <p:cNvPr id="138" name="TextBox 137">
            <a:extLst>
              <a:ext uri="{FF2B5EF4-FFF2-40B4-BE49-F238E27FC236}">
                <a16:creationId xmlns:a16="http://schemas.microsoft.com/office/drawing/2014/main" id="{0C86ED7C-4700-4DC5-83AE-0DE9E533A95C}"/>
              </a:ext>
            </a:extLst>
          </p:cNvPr>
          <p:cNvSpPr txBox="1"/>
          <p:nvPr/>
        </p:nvSpPr>
        <p:spPr>
          <a:xfrm>
            <a:off x="5235392" y="1875749"/>
            <a:ext cx="1712871"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AQ Related Defects</a:t>
            </a:r>
            <a:endParaRPr lang="en-IN" sz="1200" b="1" dirty="0">
              <a:solidFill>
                <a:schemeClr val="tx1">
                  <a:lumMod val="75000"/>
                  <a:lumOff val="25000"/>
                </a:schemeClr>
              </a:solidFill>
              <a:cs typeface="Arial" pitchFamily="34" charset="0"/>
            </a:endParaRPr>
          </a:p>
        </p:txBody>
      </p:sp>
      <p:sp>
        <p:nvSpPr>
          <p:cNvPr id="139" name="TextBox 138">
            <a:extLst>
              <a:ext uri="{FF2B5EF4-FFF2-40B4-BE49-F238E27FC236}">
                <a16:creationId xmlns:a16="http://schemas.microsoft.com/office/drawing/2014/main" id="{FF35B325-975F-4D7A-8A16-43258B494C83}"/>
              </a:ext>
            </a:extLst>
          </p:cNvPr>
          <p:cNvSpPr txBox="1"/>
          <p:nvPr/>
        </p:nvSpPr>
        <p:spPr>
          <a:xfrm>
            <a:off x="5446181" y="2116101"/>
            <a:ext cx="1646099" cy="369332"/>
          </a:xfrm>
          <a:prstGeom prst="rect">
            <a:avLst/>
          </a:prstGeom>
          <a:noFill/>
        </p:spPr>
        <p:txBody>
          <a:bodyPr wrap="square" lIns="0" tIns="0" rIns="0" bIns="0" rtlCol="0">
            <a:spAutoFit/>
          </a:bodyPr>
          <a:lstStyle>
            <a:defPPr>
              <a:defRPr lang="en-US"/>
            </a:defPPr>
            <a:lvl1pPr algn="ctr" defTabSz="1218987">
              <a:defRPr sz="2000" b="1">
                <a:solidFill>
                  <a:srgbClr val="52BF8A"/>
                </a:solidFill>
                <a:latin typeface="Calibri"/>
                <a:cs typeface="Arial" pitchFamily="34" charset="0"/>
              </a:defRPr>
            </a:lvl1pPr>
          </a:lstStyle>
          <a:p>
            <a:r>
              <a:rPr lang="en-GB" sz="2400" dirty="0">
                <a:solidFill>
                  <a:srgbClr val="6DC6CD"/>
                </a:solidFill>
              </a:rPr>
              <a:t>(Aug:11) 10</a:t>
            </a:r>
            <a:endParaRPr lang="en-IN" sz="2400" dirty="0">
              <a:solidFill>
                <a:srgbClr val="6DC6CD"/>
              </a:solidFill>
            </a:endParaRPr>
          </a:p>
        </p:txBody>
      </p:sp>
      <p:cxnSp>
        <p:nvCxnSpPr>
          <p:cNvPr id="141" name="Straight Connector 140">
            <a:extLst>
              <a:ext uri="{FF2B5EF4-FFF2-40B4-BE49-F238E27FC236}">
                <a16:creationId xmlns:a16="http://schemas.microsoft.com/office/drawing/2014/main" id="{C953F34F-5603-4D19-9B5D-1DCF66D2E8F7}"/>
              </a:ext>
            </a:extLst>
          </p:cNvPr>
          <p:cNvCxnSpPr>
            <a:cxnSpLocks/>
          </p:cNvCxnSpPr>
          <p:nvPr/>
        </p:nvCxnSpPr>
        <p:spPr>
          <a:xfrm>
            <a:off x="4685197" y="3908447"/>
            <a:ext cx="2132919" cy="0"/>
          </a:xfrm>
          <a:prstGeom prst="line">
            <a:avLst/>
          </a:prstGeom>
          <a:noFill/>
          <a:ln w="9525" cap="flat" cmpd="sng" algn="ctr">
            <a:solidFill>
              <a:sysClr val="window" lastClr="FFFFFF">
                <a:lumMod val="85000"/>
              </a:sysClr>
            </a:solidFill>
            <a:prstDash val="solid"/>
          </a:ln>
          <a:effectLst/>
        </p:spPr>
      </p:cxnSp>
      <p:sp>
        <p:nvSpPr>
          <p:cNvPr id="152" name="TextBox 151">
            <a:extLst>
              <a:ext uri="{FF2B5EF4-FFF2-40B4-BE49-F238E27FC236}">
                <a16:creationId xmlns:a16="http://schemas.microsoft.com/office/drawing/2014/main" id="{0C86ED7C-4700-4DC5-83AE-0DE9E533A95C}"/>
              </a:ext>
            </a:extLst>
          </p:cNvPr>
          <p:cNvSpPr txBox="1"/>
          <p:nvPr/>
        </p:nvSpPr>
        <p:spPr>
          <a:xfrm>
            <a:off x="5157884" y="2893106"/>
            <a:ext cx="2742548" cy="184666"/>
          </a:xfrm>
          <a:prstGeom prst="rect">
            <a:avLst/>
          </a:prstGeom>
          <a:noFill/>
        </p:spPr>
        <p:txBody>
          <a:bodyPr wrap="square" lIns="0" tIns="0" rIns="0" bIns="0" rtlCol="0">
            <a:spAutoFit/>
          </a:bodyPr>
          <a:lstStyle/>
          <a:p>
            <a:pPr defTabSz="1218987"/>
            <a:r>
              <a:rPr lang="en-GB" sz="1200" b="1" dirty="0" err="1">
                <a:solidFill>
                  <a:schemeClr val="tx1">
                    <a:lumMod val="75000"/>
                    <a:lumOff val="25000"/>
                  </a:schemeClr>
                </a:solidFill>
                <a:cs typeface="Arial" pitchFamily="34" charset="0"/>
              </a:rPr>
              <a:t>UKLink</a:t>
            </a:r>
            <a:r>
              <a:rPr lang="en-GB" sz="1200" b="1" dirty="0">
                <a:solidFill>
                  <a:schemeClr val="tx1">
                    <a:lumMod val="75000"/>
                    <a:lumOff val="25000"/>
                  </a:schemeClr>
                </a:solidFill>
                <a:cs typeface="Arial" pitchFamily="34" charset="0"/>
              </a:rPr>
              <a:t> Availability Incidents Raised </a:t>
            </a:r>
            <a:endParaRPr lang="en-IN" sz="1200" b="1" dirty="0">
              <a:solidFill>
                <a:schemeClr val="tx1">
                  <a:lumMod val="75000"/>
                  <a:lumOff val="25000"/>
                </a:schemeClr>
              </a:solidFill>
              <a:cs typeface="Arial" pitchFamily="34" charset="0"/>
            </a:endParaRPr>
          </a:p>
        </p:txBody>
      </p:sp>
      <p:sp>
        <p:nvSpPr>
          <p:cNvPr id="153" name="TextBox 152">
            <a:extLst>
              <a:ext uri="{FF2B5EF4-FFF2-40B4-BE49-F238E27FC236}">
                <a16:creationId xmlns:a16="http://schemas.microsoft.com/office/drawing/2014/main" id="{FF35B325-975F-4D7A-8A16-43258B494C83}"/>
              </a:ext>
            </a:extLst>
          </p:cNvPr>
          <p:cNvSpPr txBox="1"/>
          <p:nvPr/>
        </p:nvSpPr>
        <p:spPr>
          <a:xfrm>
            <a:off x="5373908" y="3318124"/>
            <a:ext cx="1342467" cy="369332"/>
          </a:xfrm>
          <a:prstGeom prst="rect">
            <a:avLst/>
          </a:prstGeom>
          <a:noFill/>
        </p:spPr>
        <p:txBody>
          <a:bodyPr wrap="square" lIns="0" tIns="0" rIns="0" bIns="0" rtlCol="0">
            <a:spAutoFit/>
          </a:bodyPr>
          <a:lstStyle>
            <a:defPPr>
              <a:defRPr lang="en-US"/>
            </a:defPPr>
            <a:lvl1pPr algn="ctr" defTabSz="1218987">
              <a:defRPr sz="2000" b="1">
                <a:solidFill>
                  <a:srgbClr val="52BF8A"/>
                </a:solidFill>
                <a:latin typeface="Calibri"/>
                <a:cs typeface="Arial" pitchFamily="34" charset="0"/>
              </a:defRPr>
            </a:lvl1pPr>
          </a:lstStyle>
          <a:p>
            <a:r>
              <a:rPr lang="en-GB" sz="2400" dirty="0">
                <a:solidFill>
                  <a:srgbClr val="6DC6CD"/>
                </a:solidFill>
              </a:rPr>
              <a:t>(Aug: 0) 1</a:t>
            </a:r>
            <a:endParaRPr lang="en-IN" sz="2400" dirty="0">
              <a:solidFill>
                <a:srgbClr val="6DC6CD"/>
              </a:solidFill>
            </a:endParaRPr>
          </a:p>
        </p:txBody>
      </p:sp>
      <p:sp>
        <p:nvSpPr>
          <p:cNvPr id="166" name="TextBox 165">
            <a:extLst>
              <a:ext uri="{FF2B5EF4-FFF2-40B4-BE49-F238E27FC236}">
                <a16:creationId xmlns:a16="http://schemas.microsoft.com/office/drawing/2014/main" id="{0C86ED7C-4700-4DC5-83AE-0DE9E533A95C}"/>
              </a:ext>
            </a:extLst>
          </p:cNvPr>
          <p:cNvSpPr txBox="1"/>
          <p:nvPr/>
        </p:nvSpPr>
        <p:spPr>
          <a:xfrm>
            <a:off x="5180644" y="4062196"/>
            <a:ext cx="2742548"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Gemini Availability Incidents Raised </a:t>
            </a:r>
            <a:endParaRPr lang="en-IN" sz="1200" b="1" dirty="0">
              <a:solidFill>
                <a:schemeClr val="tx1">
                  <a:lumMod val="75000"/>
                  <a:lumOff val="25000"/>
                </a:schemeClr>
              </a:solidFill>
              <a:cs typeface="Arial" pitchFamily="34" charset="0"/>
            </a:endParaRPr>
          </a:p>
        </p:txBody>
      </p:sp>
      <p:sp>
        <p:nvSpPr>
          <p:cNvPr id="167" name="TextBox 166">
            <a:extLst>
              <a:ext uri="{FF2B5EF4-FFF2-40B4-BE49-F238E27FC236}">
                <a16:creationId xmlns:a16="http://schemas.microsoft.com/office/drawing/2014/main" id="{FF35B325-975F-4D7A-8A16-43258B494C83}"/>
              </a:ext>
            </a:extLst>
          </p:cNvPr>
          <p:cNvSpPr txBox="1"/>
          <p:nvPr/>
        </p:nvSpPr>
        <p:spPr>
          <a:xfrm>
            <a:off x="5298682" y="4407325"/>
            <a:ext cx="1574355" cy="369332"/>
          </a:xfrm>
          <a:prstGeom prst="rect">
            <a:avLst/>
          </a:prstGeom>
          <a:noFill/>
        </p:spPr>
        <p:txBody>
          <a:bodyPr wrap="square" lIns="0" tIns="0" rIns="0" bIns="0" rtlCol="0">
            <a:spAutoFit/>
          </a:bodyPr>
          <a:lstStyle>
            <a:defPPr>
              <a:defRPr lang="en-US"/>
            </a:defPPr>
            <a:lvl1pPr algn="ctr" defTabSz="1218987">
              <a:defRPr sz="2000" b="1">
                <a:solidFill>
                  <a:srgbClr val="52BF8A"/>
                </a:solidFill>
                <a:latin typeface="Calibri"/>
                <a:cs typeface="Arial" pitchFamily="34" charset="0"/>
              </a:defRPr>
            </a:lvl1pPr>
          </a:lstStyle>
          <a:p>
            <a:r>
              <a:rPr lang="en-GB" sz="2400" dirty="0">
                <a:solidFill>
                  <a:srgbClr val="6DC6CD"/>
                </a:solidFill>
              </a:rPr>
              <a:t>(Aug:1) 0</a:t>
            </a:r>
            <a:endParaRPr lang="en-IN" sz="2400" dirty="0">
              <a:solidFill>
                <a:srgbClr val="6DC6CD"/>
              </a:solidFill>
            </a:endParaRPr>
          </a:p>
        </p:txBody>
      </p:sp>
      <p:pic>
        <p:nvPicPr>
          <p:cNvPr id="3074" name="Picture 2" descr="C:\Program Files (x86)\Microsoft Office\MEDIA\CAGCAT10\j019972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7407" y="2116101"/>
            <a:ext cx="400683" cy="39385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Program Files (x86)\Microsoft Office\MEDIA\CAGCAT10\j0222017.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3466" y="4069370"/>
            <a:ext cx="434624" cy="46618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Program Files (x86)\Microsoft Office\MEDIA\CAGCAT10\j02341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77307" y="3028693"/>
            <a:ext cx="467659" cy="497294"/>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Program Files (x86)\Microsoft Office\MEDIA\CAGCAT10\j0292982.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14321" y="4035081"/>
            <a:ext cx="445711" cy="43996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Program Files (x86)\Microsoft Office\MEDIA\CAGCAT10\j0293844.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93466" y="917260"/>
            <a:ext cx="338948" cy="356421"/>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Program Files (x86)\Microsoft Office\MEDIA\CAGCAT10\j0300840.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253837" y="870168"/>
            <a:ext cx="591129" cy="497919"/>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Program Files (x86)\Microsoft Office\MEDIA\CAGCAT10\j0211949.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14690" y="3069248"/>
            <a:ext cx="513729" cy="315209"/>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C:\Program Files (x86)\Microsoft Office\MEDIA\CAGCAT10\j0185604.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78957" y="1988294"/>
            <a:ext cx="381076" cy="381454"/>
          </a:xfrm>
          <a:prstGeom prst="rect">
            <a:avLst/>
          </a:prstGeom>
          <a:noFill/>
          <a:extLst>
            <a:ext uri="{909E8E84-426E-40DD-AFC4-6F175D3DCCD1}">
              <a14:hiddenFill xmlns:a14="http://schemas.microsoft.com/office/drawing/2010/main">
                <a:solidFill>
                  <a:srgbClr val="FFFFFF"/>
                </a:solidFill>
              </a14:hiddenFill>
            </a:ext>
          </a:extLst>
        </p:spPr>
      </p:pic>
      <p:sp>
        <p:nvSpPr>
          <p:cNvPr id="40" name="Right Arrow 39"/>
          <p:cNvSpPr/>
          <p:nvPr/>
        </p:nvSpPr>
        <p:spPr>
          <a:xfrm rot="5400000">
            <a:off x="3088210" y="1202501"/>
            <a:ext cx="360040" cy="203378"/>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ight Arrow 45"/>
          <p:cNvSpPr/>
          <p:nvPr/>
        </p:nvSpPr>
        <p:spPr>
          <a:xfrm rot="5400000">
            <a:off x="7073989" y="4463413"/>
            <a:ext cx="360040" cy="203378"/>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ight Arrow 139">
            <a:extLst>
              <a:ext uri="{FF2B5EF4-FFF2-40B4-BE49-F238E27FC236}">
                <a16:creationId xmlns:a16="http://schemas.microsoft.com/office/drawing/2014/main" id="{7A4CDD11-96E7-4B1F-A6C7-B0019E5B1B0E}"/>
              </a:ext>
            </a:extLst>
          </p:cNvPr>
          <p:cNvSpPr/>
          <p:nvPr/>
        </p:nvSpPr>
        <p:spPr>
          <a:xfrm rot="16200000">
            <a:off x="3088210" y="4436066"/>
            <a:ext cx="360040" cy="20337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Arrow: Left-Right 3">
            <a:extLst>
              <a:ext uri="{FF2B5EF4-FFF2-40B4-BE49-F238E27FC236}">
                <a16:creationId xmlns:a16="http://schemas.microsoft.com/office/drawing/2014/main" id="{213E27D9-8E2C-4244-9C5B-F5F49972F1B7}"/>
              </a:ext>
            </a:extLst>
          </p:cNvPr>
          <p:cNvSpPr/>
          <p:nvPr/>
        </p:nvSpPr>
        <p:spPr>
          <a:xfrm>
            <a:off x="3131840" y="3480268"/>
            <a:ext cx="432048" cy="72816"/>
          </a:xfrm>
          <a:prstGeom prst="leftRightArrow">
            <a:avLst/>
          </a:prstGeom>
          <a:solidFill>
            <a:srgbClr val="00B0F0"/>
          </a:solidFill>
          <a:ln w="95250" cap="flat">
            <a:solidFill>
              <a:srgbClr val="00B0F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ight Arrow 139">
            <a:extLst>
              <a:ext uri="{FF2B5EF4-FFF2-40B4-BE49-F238E27FC236}">
                <a16:creationId xmlns:a16="http://schemas.microsoft.com/office/drawing/2014/main" id="{890C4F0C-6523-4286-9B9F-EDA1CE01157C}"/>
              </a:ext>
            </a:extLst>
          </p:cNvPr>
          <p:cNvSpPr/>
          <p:nvPr/>
        </p:nvSpPr>
        <p:spPr>
          <a:xfrm rot="16200000">
            <a:off x="7073989" y="3424298"/>
            <a:ext cx="360040" cy="20337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ight Arrow 139">
            <a:extLst>
              <a:ext uri="{FF2B5EF4-FFF2-40B4-BE49-F238E27FC236}">
                <a16:creationId xmlns:a16="http://schemas.microsoft.com/office/drawing/2014/main" id="{4FA394D2-F490-4A1B-B453-A0784CB14550}"/>
              </a:ext>
            </a:extLst>
          </p:cNvPr>
          <p:cNvSpPr/>
          <p:nvPr/>
        </p:nvSpPr>
        <p:spPr>
          <a:xfrm rot="16200000">
            <a:off x="3099296" y="2308991"/>
            <a:ext cx="360040" cy="20337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ight Arrow 139">
            <a:extLst>
              <a:ext uri="{FF2B5EF4-FFF2-40B4-BE49-F238E27FC236}">
                <a16:creationId xmlns:a16="http://schemas.microsoft.com/office/drawing/2014/main" id="{DACFD5B1-6367-4B35-ABCB-8BD79E2E20DE}"/>
              </a:ext>
            </a:extLst>
          </p:cNvPr>
          <p:cNvSpPr/>
          <p:nvPr/>
        </p:nvSpPr>
        <p:spPr>
          <a:xfrm rot="16200000">
            <a:off x="7090607" y="1173801"/>
            <a:ext cx="360040" cy="20337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ight Arrow 45">
            <a:extLst>
              <a:ext uri="{FF2B5EF4-FFF2-40B4-BE49-F238E27FC236}">
                <a16:creationId xmlns:a16="http://schemas.microsoft.com/office/drawing/2014/main" id="{BCE8505F-3556-4DD4-BBBE-12FDCEE0D2EE}"/>
              </a:ext>
            </a:extLst>
          </p:cNvPr>
          <p:cNvSpPr/>
          <p:nvPr/>
        </p:nvSpPr>
        <p:spPr>
          <a:xfrm rot="5400000">
            <a:off x="7073989" y="2268059"/>
            <a:ext cx="360040" cy="203378"/>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5576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7504" y="51470"/>
            <a:ext cx="8337648"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2100" dirty="0"/>
              <a:t>Customer Issue Summary </a:t>
            </a:r>
            <a:r>
              <a:rPr lang="en-GB" sz="1400" dirty="0"/>
              <a:t>(data as at 8</a:t>
            </a:r>
            <a:r>
              <a:rPr lang="en-GB" sz="1400" baseline="30000" dirty="0"/>
              <a:t>th</a:t>
            </a:r>
            <a:r>
              <a:rPr lang="en-GB" sz="1400" dirty="0"/>
              <a:t> October 2019)</a:t>
            </a:r>
            <a:r>
              <a:rPr lang="en-US" sz="1400" dirty="0"/>
              <a:t>  </a:t>
            </a:r>
            <a:endParaRPr lang="en-GB" sz="1400" b="0" dirty="0"/>
          </a:p>
        </p:txBody>
      </p:sp>
      <p:graphicFrame>
        <p:nvGraphicFramePr>
          <p:cNvPr id="5" name="Table 4">
            <a:extLst>
              <a:ext uri="{FF2B5EF4-FFF2-40B4-BE49-F238E27FC236}">
                <a16:creationId xmlns:a16="http://schemas.microsoft.com/office/drawing/2014/main" id="{850C795A-DD64-4A10-AFE8-0568B8F215A6}"/>
              </a:ext>
            </a:extLst>
          </p:cNvPr>
          <p:cNvGraphicFramePr>
            <a:graphicFrameLocks noGrp="1"/>
          </p:cNvGraphicFramePr>
          <p:nvPr>
            <p:extLst>
              <p:ext uri="{D42A27DB-BD31-4B8C-83A1-F6EECF244321}">
                <p14:modId xmlns:p14="http://schemas.microsoft.com/office/powerpoint/2010/main" val="1860144447"/>
              </p:ext>
            </p:extLst>
          </p:nvPr>
        </p:nvGraphicFramePr>
        <p:xfrm>
          <a:off x="323528" y="555526"/>
          <a:ext cx="8568951" cy="4392488"/>
        </p:xfrm>
        <a:graphic>
          <a:graphicData uri="http://schemas.openxmlformats.org/drawingml/2006/table">
            <a:tbl>
              <a:tblPr/>
              <a:tblGrid>
                <a:gridCol w="931781">
                  <a:extLst>
                    <a:ext uri="{9D8B030D-6E8A-4147-A177-3AD203B41FA5}">
                      <a16:colId xmlns:a16="http://schemas.microsoft.com/office/drawing/2014/main" val="2415513809"/>
                    </a:ext>
                  </a:extLst>
                </a:gridCol>
                <a:gridCol w="1251901">
                  <a:extLst>
                    <a:ext uri="{9D8B030D-6E8A-4147-A177-3AD203B41FA5}">
                      <a16:colId xmlns:a16="http://schemas.microsoft.com/office/drawing/2014/main" val="3921234892"/>
                    </a:ext>
                  </a:extLst>
                </a:gridCol>
                <a:gridCol w="468748">
                  <a:extLst>
                    <a:ext uri="{9D8B030D-6E8A-4147-A177-3AD203B41FA5}">
                      <a16:colId xmlns:a16="http://schemas.microsoft.com/office/drawing/2014/main" val="248011259"/>
                    </a:ext>
                  </a:extLst>
                </a:gridCol>
                <a:gridCol w="405868">
                  <a:extLst>
                    <a:ext uri="{9D8B030D-6E8A-4147-A177-3AD203B41FA5}">
                      <a16:colId xmlns:a16="http://schemas.microsoft.com/office/drawing/2014/main" val="1811119995"/>
                    </a:ext>
                  </a:extLst>
                </a:gridCol>
                <a:gridCol w="457316">
                  <a:extLst>
                    <a:ext uri="{9D8B030D-6E8A-4147-A177-3AD203B41FA5}">
                      <a16:colId xmlns:a16="http://schemas.microsoft.com/office/drawing/2014/main" val="3033072082"/>
                    </a:ext>
                  </a:extLst>
                </a:gridCol>
                <a:gridCol w="445883">
                  <a:extLst>
                    <a:ext uri="{9D8B030D-6E8A-4147-A177-3AD203B41FA5}">
                      <a16:colId xmlns:a16="http://schemas.microsoft.com/office/drawing/2014/main" val="43456526"/>
                    </a:ext>
                  </a:extLst>
                </a:gridCol>
                <a:gridCol w="480181">
                  <a:extLst>
                    <a:ext uri="{9D8B030D-6E8A-4147-A177-3AD203B41FA5}">
                      <a16:colId xmlns:a16="http://schemas.microsoft.com/office/drawing/2014/main" val="1679115989"/>
                    </a:ext>
                  </a:extLst>
                </a:gridCol>
                <a:gridCol w="480181">
                  <a:extLst>
                    <a:ext uri="{9D8B030D-6E8A-4147-A177-3AD203B41FA5}">
                      <a16:colId xmlns:a16="http://schemas.microsoft.com/office/drawing/2014/main" val="541396687"/>
                    </a:ext>
                  </a:extLst>
                </a:gridCol>
                <a:gridCol w="428733">
                  <a:extLst>
                    <a:ext uri="{9D8B030D-6E8A-4147-A177-3AD203B41FA5}">
                      <a16:colId xmlns:a16="http://schemas.microsoft.com/office/drawing/2014/main" val="969398242"/>
                    </a:ext>
                  </a:extLst>
                </a:gridCol>
                <a:gridCol w="3218359">
                  <a:extLst>
                    <a:ext uri="{9D8B030D-6E8A-4147-A177-3AD203B41FA5}">
                      <a16:colId xmlns:a16="http://schemas.microsoft.com/office/drawing/2014/main" val="605804539"/>
                    </a:ext>
                  </a:extLst>
                </a:gridCol>
              </a:tblGrid>
              <a:tr h="220645">
                <a:tc>
                  <a:txBody>
                    <a:bodyPr/>
                    <a:lstStyle/>
                    <a:p>
                      <a:pPr algn="ctr" rtl="0" fontAlgn="ctr"/>
                      <a:r>
                        <a:rPr lang="en-GB" sz="400" b="1" i="0" u="none" strike="noStrike">
                          <a:solidFill>
                            <a:srgbClr val="1F497D"/>
                          </a:solidFill>
                          <a:effectLst/>
                          <a:latin typeface="Arial" panose="020B0604020202020204" pitchFamily="34" charset="0"/>
                        </a:rPr>
                        <a:t>Issue</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BCAD"/>
                    </a:solidFill>
                  </a:tcPr>
                </a:tc>
                <a:tc>
                  <a:txBody>
                    <a:bodyPr/>
                    <a:lstStyle/>
                    <a:p>
                      <a:pPr algn="ctr" rtl="0" fontAlgn="ctr"/>
                      <a:r>
                        <a:rPr lang="en-GB" sz="400" b="1" i="0" u="none" strike="noStrike">
                          <a:solidFill>
                            <a:srgbClr val="1F497D"/>
                          </a:solidFill>
                          <a:effectLst/>
                          <a:latin typeface="Arial" panose="020B0604020202020204" pitchFamily="34" charset="0"/>
                        </a:rPr>
                        <a:t>Customer Impact</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BCAD"/>
                    </a:solidFill>
                  </a:tcPr>
                </a:tc>
                <a:tc>
                  <a:txBody>
                    <a:bodyPr/>
                    <a:lstStyle/>
                    <a:p>
                      <a:pPr algn="ctr" rtl="0" fontAlgn="ctr"/>
                      <a:r>
                        <a:rPr lang="en-GB" sz="400" b="1" i="0" u="none" strike="noStrike">
                          <a:solidFill>
                            <a:srgbClr val="1F497D"/>
                          </a:solidFill>
                          <a:effectLst/>
                          <a:latin typeface="Arial" panose="020B0604020202020204" pitchFamily="34" charset="0"/>
                        </a:rPr>
                        <a:t>Impacted Customers</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BCAD"/>
                    </a:solidFill>
                  </a:tcPr>
                </a:tc>
                <a:tc>
                  <a:txBody>
                    <a:bodyPr/>
                    <a:lstStyle/>
                    <a:p>
                      <a:pPr algn="ctr" rtl="0" fontAlgn="ctr"/>
                      <a:r>
                        <a:rPr lang="en-GB" sz="400" b="1" i="0" u="none" strike="noStrike">
                          <a:solidFill>
                            <a:srgbClr val="1F497D"/>
                          </a:solidFill>
                          <a:effectLst/>
                          <a:latin typeface="Arial" panose="020B0604020202020204" pitchFamily="34" charset="0"/>
                        </a:rPr>
                        <a:t>Date Detected</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BCAD"/>
                    </a:solidFill>
                  </a:tcPr>
                </a:tc>
                <a:tc>
                  <a:txBody>
                    <a:bodyPr/>
                    <a:lstStyle/>
                    <a:p>
                      <a:pPr algn="ctr" rtl="0" fontAlgn="ctr"/>
                      <a:r>
                        <a:rPr lang="en-GB" sz="400" b="1" i="0" u="none" strike="noStrike">
                          <a:solidFill>
                            <a:srgbClr val="1F497D"/>
                          </a:solidFill>
                          <a:effectLst/>
                          <a:latin typeface="Arial" panose="020B0604020202020204" pitchFamily="34" charset="0"/>
                        </a:rPr>
                        <a:t>Expected Resolution Date</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BCAD"/>
                    </a:solidFill>
                  </a:tcPr>
                </a:tc>
                <a:tc>
                  <a:txBody>
                    <a:bodyPr/>
                    <a:lstStyle/>
                    <a:p>
                      <a:pPr algn="ctr" rtl="0" fontAlgn="ctr"/>
                      <a:r>
                        <a:rPr lang="en-GB" sz="400" b="1" i="0" u="none" strike="noStrike">
                          <a:solidFill>
                            <a:srgbClr val="1F497D"/>
                          </a:solidFill>
                          <a:effectLst/>
                          <a:latin typeface="Arial" panose="020B0604020202020204" pitchFamily="34" charset="0"/>
                        </a:rPr>
                        <a:t>Complexity</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BCAD"/>
                    </a:solidFill>
                  </a:tcPr>
                </a:tc>
                <a:tc>
                  <a:txBody>
                    <a:bodyPr/>
                    <a:lstStyle/>
                    <a:p>
                      <a:pPr algn="ctr" rtl="0" fontAlgn="ctr"/>
                      <a:r>
                        <a:rPr lang="en-GB" sz="400" b="1" i="0" u="none" strike="noStrike">
                          <a:solidFill>
                            <a:srgbClr val="1F497D"/>
                          </a:solidFill>
                          <a:effectLst/>
                          <a:latin typeface="Arial" panose="020B0604020202020204" pitchFamily="34" charset="0"/>
                        </a:rPr>
                        <a:t>Impact to Customers Processes</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BCAD"/>
                    </a:solidFill>
                  </a:tcPr>
                </a:tc>
                <a:tc>
                  <a:txBody>
                    <a:bodyPr/>
                    <a:lstStyle/>
                    <a:p>
                      <a:pPr algn="ctr" rtl="0" fontAlgn="ctr"/>
                      <a:r>
                        <a:rPr lang="en-GB" sz="400" b="1" i="0" u="none" strike="noStrike">
                          <a:solidFill>
                            <a:srgbClr val="1F497D"/>
                          </a:solidFill>
                          <a:effectLst/>
                          <a:latin typeface="Arial" panose="020B0604020202020204" pitchFamily="34" charset="0"/>
                        </a:rPr>
                        <a:t>Materiality Impact to Customers</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BCAD"/>
                    </a:solidFill>
                  </a:tcPr>
                </a:tc>
                <a:tc>
                  <a:txBody>
                    <a:bodyPr/>
                    <a:lstStyle/>
                    <a:p>
                      <a:pPr algn="ctr" rtl="0" fontAlgn="ctr"/>
                      <a:r>
                        <a:rPr lang="en-GB" sz="400" b="1" i="0" u="none" strike="noStrike">
                          <a:solidFill>
                            <a:srgbClr val="1F497D"/>
                          </a:solidFill>
                          <a:effectLst/>
                          <a:latin typeface="Arial" panose="020B0604020202020204" pitchFamily="34" charset="0"/>
                        </a:rPr>
                        <a:t>Status for Resolution</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BCAD"/>
                    </a:solidFill>
                  </a:tcPr>
                </a:tc>
                <a:tc>
                  <a:txBody>
                    <a:bodyPr/>
                    <a:lstStyle/>
                    <a:p>
                      <a:pPr algn="ctr" rtl="0" fontAlgn="ctr"/>
                      <a:r>
                        <a:rPr lang="en-GB" sz="400" b="1" i="0" u="none" strike="noStrike">
                          <a:solidFill>
                            <a:srgbClr val="1F497D"/>
                          </a:solidFill>
                          <a:effectLst/>
                          <a:latin typeface="Arial" panose="020B0604020202020204" pitchFamily="34" charset="0"/>
                        </a:rPr>
                        <a:t>Resolution Plan</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BCAD"/>
                    </a:solidFill>
                  </a:tcPr>
                </a:tc>
                <a:extLst>
                  <a:ext uri="{0D108BD9-81ED-4DB2-BD59-A6C34878D82A}">
                    <a16:rowId xmlns:a16="http://schemas.microsoft.com/office/drawing/2014/main" val="1223153281"/>
                  </a:ext>
                </a:extLst>
              </a:tr>
              <a:tr h="895117">
                <a:tc>
                  <a:txBody>
                    <a:bodyPr/>
                    <a:lstStyle/>
                    <a:p>
                      <a:pPr algn="ctr" rtl="0" fontAlgn="ctr"/>
                      <a:r>
                        <a:rPr lang="en-GB" sz="400" b="0" i="0" u="none" strike="noStrike">
                          <a:solidFill>
                            <a:srgbClr val="1F497D"/>
                          </a:solidFill>
                          <a:effectLst/>
                          <a:latin typeface="Arial" panose="020B0604020202020204" pitchFamily="34" charset="0"/>
                        </a:rPr>
                        <a:t>Amendment Invoice</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en-US" sz="400" b="0" i="0" u="none" strike="noStrike">
                          <a:solidFill>
                            <a:srgbClr val="1F497D"/>
                          </a:solidFill>
                          <a:effectLst/>
                          <a:latin typeface="Arial" panose="020B0604020202020204" pitchFamily="34" charset="0"/>
                        </a:rPr>
                        <a:t>1. Reconciliation charges excluded from the invoice where MPRNs are impacted by a defect</a:t>
                      </a: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2. Potential incorrect reconciliation charges for un-detected defects</a:t>
                      </a: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3. Customers unable to validate the invoice due to mismatches on the supporting information files.</a:t>
                      </a: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4. Offline correction files required in order for customers to validate their invoices</a:t>
                      </a: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5. Cash flow for Distribution Networks</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Shippers &amp; DNs</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Jul-2017</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Jan-2020</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High</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High</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400" b="0" i="0" u="none" strike="noStrike">
                          <a:solidFill>
                            <a:srgbClr val="1F497D"/>
                          </a:solidFill>
                          <a:effectLst/>
                          <a:latin typeface="Arial" panose="020B0604020202020204" pitchFamily="34" charset="0"/>
                        </a:rPr>
                        <a:t>High</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400" b="0" i="0" u="none" strike="noStrike">
                          <a:solidFill>
                            <a:srgbClr val="1F497D"/>
                          </a:solidFill>
                          <a:effectLst/>
                          <a:latin typeface="Arial" panose="020B0604020202020204" pitchFamily="34" charset="0"/>
                        </a:rPr>
                        <a:t>Amber</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rtl="0" fontAlgn="ctr"/>
                      <a:r>
                        <a:rPr lang="en-US" sz="400" b="0" i="0" u="none" strike="noStrike">
                          <a:solidFill>
                            <a:srgbClr val="1F497D"/>
                          </a:solidFill>
                          <a:effectLst/>
                          <a:latin typeface="Arial" panose="020B0604020202020204" pitchFamily="34" charset="0"/>
                        </a:rPr>
                        <a:t>RCA continues following issue of the invoice to identify any new defects. Five new defects raised in September </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A defect has been raised which is further delaying the delivery of customer reports.  Deployment and testing due by Friday 11th October.   </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There was a delay in the delivery of September AML files for 2 customers.  This was resolved and steps put in place for next month.</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Overall status is amber due to the number of exceptions &amp; delay in MI.</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On track to meet January resolution date for activities to be operated as BAU   </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86491701"/>
                  </a:ext>
                </a:extLst>
              </a:tr>
              <a:tr h="747849">
                <a:tc>
                  <a:txBody>
                    <a:bodyPr/>
                    <a:lstStyle/>
                    <a:p>
                      <a:pPr algn="ctr" rtl="0" fontAlgn="ctr"/>
                      <a:r>
                        <a:rPr lang="en-GB" sz="400" b="0" i="0" u="none" strike="noStrike">
                          <a:solidFill>
                            <a:srgbClr val="1F497D"/>
                          </a:solidFill>
                          <a:effectLst/>
                          <a:latin typeface="Arial" panose="020B0604020202020204" pitchFamily="34" charset="0"/>
                        </a:rPr>
                        <a:t>Unpredictable &amp; volatile UIG values</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en-US" sz="400" b="0" i="0" u="none" strike="noStrike">
                          <a:solidFill>
                            <a:srgbClr val="1F497D"/>
                          </a:solidFill>
                          <a:effectLst/>
                          <a:latin typeface="Arial" panose="020B0604020202020204" pitchFamily="34" charset="0"/>
                        </a:rPr>
                        <a:t>1. Unpredictable UIG gas nominations &amp; gas allocations. </a:t>
                      </a: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2. Levels &amp; volatility with UIG between D-5 of the gas day to GFD+5 and beyond D+5 close-out in extended reconciliation periods which create the need for Shippers to account for UIG until eventually reconciled</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Shippers  </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Jun-2017</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Oct-2019</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High</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High</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400" b="0" i="0" u="none" strike="noStrike">
                          <a:solidFill>
                            <a:srgbClr val="1F497D"/>
                          </a:solidFill>
                          <a:effectLst/>
                          <a:latin typeface="Arial" panose="020B0604020202020204" pitchFamily="34" charset="0"/>
                        </a:rPr>
                        <a:t>High</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400" b="0" i="0" u="none" strike="noStrike">
                          <a:solidFill>
                            <a:srgbClr val="1F497D"/>
                          </a:solidFill>
                          <a:effectLst/>
                          <a:latin typeface="Arial" panose="020B0604020202020204" pitchFamily="34" charset="0"/>
                        </a:rPr>
                        <a:t>Green</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ctr"/>
                      <a:r>
                        <a:rPr lang="en-US" sz="400" b="0" i="0" u="none" strike="noStrike">
                          <a:solidFill>
                            <a:srgbClr val="1F497D"/>
                          </a:solidFill>
                          <a:effectLst/>
                          <a:latin typeface="Arial" panose="020B0604020202020204" pitchFamily="34" charset="0"/>
                        </a:rPr>
                        <a:t>Task Force recommendations = 1 Approved Modification, continuing to support the development of 5 sponsored modifications.  </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All task force recommendations will continue to be monitored at UIG Work Group, 53 now closed with 22 pending further review.  All Task Force activities are in the process of being transferred to BAU teams.  </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Advanced Analytics Phase 3 has begun, with the aim of further explaining causes of UIG Volatility and identifying opportunities to reduce UIG volatility at allocation, as well as demonstrating the benefits case for using Machine Learning algorithms to predict NDM energy across the market.</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11304097"/>
                  </a:ext>
                </a:extLst>
              </a:tr>
              <a:tr h="1221869">
                <a:tc>
                  <a:txBody>
                    <a:bodyPr/>
                    <a:lstStyle/>
                    <a:p>
                      <a:pPr algn="ctr" rtl="0" fontAlgn="ctr"/>
                      <a:r>
                        <a:rPr lang="en-US" sz="400" b="0" i="0" u="none" strike="noStrike">
                          <a:solidFill>
                            <a:srgbClr val="1F497D"/>
                          </a:solidFill>
                          <a:effectLst/>
                          <a:latin typeface="Arial" panose="020B0604020202020204" pitchFamily="34" charset="0"/>
                        </a:rPr>
                        <a:t>Incorrect AQ values due to system defects </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en-US" sz="400" b="0" i="0" u="none" strike="noStrike">
                          <a:solidFill>
                            <a:srgbClr val="1F497D"/>
                          </a:solidFill>
                          <a:effectLst/>
                          <a:latin typeface="Arial" panose="020B0604020202020204" pitchFamily="34" charset="0"/>
                        </a:rPr>
                        <a:t>1. AQ's calculated incorrectly due to various data issues relating to specific scenarios.</a:t>
                      </a: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2. Where FYAQ is affected this will impact  transportation rates applied</a:t>
                      </a: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3. For Class 3 and 4 meter points the gas allocations will be incorrect which also affects UIG for the industry</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Shippers &amp; DNs</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Sep-2018</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Jan-2020</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High</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High</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400" b="0" i="0" u="none" strike="noStrike">
                          <a:solidFill>
                            <a:srgbClr val="1F497D"/>
                          </a:solidFill>
                          <a:effectLst/>
                          <a:latin typeface="Arial" panose="020B0604020202020204" pitchFamily="34" charset="0"/>
                        </a:rPr>
                        <a:t>High</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400" b="0" i="0" u="none" strike="noStrike">
                          <a:solidFill>
                            <a:srgbClr val="1F497D"/>
                          </a:solidFill>
                          <a:effectLst/>
                          <a:latin typeface="Arial" panose="020B0604020202020204" pitchFamily="34" charset="0"/>
                        </a:rPr>
                        <a:t>Amber</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rtl="0" fontAlgn="ctr"/>
                      <a:r>
                        <a:rPr lang="en-US" sz="400" b="0" i="0" u="none" strike="noStrike">
                          <a:solidFill>
                            <a:srgbClr val="1F497D"/>
                          </a:solidFill>
                          <a:effectLst/>
                          <a:latin typeface="Arial" panose="020B0604020202020204" pitchFamily="34" charset="0"/>
                        </a:rPr>
                        <a:t>Defect raised affecting Class 3 sites. Profiling identified 300,000 MPRNs affected and this will continue to increase as sites transfer to Class 3. Cause identified &amp; defect raised (1463, linked to defect 1146). Plan in place to fix defect and correct energy &amp; AQ.</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The plan to correct data and re-calculate AQs for all open defects and historical defects is published on Xoserve.com. Our aim will be to fix known defects, correct data, re-calculate AQs and ensure the FYAQ is corrected before 1st December, for any that are not corrected before this date we will also plan in the FYAQ corrections &amp; provide details to Shippers &amp; DN's.   </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Issue where incorrect AQs calculated due to historical defects (not directly related to AQ) where data has not been corrected. The corrupt data is being used to calculate AQs. Plan published on Xoserve.com to  profile all defects where data not corrected, correct data &amp; re-calculate AQs in progress. Plan will be tracked &amp; defects will continue to be prioritised.</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In total there are 27 issues affecting the AQ, 10 of which are open defects the remainder are historical defects where data requires correcting &amp; AQ re-calculating. </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74313328"/>
                  </a:ext>
                </a:extLst>
              </a:tr>
              <a:tr h="729439">
                <a:tc>
                  <a:txBody>
                    <a:bodyPr/>
                    <a:lstStyle/>
                    <a:p>
                      <a:pPr algn="ctr" rtl="0" fontAlgn="ctr"/>
                      <a:r>
                        <a:rPr lang="en-GB" sz="400" b="0" i="0" u="none" strike="noStrike">
                          <a:solidFill>
                            <a:srgbClr val="1F497D"/>
                          </a:solidFill>
                          <a:effectLst/>
                          <a:latin typeface="Arial" panose="020B0604020202020204" pitchFamily="34" charset="0"/>
                        </a:rPr>
                        <a:t>Data Enquiry / CMS &amp; Portal Services Performance Issues </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en-US" sz="400" b="0" i="0" u="none" strike="noStrike">
                          <a:solidFill>
                            <a:srgbClr val="1F497D"/>
                          </a:solidFill>
                          <a:effectLst/>
                          <a:latin typeface="Arial" panose="020B0604020202020204" pitchFamily="34" charset="0"/>
                        </a:rPr>
                        <a:t>Xoserve Portal services unavailable or customers experience performance issues with the systems</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All Customers</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Mar-2019</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Sep-2019</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Medium</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400" b="0" i="0" u="none" strike="noStrike">
                          <a:solidFill>
                            <a:srgbClr val="1F497D"/>
                          </a:solidFill>
                          <a:effectLst/>
                          <a:latin typeface="Arial" panose="020B0604020202020204" pitchFamily="34" charset="0"/>
                        </a:rPr>
                        <a:t>Medium</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400" b="0" i="0" u="none" strike="noStrike">
                          <a:solidFill>
                            <a:srgbClr val="1F497D"/>
                          </a:solidFill>
                          <a:effectLst/>
                          <a:latin typeface="Arial" panose="020B0604020202020204" pitchFamily="34" charset="0"/>
                        </a:rPr>
                        <a:t>Medium</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400" b="0" i="0" u="none" strike="noStrike">
                          <a:solidFill>
                            <a:srgbClr val="1F497D"/>
                          </a:solidFill>
                          <a:effectLst/>
                          <a:latin typeface="Arial" panose="020B0604020202020204" pitchFamily="34" charset="0"/>
                        </a:rPr>
                        <a:t>Amber</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rtl="0" fontAlgn="ctr"/>
                      <a:r>
                        <a:rPr lang="en-US" sz="400" b="0" i="0" u="none" strike="noStrike">
                          <a:solidFill>
                            <a:srgbClr val="1F497D"/>
                          </a:solidFill>
                          <a:effectLst/>
                          <a:latin typeface="Arial" panose="020B0604020202020204" pitchFamily="34" charset="0"/>
                        </a:rPr>
                        <a:t>Service Review of Xoserve Portal services completed. The purpose of this review is to collectively review the issues to see if there are any correlations or proactive steps that can be taken.  </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A number of improvements and best practices have been recommended and will be implemented following impact assessments. Investigation of service review found no commonality of root cause between the incidents raised over the last few months.</a:t>
                      </a:r>
                      <a:br>
                        <a:rPr lang="en-US" sz="400" b="0" i="0" u="none" strike="noStrike">
                          <a:solidFill>
                            <a:srgbClr val="1F497D"/>
                          </a:solidFill>
                          <a:effectLst/>
                          <a:latin typeface="Arial" panose="020B0604020202020204" pitchFamily="34" charset="0"/>
                        </a:rPr>
                      </a:b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Monitoring continues. Some users were unable to access DES on 18th September due to BW job processing. Resolved in 1 hour.</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7560044"/>
                  </a:ext>
                </a:extLst>
              </a:tr>
              <a:tr h="577569">
                <a:tc>
                  <a:txBody>
                    <a:bodyPr/>
                    <a:lstStyle/>
                    <a:p>
                      <a:pPr algn="ctr" fontAlgn="ctr"/>
                      <a:r>
                        <a:rPr lang="en-US" sz="400" b="0" i="0" u="none" strike="noStrike">
                          <a:solidFill>
                            <a:srgbClr val="1F497D"/>
                          </a:solidFill>
                          <a:effectLst/>
                          <a:latin typeface="Arial" panose="020B0604020202020204" pitchFamily="34" charset="0"/>
                        </a:rPr>
                        <a:t>Risk to Xoserve systems and industry processes as a result of the increase in the number of supply meter points switching to ‘Class 3’ </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400" b="0" i="0" u="none" strike="noStrike">
                          <a:solidFill>
                            <a:srgbClr val="1F497D"/>
                          </a:solidFill>
                          <a:effectLst/>
                          <a:latin typeface="Arial" panose="020B0604020202020204" pitchFamily="34" charset="0"/>
                        </a:rPr>
                        <a:t>1. Risk to Class 3 site migration </a:t>
                      </a: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2. Risk to IX network </a:t>
                      </a: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3. Risk to Meter read processing</a:t>
                      </a:r>
                      <a:br>
                        <a:rPr lang="en-US" sz="400" b="0" i="0" u="none" strike="noStrike">
                          <a:solidFill>
                            <a:srgbClr val="1F497D"/>
                          </a:solidFill>
                          <a:effectLst/>
                          <a:latin typeface="Arial" panose="020B0604020202020204" pitchFamily="34" charset="0"/>
                        </a:rPr>
                      </a:br>
                      <a:r>
                        <a:rPr lang="en-US" sz="400" b="0" i="0" u="none" strike="noStrike">
                          <a:solidFill>
                            <a:srgbClr val="1F497D"/>
                          </a:solidFill>
                          <a:effectLst/>
                          <a:latin typeface="Arial" panose="020B0604020202020204" pitchFamily="34" charset="0"/>
                        </a:rPr>
                        <a:t>4. Risk to Amendment invoice calculation and production</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400" b="0" i="0" u="none" strike="noStrike">
                          <a:solidFill>
                            <a:srgbClr val="1F497D"/>
                          </a:solidFill>
                          <a:effectLst/>
                          <a:latin typeface="Arial" panose="020B0604020202020204" pitchFamily="34" charset="0"/>
                        </a:rPr>
                        <a:t>All Customers</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400" b="0" i="0" u="none" strike="noStrike">
                          <a:solidFill>
                            <a:srgbClr val="1F497D"/>
                          </a:solidFill>
                          <a:effectLst/>
                          <a:latin typeface="Arial" panose="020B0604020202020204" pitchFamily="34" charset="0"/>
                        </a:rPr>
                        <a:t>Jul-2019</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400" b="0" i="0" u="none" strike="noStrike">
                          <a:solidFill>
                            <a:srgbClr val="1F497D"/>
                          </a:solidFill>
                          <a:effectLst/>
                          <a:latin typeface="Arial" panose="020B0604020202020204" pitchFamily="34" charset="0"/>
                        </a:rPr>
                        <a:t>Oct-2019</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400" b="0" i="0" u="none" strike="noStrike">
                          <a:solidFill>
                            <a:srgbClr val="1F497D"/>
                          </a:solidFill>
                          <a:effectLst/>
                          <a:latin typeface="Arial" panose="020B0604020202020204" pitchFamily="34" charset="0"/>
                        </a:rPr>
                        <a:t>High</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400" b="0" i="0" u="none" strike="noStrike">
                          <a:solidFill>
                            <a:srgbClr val="1F497D"/>
                          </a:solidFill>
                          <a:effectLst/>
                          <a:latin typeface="Arial" panose="020B0604020202020204" pitchFamily="34" charset="0"/>
                        </a:rPr>
                        <a:t>Medium</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400" b="0" i="0" u="none" strike="noStrike">
                          <a:solidFill>
                            <a:srgbClr val="1F497D"/>
                          </a:solidFill>
                          <a:effectLst/>
                          <a:latin typeface="Arial" panose="020B0604020202020204" pitchFamily="34" charset="0"/>
                        </a:rPr>
                        <a:t>Medium</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400" b="0" i="0" u="none" strike="noStrike">
                          <a:solidFill>
                            <a:srgbClr val="1F497D"/>
                          </a:solidFill>
                          <a:effectLst/>
                          <a:latin typeface="Arial" panose="020B0604020202020204" pitchFamily="34" charset="0"/>
                        </a:rPr>
                        <a:t>Green</a:t>
                      </a: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US" sz="400" b="0" i="0" u="none" strike="noStrike" dirty="0">
                          <a:solidFill>
                            <a:srgbClr val="1F497D"/>
                          </a:solidFill>
                          <a:effectLst/>
                          <a:latin typeface="Arial" panose="020B0604020202020204" pitchFamily="34" charset="0"/>
                        </a:rPr>
                        <a:t>UNC Modification 700 successfully implemented on 28th September 2019. We are closely monitoring system </a:t>
                      </a:r>
                      <a:r>
                        <a:rPr lang="en-US" sz="400" b="0" i="0" u="none" strike="noStrike" dirty="0" err="1">
                          <a:solidFill>
                            <a:srgbClr val="1F497D"/>
                          </a:solidFill>
                          <a:effectLst/>
                          <a:latin typeface="Arial" panose="020B0604020202020204" pitchFamily="34" charset="0"/>
                        </a:rPr>
                        <a:t>behaviour</a:t>
                      </a:r>
                      <a:r>
                        <a:rPr lang="en-US" sz="400" b="0" i="0" u="none" strike="noStrike" dirty="0">
                          <a:solidFill>
                            <a:srgbClr val="1F497D"/>
                          </a:solidFill>
                          <a:effectLst/>
                          <a:latin typeface="Arial" panose="020B0604020202020204" pitchFamily="34" charset="0"/>
                        </a:rPr>
                        <a:t> to ensure the change has delivered the desired effect.</a:t>
                      </a:r>
                      <a:br>
                        <a:rPr lang="en-US" sz="400" b="0" i="0" u="none" strike="noStrike" dirty="0">
                          <a:solidFill>
                            <a:srgbClr val="1F497D"/>
                          </a:solidFill>
                          <a:effectLst/>
                          <a:latin typeface="Arial" panose="020B0604020202020204" pitchFamily="34" charset="0"/>
                        </a:rPr>
                      </a:br>
                      <a:br>
                        <a:rPr lang="en-US" sz="400" b="0" i="0" u="none" strike="noStrike" dirty="0">
                          <a:solidFill>
                            <a:srgbClr val="1F497D"/>
                          </a:solidFill>
                          <a:effectLst/>
                          <a:latin typeface="Arial" panose="020B0604020202020204" pitchFamily="34" charset="0"/>
                        </a:rPr>
                      </a:br>
                      <a:r>
                        <a:rPr lang="en-US" sz="400" b="0" i="0" u="none" strike="noStrike" dirty="0">
                          <a:solidFill>
                            <a:srgbClr val="1F497D"/>
                          </a:solidFill>
                          <a:effectLst/>
                          <a:latin typeface="Arial" panose="020B0604020202020204" pitchFamily="34" charset="0"/>
                        </a:rPr>
                        <a:t>Monitoring of transactions into UK Link continues and Customer Advocates are actively engaging with Shippers to understand their migration plans and discuss any </a:t>
                      </a:r>
                      <a:r>
                        <a:rPr lang="en-US" sz="400" b="0" i="0" u="none" strike="noStrike" dirty="0" err="1">
                          <a:solidFill>
                            <a:srgbClr val="1F497D"/>
                          </a:solidFill>
                          <a:effectLst/>
                          <a:latin typeface="Arial" panose="020B0604020202020204" pitchFamily="34" charset="0"/>
                        </a:rPr>
                        <a:t>behaviour</a:t>
                      </a:r>
                      <a:r>
                        <a:rPr lang="en-US" sz="400" b="0" i="0" u="none" strike="noStrike" dirty="0">
                          <a:solidFill>
                            <a:srgbClr val="1F497D"/>
                          </a:solidFill>
                          <a:effectLst/>
                          <a:latin typeface="Arial" panose="020B0604020202020204" pitchFamily="34" charset="0"/>
                        </a:rPr>
                        <a:t> that may be putting UK Link at risk. Migrations are largely proceeding to agreed plans.</a:t>
                      </a:r>
                      <a:br>
                        <a:rPr lang="en-US" sz="400" b="0" i="0" u="none" strike="noStrike" dirty="0">
                          <a:solidFill>
                            <a:srgbClr val="1F497D"/>
                          </a:solidFill>
                          <a:effectLst/>
                          <a:latin typeface="Arial" panose="020B0604020202020204" pitchFamily="34" charset="0"/>
                        </a:rPr>
                      </a:br>
                      <a:endParaRPr lang="en-US" sz="400" b="0" i="0" u="none" strike="noStrike" dirty="0">
                        <a:solidFill>
                          <a:srgbClr val="1F497D"/>
                        </a:solidFill>
                        <a:effectLst/>
                        <a:latin typeface="Arial" panose="020B0604020202020204" pitchFamily="34" charset="0"/>
                      </a:endParaRPr>
                    </a:p>
                  </a:txBody>
                  <a:tcPr marL="1927" marR="1927" marT="1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1544457"/>
                  </a:ext>
                </a:extLst>
              </a:tr>
            </a:tbl>
          </a:graphicData>
        </a:graphic>
      </p:graphicFrame>
    </p:spTree>
    <p:extLst>
      <p:ext uri="{BB962C8B-B14F-4D97-AF65-F5344CB8AC3E}">
        <p14:creationId xmlns:p14="http://schemas.microsoft.com/office/powerpoint/2010/main" val="215271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Issue Register</a:t>
            </a:r>
          </a:p>
        </p:txBody>
      </p:sp>
      <p:sp>
        <p:nvSpPr>
          <p:cNvPr id="3" name="Content Placeholder 2"/>
          <p:cNvSpPr>
            <a:spLocks noGrp="1"/>
          </p:cNvSpPr>
          <p:nvPr>
            <p:ph idx="1"/>
          </p:nvPr>
        </p:nvSpPr>
        <p:spPr>
          <a:xfrm>
            <a:off x="467544" y="915566"/>
            <a:ext cx="8229600" cy="3672408"/>
          </a:xfrm>
        </p:spPr>
        <p:txBody>
          <a:bodyPr>
            <a:normAutofit/>
          </a:bodyPr>
          <a:lstStyle/>
          <a:p>
            <a:r>
              <a:rPr lang="en-GB" sz="1800" dirty="0"/>
              <a:t>The Customer Issue Register is published on Xoserve.com website and updated weekly, link below;</a:t>
            </a:r>
          </a:p>
          <a:p>
            <a:pPr marL="400050" lvl="1" indent="0">
              <a:buNone/>
            </a:pPr>
            <a:r>
              <a:rPr lang="en-GB" sz="1600" dirty="0">
                <a:hlinkClick r:id="rId2"/>
              </a:rPr>
              <a:t>https://www.xoserve.com/services/issue-management/</a:t>
            </a:r>
            <a:endParaRPr lang="en-GB" sz="1600" dirty="0"/>
          </a:p>
          <a:p>
            <a:r>
              <a:rPr lang="en-GB" sz="1800" dirty="0"/>
              <a:t>AQ Issue Register published on Xoserve.com</a:t>
            </a:r>
          </a:p>
          <a:p>
            <a:pPr marL="0" indent="0">
              <a:buNone/>
            </a:pPr>
            <a:r>
              <a:rPr lang="en-GB" sz="1600" dirty="0">
                <a:hlinkClick r:id="rId3"/>
              </a:rPr>
              <a:t>      https://www.xoserve.com/services/issue-management/annual-quantity-aq/</a:t>
            </a:r>
            <a:r>
              <a:rPr lang="en-GB" sz="1600" dirty="0"/>
              <a:t> </a:t>
            </a:r>
          </a:p>
          <a:p>
            <a:r>
              <a:rPr lang="en-GB" sz="1800" dirty="0"/>
              <a:t>Unexpected outages, Gemini allocation, UIG issues or any system performance issues will be published on Xoserve.com, under the below link;</a:t>
            </a:r>
          </a:p>
          <a:p>
            <a:pPr marL="400050" lvl="1" indent="0">
              <a:buNone/>
            </a:pPr>
            <a:r>
              <a:rPr lang="en-GB" sz="1600" dirty="0">
                <a:hlinkClick r:id="rId4"/>
              </a:rPr>
              <a:t>https://www.xoserve.com/notifications/</a:t>
            </a:r>
            <a:r>
              <a:rPr lang="en-GB" sz="1600" dirty="0"/>
              <a:t> </a:t>
            </a:r>
          </a:p>
        </p:txBody>
      </p:sp>
      <p:pic>
        <p:nvPicPr>
          <p:cNvPr id="102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3499957"/>
            <a:ext cx="4960937" cy="1249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107591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D74447E4A7C74D8097436715100539" ma:contentTypeVersion="4" ma:contentTypeDescription="Create a new document." ma:contentTypeScope="" ma:versionID="045bbebc7231554bce0dc85f2ce0cdec">
  <xsd:schema xmlns:xsd="http://www.w3.org/2001/XMLSchema" xmlns:xs="http://www.w3.org/2001/XMLSchema" xmlns:p="http://schemas.microsoft.com/office/2006/metadata/properties" xmlns:ns2="8884602b-5bfe-4e50-baf0-2e0f5e46e0b3" xmlns:ns3="e1e6c638-a51c-46f6-b94f-e2343d07a395" targetNamespace="http://schemas.microsoft.com/office/2006/metadata/properties" ma:root="true" ma:fieldsID="aa0d3e88734c266a11a71f879735088a" ns2:_="" ns3:_="">
    <xsd:import namespace="8884602b-5bfe-4e50-baf0-2e0f5e46e0b3"/>
    <xsd:import namespace="e1e6c638-a51c-46f6-b94f-e2343d07a39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84602b-5bfe-4e50-baf0-2e0f5e46e0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1e6c638-a51c-46f6-b94f-e2343d07a39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1e6c638-a51c-46f6-b94f-e2343d07a395">
      <UserInfo>
        <DisplayName>Laki, Megan</DisplayName>
        <AccountId>6</AccountId>
        <AccountType/>
      </UserInfo>
      <UserInfo>
        <DisplayName>Larner, Ryan</DisplayName>
        <AccountId>26</AccountId>
        <AccountType/>
      </UserInfo>
      <UserInfo>
        <DisplayName>McGlone, Jayne</DisplayName>
        <AccountId>28</AccountId>
        <AccountType/>
      </UserInfo>
      <UserInfo>
        <DisplayName>Clarke, Angela</DisplayName>
        <AccountId>29</AccountId>
        <AccountType/>
      </UserInfo>
    </SharedWithUsers>
  </documentManagement>
</p:properties>
</file>

<file path=customXml/itemProps1.xml><?xml version="1.0" encoding="utf-8"?>
<ds:datastoreItem xmlns:ds="http://schemas.openxmlformats.org/officeDocument/2006/customXml" ds:itemID="{CFB95CC4-51FB-4471-847F-AEF9ABEAFE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84602b-5bfe-4e50-baf0-2e0f5e46e0b3"/>
    <ds:schemaRef ds:uri="e1e6c638-a51c-46f6-b94f-e2343d07a3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http://purl.org/dc/dcmitype/"/>
    <ds:schemaRef ds:uri="8884602b-5bfe-4e50-baf0-2e0f5e46e0b3"/>
    <ds:schemaRef ds:uri="e1e6c638-a51c-46f6-b94f-e2343d07a395"/>
    <ds:schemaRef ds:uri="http://purl.org/dc/elements/1.1/"/>
    <ds:schemaRef ds:uri="http://schemas.microsoft.com/office/2006/documentManagement/types"/>
    <ds:schemaRef ds:uri="http://purl.org/dc/terms/"/>
    <ds:schemaRef ds:uri="http://schemas.microsoft.com/office/infopath/2007/PartnerControls"/>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13611</TotalTime>
  <Words>521</Words>
  <Application>Microsoft Office PowerPoint</Application>
  <PresentationFormat>On-screen Show (16:9)</PresentationFormat>
  <Paragraphs>90</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Customer Issue Management Dashboard  CoMC </vt:lpstr>
      <vt:lpstr>Summary Dashboard September 2019 (data as at 8th October 2019)</vt:lpstr>
      <vt:lpstr>PowerPoint Presentation</vt:lpstr>
      <vt:lpstr>Customer Issue Register</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295</cp:revision>
  <dcterms:created xsi:type="dcterms:W3CDTF">2018-09-02T17:12:15Z</dcterms:created>
  <dcterms:modified xsi:type="dcterms:W3CDTF">2019-10-09T12:20:39Z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0x01010080D74447E4A7C74D8097436715100539</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