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6"/>
    <p:sldMasterId id="2147483660" r:id="rId7"/>
    <p:sldMasterId id="2147483662" r:id="rId8"/>
    <p:sldMasterId id="2147483686" r:id="rId9"/>
    <p:sldMasterId id="2147483702" r:id="rId10"/>
  </p:sldMasterIdLst>
  <p:notesMasterIdLst>
    <p:notesMasterId r:id="rId23"/>
  </p:notesMasterIdLst>
  <p:handoutMasterIdLst>
    <p:handoutMasterId r:id="rId24"/>
  </p:handoutMasterIdLst>
  <p:sldIdLst>
    <p:sldId id="258" r:id="rId11"/>
    <p:sldId id="382" r:id="rId12"/>
    <p:sldId id="383" r:id="rId13"/>
    <p:sldId id="384" r:id="rId14"/>
    <p:sldId id="385" r:id="rId15"/>
    <p:sldId id="386" r:id="rId16"/>
    <p:sldId id="387" r:id="rId17"/>
    <p:sldId id="388" r:id="rId18"/>
    <p:sldId id="389" r:id="rId19"/>
    <p:sldId id="390" r:id="rId20"/>
    <p:sldId id="392" r:id="rId21"/>
    <p:sldId id="25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Wallace" initials="AW" lastIdx="1" clrIdx="0">
    <p:extLst>
      <p:ext uri="{19B8F6BF-5375-455C-9EA6-DF929625EA0E}">
        <p15:presenceInfo xmlns:p15="http://schemas.microsoft.com/office/powerpoint/2012/main" userId="S-1-5-21-725345543-854245398-2146348053-3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5"/>
    <a:srgbClr val="F47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4674"/>
  </p:normalViewPr>
  <p:slideViewPr>
    <p:cSldViewPr>
      <p:cViewPr>
        <p:scale>
          <a:sx n="77" d="100"/>
          <a:sy n="77" d="100"/>
        </p:scale>
        <p:origin x="27" y="48"/>
      </p:cViewPr>
      <p:guideLst>
        <p:guide orient="horz" pos="2160"/>
        <p:guide pos="3840"/>
      </p:guideLst>
    </p:cSldViewPr>
  </p:slideViewPr>
  <p:notesTextViewPr>
    <p:cViewPr>
      <p:scale>
        <a:sx n="100" d="100"/>
        <a:sy n="100" d="100"/>
      </p:scale>
      <p:origin x="0" y="0"/>
    </p:cViewPr>
  </p:notesTextViewPr>
  <p:notesViewPr>
    <p:cSldViewPr>
      <p:cViewPr varScale="1">
        <p:scale>
          <a:sx n="83" d="100"/>
          <a:sy n="83" d="100"/>
        </p:scale>
        <p:origin x="2166"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36EAE-1018-4482-8C26-25F2C52239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66A8898-1055-4F72-8A9C-691BFBC98624}">
      <dgm:prSet phldrT="[Text]"/>
      <dgm:spPr/>
      <dgm:t>
        <a:bodyPr/>
        <a:lstStyle/>
        <a:p>
          <a:r>
            <a:rPr lang="en-GB" dirty="0"/>
            <a:t>Data Item Catalogue</a:t>
          </a:r>
        </a:p>
      </dgm:t>
    </dgm:pt>
    <dgm:pt modelId="{58BE3C9C-66A2-4093-86EA-C302ACA7A4E0}" type="parTrans" cxnId="{29CB0785-034D-4E63-90A3-33E77DC29335}">
      <dgm:prSet/>
      <dgm:spPr/>
      <dgm:t>
        <a:bodyPr/>
        <a:lstStyle/>
        <a:p>
          <a:endParaRPr lang="en-GB"/>
        </a:p>
      </dgm:t>
    </dgm:pt>
    <dgm:pt modelId="{9A90F413-90D0-494C-956D-46561BA1C157}" type="sibTrans" cxnId="{29CB0785-034D-4E63-90A3-33E77DC29335}">
      <dgm:prSet/>
      <dgm:spPr/>
      <dgm:t>
        <a:bodyPr/>
        <a:lstStyle/>
        <a:p>
          <a:endParaRPr lang="en-GB"/>
        </a:p>
      </dgm:t>
    </dgm:pt>
    <dgm:pt modelId="{E243FD4D-1381-436F-BA4A-6ED6311DECAF}">
      <dgm:prSet phldrT="[Text]"/>
      <dgm:spPr/>
      <dgm:t>
        <a:bodyPr/>
        <a:lstStyle/>
        <a:p>
          <a:r>
            <a:rPr lang="en-GB" dirty="0">
              <a:solidFill>
                <a:srgbClr val="495965"/>
              </a:solidFill>
            </a:rPr>
            <a:t>Containing details of all the data items that are sent and received between Market Participants, Service Providers and Third Parties (such as Price Comparison Websites).</a:t>
          </a:r>
          <a:endParaRPr lang="en-GB" dirty="0"/>
        </a:p>
      </dgm:t>
    </dgm:pt>
    <dgm:pt modelId="{EC4CF3D2-75F8-470E-8386-932EB1A55196}" type="parTrans" cxnId="{6A535EFB-4BC9-42EA-A44B-6E42518665C8}">
      <dgm:prSet/>
      <dgm:spPr/>
      <dgm:t>
        <a:bodyPr/>
        <a:lstStyle/>
        <a:p>
          <a:endParaRPr lang="en-GB"/>
        </a:p>
      </dgm:t>
    </dgm:pt>
    <dgm:pt modelId="{AEEF3971-47B4-416F-ADCF-F27326C0A834}" type="sibTrans" cxnId="{6A535EFB-4BC9-42EA-A44B-6E42518665C8}">
      <dgm:prSet/>
      <dgm:spPr/>
      <dgm:t>
        <a:bodyPr/>
        <a:lstStyle/>
        <a:p>
          <a:endParaRPr lang="en-GB"/>
        </a:p>
      </dgm:t>
    </dgm:pt>
    <dgm:pt modelId="{522A82D6-CB91-4B6A-A81A-40755007E837}">
      <dgm:prSet phldrT="[Text]"/>
      <dgm:spPr/>
      <dgm:t>
        <a:bodyPr/>
        <a:lstStyle/>
        <a:p>
          <a:r>
            <a:rPr lang="en-GB" dirty="0"/>
            <a:t>Message Catalogue</a:t>
          </a:r>
        </a:p>
      </dgm:t>
    </dgm:pt>
    <dgm:pt modelId="{1138D189-22E4-4C13-9B25-7F714CB93B28}" type="parTrans" cxnId="{39A57B2E-8F01-4EC3-B307-8628F211B113}">
      <dgm:prSet/>
      <dgm:spPr/>
      <dgm:t>
        <a:bodyPr/>
        <a:lstStyle/>
        <a:p>
          <a:endParaRPr lang="en-GB"/>
        </a:p>
      </dgm:t>
    </dgm:pt>
    <dgm:pt modelId="{6F392FDB-CAB0-46BE-BB88-D245EC5E2E72}" type="sibTrans" cxnId="{39A57B2E-8F01-4EC3-B307-8628F211B113}">
      <dgm:prSet/>
      <dgm:spPr/>
      <dgm:t>
        <a:bodyPr/>
        <a:lstStyle/>
        <a:p>
          <a:endParaRPr lang="en-GB"/>
        </a:p>
      </dgm:t>
    </dgm:pt>
    <dgm:pt modelId="{390F10BE-2E36-418F-9922-F106F8EF0A5C}">
      <dgm:prSet phldrT="[Text]"/>
      <dgm:spPr/>
      <dgm:t>
        <a:bodyPr/>
        <a:lstStyle/>
        <a:p>
          <a:r>
            <a:rPr lang="en-GB" dirty="0">
              <a:solidFill>
                <a:srgbClr val="495965"/>
              </a:solidFill>
            </a:rPr>
            <a:t>Containing the list of all messages sent/received between Market Participants, Service Providers and Third Parties.  This will include the source and destination of each message, details of the data items contained within the message and the message structure.</a:t>
          </a:r>
          <a:endParaRPr lang="en-GB" dirty="0"/>
        </a:p>
      </dgm:t>
    </dgm:pt>
    <dgm:pt modelId="{70F95FE6-2B06-41C1-A89B-B1CC6BC63B2A}" type="parTrans" cxnId="{1D0AABE1-F1BF-4201-A165-1714FD913ADF}">
      <dgm:prSet/>
      <dgm:spPr/>
      <dgm:t>
        <a:bodyPr/>
        <a:lstStyle/>
        <a:p>
          <a:endParaRPr lang="en-GB"/>
        </a:p>
      </dgm:t>
    </dgm:pt>
    <dgm:pt modelId="{5042D8D7-AB14-44D5-AA34-62E9DE175255}" type="sibTrans" cxnId="{1D0AABE1-F1BF-4201-A165-1714FD913ADF}">
      <dgm:prSet/>
      <dgm:spPr/>
      <dgm:t>
        <a:bodyPr/>
        <a:lstStyle/>
        <a:p>
          <a:endParaRPr lang="en-GB"/>
        </a:p>
      </dgm:t>
    </dgm:pt>
    <dgm:pt modelId="{3D27F8AE-C804-4221-BB86-C73847B3C75F}">
      <dgm:prSet phldrT="[Text]"/>
      <dgm:spPr/>
      <dgm:t>
        <a:bodyPr/>
        <a:lstStyle/>
        <a:p>
          <a:r>
            <a:rPr lang="en-GB" dirty="0"/>
            <a:t>E2E Process and ISDs</a:t>
          </a:r>
        </a:p>
      </dgm:t>
    </dgm:pt>
    <dgm:pt modelId="{989D60F1-4E1F-45BA-9954-D2554C767C3D}" type="parTrans" cxnId="{13FDD70C-EDA8-49B3-B4F6-F04C81F4AB56}">
      <dgm:prSet/>
      <dgm:spPr/>
      <dgm:t>
        <a:bodyPr/>
        <a:lstStyle/>
        <a:p>
          <a:endParaRPr lang="en-GB"/>
        </a:p>
      </dgm:t>
    </dgm:pt>
    <dgm:pt modelId="{25E99E3C-1AA4-446D-BD86-545C8D5B67E4}" type="sibTrans" cxnId="{13FDD70C-EDA8-49B3-B4F6-F04C81F4AB56}">
      <dgm:prSet/>
      <dgm:spPr/>
      <dgm:t>
        <a:bodyPr/>
        <a:lstStyle/>
        <a:p>
          <a:endParaRPr lang="en-GB"/>
        </a:p>
      </dgm:t>
    </dgm:pt>
    <dgm:pt modelId="{303C56F2-9DAF-4C74-8FD3-9C03124AB62E}">
      <dgm:prSet phldrT="[Text]"/>
      <dgm:spPr/>
      <dgm:t>
        <a:bodyPr/>
        <a:lstStyle/>
        <a:p>
          <a:r>
            <a:rPr lang="en-GB" dirty="0">
              <a:solidFill>
                <a:srgbClr val="495965"/>
              </a:solidFill>
            </a:rPr>
            <a:t>The graphical representation of the End to End (E2E) switching process (currently presented in ABACUS) and any other process defined within the REC, together with ISDs which illustrate the source, destination, flow and sequencing of messaging between parties.</a:t>
          </a:r>
          <a:endParaRPr lang="en-GB" dirty="0"/>
        </a:p>
      </dgm:t>
    </dgm:pt>
    <dgm:pt modelId="{5AE155AC-1C42-425A-B131-7CB8273F1E15}" type="parTrans" cxnId="{25EB8682-6827-4A94-BC78-7FE2DB27FFB4}">
      <dgm:prSet/>
      <dgm:spPr/>
      <dgm:t>
        <a:bodyPr/>
        <a:lstStyle/>
        <a:p>
          <a:endParaRPr lang="en-GB"/>
        </a:p>
      </dgm:t>
    </dgm:pt>
    <dgm:pt modelId="{7D20DF85-5716-42B3-A841-622A77E72B3D}" type="sibTrans" cxnId="{25EB8682-6827-4A94-BC78-7FE2DB27FFB4}">
      <dgm:prSet/>
      <dgm:spPr/>
      <dgm:t>
        <a:bodyPr/>
        <a:lstStyle/>
        <a:p>
          <a:endParaRPr lang="en-GB"/>
        </a:p>
      </dgm:t>
    </dgm:pt>
    <dgm:pt modelId="{9AE2C7D5-5178-4C12-A1CC-6DA8EC9A187D}" type="pres">
      <dgm:prSet presAssocID="{56136EAE-1018-4482-8C26-25F2C52239A0}" presName="Name0" presStyleCnt="0">
        <dgm:presLayoutVars>
          <dgm:dir/>
          <dgm:animLvl val="lvl"/>
          <dgm:resizeHandles val="exact"/>
        </dgm:presLayoutVars>
      </dgm:prSet>
      <dgm:spPr/>
      <dgm:t>
        <a:bodyPr/>
        <a:lstStyle/>
        <a:p>
          <a:endParaRPr lang="en-US"/>
        </a:p>
      </dgm:t>
    </dgm:pt>
    <dgm:pt modelId="{D462055F-EC92-4266-8131-3E99C74427B1}" type="pres">
      <dgm:prSet presAssocID="{F66A8898-1055-4F72-8A9C-691BFBC98624}" presName="composite" presStyleCnt="0"/>
      <dgm:spPr/>
    </dgm:pt>
    <dgm:pt modelId="{2F5A1E25-24BF-46AB-B5DA-5CC90AA4514D}" type="pres">
      <dgm:prSet presAssocID="{F66A8898-1055-4F72-8A9C-691BFBC98624}" presName="parTx" presStyleLbl="alignNode1" presStyleIdx="0" presStyleCnt="3">
        <dgm:presLayoutVars>
          <dgm:chMax val="0"/>
          <dgm:chPref val="0"/>
          <dgm:bulletEnabled val="1"/>
        </dgm:presLayoutVars>
      </dgm:prSet>
      <dgm:spPr/>
      <dgm:t>
        <a:bodyPr/>
        <a:lstStyle/>
        <a:p>
          <a:endParaRPr lang="en-US"/>
        </a:p>
      </dgm:t>
    </dgm:pt>
    <dgm:pt modelId="{A37E354A-2C64-44BF-97E1-FEBFB32E719E}" type="pres">
      <dgm:prSet presAssocID="{F66A8898-1055-4F72-8A9C-691BFBC98624}" presName="desTx" presStyleLbl="alignAccFollowNode1" presStyleIdx="0" presStyleCnt="3">
        <dgm:presLayoutVars>
          <dgm:bulletEnabled val="1"/>
        </dgm:presLayoutVars>
      </dgm:prSet>
      <dgm:spPr/>
      <dgm:t>
        <a:bodyPr/>
        <a:lstStyle/>
        <a:p>
          <a:endParaRPr lang="en-US"/>
        </a:p>
      </dgm:t>
    </dgm:pt>
    <dgm:pt modelId="{F1A09CE7-B6B0-47D8-BFC9-7E7D8CF71810}" type="pres">
      <dgm:prSet presAssocID="{9A90F413-90D0-494C-956D-46561BA1C157}" presName="space" presStyleCnt="0"/>
      <dgm:spPr/>
    </dgm:pt>
    <dgm:pt modelId="{D23E149C-8E6C-43AC-A01F-6CC909268315}" type="pres">
      <dgm:prSet presAssocID="{522A82D6-CB91-4B6A-A81A-40755007E837}" presName="composite" presStyleCnt="0"/>
      <dgm:spPr/>
    </dgm:pt>
    <dgm:pt modelId="{F093F3F7-6396-4939-B7C9-C61DAC1CD62C}" type="pres">
      <dgm:prSet presAssocID="{522A82D6-CB91-4B6A-A81A-40755007E837}" presName="parTx" presStyleLbl="alignNode1" presStyleIdx="1" presStyleCnt="3">
        <dgm:presLayoutVars>
          <dgm:chMax val="0"/>
          <dgm:chPref val="0"/>
          <dgm:bulletEnabled val="1"/>
        </dgm:presLayoutVars>
      </dgm:prSet>
      <dgm:spPr/>
      <dgm:t>
        <a:bodyPr/>
        <a:lstStyle/>
        <a:p>
          <a:endParaRPr lang="en-US"/>
        </a:p>
      </dgm:t>
    </dgm:pt>
    <dgm:pt modelId="{F2D6C2C6-9D0F-479E-AF6E-138E243C16AC}" type="pres">
      <dgm:prSet presAssocID="{522A82D6-CB91-4B6A-A81A-40755007E837}" presName="desTx" presStyleLbl="alignAccFollowNode1" presStyleIdx="1" presStyleCnt="3" custLinFactNeighborY="-1048">
        <dgm:presLayoutVars>
          <dgm:bulletEnabled val="1"/>
        </dgm:presLayoutVars>
      </dgm:prSet>
      <dgm:spPr/>
      <dgm:t>
        <a:bodyPr/>
        <a:lstStyle/>
        <a:p>
          <a:endParaRPr lang="en-US"/>
        </a:p>
      </dgm:t>
    </dgm:pt>
    <dgm:pt modelId="{E7AFE927-2489-4C3C-9596-FC962DB981BC}" type="pres">
      <dgm:prSet presAssocID="{6F392FDB-CAB0-46BE-BB88-D245EC5E2E72}" presName="space" presStyleCnt="0"/>
      <dgm:spPr/>
    </dgm:pt>
    <dgm:pt modelId="{E5186607-4F44-4807-B12A-9F2BF4E1ECA8}" type="pres">
      <dgm:prSet presAssocID="{3D27F8AE-C804-4221-BB86-C73847B3C75F}" presName="composite" presStyleCnt="0"/>
      <dgm:spPr/>
    </dgm:pt>
    <dgm:pt modelId="{1B553A01-04B3-424F-9B49-ACDA91BDB018}" type="pres">
      <dgm:prSet presAssocID="{3D27F8AE-C804-4221-BB86-C73847B3C75F}" presName="parTx" presStyleLbl="alignNode1" presStyleIdx="2" presStyleCnt="3">
        <dgm:presLayoutVars>
          <dgm:chMax val="0"/>
          <dgm:chPref val="0"/>
          <dgm:bulletEnabled val="1"/>
        </dgm:presLayoutVars>
      </dgm:prSet>
      <dgm:spPr/>
      <dgm:t>
        <a:bodyPr/>
        <a:lstStyle/>
        <a:p>
          <a:endParaRPr lang="en-US"/>
        </a:p>
      </dgm:t>
    </dgm:pt>
    <dgm:pt modelId="{A998806E-1E40-4019-BC7D-9B250BBC5197}" type="pres">
      <dgm:prSet presAssocID="{3D27F8AE-C804-4221-BB86-C73847B3C75F}" presName="desTx" presStyleLbl="alignAccFollowNode1" presStyleIdx="2" presStyleCnt="3">
        <dgm:presLayoutVars>
          <dgm:bulletEnabled val="1"/>
        </dgm:presLayoutVars>
      </dgm:prSet>
      <dgm:spPr/>
      <dgm:t>
        <a:bodyPr/>
        <a:lstStyle/>
        <a:p>
          <a:endParaRPr lang="en-US"/>
        </a:p>
      </dgm:t>
    </dgm:pt>
  </dgm:ptLst>
  <dgm:cxnLst>
    <dgm:cxn modelId="{29CB0785-034D-4E63-90A3-33E77DC29335}" srcId="{56136EAE-1018-4482-8C26-25F2C52239A0}" destId="{F66A8898-1055-4F72-8A9C-691BFBC98624}" srcOrd="0" destOrd="0" parTransId="{58BE3C9C-66A2-4093-86EA-C302ACA7A4E0}" sibTransId="{9A90F413-90D0-494C-956D-46561BA1C157}"/>
    <dgm:cxn modelId="{8B4EE2B5-B8E0-4C96-A004-63169EA835EA}" type="presOf" srcId="{390F10BE-2E36-418F-9922-F106F8EF0A5C}" destId="{F2D6C2C6-9D0F-479E-AF6E-138E243C16AC}" srcOrd="0" destOrd="0" presId="urn:microsoft.com/office/officeart/2005/8/layout/hList1"/>
    <dgm:cxn modelId="{39A57B2E-8F01-4EC3-B307-8628F211B113}" srcId="{56136EAE-1018-4482-8C26-25F2C52239A0}" destId="{522A82D6-CB91-4B6A-A81A-40755007E837}" srcOrd="1" destOrd="0" parTransId="{1138D189-22E4-4C13-9B25-7F714CB93B28}" sibTransId="{6F392FDB-CAB0-46BE-BB88-D245EC5E2E72}"/>
    <dgm:cxn modelId="{711C6A1A-C162-44F3-B2D2-9E07F2F2FA81}" type="presOf" srcId="{303C56F2-9DAF-4C74-8FD3-9C03124AB62E}" destId="{A998806E-1E40-4019-BC7D-9B250BBC5197}" srcOrd="0" destOrd="0" presId="urn:microsoft.com/office/officeart/2005/8/layout/hList1"/>
    <dgm:cxn modelId="{13FDD70C-EDA8-49B3-B4F6-F04C81F4AB56}" srcId="{56136EAE-1018-4482-8C26-25F2C52239A0}" destId="{3D27F8AE-C804-4221-BB86-C73847B3C75F}" srcOrd="2" destOrd="0" parTransId="{989D60F1-4E1F-45BA-9954-D2554C767C3D}" sibTransId="{25E99E3C-1AA4-446D-BD86-545C8D5B67E4}"/>
    <dgm:cxn modelId="{FA902487-A3BB-42A5-9D20-65551D5BAC86}" type="presOf" srcId="{56136EAE-1018-4482-8C26-25F2C52239A0}" destId="{9AE2C7D5-5178-4C12-A1CC-6DA8EC9A187D}" srcOrd="0" destOrd="0" presId="urn:microsoft.com/office/officeart/2005/8/layout/hList1"/>
    <dgm:cxn modelId="{94F011E7-56BC-449D-90C1-830CCDE98FA8}" type="presOf" srcId="{F66A8898-1055-4F72-8A9C-691BFBC98624}" destId="{2F5A1E25-24BF-46AB-B5DA-5CC90AA4514D}" srcOrd="0" destOrd="0" presId="urn:microsoft.com/office/officeart/2005/8/layout/hList1"/>
    <dgm:cxn modelId="{6A535EFB-4BC9-42EA-A44B-6E42518665C8}" srcId="{F66A8898-1055-4F72-8A9C-691BFBC98624}" destId="{E243FD4D-1381-436F-BA4A-6ED6311DECAF}" srcOrd="0" destOrd="0" parTransId="{EC4CF3D2-75F8-470E-8386-932EB1A55196}" sibTransId="{AEEF3971-47B4-416F-ADCF-F27326C0A834}"/>
    <dgm:cxn modelId="{25EB8682-6827-4A94-BC78-7FE2DB27FFB4}" srcId="{3D27F8AE-C804-4221-BB86-C73847B3C75F}" destId="{303C56F2-9DAF-4C74-8FD3-9C03124AB62E}" srcOrd="0" destOrd="0" parTransId="{5AE155AC-1C42-425A-B131-7CB8273F1E15}" sibTransId="{7D20DF85-5716-42B3-A841-622A77E72B3D}"/>
    <dgm:cxn modelId="{AFFD3536-AB6C-457B-9270-2E938F726500}" type="presOf" srcId="{3D27F8AE-C804-4221-BB86-C73847B3C75F}" destId="{1B553A01-04B3-424F-9B49-ACDA91BDB018}" srcOrd="0" destOrd="0" presId="urn:microsoft.com/office/officeart/2005/8/layout/hList1"/>
    <dgm:cxn modelId="{1D0AABE1-F1BF-4201-A165-1714FD913ADF}" srcId="{522A82D6-CB91-4B6A-A81A-40755007E837}" destId="{390F10BE-2E36-418F-9922-F106F8EF0A5C}" srcOrd="0" destOrd="0" parTransId="{70F95FE6-2B06-41C1-A89B-B1CC6BC63B2A}" sibTransId="{5042D8D7-AB14-44D5-AA34-62E9DE175255}"/>
    <dgm:cxn modelId="{3D3FAF41-AE02-4DA2-A64B-30352BC400CE}" type="presOf" srcId="{E243FD4D-1381-436F-BA4A-6ED6311DECAF}" destId="{A37E354A-2C64-44BF-97E1-FEBFB32E719E}" srcOrd="0" destOrd="0" presId="urn:microsoft.com/office/officeart/2005/8/layout/hList1"/>
    <dgm:cxn modelId="{4BF86EAB-C71A-4AA7-9FC2-35C24E16A102}" type="presOf" srcId="{522A82D6-CB91-4B6A-A81A-40755007E837}" destId="{F093F3F7-6396-4939-B7C9-C61DAC1CD62C}" srcOrd="0" destOrd="0" presId="urn:microsoft.com/office/officeart/2005/8/layout/hList1"/>
    <dgm:cxn modelId="{6B041796-E56B-48F7-9C9E-085F2214924E}" type="presParOf" srcId="{9AE2C7D5-5178-4C12-A1CC-6DA8EC9A187D}" destId="{D462055F-EC92-4266-8131-3E99C74427B1}" srcOrd="0" destOrd="0" presId="urn:microsoft.com/office/officeart/2005/8/layout/hList1"/>
    <dgm:cxn modelId="{D5E1C7EB-4A8E-45D2-873B-CE4A27E2C295}" type="presParOf" srcId="{D462055F-EC92-4266-8131-3E99C74427B1}" destId="{2F5A1E25-24BF-46AB-B5DA-5CC90AA4514D}" srcOrd="0" destOrd="0" presId="urn:microsoft.com/office/officeart/2005/8/layout/hList1"/>
    <dgm:cxn modelId="{075A0B36-4A43-43E4-81DD-7760BFDF6EDD}" type="presParOf" srcId="{D462055F-EC92-4266-8131-3E99C74427B1}" destId="{A37E354A-2C64-44BF-97E1-FEBFB32E719E}" srcOrd="1" destOrd="0" presId="urn:microsoft.com/office/officeart/2005/8/layout/hList1"/>
    <dgm:cxn modelId="{6CE87C4E-27D4-4AE1-AE84-DD577E1CD0E9}" type="presParOf" srcId="{9AE2C7D5-5178-4C12-A1CC-6DA8EC9A187D}" destId="{F1A09CE7-B6B0-47D8-BFC9-7E7D8CF71810}" srcOrd="1" destOrd="0" presId="urn:microsoft.com/office/officeart/2005/8/layout/hList1"/>
    <dgm:cxn modelId="{30131990-BF1A-4A6A-9FDE-94E9721DD943}" type="presParOf" srcId="{9AE2C7D5-5178-4C12-A1CC-6DA8EC9A187D}" destId="{D23E149C-8E6C-43AC-A01F-6CC909268315}" srcOrd="2" destOrd="0" presId="urn:microsoft.com/office/officeart/2005/8/layout/hList1"/>
    <dgm:cxn modelId="{6DD6556A-5982-40FD-8117-013962F1AE1F}" type="presParOf" srcId="{D23E149C-8E6C-43AC-A01F-6CC909268315}" destId="{F093F3F7-6396-4939-B7C9-C61DAC1CD62C}" srcOrd="0" destOrd="0" presId="urn:microsoft.com/office/officeart/2005/8/layout/hList1"/>
    <dgm:cxn modelId="{4F7381D5-D53B-4809-B179-E83DEFAC7C00}" type="presParOf" srcId="{D23E149C-8E6C-43AC-A01F-6CC909268315}" destId="{F2D6C2C6-9D0F-479E-AF6E-138E243C16AC}" srcOrd="1" destOrd="0" presId="urn:microsoft.com/office/officeart/2005/8/layout/hList1"/>
    <dgm:cxn modelId="{ECFCE6BF-D76E-49C9-B9C5-CDAB5C2FEBB6}" type="presParOf" srcId="{9AE2C7D5-5178-4C12-A1CC-6DA8EC9A187D}" destId="{E7AFE927-2489-4C3C-9596-FC962DB981BC}" srcOrd="3" destOrd="0" presId="urn:microsoft.com/office/officeart/2005/8/layout/hList1"/>
    <dgm:cxn modelId="{4C9325CB-9AD1-4D4A-8A5B-CE44423EE4AD}" type="presParOf" srcId="{9AE2C7D5-5178-4C12-A1CC-6DA8EC9A187D}" destId="{E5186607-4F44-4807-B12A-9F2BF4E1ECA8}" srcOrd="4" destOrd="0" presId="urn:microsoft.com/office/officeart/2005/8/layout/hList1"/>
    <dgm:cxn modelId="{385F659C-500A-41DF-B801-F5386FFF7E21}" type="presParOf" srcId="{E5186607-4F44-4807-B12A-9F2BF4E1ECA8}" destId="{1B553A01-04B3-424F-9B49-ACDA91BDB018}" srcOrd="0" destOrd="0" presId="urn:microsoft.com/office/officeart/2005/8/layout/hList1"/>
    <dgm:cxn modelId="{D68561BA-7D67-4572-8068-963C48F352FE}" type="presParOf" srcId="{E5186607-4F44-4807-B12A-9F2BF4E1ECA8}" destId="{A998806E-1E40-4019-BC7D-9B250BBC519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A998C-C8DE-4E35-80A5-C60F099A9AB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4326AD79-A301-40C0-8480-A695585B3969}">
      <dgm:prSet phldrT="[Text]"/>
      <dgm:spPr/>
      <dgm:t>
        <a:bodyPr/>
        <a:lstStyle/>
        <a:p>
          <a:r>
            <a:rPr lang="en-GB" dirty="0"/>
            <a:t>Electricity Data Transfer Catalogue</a:t>
          </a:r>
        </a:p>
      </dgm:t>
    </dgm:pt>
    <dgm:pt modelId="{C3D3E906-7F08-4158-9FEC-959FD5FBBD59}" type="parTrans" cxnId="{03FE3CF4-FE99-49BD-BB06-F02CD26E6DB8}">
      <dgm:prSet/>
      <dgm:spPr/>
      <dgm:t>
        <a:bodyPr/>
        <a:lstStyle/>
        <a:p>
          <a:endParaRPr lang="en-GB"/>
        </a:p>
      </dgm:t>
    </dgm:pt>
    <dgm:pt modelId="{0DDC202E-888E-4FDE-8A14-BB879E635E03}" type="sibTrans" cxnId="{03FE3CF4-FE99-49BD-BB06-F02CD26E6DB8}">
      <dgm:prSet/>
      <dgm:spPr/>
      <dgm:t>
        <a:bodyPr/>
        <a:lstStyle/>
        <a:p>
          <a:endParaRPr lang="en-GB"/>
        </a:p>
      </dgm:t>
    </dgm:pt>
    <dgm:pt modelId="{D356DF08-32F0-48AD-A971-386904368D35}">
      <dgm:prSet phldrT="[Text]" custT="1"/>
      <dgm:spPr/>
      <dgm:t>
        <a:bodyPr/>
        <a:lstStyle/>
        <a:p>
          <a:pPr algn="r">
            <a:buFontTx/>
            <a:buNone/>
          </a:pPr>
          <a:endParaRPr lang="en-GB" sz="2000" dirty="0"/>
        </a:p>
      </dgm:t>
    </dgm:pt>
    <dgm:pt modelId="{6236DABE-EA24-4528-B50C-6A62FA14EF69}" type="parTrans" cxnId="{B13DC606-BD65-4F45-AB9D-0CF2B35593E7}">
      <dgm:prSet/>
      <dgm:spPr/>
      <dgm:t>
        <a:bodyPr/>
        <a:lstStyle/>
        <a:p>
          <a:endParaRPr lang="en-GB"/>
        </a:p>
      </dgm:t>
    </dgm:pt>
    <dgm:pt modelId="{D3C9E54C-7972-4A31-A59D-8A84070FC5AA}" type="sibTrans" cxnId="{B13DC606-BD65-4F45-AB9D-0CF2B35593E7}">
      <dgm:prSet/>
      <dgm:spPr/>
      <dgm:t>
        <a:bodyPr/>
        <a:lstStyle/>
        <a:p>
          <a:endParaRPr lang="en-GB"/>
        </a:p>
      </dgm:t>
    </dgm:pt>
    <dgm:pt modelId="{DC426958-98BF-4AF4-A05D-28B8959E5A59}">
      <dgm:prSet phldrT="[Text]"/>
      <dgm:spPr/>
      <dgm:t>
        <a:bodyPr/>
        <a:lstStyle/>
        <a:p>
          <a:r>
            <a:rPr lang="en-GB" dirty="0"/>
            <a:t>Gas Supplier Data Flow Catalogue</a:t>
          </a:r>
        </a:p>
      </dgm:t>
    </dgm:pt>
    <dgm:pt modelId="{8DF31A8B-1F0B-426D-8851-91467838D4B9}" type="parTrans" cxnId="{F0AA572F-9CE8-4AA2-B7B5-F28897DDD6DC}">
      <dgm:prSet/>
      <dgm:spPr/>
      <dgm:t>
        <a:bodyPr/>
        <a:lstStyle/>
        <a:p>
          <a:endParaRPr lang="en-GB"/>
        </a:p>
      </dgm:t>
    </dgm:pt>
    <dgm:pt modelId="{E343B3F6-2D65-4650-8D0D-90BBDE1ACB9A}" type="sibTrans" cxnId="{F0AA572F-9CE8-4AA2-B7B5-F28897DDD6DC}">
      <dgm:prSet/>
      <dgm:spPr/>
      <dgm:t>
        <a:bodyPr/>
        <a:lstStyle/>
        <a:p>
          <a:endParaRPr lang="en-GB"/>
        </a:p>
      </dgm:t>
    </dgm:pt>
    <dgm:pt modelId="{8DC0E137-FE2B-448E-8529-DB4304563CFA}">
      <dgm:prSet phldrT="[Text]" phldr="1"/>
      <dgm:spPr/>
      <dgm:t>
        <a:bodyPr/>
        <a:lstStyle/>
        <a:p>
          <a:endParaRPr lang="en-GB"/>
        </a:p>
      </dgm:t>
    </dgm:pt>
    <dgm:pt modelId="{92B3D96A-DF34-4D04-91BB-E5645395C66B}" type="parTrans" cxnId="{7B11733F-1CC8-448E-BEEF-0ABD12D782CB}">
      <dgm:prSet/>
      <dgm:spPr/>
      <dgm:t>
        <a:bodyPr/>
        <a:lstStyle/>
        <a:p>
          <a:endParaRPr lang="en-GB"/>
        </a:p>
      </dgm:t>
    </dgm:pt>
    <dgm:pt modelId="{67FC4D79-4FF5-4E98-8407-3946332B57B3}" type="sibTrans" cxnId="{7B11733F-1CC8-448E-BEEF-0ABD12D782CB}">
      <dgm:prSet/>
      <dgm:spPr/>
      <dgm:t>
        <a:bodyPr/>
        <a:lstStyle/>
        <a:p>
          <a:endParaRPr lang="en-GB"/>
        </a:p>
      </dgm:t>
    </dgm:pt>
    <dgm:pt modelId="{E8227F44-CC7A-4223-A128-CB4B11CEAD86}">
      <dgm:prSet phldrT="[Text]" phldr="1"/>
      <dgm:spPr/>
      <dgm:t>
        <a:bodyPr/>
        <a:lstStyle/>
        <a:p>
          <a:endParaRPr lang="en-GB"/>
        </a:p>
      </dgm:t>
    </dgm:pt>
    <dgm:pt modelId="{26F9C740-4130-4657-A6EA-BF724333A7B7}" type="parTrans" cxnId="{D9C62C1E-BECB-4E63-8023-CC0008B4A436}">
      <dgm:prSet/>
      <dgm:spPr/>
      <dgm:t>
        <a:bodyPr/>
        <a:lstStyle/>
        <a:p>
          <a:endParaRPr lang="en-GB"/>
        </a:p>
      </dgm:t>
    </dgm:pt>
    <dgm:pt modelId="{E676D600-D9FE-4BF3-A05C-DCCE4543018B}" type="sibTrans" cxnId="{D9C62C1E-BECB-4E63-8023-CC0008B4A436}">
      <dgm:prSet/>
      <dgm:spPr/>
      <dgm:t>
        <a:bodyPr/>
        <a:lstStyle/>
        <a:p>
          <a:endParaRPr lang="en-GB"/>
        </a:p>
      </dgm:t>
    </dgm:pt>
    <dgm:pt modelId="{A30C1E06-AC21-4023-9578-A567C5CCD96E}">
      <dgm:prSet/>
      <dgm:spPr/>
      <dgm:t>
        <a:bodyPr/>
        <a:lstStyle/>
        <a:p>
          <a:r>
            <a:rPr lang="en-GB" dirty="0"/>
            <a:t>Gas RGMA Data Flow Catalogue</a:t>
          </a:r>
        </a:p>
      </dgm:t>
    </dgm:pt>
    <dgm:pt modelId="{B03E5996-D3A9-4D1C-8F0D-E027C5CC16D0}" type="parTrans" cxnId="{223435C6-A279-4F5B-A558-07E961F9E753}">
      <dgm:prSet/>
      <dgm:spPr/>
      <dgm:t>
        <a:bodyPr/>
        <a:lstStyle/>
        <a:p>
          <a:endParaRPr lang="en-GB"/>
        </a:p>
      </dgm:t>
    </dgm:pt>
    <dgm:pt modelId="{FC5F46D6-2CEC-4442-BE74-842B4041C2D0}" type="sibTrans" cxnId="{223435C6-A279-4F5B-A558-07E961F9E753}">
      <dgm:prSet/>
      <dgm:spPr/>
      <dgm:t>
        <a:bodyPr/>
        <a:lstStyle/>
        <a:p>
          <a:endParaRPr lang="en-GB"/>
        </a:p>
      </dgm:t>
    </dgm:pt>
    <dgm:pt modelId="{251F8D72-0C6F-46B5-B92F-AEF5307138A0}">
      <dgm:prSet/>
      <dgm:spPr/>
      <dgm:t>
        <a:bodyPr/>
        <a:lstStyle/>
        <a:p>
          <a:pPr marL="57150" lvl="1" indent="0" algn="r" defTabSz="400050">
            <a:lnSpc>
              <a:spcPct val="90000"/>
            </a:lnSpc>
            <a:spcBef>
              <a:spcPct val="0"/>
            </a:spcBef>
            <a:spcAft>
              <a:spcPct val="15000"/>
            </a:spcAft>
          </a:pPr>
          <a:endParaRPr lang="en-GB" sz="900" kern="1200"/>
        </a:p>
      </dgm:t>
    </dgm:pt>
    <dgm:pt modelId="{49DB9017-E9DA-46DB-910B-AF34ACB1D632}" type="parTrans" cxnId="{D188799B-92A8-4739-AF8A-97D64E091C31}">
      <dgm:prSet/>
      <dgm:spPr/>
      <dgm:t>
        <a:bodyPr/>
        <a:lstStyle/>
        <a:p>
          <a:endParaRPr lang="en-GB"/>
        </a:p>
      </dgm:t>
    </dgm:pt>
    <dgm:pt modelId="{8C3270A6-0907-4C66-B4AC-39657DAFFF72}" type="sibTrans" cxnId="{D188799B-92A8-4739-AF8A-97D64E091C31}">
      <dgm:prSet/>
      <dgm:spPr/>
      <dgm:t>
        <a:bodyPr/>
        <a:lstStyle/>
        <a:p>
          <a:endParaRPr lang="en-GB"/>
        </a:p>
      </dgm:t>
    </dgm:pt>
    <dgm:pt modelId="{36DC563F-2AE9-43A5-AD1F-4DAD4159BF60}">
      <dgm:prSet/>
      <dgm:spPr/>
      <dgm:t>
        <a:bodyPr/>
        <a:lstStyle/>
        <a:p>
          <a:r>
            <a:rPr lang="en-GB" b="1" u="sng" dirty="0"/>
            <a:t>Gas UK Link Manual </a:t>
          </a:r>
        </a:p>
      </dgm:t>
    </dgm:pt>
    <dgm:pt modelId="{C6F91156-430A-4CDE-8633-5FD28AA0F1FB}" type="parTrans" cxnId="{0E035446-0BF4-4303-95F0-891117DE03CD}">
      <dgm:prSet/>
      <dgm:spPr/>
      <dgm:t>
        <a:bodyPr/>
        <a:lstStyle/>
        <a:p>
          <a:endParaRPr lang="en-GB"/>
        </a:p>
      </dgm:t>
    </dgm:pt>
    <dgm:pt modelId="{C93B3CF5-4AED-41C7-9FEA-D62D8E69486D}" type="sibTrans" cxnId="{0E035446-0BF4-4303-95F0-891117DE03CD}">
      <dgm:prSet/>
      <dgm:spPr/>
      <dgm:t>
        <a:bodyPr/>
        <a:lstStyle/>
        <a:p>
          <a:endParaRPr lang="en-GB"/>
        </a:p>
      </dgm:t>
    </dgm:pt>
    <dgm:pt modelId="{1C50661C-59EF-43C9-BBE3-CF9685D3543E}">
      <dgm:prSet phldrT="[Text]"/>
      <dgm:spPr/>
      <dgm:t>
        <a:bodyPr/>
        <a:lstStyle/>
        <a:p>
          <a:pPr algn="l"/>
          <a:endParaRPr lang="en-GB" sz="1200" dirty="0"/>
        </a:p>
      </dgm:t>
    </dgm:pt>
    <dgm:pt modelId="{CF5244CF-0D74-4145-B4D2-384734B89BE7}" type="parTrans" cxnId="{5311892A-4D3A-43F6-BBAE-DB638A6D0D74}">
      <dgm:prSet/>
      <dgm:spPr/>
      <dgm:t>
        <a:bodyPr/>
        <a:lstStyle/>
        <a:p>
          <a:endParaRPr lang="en-GB"/>
        </a:p>
      </dgm:t>
    </dgm:pt>
    <dgm:pt modelId="{254C372B-5D3F-42E4-83E1-C7098BC3B5A5}" type="sibTrans" cxnId="{5311892A-4D3A-43F6-BBAE-DB638A6D0D74}">
      <dgm:prSet/>
      <dgm:spPr/>
      <dgm:t>
        <a:bodyPr/>
        <a:lstStyle/>
        <a:p>
          <a:endParaRPr lang="en-GB"/>
        </a:p>
      </dgm:t>
    </dgm:pt>
    <dgm:pt modelId="{6027BB80-19BD-470F-A9F0-CF24901F6E10}">
      <dgm:prSet custT="1"/>
      <dgm:spPr/>
      <dgm:t>
        <a:bodyPr/>
        <a:lstStyle/>
        <a:p>
          <a:pPr marL="228600" lvl="1" indent="0" algn="r" defTabSz="889000">
            <a:lnSpc>
              <a:spcPct val="90000"/>
            </a:lnSpc>
            <a:spcBef>
              <a:spcPct val="0"/>
            </a:spcBef>
            <a:spcAft>
              <a:spcPct val="15000"/>
            </a:spcAft>
            <a:buFontTx/>
            <a:buNone/>
          </a:pPr>
          <a:endParaRPr lang="en-GB" sz="2000" kern="1200" dirty="0">
            <a:solidFill>
              <a:prstClr val="black">
                <a:hueOff val="0"/>
                <a:satOff val="0"/>
                <a:lumOff val="0"/>
                <a:alphaOff val="0"/>
              </a:prstClr>
            </a:solidFill>
            <a:latin typeface="Calibri"/>
            <a:ea typeface="+mn-ea"/>
            <a:cs typeface="+mn-cs"/>
          </a:endParaRPr>
        </a:p>
      </dgm:t>
    </dgm:pt>
    <dgm:pt modelId="{F3C55FFA-07D8-465C-9146-B4F4008F7F12}" type="parTrans" cxnId="{ACF248C1-DF78-48DB-BEE9-ED532444B4B2}">
      <dgm:prSet/>
      <dgm:spPr/>
      <dgm:t>
        <a:bodyPr/>
        <a:lstStyle/>
        <a:p>
          <a:endParaRPr lang="en-GB"/>
        </a:p>
      </dgm:t>
    </dgm:pt>
    <dgm:pt modelId="{93415C79-F1D6-47A2-9274-CCE6928A3CD1}" type="sibTrans" cxnId="{ACF248C1-DF78-48DB-BEE9-ED532444B4B2}">
      <dgm:prSet/>
      <dgm:spPr/>
      <dgm:t>
        <a:bodyPr/>
        <a:lstStyle/>
        <a:p>
          <a:endParaRPr lang="en-GB"/>
        </a:p>
      </dgm:t>
    </dgm:pt>
    <dgm:pt modelId="{D2DF57F4-2FB2-4F93-B907-3240BF82220A}">
      <dgm:prSet/>
      <dgm:spPr/>
      <dgm:t>
        <a:bodyPr/>
        <a:lstStyle/>
        <a:p>
          <a:r>
            <a:rPr lang="en-GB" dirty="0"/>
            <a:t>Metadata transformation</a:t>
          </a:r>
        </a:p>
      </dgm:t>
    </dgm:pt>
    <dgm:pt modelId="{C0B8E99D-853A-4ED0-8C9E-0F34CA08D7CB}" type="parTrans" cxnId="{74B36CE9-8BAC-4F24-ACC1-E0CBFD34B081}">
      <dgm:prSet/>
      <dgm:spPr/>
      <dgm:t>
        <a:bodyPr/>
        <a:lstStyle/>
        <a:p>
          <a:endParaRPr lang="en-GB"/>
        </a:p>
      </dgm:t>
    </dgm:pt>
    <dgm:pt modelId="{2495F49B-F401-4633-BDBD-40FC2AA461B0}" type="sibTrans" cxnId="{74B36CE9-8BAC-4F24-ACC1-E0CBFD34B081}">
      <dgm:prSet/>
      <dgm:spPr/>
      <dgm:t>
        <a:bodyPr/>
        <a:lstStyle/>
        <a:p>
          <a:endParaRPr lang="en-GB"/>
        </a:p>
      </dgm:t>
    </dgm:pt>
    <dgm:pt modelId="{8FC79EAF-205C-42E2-A1D6-AF64F8630FE3}">
      <dgm:prSet/>
      <dgm:spPr/>
      <dgm:t>
        <a:bodyPr/>
        <a:lstStyle/>
        <a:p>
          <a:r>
            <a:rPr lang="en-GB"/>
            <a:t>and migration</a:t>
          </a:r>
          <a:endParaRPr lang="en-GB" dirty="0"/>
        </a:p>
      </dgm:t>
    </dgm:pt>
    <dgm:pt modelId="{014C7289-E5E8-4606-8EC1-76723B4149B4}" type="parTrans" cxnId="{5B3A5255-EC95-49F0-BDF2-4BD7E158AF45}">
      <dgm:prSet/>
      <dgm:spPr/>
      <dgm:t>
        <a:bodyPr/>
        <a:lstStyle/>
        <a:p>
          <a:endParaRPr lang="en-GB"/>
        </a:p>
      </dgm:t>
    </dgm:pt>
    <dgm:pt modelId="{236BE99C-9DC9-40F2-AE01-704ADF020F00}" type="sibTrans" cxnId="{5B3A5255-EC95-49F0-BDF2-4BD7E158AF45}">
      <dgm:prSet/>
      <dgm:spPr/>
      <dgm:t>
        <a:bodyPr/>
        <a:lstStyle/>
        <a:p>
          <a:endParaRPr lang="en-GB"/>
        </a:p>
      </dgm:t>
    </dgm:pt>
    <dgm:pt modelId="{26468985-2689-472E-BA9E-CE656EA87983}">
      <dgm:prSet/>
      <dgm:spPr/>
      <dgm:t>
        <a:bodyPr/>
        <a:lstStyle/>
        <a:p>
          <a:pPr>
            <a:buFontTx/>
            <a:buNone/>
          </a:pPr>
          <a:r>
            <a:rPr lang="en-GB"/>
            <a:t>Metadata transformation</a:t>
          </a:r>
        </a:p>
      </dgm:t>
    </dgm:pt>
    <dgm:pt modelId="{A887D967-1EDC-40B9-A92C-EBD0205D0362}" type="parTrans" cxnId="{F09921BC-1336-4746-B637-84D8C8B969B3}">
      <dgm:prSet/>
      <dgm:spPr/>
      <dgm:t>
        <a:bodyPr/>
        <a:lstStyle/>
        <a:p>
          <a:endParaRPr lang="en-GB"/>
        </a:p>
      </dgm:t>
    </dgm:pt>
    <dgm:pt modelId="{B0F55F2B-6BCA-4DB4-A1AE-EB4BA276FC36}" type="sibTrans" cxnId="{F09921BC-1336-4746-B637-84D8C8B969B3}">
      <dgm:prSet/>
      <dgm:spPr/>
      <dgm:t>
        <a:bodyPr/>
        <a:lstStyle/>
        <a:p>
          <a:endParaRPr lang="en-GB"/>
        </a:p>
      </dgm:t>
    </dgm:pt>
    <dgm:pt modelId="{5D5F9E6E-3701-476D-85C8-B6DDF48373D2}">
      <dgm:prSet/>
      <dgm:spPr/>
      <dgm:t>
        <a:bodyPr/>
        <a:lstStyle/>
        <a:p>
          <a:r>
            <a:rPr lang="en-GB"/>
            <a:t>and migration</a:t>
          </a:r>
          <a:endParaRPr lang="en-GB" dirty="0"/>
        </a:p>
      </dgm:t>
    </dgm:pt>
    <dgm:pt modelId="{5DADE75B-7D4D-4689-A6F3-E95138DC7DFC}" type="parTrans" cxnId="{AFF052B1-E036-48E5-8DD4-32324F1EB5E7}">
      <dgm:prSet/>
      <dgm:spPr/>
      <dgm:t>
        <a:bodyPr/>
        <a:lstStyle/>
        <a:p>
          <a:endParaRPr lang="en-GB"/>
        </a:p>
      </dgm:t>
    </dgm:pt>
    <dgm:pt modelId="{AFC15AF1-0E61-40DE-81BE-F7262FE183A1}" type="sibTrans" cxnId="{AFF052B1-E036-48E5-8DD4-32324F1EB5E7}">
      <dgm:prSet/>
      <dgm:spPr/>
      <dgm:t>
        <a:bodyPr/>
        <a:lstStyle/>
        <a:p>
          <a:endParaRPr lang="en-GB"/>
        </a:p>
      </dgm:t>
    </dgm:pt>
    <dgm:pt modelId="{0A091BAD-A731-4F64-8374-06718313E18C}">
      <dgm:prSet/>
      <dgm:spPr/>
      <dgm:t>
        <a:bodyPr/>
        <a:lstStyle/>
        <a:p>
          <a:r>
            <a:rPr lang="en-GB" dirty="0"/>
            <a:t>CSS Interface Specification</a:t>
          </a:r>
        </a:p>
      </dgm:t>
    </dgm:pt>
    <dgm:pt modelId="{3049E1E3-7F4D-49EC-8FC7-59078C8337FC}" type="parTrans" cxnId="{EC643149-9436-45B1-B9BB-E4E98182090E}">
      <dgm:prSet/>
      <dgm:spPr/>
      <dgm:t>
        <a:bodyPr/>
        <a:lstStyle/>
        <a:p>
          <a:endParaRPr lang="en-GB"/>
        </a:p>
      </dgm:t>
    </dgm:pt>
    <dgm:pt modelId="{A533F483-4486-4AC7-944D-3C721F652728}" type="sibTrans" cxnId="{EC643149-9436-45B1-B9BB-E4E98182090E}">
      <dgm:prSet/>
      <dgm:spPr/>
      <dgm:t>
        <a:bodyPr/>
        <a:lstStyle/>
        <a:p>
          <a:endParaRPr lang="en-GB"/>
        </a:p>
      </dgm:t>
    </dgm:pt>
    <dgm:pt modelId="{B6EA8D5B-B35E-4E0D-966F-9669123E1119}" type="pres">
      <dgm:prSet presAssocID="{D7FA998C-C8DE-4E35-80A5-C60F099A9ABF}" presName="Name0" presStyleCnt="0">
        <dgm:presLayoutVars>
          <dgm:dir/>
          <dgm:animLvl val="lvl"/>
          <dgm:resizeHandles/>
        </dgm:presLayoutVars>
      </dgm:prSet>
      <dgm:spPr/>
      <dgm:t>
        <a:bodyPr/>
        <a:lstStyle/>
        <a:p>
          <a:endParaRPr lang="en-US"/>
        </a:p>
      </dgm:t>
    </dgm:pt>
    <dgm:pt modelId="{90DA8A0E-8475-4545-9536-934F63A0FB1E}" type="pres">
      <dgm:prSet presAssocID="{0A091BAD-A731-4F64-8374-06718313E18C}" presName="linNode" presStyleCnt="0"/>
      <dgm:spPr/>
    </dgm:pt>
    <dgm:pt modelId="{9B42518A-7DC3-48BD-B7B5-8A8E167B109C}" type="pres">
      <dgm:prSet presAssocID="{0A091BAD-A731-4F64-8374-06718313E18C}" presName="parentShp" presStyleLbl="node1" presStyleIdx="0" presStyleCnt="5" custScaleX="106478" custLinFactNeighborX="-41981" custLinFactNeighborY="-185">
        <dgm:presLayoutVars>
          <dgm:bulletEnabled val="1"/>
        </dgm:presLayoutVars>
      </dgm:prSet>
      <dgm:spPr/>
      <dgm:t>
        <a:bodyPr/>
        <a:lstStyle/>
        <a:p>
          <a:endParaRPr lang="en-US"/>
        </a:p>
      </dgm:t>
    </dgm:pt>
    <dgm:pt modelId="{5FA8C1A5-B05E-48D0-9B0B-B90C985F38D7}" type="pres">
      <dgm:prSet presAssocID="{0A091BAD-A731-4F64-8374-06718313E18C}" presName="childShp" presStyleLbl="bgAccFollowNode1" presStyleIdx="0" presStyleCnt="5" custScaleX="108648" custLinFactNeighborX="-67597" custLinFactNeighborY="966">
        <dgm:presLayoutVars>
          <dgm:bulletEnabled val="1"/>
        </dgm:presLayoutVars>
      </dgm:prSet>
      <dgm:spPr/>
    </dgm:pt>
    <dgm:pt modelId="{330D3C51-1DC9-4E5B-9A5C-50D9C36D5B63}" type="pres">
      <dgm:prSet presAssocID="{A533F483-4486-4AC7-944D-3C721F652728}" presName="spacing" presStyleCnt="0"/>
      <dgm:spPr/>
    </dgm:pt>
    <dgm:pt modelId="{63EE9689-0299-4141-8A99-8B9B529A9BF0}" type="pres">
      <dgm:prSet presAssocID="{4326AD79-A301-40C0-8480-A695585B3969}" presName="linNode" presStyleCnt="0"/>
      <dgm:spPr/>
    </dgm:pt>
    <dgm:pt modelId="{56DF46DF-4CA3-4F54-9621-34840AFDA7CA}" type="pres">
      <dgm:prSet presAssocID="{4326AD79-A301-40C0-8480-A695585B3969}" presName="parentShp" presStyleLbl="node1" presStyleIdx="1" presStyleCnt="5">
        <dgm:presLayoutVars>
          <dgm:bulletEnabled val="1"/>
        </dgm:presLayoutVars>
      </dgm:prSet>
      <dgm:spPr/>
      <dgm:t>
        <a:bodyPr/>
        <a:lstStyle/>
        <a:p>
          <a:endParaRPr lang="en-US"/>
        </a:p>
      </dgm:t>
    </dgm:pt>
    <dgm:pt modelId="{D4C10417-AE13-4E59-B4A0-8EDFE4BC57B4}" type="pres">
      <dgm:prSet presAssocID="{4326AD79-A301-40C0-8480-A695585B3969}" presName="childShp" presStyleLbl="bgAccFollowNode1" presStyleIdx="1" presStyleCnt="5" custLinFactNeighborX="-63352" custLinFactNeighborY="-52">
        <dgm:presLayoutVars>
          <dgm:bulletEnabled val="1"/>
        </dgm:presLayoutVars>
      </dgm:prSet>
      <dgm:spPr/>
      <dgm:t>
        <a:bodyPr/>
        <a:lstStyle/>
        <a:p>
          <a:endParaRPr lang="en-US"/>
        </a:p>
      </dgm:t>
    </dgm:pt>
    <dgm:pt modelId="{319F1276-5285-4292-AE23-3C69A391AC5B}" type="pres">
      <dgm:prSet presAssocID="{0DDC202E-888E-4FDE-8A14-BB879E635E03}" presName="spacing" presStyleCnt="0"/>
      <dgm:spPr/>
    </dgm:pt>
    <dgm:pt modelId="{174354EE-FBF0-405D-B295-3DB1DA63EAC7}" type="pres">
      <dgm:prSet presAssocID="{A30C1E06-AC21-4023-9578-A567C5CCD96E}" presName="linNode" presStyleCnt="0"/>
      <dgm:spPr/>
    </dgm:pt>
    <dgm:pt modelId="{9BA2B60E-F9C5-4C21-B911-A6B2A6C05181}" type="pres">
      <dgm:prSet presAssocID="{A30C1E06-AC21-4023-9578-A567C5CCD96E}" presName="parentShp" presStyleLbl="node1" presStyleIdx="2" presStyleCnt="5">
        <dgm:presLayoutVars>
          <dgm:bulletEnabled val="1"/>
        </dgm:presLayoutVars>
      </dgm:prSet>
      <dgm:spPr/>
      <dgm:t>
        <a:bodyPr/>
        <a:lstStyle/>
        <a:p>
          <a:endParaRPr lang="en-US"/>
        </a:p>
      </dgm:t>
    </dgm:pt>
    <dgm:pt modelId="{3D2CA98F-6E85-459C-9F25-431B6AE8EC2B}" type="pres">
      <dgm:prSet presAssocID="{A30C1E06-AC21-4023-9578-A567C5CCD96E}" presName="childShp" presStyleLbl="bgAccFollowNode1" presStyleIdx="2" presStyleCnt="5" custLinFactNeighborX="-63592" custLinFactNeighborY="3413">
        <dgm:presLayoutVars>
          <dgm:bulletEnabled val="1"/>
        </dgm:presLayoutVars>
      </dgm:prSet>
      <dgm:spPr/>
      <dgm:t>
        <a:bodyPr/>
        <a:lstStyle/>
        <a:p>
          <a:endParaRPr lang="en-US"/>
        </a:p>
      </dgm:t>
    </dgm:pt>
    <dgm:pt modelId="{4F089481-FE84-4927-88DB-B9D8C0BA5148}" type="pres">
      <dgm:prSet presAssocID="{FC5F46D6-2CEC-4442-BE74-842B4041C2D0}" presName="spacing" presStyleCnt="0"/>
      <dgm:spPr/>
    </dgm:pt>
    <dgm:pt modelId="{E0889EF9-4164-4FF0-AE87-0C83824CD81E}" type="pres">
      <dgm:prSet presAssocID="{DC426958-98BF-4AF4-A05D-28B8959E5A59}" presName="linNode" presStyleCnt="0"/>
      <dgm:spPr/>
    </dgm:pt>
    <dgm:pt modelId="{E7121B49-51FC-4FC1-86F0-1E164E3F2AF7}" type="pres">
      <dgm:prSet presAssocID="{DC426958-98BF-4AF4-A05D-28B8959E5A59}" presName="parentShp" presStyleLbl="node1" presStyleIdx="3" presStyleCnt="5">
        <dgm:presLayoutVars>
          <dgm:bulletEnabled val="1"/>
        </dgm:presLayoutVars>
      </dgm:prSet>
      <dgm:spPr/>
      <dgm:t>
        <a:bodyPr/>
        <a:lstStyle/>
        <a:p>
          <a:endParaRPr lang="en-US"/>
        </a:p>
      </dgm:t>
    </dgm:pt>
    <dgm:pt modelId="{A33415D0-5BB3-4040-9DB8-7331C472AE45}" type="pres">
      <dgm:prSet presAssocID="{DC426958-98BF-4AF4-A05D-28B8959E5A59}" presName="childShp" presStyleLbl="bgAccFollowNode1" presStyleIdx="3" presStyleCnt="5" custLinFactNeighborX="-63592" custLinFactNeighborY="-331">
        <dgm:presLayoutVars>
          <dgm:bulletEnabled val="1"/>
        </dgm:presLayoutVars>
      </dgm:prSet>
      <dgm:spPr/>
      <dgm:t>
        <a:bodyPr/>
        <a:lstStyle/>
        <a:p>
          <a:endParaRPr lang="en-US"/>
        </a:p>
      </dgm:t>
    </dgm:pt>
    <dgm:pt modelId="{86903184-D910-4CBC-9FBF-B52A97BD41C8}" type="pres">
      <dgm:prSet presAssocID="{E343B3F6-2D65-4650-8D0D-90BBDE1ACB9A}" presName="spacing" presStyleCnt="0"/>
      <dgm:spPr/>
    </dgm:pt>
    <dgm:pt modelId="{8E4A7600-2298-4E64-B7A2-E23C8A2B50A3}" type="pres">
      <dgm:prSet presAssocID="{36DC563F-2AE9-43A5-AD1F-4DAD4159BF60}" presName="linNode" presStyleCnt="0"/>
      <dgm:spPr/>
    </dgm:pt>
    <dgm:pt modelId="{DB12B3A3-A786-481E-A201-02C797338255}" type="pres">
      <dgm:prSet presAssocID="{36DC563F-2AE9-43A5-AD1F-4DAD4159BF60}" presName="parentShp" presStyleLbl="node1" presStyleIdx="4" presStyleCnt="5">
        <dgm:presLayoutVars>
          <dgm:bulletEnabled val="1"/>
        </dgm:presLayoutVars>
      </dgm:prSet>
      <dgm:spPr/>
      <dgm:t>
        <a:bodyPr/>
        <a:lstStyle/>
        <a:p>
          <a:endParaRPr lang="en-US"/>
        </a:p>
      </dgm:t>
    </dgm:pt>
    <dgm:pt modelId="{A3A21ABE-F978-4FDE-872A-0E924566B720}" type="pres">
      <dgm:prSet presAssocID="{36DC563F-2AE9-43A5-AD1F-4DAD4159BF60}" presName="childShp" presStyleLbl="bgAccFollowNode1" presStyleIdx="4" presStyleCnt="5" custLinFactNeighborX="-63352" custLinFactNeighborY="-503">
        <dgm:presLayoutVars>
          <dgm:bulletEnabled val="1"/>
        </dgm:presLayoutVars>
      </dgm:prSet>
      <dgm:spPr/>
      <dgm:t>
        <a:bodyPr/>
        <a:lstStyle/>
        <a:p>
          <a:endParaRPr lang="en-US"/>
        </a:p>
      </dgm:t>
    </dgm:pt>
  </dgm:ptLst>
  <dgm:cxnLst>
    <dgm:cxn modelId="{74B36CE9-8BAC-4F24-ACC1-E0CBFD34B081}" srcId="{DC426958-98BF-4AF4-A05D-28B8959E5A59}" destId="{D2DF57F4-2FB2-4F93-B907-3240BF82220A}" srcOrd="1" destOrd="0" parTransId="{C0B8E99D-853A-4ED0-8C9E-0F34CA08D7CB}" sibTransId="{2495F49B-F401-4633-BDBD-40FC2AA461B0}"/>
    <dgm:cxn modelId="{D2BBC3B0-0B93-4BFE-9548-65FAFAD186BC}" type="presOf" srcId="{E8227F44-CC7A-4223-A128-CB4B11CEAD86}" destId="{A33415D0-5BB3-4040-9DB8-7331C472AE45}" srcOrd="0" destOrd="3" presId="urn:microsoft.com/office/officeart/2005/8/layout/vList6"/>
    <dgm:cxn modelId="{ACF248C1-DF78-48DB-BEE9-ED532444B4B2}" srcId="{A30C1E06-AC21-4023-9578-A567C5CCD96E}" destId="{6027BB80-19BD-470F-A9F0-CF24901F6E10}" srcOrd="1" destOrd="0" parTransId="{F3C55FFA-07D8-465C-9146-B4F4008F7F12}" sibTransId="{93415C79-F1D6-47A2-9274-CCE6928A3CD1}"/>
    <dgm:cxn modelId="{5311892A-4D3A-43F6-BBAE-DB638A6D0D74}" srcId="{4326AD79-A301-40C0-8480-A695585B3969}" destId="{1C50661C-59EF-43C9-BBE3-CF9685D3543E}" srcOrd="1" destOrd="0" parTransId="{CF5244CF-0D74-4145-B4D2-384734B89BE7}" sibTransId="{254C372B-5D3F-42E4-83E1-C7098BC3B5A5}"/>
    <dgm:cxn modelId="{F09921BC-1336-4746-B637-84D8C8B969B3}" srcId="{36DC563F-2AE9-43A5-AD1F-4DAD4159BF60}" destId="{26468985-2689-472E-BA9E-CE656EA87983}" srcOrd="0" destOrd="0" parTransId="{A887D967-1EDC-40B9-A92C-EBD0205D0362}" sibTransId="{B0F55F2B-6BCA-4DB4-A1AE-EB4BA276FC36}"/>
    <dgm:cxn modelId="{B13DC606-BD65-4F45-AB9D-0CF2B35593E7}" srcId="{4326AD79-A301-40C0-8480-A695585B3969}" destId="{D356DF08-32F0-48AD-A971-386904368D35}" srcOrd="0" destOrd="0" parTransId="{6236DABE-EA24-4528-B50C-6A62FA14EF69}" sibTransId="{D3C9E54C-7972-4A31-A59D-8A84070FC5AA}"/>
    <dgm:cxn modelId="{C62D33BE-9CB4-4480-A4E5-11FBDFA394A4}" type="presOf" srcId="{DC426958-98BF-4AF4-A05D-28B8959E5A59}" destId="{E7121B49-51FC-4FC1-86F0-1E164E3F2AF7}" srcOrd="0" destOrd="0" presId="urn:microsoft.com/office/officeart/2005/8/layout/vList6"/>
    <dgm:cxn modelId="{AFF052B1-E036-48E5-8DD4-32324F1EB5E7}" srcId="{36DC563F-2AE9-43A5-AD1F-4DAD4159BF60}" destId="{5D5F9E6E-3701-476D-85C8-B6DDF48373D2}" srcOrd="1" destOrd="0" parTransId="{5DADE75B-7D4D-4689-A6F3-E95138DC7DFC}" sibTransId="{AFC15AF1-0E61-40DE-81BE-F7262FE183A1}"/>
    <dgm:cxn modelId="{D319C9DE-471F-4B54-9BE3-C269ABDAA58F}" type="presOf" srcId="{6027BB80-19BD-470F-A9F0-CF24901F6E10}" destId="{3D2CA98F-6E85-459C-9F25-431B6AE8EC2B}" srcOrd="0" destOrd="1" presId="urn:microsoft.com/office/officeart/2005/8/layout/vList6"/>
    <dgm:cxn modelId="{0E035446-0BF4-4303-95F0-891117DE03CD}" srcId="{D7FA998C-C8DE-4E35-80A5-C60F099A9ABF}" destId="{36DC563F-2AE9-43A5-AD1F-4DAD4159BF60}" srcOrd="4" destOrd="0" parTransId="{C6F91156-430A-4CDE-8633-5FD28AA0F1FB}" sibTransId="{C93B3CF5-4AED-41C7-9FEA-D62D8E69486D}"/>
    <dgm:cxn modelId="{4112644C-6722-4A04-8233-FFF4A49D197C}" type="presOf" srcId="{D2DF57F4-2FB2-4F93-B907-3240BF82220A}" destId="{A33415D0-5BB3-4040-9DB8-7331C472AE45}" srcOrd="0" destOrd="1" presId="urn:microsoft.com/office/officeart/2005/8/layout/vList6"/>
    <dgm:cxn modelId="{2F48840A-BF96-4E69-8610-9EB4BA4C3213}" type="presOf" srcId="{D356DF08-32F0-48AD-A971-386904368D35}" destId="{D4C10417-AE13-4E59-B4A0-8EDFE4BC57B4}" srcOrd="0" destOrd="0" presId="urn:microsoft.com/office/officeart/2005/8/layout/vList6"/>
    <dgm:cxn modelId="{7C0AAD4D-662E-46A1-BCBF-B2A9BC4A96A4}" type="presOf" srcId="{8FC79EAF-205C-42E2-A1D6-AF64F8630FE3}" destId="{A33415D0-5BB3-4040-9DB8-7331C472AE45}" srcOrd="0" destOrd="2" presId="urn:microsoft.com/office/officeart/2005/8/layout/vList6"/>
    <dgm:cxn modelId="{BFB39BDE-8C7B-4004-A734-9410D51FF229}" type="presOf" srcId="{4326AD79-A301-40C0-8480-A695585B3969}" destId="{56DF46DF-4CA3-4F54-9621-34840AFDA7CA}" srcOrd="0" destOrd="0" presId="urn:microsoft.com/office/officeart/2005/8/layout/vList6"/>
    <dgm:cxn modelId="{F0AA572F-9CE8-4AA2-B7B5-F28897DDD6DC}" srcId="{D7FA998C-C8DE-4E35-80A5-C60F099A9ABF}" destId="{DC426958-98BF-4AF4-A05D-28B8959E5A59}" srcOrd="3" destOrd="0" parTransId="{8DF31A8B-1F0B-426D-8851-91467838D4B9}" sibTransId="{E343B3F6-2D65-4650-8D0D-90BBDE1ACB9A}"/>
    <dgm:cxn modelId="{BD6BD3D0-FE60-4665-8E4A-0F5DA973EB6D}" type="presOf" srcId="{5D5F9E6E-3701-476D-85C8-B6DDF48373D2}" destId="{A3A21ABE-F978-4FDE-872A-0E924566B720}" srcOrd="0" destOrd="1" presId="urn:microsoft.com/office/officeart/2005/8/layout/vList6"/>
    <dgm:cxn modelId="{5B3A5255-EC95-49F0-BDF2-4BD7E158AF45}" srcId="{DC426958-98BF-4AF4-A05D-28B8959E5A59}" destId="{8FC79EAF-205C-42E2-A1D6-AF64F8630FE3}" srcOrd="2" destOrd="0" parTransId="{014C7289-E5E8-4606-8EC1-76723B4149B4}" sibTransId="{236BE99C-9DC9-40F2-AE01-704ADF020F00}"/>
    <dgm:cxn modelId="{D9C62C1E-BECB-4E63-8023-CC0008B4A436}" srcId="{DC426958-98BF-4AF4-A05D-28B8959E5A59}" destId="{E8227F44-CC7A-4223-A128-CB4B11CEAD86}" srcOrd="3" destOrd="0" parTransId="{26F9C740-4130-4657-A6EA-BF724333A7B7}" sibTransId="{E676D600-D9FE-4BF3-A05C-DCCE4543018B}"/>
    <dgm:cxn modelId="{EC643149-9436-45B1-B9BB-E4E98182090E}" srcId="{D7FA998C-C8DE-4E35-80A5-C60F099A9ABF}" destId="{0A091BAD-A731-4F64-8374-06718313E18C}" srcOrd="0" destOrd="0" parTransId="{3049E1E3-7F4D-49EC-8FC7-59078C8337FC}" sibTransId="{A533F483-4486-4AC7-944D-3C721F652728}"/>
    <dgm:cxn modelId="{0B546D53-A4D2-4269-B874-BECC5B7840BA}" type="presOf" srcId="{251F8D72-0C6F-46B5-B92F-AEF5307138A0}" destId="{3D2CA98F-6E85-459C-9F25-431B6AE8EC2B}" srcOrd="0" destOrd="0" presId="urn:microsoft.com/office/officeart/2005/8/layout/vList6"/>
    <dgm:cxn modelId="{9A0E591F-48E5-4E43-93D3-498F9D6037F3}" type="presOf" srcId="{A30C1E06-AC21-4023-9578-A567C5CCD96E}" destId="{9BA2B60E-F9C5-4C21-B911-A6B2A6C05181}" srcOrd="0" destOrd="0" presId="urn:microsoft.com/office/officeart/2005/8/layout/vList6"/>
    <dgm:cxn modelId="{AFC622C8-E654-4F08-BFBD-8E3BD2904322}" type="presOf" srcId="{26468985-2689-472E-BA9E-CE656EA87983}" destId="{A3A21ABE-F978-4FDE-872A-0E924566B720}" srcOrd="0" destOrd="0" presId="urn:microsoft.com/office/officeart/2005/8/layout/vList6"/>
    <dgm:cxn modelId="{7B11733F-1CC8-448E-BEEF-0ABD12D782CB}" srcId="{DC426958-98BF-4AF4-A05D-28B8959E5A59}" destId="{8DC0E137-FE2B-448E-8529-DB4304563CFA}" srcOrd="0" destOrd="0" parTransId="{92B3D96A-DF34-4D04-91BB-E5645395C66B}" sibTransId="{67FC4D79-4FF5-4E98-8407-3946332B57B3}"/>
    <dgm:cxn modelId="{4DDEE53B-3D1D-4238-839D-3629A91C502A}" type="presOf" srcId="{8DC0E137-FE2B-448E-8529-DB4304563CFA}" destId="{A33415D0-5BB3-4040-9DB8-7331C472AE45}" srcOrd="0" destOrd="0" presId="urn:microsoft.com/office/officeart/2005/8/layout/vList6"/>
    <dgm:cxn modelId="{223435C6-A279-4F5B-A558-07E961F9E753}" srcId="{D7FA998C-C8DE-4E35-80A5-C60F099A9ABF}" destId="{A30C1E06-AC21-4023-9578-A567C5CCD96E}" srcOrd="2" destOrd="0" parTransId="{B03E5996-D3A9-4D1C-8F0D-E027C5CC16D0}" sibTransId="{FC5F46D6-2CEC-4442-BE74-842B4041C2D0}"/>
    <dgm:cxn modelId="{305306B2-EFA9-4B64-B30A-987B7A509E03}" type="presOf" srcId="{36DC563F-2AE9-43A5-AD1F-4DAD4159BF60}" destId="{DB12B3A3-A786-481E-A201-02C797338255}" srcOrd="0" destOrd="0" presId="urn:microsoft.com/office/officeart/2005/8/layout/vList6"/>
    <dgm:cxn modelId="{D188799B-92A8-4739-AF8A-97D64E091C31}" srcId="{A30C1E06-AC21-4023-9578-A567C5CCD96E}" destId="{251F8D72-0C6F-46B5-B92F-AEF5307138A0}" srcOrd="0" destOrd="0" parTransId="{49DB9017-E9DA-46DB-910B-AF34ACB1D632}" sibTransId="{8C3270A6-0907-4C66-B4AC-39657DAFFF72}"/>
    <dgm:cxn modelId="{03FE3CF4-FE99-49BD-BB06-F02CD26E6DB8}" srcId="{D7FA998C-C8DE-4E35-80A5-C60F099A9ABF}" destId="{4326AD79-A301-40C0-8480-A695585B3969}" srcOrd="1" destOrd="0" parTransId="{C3D3E906-7F08-4158-9FEC-959FD5FBBD59}" sibTransId="{0DDC202E-888E-4FDE-8A14-BB879E635E03}"/>
    <dgm:cxn modelId="{850EE476-FD06-4DB1-963A-0999610C3377}" type="presOf" srcId="{0A091BAD-A731-4F64-8374-06718313E18C}" destId="{9B42518A-7DC3-48BD-B7B5-8A8E167B109C}" srcOrd="0" destOrd="0" presId="urn:microsoft.com/office/officeart/2005/8/layout/vList6"/>
    <dgm:cxn modelId="{29205604-D2E2-4E23-85EC-F7909800C9C0}" type="presOf" srcId="{D7FA998C-C8DE-4E35-80A5-C60F099A9ABF}" destId="{B6EA8D5B-B35E-4E0D-966F-9669123E1119}" srcOrd="0" destOrd="0" presId="urn:microsoft.com/office/officeart/2005/8/layout/vList6"/>
    <dgm:cxn modelId="{2E30B57D-27FF-4C60-8098-D9DBE82C9668}" type="presOf" srcId="{1C50661C-59EF-43C9-BBE3-CF9685D3543E}" destId="{D4C10417-AE13-4E59-B4A0-8EDFE4BC57B4}" srcOrd="0" destOrd="1" presId="urn:microsoft.com/office/officeart/2005/8/layout/vList6"/>
    <dgm:cxn modelId="{3A685274-A94A-47FF-B689-AB0C3F6E0C86}" type="presParOf" srcId="{B6EA8D5B-B35E-4E0D-966F-9669123E1119}" destId="{90DA8A0E-8475-4545-9536-934F63A0FB1E}" srcOrd="0" destOrd="0" presId="urn:microsoft.com/office/officeart/2005/8/layout/vList6"/>
    <dgm:cxn modelId="{EB4E411D-375B-4327-9924-9ECFEF2F4E2A}" type="presParOf" srcId="{90DA8A0E-8475-4545-9536-934F63A0FB1E}" destId="{9B42518A-7DC3-48BD-B7B5-8A8E167B109C}" srcOrd="0" destOrd="0" presId="urn:microsoft.com/office/officeart/2005/8/layout/vList6"/>
    <dgm:cxn modelId="{55911AAC-2DDC-4642-B62C-5C96B1072533}" type="presParOf" srcId="{90DA8A0E-8475-4545-9536-934F63A0FB1E}" destId="{5FA8C1A5-B05E-48D0-9B0B-B90C985F38D7}" srcOrd="1" destOrd="0" presId="urn:microsoft.com/office/officeart/2005/8/layout/vList6"/>
    <dgm:cxn modelId="{403306D1-1328-427A-B481-72795C52D799}" type="presParOf" srcId="{B6EA8D5B-B35E-4E0D-966F-9669123E1119}" destId="{330D3C51-1DC9-4E5B-9A5C-50D9C36D5B63}" srcOrd="1" destOrd="0" presId="urn:microsoft.com/office/officeart/2005/8/layout/vList6"/>
    <dgm:cxn modelId="{48230ED1-CFDD-4082-BA66-746E233D952D}" type="presParOf" srcId="{B6EA8D5B-B35E-4E0D-966F-9669123E1119}" destId="{63EE9689-0299-4141-8A99-8B9B529A9BF0}" srcOrd="2" destOrd="0" presId="urn:microsoft.com/office/officeart/2005/8/layout/vList6"/>
    <dgm:cxn modelId="{9E606581-3CA5-49C9-ACA6-410F675D54A0}" type="presParOf" srcId="{63EE9689-0299-4141-8A99-8B9B529A9BF0}" destId="{56DF46DF-4CA3-4F54-9621-34840AFDA7CA}" srcOrd="0" destOrd="0" presId="urn:microsoft.com/office/officeart/2005/8/layout/vList6"/>
    <dgm:cxn modelId="{53C0ECD6-B474-475F-893D-7770B62B085C}" type="presParOf" srcId="{63EE9689-0299-4141-8A99-8B9B529A9BF0}" destId="{D4C10417-AE13-4E59-B4A0-8EDFE4BC57B4}" srcOrd="1" destOrd="0" presId="urn:microsoft.com/office/officeart/2005/8/layout/vList6"/>
    <dgm:cxn modelId="{3F78B90C-B10B-4F0D-86DA-77B9BFAD5A53}" type="presParOf" srcId="{B6EA8D5B-B35E-4E0D-966F-9669123E1119}" destId="{319F1276-5285-4292-AE23-3C69A391AC5B}" srcOrd="3" destOrd="0" presId="urn:microsoft.com/office/officeart/2005/8/layout/vList6"/>
    <dgm:cxn modelId="{EF28A979-53F0-493E-8EC8-642E3FBFE68F}" type="presParOf" srcId="{B6EA8D5B-B35E-4E0D-966F-9669123E1119}" destId="{174354EE-FBF0-405D-B295-3DB1DA63EAC7}" srcOrd="4" destOrd="0" presId="urn:microsoft.com/office/officeart/2005/8/layout/vList6"/>
    <dgm:cxn modelId="{6BA700CF-9A87-47B7-B326-D0A36BE1FF23}" type="presParOf" srcId="{174354EE-FBF0-405D-B295-3DB1DA63EAC7}" destId="{9BA2B60E-F9C5-4C21-B911-A6B2A6C05181}" srcOrd="0" destOrd="0" presId="urn:microsoft.com/office/officeart/2005/8/layout/vList6"/>
    <dgm:cxn modelId="{62F73048-1E11-4331-8385-C01E7B99840E}" type="presParOf" srcId="{174354EE-FBF0-405D-B295-3DB1DA63EAC7}" destId="{3D2CA98F-6E85-459C-9F25-431B6AE8EC2B}" srcOrd="1" destOrd="0" presId="urn:microsoft.com/office/officeart/2005/8/layout/vList6"/>
    <dgm:cxn modelId="{B4398D10-BF40-4011-9DEB-7892D6D33D46}" type="presParOf" srcId="{B6EA8D5B-B35E-4E0D-966F-9669123E1119}" destId="{4F089481-FE84-4927-88DB-B9D8C0BA5148}" srcOrd="5" destOrd="0" presId="urn:microsoft.com/office/officeart/2005/8/layout/vList6"/>
    <dgm:cxn modelId="{F019BC63-B03B-48A3-A175-4FE9208775A7}" type="presParOf" srcId="{B6EA8D5B-B35E-4E0D-966F-9669123E1119}" destId="{E0889EF9-4164-4FF0-AE87-0C83824CD81E}" srcOrd="6" destOrd="0" presId="urn:microsoft.com/office/officeart/2005/8/layout/vList6"/>
    <dgm:cxn modelId="{62A14E1B-9FEF-472A-B5DB-D67EBA2EEF65}" type="presParOf" srcId="{E0889EF9-4164-4FF0-AE87-0C83824CD81E}" destId="{E7121B49-51FC-4FC1-86F0-1E164E3F2AF7}" srcOrd="0" destOrd="0" presId="urn:microsoft.com/office/officeart/2005/8/layout/vList6"/>
    <dgm:cxn modelId="{B153C0E5-452E-464B-9A81-718147C92E24}" type="presParOf" srcId="{E0889EF9-4164-4FF0-AE87-0C83824CD81E}" destId="{A33415D0-5BB3-4040-9DB8-7331C472AE45}" srcOrd="1" destOrd="0" presId="urn:microsoft.com/office/officeart/2005/8/layout/vList6"/>
    <dgm:cxn modelId="{D218C8AD-4B97-477C-AD82-8DAA766648E8}" type="presParOf" srcId="{B6EA8D5B-B35E-4E0D-966F-9669123E1119}" destId="{86903184-D910-4CBC-9FBF-B52A97BD41C8}" srcOrd="7" destOrd="0" presId="urn:microsoft.com/office/officeart/2005/8/layout/vList6"/>
    <dgm:cxn modelId="{D852FC6F-D714-4170-B116-E6C1C9EE0CE5}" type="presParOf" srcId="{B6EA8D5B-B35E-4E0D-966F-9669123E1119}" destId="{8E4A7600-2298-4E64-B7A2-E23C8A2B50A3}" srcOrd="8" destOrd="0" presId="urn:microsoft.com/office/officeart/2005/8/layout/vList6"/>
    <dgm:cxn modelId="{F253E65B-5491-4215-80F1-C4559A98AB18}" type="presParOf" srcId="{8E4A7600-2298-4E64-B7A2-E23C8A2B50A3}" destId="{DB12B3A3-A786-481E-A201-02C797338255}" srcOrd="0" destOrd="0" presId="urn:microsoft.com/office/officeart/2005/8/layout/vList6"/>
    <dgm:cxn modelId="{D78D2410-042F-469D-8551-05C6DA73FCC4}" type="presParOf" srcId="{8E4A7600-2298-4E64-B7A2-E23C8A2B50A3}" destId="{A3A21ABE-F978-4FDE-872A-0E924566B72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1E25-24BF-46AB-B5DA-5CC90AA4514D}">
      <dsp:nvSpPr>
        <dsp:cNvPr id="0" name=""/>
        <dsp:cNvSpPr/>
      </dsp:nvSpPr>
      <dsp:spPr>
        <a:xfrm>
          <a:off x="3429" y="42624"/>
          <a:ext cx="33432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Data Item Catalogue</a:t>
          </a:r>
        </a:p>
      </dsp:txBody>
      <dsp:txXfrm>
        <a:off x="3429" y="42624"/>
        <a:ext cx="3343274" cy="518400"/>
      </dsp:txXfrm>
    </dsp:sp>
    <dsp:sp modelId="{A37E354A-2C64-44BF-97E1-FEBFB32E719E}">
      <dsp:nvSpPr>
        <dsp:cNvPr id="0" name=""/>
        <dsp:cNvSpPr/>
      </dsp:nvSpPr>
      <dsp:spPr>
        <a:xfrm>
          <a:off x="3429" y="561024"/>
          <a:ext cx="3343274" cy="2779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495965"/>
              </a:solidFill>
            </a:rPr>
            <a:t>Containing details of all the data items that are sent and received between Market Participants, Service Providers and Third Parties (such as Price Comparison Websites).</a:t>
          </a:r>
          <a:endParaRPr lang="en-GB" sz="1800" kern="1200" dirty="0"/>
        </a:p>
      </dsp:txBody>
      <dsp:txXfrm>
        <a:off x="3429" y="561024"/>
        <a:ext cx="3343274" cy="2779312"/>
      </dsp:txXfrm>
    </dsp:sp>
    <dsp:sp modelId="{F093F3F7-6396-4939-B7C9-C61DAC1CD62C}">
      <dsp:nvSpPr>
        <dsp:cNvPr id="0" name=""/>
        <dsp:cNvSpPr/>
      </dsp:nvSpPr>
      <dsp:spPr>
        <a:xfrm>
          <a:off x="3814762" y="42624"/>
          <a:ext cx="33432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Message Catalogue</a:t>
          </a:r>
        </a:p>
      </dsp:txBody>
      <dsp:txXfrm>
        <a:off x="3814762" y="42624"/>
        <a:ext cx="3343274" cy="518400"/>
      </dsp:txXfrm>
    </dsp:sp>
    <dsp:sp modelId="{F2D6C2C6-9D0F-479E-AF6E-138E243C16AC}">
      <dsp:nvSpPr>
        <dsp:cNvPr id="0" name=""/>
        <dsp:cNvSpPr/>
      </dsp:nvSpPr>
      <dsp:spPr>
        <a:xfrm>
          <a:off x="3814762" y="531897"/>
          <a:ext cx="3343274" cy="2779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495965"/>
              </a:solidFill>
            </a:rPr>
            <a:t>Containing the list of all messages sent/received between Market Participants, Service Providers and Third Parties.  This will include the source and destination of each message, details of the data items contained within the message and the message structure.</a:t>
          </a:r>
          <a:endParaRPr lang="en-GB" sz="1800" kern="1200" dirty="0"/>
        </a:p>
      </dsp:txBody>
      <dsp:txXfrm>
        <a:off x="3814762" y="531897"/>
        <a:ext cx="3343274" cy="2779312"/>
      </dsp:txXfrm>
    </dsp:sp>
    <dsp:sp modelId="{1B553A01-04B3-424F-9B49-ACDA91BDB018}">
      <dsp:nvSpPr>
        <dsp:cNvPr id="0" name=""/>
        <dsp:cNvSpPr/>
      </dsp:nvSpPr>
      <dsp:spPr>
        <a:xfrm>
          <a:off x="7626096" y="42624"/>
          <a:ext cx="33432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E2E Process and ISDs</a:t>
          </a:r>
        </a:p>
      </dsp:txBody>
      <dsp:txXfrm>
        <a:off x="7626096" y="42624"/>
        <a:ext cx="3343274" cy="518400"/>
      </dsp:txXfrm>
    </dsp:sp>
    <dsp:sp modelId="{A998806E-1E40-4019-BC7D-9B250BBC5197}">
      <dsp:nvSpPr>
        <dsp:cNvPr id="0" name=""/>
        <dsp:cNvSpPr/>
      </dsp:nvSpPr>
      <dsp:spPr>
        <a:xfrm>
          <a:off x="7626096" y="561024"/>
          <a:ext cx="3343274" cy="2779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495965"/>
              </a:solidFill>
            </a:rPr>
            <a:t>The graphical representation of the End to End (E2E) switching process (currently presented in ABACUS) and any other process defined within the REC, together with ISDs which illustrate the source, destination, flow and sequencing of messaging between parties.</a:t>
          </a:r>
          <a:endParaRPr lang="en-GB" sz="1800" kern="1200" dirty="0"/>
        </a:p>
      </dsp:txBody>
      <dsp:txXfrm>
        <a:off x="7626096" y="561024"/>
        <a:ext cx="3343274" cy="2779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C1A5-B05E-48D0-9B0B-B90C985F38D7}">
      <dsp:nvSpPr>
        <dsp:cNvPr id="0" name=""/>
        <dsp:cNvSpPr/>
      </dsp:nvSpPr>
      <dsp:spPr>
        <a:xfrm>
          <a:off x="1583692" y="9350"/>
          <a:ext cx="6636117" cy="8126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2518A-7DC3-48BD-B7B5-8A8E167B109C}">
      <dsp:nvSpPr>
        <dsp:cNvPr id="0" name=""/>
        <dsp:cNvSpPr/>
      </dsp:nvSpPr>
      <dsp:spPr>
        <a:xfrm>
          <a:off x="0" y="0"/>
          <a:ext cx="4335717" cy="81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a:t>CSS Interface Specification</a:t>
          </a:r>
        </a:p>
      </dsp:txBody>
      <dsp:txXfrm>
        <a:off x="39668" y="39668"/>
        <a:ext cx="4256381" cy="733269"/>
      </dsp:txXfrm>
    </dsp:sp>
    <dsp:sp modelId="{D4C10417-AE13-4E59-B4A0-8EDFE4BC57B4}">
      <dsp:nvSpPr>
        <dsp:cNvPr id="0" name=""/>
        <dsp:cNvSpPr/>
      </dsp:nvSpPr>
      <dsp:spPr>
        <a:xfrm>
          <a:off x="1608524" y="894944"/>
          <a:ext cx="6583680" cy="8126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a:lnSpc>
              <a:spcPct val="90000"/>
            </a:lnSpc>
            <a:spcBef>
              <a:spcPct val="0"/>
            </a:spcBef>
            <a:spcAft>
              <a:spcPct val="15000"/>
            </a:spcAft>
            <a:buFontTx/>
            <a:buChar char="••"/>
          </a:pPr>
          <a:endParaRPr lang="en-GB" sz="2000" kern="1200" dirty="0"/>
        </a:p>
        <a:p>
          <a:pPr marL="114300" lvl="1" indent="-114300" algn="l" defTabSz="533400">
            <a:lnSpc>
              <a:spcPct val="90000"/>
            </a:lnSpc>
            <a:spcBef>
              <a:spcPct val="0"/>
            </a:spcBef>
            <a:spcAft>
              <a:spcPct val="15000"/>
            </a:spcAft>
            <a:buChar char="••"/>
          </a:pPr>
          <a:endParaRPr lang="en-GB" sz="1200" kern="1200" dirty="0"/>
        </a:p>
      </dsp:txBody>
      <dsp:txXfrm>
        <a:off x="1608524" y="996520"/>
        <a:ext cx="6278953" cy="609453"/>
      </dsp:txXfrm>
    </dsp:sp>
    <dsp:sp modelId="{56DF46DF-4CA3-4F54-9621-34840AFDA7CA}">
      <dsp:nvSpPr>
        <dsp:cNvPr id="0" name=""/>
        <dsp:cNvSpPr/>
      </dsp:nvSpPr>
      <dsp:spPr>
        <a:xfrm>
          <a:off x="0" y="895367"/>
          <a:ext cx="4389120" cy="81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a:t>Electricity Data Transfer Catalogue</a:t>
          </a:r>
        </a:p>
      </dsp:txBody>
      <dsp:txXfrm>
        <a:off x="39668" y="935035"/>
        <a:ext cx="4309784" cy="733269"/>
      </dsp:txXfrm>
    </dsp:sp>
    <dsp:sp modelId="{3D2CA98F-6E85-459C-9F25-431B6AE8EC2B}">
      <dsp:nvSpPr>
        <dsp:cNvPr id="0" name=""/>
        <dsp:cNvSpPr/>
      </dsp:nvSpPr>
      <dsp:spPr>
        <a:xfrm>
          <a:off x="1597990" y="1816968"/>
          <a:ext cx="6583680" cy="8126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0" algn="r" defTabSz="400050">
            <a:lnSpc>
              <a:spcPct val="90000"/>
            </a:lnSpc>
            <a:spcBef>
              <a:spcPct val="0"/>
            </a:spcBef>
            <a:spcAft>
              <a:spcPct val="15000"/>
            </a:spcAft>
            <a:buChar char="••"/>
          </a:pPr>
          <a:endParaRPr lang="en-GB" sz="900" kern="1200"/>
        </a:p>
        <a:p>
          <a:pPr marL="228600" lvl="1" indent="0" algn="r" defTabSz="889000">
            <a:lnSpc>
              <a:spcPct val="90000"/>
            </a:lnSpc>
            <a:spcBef>
              <a:spcPct val="0"/>
            </a:spcBef>
            <a:spcAft>
              <a:spcPct val="15000"/>
            </a:spcAft>
            <a:buFontTx/>
            <a:buChar char="••"/>
          </a:pPr>
          <a:endParaRPr lang="en-GB" sz="2000" kern="1200" dirty="0">
            <a:solidFill>
              <a:prstClr val="black">
                <a:hueOff val="0"/>
                <a:satOff val="0"/>
                <a:lumOff val="0"/>
                <a:alphaOff val="0"/>
              </a:prstClr>
            </a:solidFill>
            <a:latin typeface="Calibri"/>
            <a:ea typeface="+mn-ea"/>
            <a:cs typeface="+mn-cs"/>
          </a:endParaRPr>
        </a:p>
      </dsp:txBody>
      <dsp:txXfrm>
        <a:off x="1597990" y="1918544"/>
        <a:ext cx="6278953" cy="609453"/>
      </dsp:txXfrm>
    </dsp:sp>
    <dsp:sp modelId="{9BA2B60E-F9C5-4C21-B911-A6B2A6C05181}">
      <dsp:nvSpPr>
        <dsp:cNvPr id="0" name=""/>
        <dsp:cNvSpPr/>
      </dsp:nvSpPr>
      <dsp:spPr>
        <a:xfrm>
          <a:off x="0" y="1789234"/>
          <a:ext cx="4389120" cy="81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a:t>Gas RGMA Data Flow Catalogue</a:t>
          </a:r>
        </a:p>
      </dsp:txBody>
      <dsp:txXfrm>
        <a:off x="39668" y="1828902"/>
        <a:ext cx="4309784" cy="733269"/>
      </dsp:txXfrm>
    </dsp:sp>
    <dsp:sp modelId="{A33415D0-5BB3-4040-9DB8-7331C472AE45}">
      <dsp:nvSpPr>
        <dsp:cNvPr id="0" name=""/>
        <dsp:cNvSpPr/>
      </dsp:nvSpPr>
      <dsp:spPr>
        <a:xfrm>
          <a:off x="1597990" y="2680410"/>
          <a:ext cx="6583680" cy="8126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endParaRPr lang="en-GB" sz="900" kern="1200"/>
        </a:p>
        <a:p>
          <a:pPr marL="57150" lvl="1" indent="-57150" algn="l" defTabSz="400050">
            <a:lnSpc>
              <a:spcPct val="90000"/>
            </a:lnSpc>
            <a:spcBef>
              <a:spcPct val="0"/>
            </a:spcBef>
            <a:spcAft>
              <a:spcPct val="15000"/>
            </a:spcAft>
            <a:buChar char="••"/>
          </a:pPr>
          <a:r>
            <a:rPr lang="en-GB" sz="900" kern="1200" dirty="0"/>
            <a:t>Metadata transformation</a:t>
          </a:r>
        </a:p>
        <a:p>
          <a:pPr marL="57150" lvl="1" indent="-57150" algn="l" defTabSz="400050">
            <a:lnSpc>
              <a:spcPct val="90000"/>
            </a:lnSpc>
            <a:spcBef>
              <a:spcPct val="0"/>
            </a:spcBef>
            <a:spcAft>
              <a:spcPct val="15000"/>
            </a:spcAft>
            <a:buChar char="••"/>
          </a:pPr>
          <a:r>
            <a:rPr lang="en-GB" sz="900" kern="1200"/>
            <a:t>and migration</a:t>
          </a:r>
          <a:endParaRPr lang="en-GB" sz="900" kern="1200" dirty="0"/>
        </a:p>
        <a:p>
          <a:pPr marL="57150" lvl="1" indent="-57150" algn="l" defTabSz="400050">
            <a:lnSpc>
              <a:spcPct val="90000"/>
            </a:lnSpc>
            <a:spcBef>
              <a:spcPct val="0"/>
            </a:spcBef>
            <a:spcAft>
              <a:spcPct val="15000"/>
            </a:spcAft>
            <a:buChar char="••"/>
          </a:pPr>
          <a:endParaRPr lang="en-GB" sz="900" kern="1200"/>
        </a:p>
      </dsp:txBody>
      <dsp:txXfrm>
        <a:off x="1597990" y="2781986"/>
        <a:ext cx="6278953" cy="609453"/>
      </dsp:txXfrm>
    </dsp:sp>
    <dsp:sp modelId="{E7121B49-51FC-4FC1-86F0-1E164E3F2AF7}">
      <dsp:nvSpPr>
        <dsp:cNvPr id="0" name=""/>
        <dsp:cNvSpPr/>
      </dsp:nvSpPr>
      <dsp:spPr>
        <a:xfrm>
          <a:off x="0" y="2683100"/>
          <a:ext cx="4389120" cy="81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kern="1200" dirty="0"/>
            <a:t>Gas Supplier Data Flow Catalogue</a:t>
          </a:r>
        </a:p>
      </dsp:txBody>
      <dsp:txXfrm>
        <a:off x="39668" y="2722768"/>
        <a:ext cx="4309784" cy="733269"/>
      </dsp:txXfrm>
    </dsp:sp>
    <dsp:sp modelId="{A3A21ABE-F978-4FDE-872A-0E924566B720}">
      <dsp:nvSpPr>
        <dsp:cNvPr id="0" name=""/>
        <dsp:cNvSpPr/>
      </dsp:nvSpPr>
      <dsp:spPr>
        <a:xfrm>
          <a:off x="1608524" y="3572879"/>
          <a:ext cx="6583680" cy="8126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FontTx/>
            <a:buChar char="••"/>
          </a:pPr>
          <a:r>
            <a:rPr lang="en-GB" sz="900" kern="1200"/>
            <a:t>Metadata transformation</a:t>
          </a:r>
        </a:p>
        <a:p>
          <a:pPr marL="57150" lvl="1" indent="-57150" algn="l" defTabSz="400050">
            <a:lnSpc>
              <a:spcPct val="90000"/>
            </a:lnSpc>
            <a:spcBef>
              <a:spcPct val="0"/>
            </a:spcBef>
            <a:spcAft>
              <a:spcPct val="15000"/>
            </a:spcAft>
            <a:buChar char="••"/>
          </a:pPr>
          <a:r>
            <a:rPr lang="en-GB" sz="900" kern="1200"/>
            <a:t>and migration</a:t>
          </a:r>
          <a:endParaRPr lang="en-GB" sz="900" kern="1200" dirty="0"/>
        </a:p>
      </dsp:txBody>
      <dsp:txXfrm>
        <a:off x="1608524" y="3674455"/>
        <a:ext cx="6278953" cy="609453"/>
      </dsp:txXfrm>
    </dsp:sp>
    <dsp:sp modelId="{DB12B3A3-A786-481E-A201-02C797338255}">
      <dsp:nvSpPr>
        <dsp:cNvPr id="0" name=""/>
        <dsp:cNvSpPr/>
      </dsp:nvSpPr>
      <dsp:spPr>
        <a:xfrm>
          <a:off x="0" y="3576967"/>
          <a:ext cx="4389120" cy="81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u="sng" kern="1200" dirty="0"/>
            <a:t>Gas UK Link Manual </a:t>
          </a:r>
        </a:p>
      </dsp:txBody>
      <dsp:txXfrm>
        <a:off x="39668" y="3616635"/>
        <a:ext cx="4309784" cy="7332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fld id="{9B7C3D04-F6DC-4EB5-AC40-1808D4D53B16}" type="slidenum">
              <a:rPr lang="en-GB" altLang="en-US"/>
              <a:pPr/>
              <a:t>‹#›</a:t>
            </a:fld>
            <a:endParaRPr lang="en-GB" altLang="en-US" dirty="0"/>
          </a:p>
        </p:txBody>
      </p:sp>
      <p:sp>
        <p:nvSpPr>
          <p:cNvPr id="3" name="Footer Placeholder 2"/>
          <p:cNvSpPr>
            <a:spLocks noGrp="1"/>
          </p:cNvSpPr>
          <p:nvPr>
            <p:ph type="ftr" sz="quarter" idx="2"/>
            <p:custDataLst>
              <p:tags r:id="rId2"/>
            </p:custDataLst>
          </p:nvPr>
        </p:nvSpPr>
        <p:spPr>
          <a:xfrm>
            <a:off x="0" y="8685213"/>
            <a:ext cx="6858000" cy="457200"/>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rgbClr val="000000"/>
                </a:solidFill>
                <a:latin typeface="Verdana" panose="020B0604030504040204" pitchFamily="34" charset="0"/>
                <a:cs typeface="+mn-cs"/>
              </a:defRPr>
            </a:lvl1pPr>
          </a:lstStyle>
          <a:p>
            <a:pPr algn="ctr"/>
            <a:r>
              <a:rPr lang="en-GB" smtClean="0"/>
              <a:t>       </a:t>
            </a:r>
            <a:r>
              <a:rPr lang="en-GB" sz="1100" smtClean="0">
                <a:latin typeface="Calibri" panose="020F0502020204030204" pitchFamily="34" charset="0"/>
              </a:rPr>
              <a:t>
</a:t>
            </a:r>
            <a:r>
              <a:rPr lang="en-GB" smtClean="0"/>
              <a:t>  </a:t>
            </a:r>
            <a:endParaRPr lang="en-GB" dirty="0"/>
          </a:p>
        </p:txBody>
      </p:sp>
    </p:spTree>
    <p:extLst>
      <p:ext uri="{BB962C8B-B14F-4D97-AF65-F5344CB8AC3E}">
        <p14:creationId xmlns:p14="http://schemas.microsoft.com/office/powerpoint/2010/main" val="10693702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573058-CF0E-4FFC-A8C9-EE56CEBC424D}" type="slidenum">
              <a:rPr lang="en-GB" altLang="en-US"/>
              <a:pPr/>
              <a:t>‹#›</a:t>
            </a:fld>
            <a:endParaRPr lang="en-GB" altLang="en-US" dirty="0"/>
          </a:p>
        </p:txBody>
      </p:sp>
    </p:spTree>
    <p:extLst>
      <p:ext uri="{BB962C8B-B14F-4D97-AF65-F5344CB8AC3E}">
        <p14:creationId xmlns:p14="http://schemas.microsoft.com/office/powerpoint/2010/main" val="355677227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DA1F82C-D1FA-4725-98EA-FFAAA5BAF7B3}" type="slidenum">
              <a:rPr lang="en-GB" altLang="en-US"/>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10</a:t>
            </a:fld>
            <a:endParaRPr lang="en-GB" altLang="en-US" dirty="0"/>
          </a:p>
        </p:txBody>
      </p:sp>
    </p:spTree>
    <p:extLst>
      <p:ext uri="{BB962C8B-B14F-4D97-AF65-F5344CB8AC3E}">
        <p14:creationId xmlns:p14="http://schemas.microsoft.com/office/powerpoint/2010/main" val="2403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11</a:t>
            </a:fld>
            <a:endParaRPr lang="en-GB" altLang="en-US" dirty="0"/>
          </a:p>
        </p:txBody>
      </p:sp>
    </p:spTree>
    <p:extLst>
      <p:ext uri="{BB962C8B-B14F-4D97-AF65-F5344CB8AC3E}">
        <p14:creationId xmlns:p14="http://schemas.microsoft.com/office/powerpoint/2010/main" val="179835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DFD0E0-74C1-4C77-BF54-6091053306EE}" type="slidenum">
              <a:rPr lang="en-GB" altLang="en-US"/>
              <a:pPr/>
              <a:t>12</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2</a:t>
            </a:fld>
            <a:endParaRPr lang="en-GB" altLang="en-US" dirty="0"/>
          </a:p>
        </p:txBody>
      </p:sp>
    </p:spTree>
    <p:extLst>
      <p:ext uri="{BB962C8B-B14F-4D97-AF65-F5344CB8AC3E}">
        <p14:creationId xmlns:p14="http://schemas.microsoft.com/office/powerpoint/2010/main" val="283352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3</a:t>
            </a:fld>
            <a:endParaRPr lang="en-GB" altLang="en-US" dirty="0"/>
          </a:p>
        </p:txBody>
      </p:sp>
    </p:spTree>
    <p:extLst>
      <p:ext uri="{BB962C8B-B14F-4D97-AF65-F5344CB8AC3E}">
        <p14:creationId xmlns:p14="http://schemas.microsoft.com/office/powerpoint/2010/main" val="209791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4</a:t>
            </a:fld>
            <a:endParaRPr lang="en-GB" altLang="en-US" dirty="0"/>
          </a:p>
        </p:txBody>
      </p:sp>
    </p:spTree>
    <p:extLst>
      <p:ext uri="{BB962C8B-B14F-4D97-AF65-F5344CB8AC3E}">
        <p14:creationId xmlns:p14="http://schemas.microsoft.com/office/powerpoint/2010/main" val="351198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5</a:t>
            </a:fld>
            <a:endParaRPr lang="en-GB" altLang="en-US" dirty="0"/>
          </a:p>
        </p:txBody>
      </p:sp>
    </p:spTree>
    <p:extLst>
      <p:ext uri="{BB962C8B-B14F-4D97-AF65-F5344CB8AC3E}">
        <p14:creationId xmlns:p14="http://schemas.microsoft.com/office/powerpoint/2010/main" val="240891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6</a:t>
            </a:fld>
            <a:endParaRPr lang="en-GB" altLang="en-US" dirty="0"/>
          </a:p>
        </p:txBody>
      </p:sp>
    </p:spTree>
    <p:extLst>
      <p:ext uri="{BB962C8B-B14F-4D97-AF65-F5344CB8AC3E}">
        <p14:creationId xmlns:p14="http://schemas.microsoft.com/office/powerpoint/2010/main" val="108368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7</a:t>
            </a:fld>
            <a:endParaRPr lang="en-GB" altLang="en-US" dirty="0"/>
          </a:p>
        </p:txBody>
      </p:sp>
    </p:spTree>
    <p:extLst>
      <p:ext uri="{BB962C8B-B14F-4D97-AF65-F5344CB8AC3E}">
        <p14:creationId xmlns:p14="http://schemas.microsoft.com/office/powerpoint/2010/main" val="13236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8</a:t>
            </a:fld>
            <a:endParaRPr lang="en-GB" altLang="en-US" dirty="0"/>
          </a:p>
        </p:txBody>
      </p:sp>
    </p:spTree>
    <p:extLst>
      <p:ext uri="{BB962C8B-B14F-4D97-AF65-F5344CB8AC3E}">
        <p14:creationId xmlns:p14="http://schemas.microsoft.com/office/powerpoint/2010/main" val="292139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9</a:t>
            </a:fld>
            <a:endParaRPr lang="en-GB" altLang="en-US" dirty="0"/>
          </a:p>
        </p:txBody>
      </p:sp>
    </p:spTree>
    <p:extLst>
      <p:ext uri="{BB962C8B-B14F-4D97-AF65-F5344CB8AC3E}">
        <p14:creationId xmlns:p14="http://schemas.microsoft.com/office/powerpoint/2010/main" val="111809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7"/>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9"/>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1" name="Title 1"/>
          <p:cNvSpPr>
            <a:spLocks noGrp="1"/>
          </p:cNvSpPr>
          <p:nvPr>
            <p:ph type="title" hasCustomPrompt="1"/>
          </p:nvPr>
        </p:nvSpPr>
        <p:spPr>
          <a:xfrm>
            <a:off x="3791745" y="260649"/>
            <a:ext cx="8160907" cy="288032"/>
          </a:xfrm>
          <a:prstGeom prst="rect">
            <a:avLst/>
          </a:prstGeom>
        </p:spPr>
        <p:txBody>
          <a:bodyPr tIns="72000"/>
          <a:lstStyle>
            <a:lvl1pPr algn="r">
              <a:defRPr sz="1351"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Tree>
    <p:extLst>
      <p:ext uri="{BB962C8B-B14F-4D97-AF65-F5344CB8AC3E}">
        <p14:creationId xmlns:p14="http://schemas.microsoft.com/office/powerpoint/2010/main" val="419364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1" name="Title 1"/>
          <p:cNvSpPr>
            <a:spLocks noGrp="1"/>
          </p:cNvSpPr>
          <p:nvPr>
            <p:ph type="title" hasCustomPrompt="1"/>
          </p:nvPr>
        </p:nvSpPr>
        <p:spPr>
          <a:xfrm>
            <a:off x="3791744" y="260649"/>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Tree>
    <p:extLst>
      <p:ext uri="{BB962C8B-B14F-4D97-AF65-F5344CB8AC3E}">
        <p14:creationId xmlns:p14="http://schemas.microsoft.com/office/powerpoint/2010/main" val="333267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228958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please do not move the position of this box</a:t>
            </a:r>
            <a:endParaRPr lang="en-GB" dirty="0"/>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dirty="0"/>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21044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8" y="288000"/>
            <a:ext cx="7996469" cy="288032"/>
          </a:xfrm>
          <a:prstGeom prst="rect">
            <a:avLst/>
          </a:prstGeom>
        </p:spPr>
        <p:txBody>
          <a:bodyPr/>
          <a:lstStyle>
            <a:lvl1pPr algn="r">
              <a:defRPr sz="1351"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9"/>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0" name="Content Placeholder 2"/>
          <p:cNvSpPr>
            <a:spLocks noGrp="1"/>
          </p:cNvSpPr>
          <p:nvPr>
            <p:ph idx="1" hasCustomPrompt="1"/>
          </p:nvPr>
        </p:nvSpPr>
        <p:spPr>
          <a:xfrm>
            <a:off x="527381" y="1556797"/>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a:latin typeface="Verdana" panose="020B0604030504040204" pitchFamily="34" charset="0"/>
                <a:ea typeface="Verdana" panose="020B0604030504040204" pitchFamily="34" charset="0"/>
                <a:cs typeface="Verdana" panose="020B0604030504040204" pitchFamily="34" charset="0"/>
              </a:defRPr>
            </a:lvl2pPr>
            <a:lvl3pPr marL="914377" indent="0">
              <a:buNone/>
              <a:defRPr>
                <a:latin typeface="Verdana" panose="020B0604030504040204" pitchFamily="34" charset="0"/>
                <a:ea typeface="Verdana" panose="020B0604030504040204" pitchFamily="34" charset="0"/>
                <a:cs typeface="Verdana" panose="020B0604030504040204" pitchFamily="34" charset="0"/>
              </a:defRPr>
            </a:lvl3pPr>
            <a:lvl4pPr marL="1371566" indent="0">
              <a:buNone/>
              <a:defRPr>
                <a:latin typeface="Verdana" panose="020B0604030504040204" pitchFamily="34" charset="0"/>
                <a:ea typeface="Verdana" panose="020B0604030504040204" pitchFamily="34" charset="0"/>
                <a:cs typeface="Verdana" panose="020B0604030504040204" pitchFamily="34" charset="0"/>
              </a:defRPr>
            </a:lvl4pPr>
            <a:lvl5pPr marL="1828754"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155620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6" y="288000"/>
            <a:ext cx="8115333" cy="288032"/>
          </a:xfrm>
          <a:prstGeom prst="rect">
            <a:avLst/>
          </a:prstGeom>
        </p:spPr>
        <p:txBody>
          <a:bodyPr/>
          <a:lstStyle>
            <a:lvl1pPr algn="r">
              <a:defRPr sz="1351"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please do not move the position of this box</a:t>
            </a:r>
            <a:endParaRPr lang="en-GB" dirty="0"/>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dirty="0"/>
          </a:p>
        </p:txBody>
      </p:sp>
      <p:sp>
        <p:nvSpPr>
          <p:cNvPr id="4" name="Content Placeholder 2"/>
          <p:cNvSpPr>
            <a:spLocks noGrp="1"/>
          </p:cNvSpPr>
          <p:nvPr>
            <p:ph idx="1" hasCustomPrompt="1"/>
          </p:nvPr>
        </p:nvSpPr>
        <p:spPr>
          <a:xfrm>
            <a:off x="527381" y="1556797"/>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a:latin typeface="Verdana" panose="020B0604030504040204" pitchFamily="34" charset="0"/>
                <a:ea typeface="Verdana" panose="020B0604030504040204" pitchFamily="34" charset="0"/>
                <a:cs typeface="Verdana" panose="020B0604030504040204" pitchFamily="34" charset="0"/>
              </a:defRPr>
            </a:lvl2pPr>
            <a:lvl3pPr marL="914377" indent="0">
              <a:buNone/>
              <a:defRPr>
                <a:latin typeface="Verdana" panose="020B0604030504040204" pitchFamily="34" charset="0"/>
                <a:ea typeface="Verdana" panose="020B0604030504040204" pitchFamily="34" charset="0"/>
                <a:cs typeface="Verdana" panose="020B0604030504040204" pitchFamily="34" charset="0"/>
              </a:defRPr>
            </a:lvl3pPr>
            <a:lvl4pPr marL="1371566" indent="0">
              <a:buNone/>
              <a:defRPr>
                <a:latin typeface="Verdana" panose="020B0604030504040204" pitchFamily="34" charset="0"/>
                <a:ea typeface="Verdana" panose="020B0604030504040204" pitchFamily="34" charset="0"/>
                <a:cs typeface="Verdana" panose="020B0604030504040204" pitchFamily="34" charset="0"/>
              </a:defRPr>
            </a:lvl4pPr>
            <a:lvl5pPr marL="1828754"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43231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35E2-79AF-4CFD-B2A2-34432C492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424271-23DE-4EED-926F-348EB51DD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127B7-0500-48DC-BD99-BA5B745FA812}"/>
              </a:ext>
            </a:extLst>
          </p:cNvPr>
          <p:cNvSpPr>
            <a:spLocks noGrp="1"/>
          </p:cNvSpPr>
          <p:nvPr>
            <p:ph type="dt" sz="half" idx="10"/>
          </p:nvPr>
        </p:nvSpPr>
        <p:spPr/>
        <p:txBody>
          <a:bodyPr/>
          <a:lstStyle/>
          <a:p>
            <a:fld id="{7D8D2381-50AC-4B7D-A6BE-AE139E8B9C2D}" type="datetimeFigureOut">
              <a:rPr lang="en-GB" smtClean="0"/>
              <a:t>02/10/2019</a:t>
            </a:fld>
            <a:endParaRPr lang="en-GB"/>
          </a:p>
        </p:txBody>
      </p:sp>
      <p:sp>
        <p:nvSpPr>
          <p:cNvPr id="5" name="Footer Placeholder 4">
            <a:extLst>
              <a:ext uri="{FF2B5EF4-FFF2-40B4-BE49-F238E27FC236}">
                <a16:creationId xmlns:a16="http://schemas.microsoft.com/office/drawing/2014/main" id="{78BE59DC-DC02-4C2D-8C61-4430A591A16B}"/>
              </a:ext>
            </a:extLst>
          </p:cNvPr>
          <p:cNvSpPr>
            <a:spLocks noGrp="1"/>
          </p:cNvSpPr>
          <p:nvPr>
            <p:ph type="ftr" sz="quarter" idx="11"/>
            <p:custDataLst>
              <p:tags r:id="rId1"/>
            </p:custDataLst>
          </p:nvPr>
        </p:nvSpPr>
        <p:spPr>
          <a:xfrm>
            <a:off x="0" y="0"/>
            <a:ext cx="12192000" cy="0"/>
          </a:xfrm>
        </p:spPr>
        <p:txBody>
          <a:bodyPr/>
          <a:lstStyle>
            <a:lvl1pPr algn="ctr">
              <a:defRPr lang="en-GB" sz="900" b="0" i="0" u="none">
                <a:solidFill>
                  <a:srgbClr val="000000"/>
                </a:solidFill>
                <a:latin typeface="Verdana" panose="020B0604030504040204" pitchFamily="34" charset="0"/>
              </a:defRPr>
            </a:lvl1pPr>
          </a:lstStyle>
          <a:p>
            <a:r>
              <a:rPr lang="en-GB" smtClean="0"/>
              <a:t>       </a:t>
            </a:r>
            <a:r>
              <a:rPr lang="en-GB" sz="1100" smtClean="0">
                <a:latin typeface="Calibri" panose="020F0502020204030204" pitchFamily="34" charset="0"/>
              </a:rPr>
              <a:t>
</a:t>
            </a:r>
            <a:r>
              <a:rPr lang="en-GB" smtClean="0"/>
              <a:t>  </a:t>
            </a:r>
            <a:endParaRPr lang="en-GB"/>
          </a:p>
        </p:txBody>
      </p:sp>
      <p:sp>
        <p:nvSpPr>
          <p:cNvPr id="6" name="Slide Number Placeholder 5">
            <a:extLst>
              <a:ext uri="{FF2B5EF4-FFF2-40B4-BE49-F238E27FC236}">
                <a16:creationId xmlns:a16="http://schemas.microsoft.com/office/drawing/2014/main" id="{6FAE5EE9-5601-40EA-9A7E-DCBCEE0E7C7A}"/>
              </a:ext>
            </a:extLst>
          </p:cNvPr>
          <p:cNvSpPr>
            <a:spLocks noGrp="1"/>
          </p:cNvSpPr>
          <p:nvPr>
            <p:ph type="sldNum" sz="quarter" idx="12"/>
          </p:nvPr>
        </p:nvSpPr>
        <p:spPr/>
        <p:txBody>
          <a:bodyPr/>
          <a:lstStyle/>
          <a:p>
            <a:fld id="{8819F61D-5D44-4C4C-82BD-68F9612DB983}" type="slidenum">
              <a:rPr lang="en-GB" smtClean="0"/>
              <a:t>‹#›</a:t>
            </a:fld>
            <a:endParaRPr lang="en-GB"/>
          </a:p>
        </p:txBody>
      </p:sp>
    </p:spTree>
    <p:extLst>
      <p:ext uri="{BB962C8B-B14F-4D97-AF65-F5344CB8AC3E}">
        <p14:creationId xmlns:p14="http://schemas.microsoft.com/office/powerpoint/2010/main" val="399079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8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6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5"/>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7"/>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1" name="Title 1"/>
          <p:cNvSpPr>
            <a:spLocks noGrp="1"/>
          </p:cNvSpPr>
          <p:nvPr>
            <p:ph type="title" hasCustomPrompt="1"/>
          </p:nvPr>
        </p:nvSpPr>
        <p:spPr>
          <a:xfrm>
            <a:off x="3791745" y="260649"/>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Tree>
    <p:extLst>
      <p:ext uri="{BB962C8B-B14F-4D97-AF65-F5344CB8AC3E}">
        <p14:creationId xmlns:p14="http://schemas.microsoft.com/office/powerpoint/2010/main" val="287365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7"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7"/>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
        <p:nvSpPr>
          <p:cNvPr id="10" name="Content Placeholder 2"/>
          <p:cNvSpPr>
            <a:spLocks noGrp="1"/>
          </p:cNvSpPr>
          <p:nvPr>
            <p:ph idx="1" hasCustomPrompt="1"/>
          </p:nvPr>
        </p:nvSpPr>
        <p:spPr>
          <a:xfrm>
            <a:off x="527381" y="1556795"/>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314965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6"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Place title here, please do not move the position of this box</a:t>
            </a:r>
            <a:endParaRPr lang="en-GB" dirty="0"/>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dirty="0"/>
          </a:p>
        </p:txBody>
      </p:sp>
      <p:sp>
        <p:nvSpPr>
          <p:cNvPr id="4" name="Content Placeholder 2"/>
          <p:cNvSpPr>
            <a:spLocks noGrp="1"/>
          </p:cNvSpPr>
          <p:nvPr>
            <p:ph idx="1" hasCustomPrompt="1"/>
          </p:nvPr>
        </p:nvSpPr>
        <p:spPr>
          <a:xfrm>
            <a:off x="527381" y="1556795"/>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a:t>
            </a:r>
          </a:p>
        </p:txBody>
      </p:sp>
    </p:spTree>
    <p:extLst>
      <p:ext uri="{BB962C8B-B14F-4D97-AF65-F5344CB8AC3E}">
        <p14:creationId xmlns:p14="http://schemas.microsoft.com/office/powerpoint/2010/main" val="2906484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9"/>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72" r:id="rId1"/>
    <p:sldLayoutId id="2147483676" r:id="rId2"/>
    <p:sldLayoutId id="2147483685" r:id="rId3"/>
    <p:sldLayoutId id="2147483706" r:id="rId4"/>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189" algn="ctr" rtl="0" eaLnBrk="1" fontAlgn="base" hangingPunct="1">
        <a:spcBef>
          <a:spcPct val="0"/>
        </a:spcBef>
        <a:spcAft>
          <a:spcPct val="0"/>
        </a:spcAft>
        <a:defRPr sz="4400">
          <a:solidFill>
            <a:schemeClr val="tx1"/>
          </a:solidFill>
          <a:latin typeface="Calibri" panose="020F0502020204030204" pitchFamily="34" charset="0"/>
        </a:defRPr>
      </a:lvl6pPr>
      <a:lvl7pPr marL="914377" algn="ctr" rtl="0" eaLnBrk="1" fontAlgn="base" hangingPunct="1">
        <a:spcBef>
          <a:spcPct val="0"/>
        </a:spcBef>
        <a:spcAft>
          <a:spcPct val="0"/>
        </a:spcAft>
        <a:defRPr sz="4400">
          <a:solidFill>
            <a:schemeClr val="tx1"/>
          </a:solidFill>
          <a:latin typeface="Calibri" panose="020F0502020204030204" pitchFamily="34" charset="0"/>
        </a:defRPr>
      </a:lvl7pPr>
      <a:lvl8pPr marL="1371566" algn="ctr" rtl="0" eaLnBrk="1" fontAlgn="base" hangingPunct="1">
        <a:spcBef>
          <a:spcPct val="0"/>
        </a:spcBef>
        <a:spcAft>
          <a:spcPct val="0"/>
        </a:spcAft>
        <a:defRPr sz="4400">
          <a:solidFill>
            <a:schemeClr val="tx1"/>
          </a:solidFill>
          <a:latin typeface="Calibri" panose="020F0502020204030204" pitchFamily="34" charset="0"/>
        </a:defRPr>
      </a:lvl8pPr>
      <a:lvl9pPr marL="1828754"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7"/>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Tree>
    <p:extLst>
      <p:ext uri="{BB962C8B-B14F-4D97-AF65-F5344CB8AC3E}">
        <p14:creationId xmlns:p14="http://schemas.microsoft.com/office/powerpoint/2010/main" val="29528840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dirty="0"/>
          </a:p>
        </p:txBody>
      </p:sp>
    </p:spTree>
    <p:extLst>
      <p:ext uri="{BB962C8B-B14F-4D97-AF65-F5344CB8AC3E}">
        <p14:creationId xmlns:p14="http://schemas.microsoft.com/office/powerpoint/2010/main" val="7585070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413" y="1556793"/>
            <a:ext cx="7200795" cy="1461939"/>
          </a:xfrm>
          <a:prstGeom prst="rect">
            <a:avLst/>
          </a:prstGeom>
          <a:noFill/>
          <a:ln>
            <a:noFill/>
          </a:ln>
        </p:spPr>
        <p:txBody>
          <a:bodyPr wrap="square">
            <a:spAutoFit/>
          </a:bodyPr>
          <a:lstStyle/>
          <a:p>
            <a:pPr eaLnBrk="1" fontAlgn="auto" hangingPunct="1">
              <a:spcBef>
                <a:spcPts val="0"/>
              </a:spcBef>
              <a:spcAft>
                <a:spcPts val="600"/>
              </a:spcAft>
              <a:defRPr/>
            </a:pPr>
            <a:r>
              <a:rPr lang="en-GB" sz="2800" b="1" dirty="0" smtClean="0">
                <a:solidFill>
                  <a:schemeClr val="bg1"/>
                </a:solidFill>
                <a:latin typeface="Verdana" pitchFamily="34" charset="0"/>
                <a:ea typeface="Verdana" pitchFamily="34" charset="0"/>
                <a:cs typeface="Verdana" pitchFamily="34" charset="0"/>
              </a:rPr>
              <a:t>REC Data Specification and UK Link File Formats</a:t>
            </a:r>
          </a:p>
          <a:p>
            <a:pPr eaLnBrk="1" fontAlgn="auto" hangingPunct="1">
              <a:spcBef>
                <a:spcPts val="0"/>
              </a:spcBef>
              <a:spcAft>
                <a:spcPts val="600"/>
              </a:spcAft>
              <a:defRPr/>
            </a:pPr>
            <a:endParaRPr lang="en-GB" sz="2800" b="1" dirty="0">
              <a:solidFill>
                <a:schemeClr val="bg1"/>
              </a:solidFill>
              <a:latin typeface="Verdana" pitchFamily="34" charset="0"/>
              <a:ea typeface="Verdana" pitchFamily="34" charset="0"/>
              <a:cs typeface="Verdana" pitchFamily="34" charset="0"/>
            </a:endParaRPr>
          </a:p>
        </p:txBody>
      </p:sp>
      <p:sp>
        <p:nvSpPr>
          <p:cNvPr id="3" name="TextBox 2"/>
          <p:cNvSpPr txBox="1"/>
          <p:nvPr/>
        </p:nvSpPr>
        <p:spPr>
          <a:xfrm>
            <a:off x="7968208" y="5805268"/>
            <a:ext cx="3500437" cy="400110"/>
          </a:xfrm>
          <a:prstGeom prst="rect">
            <a:avLst/>
          </a:prstGeom>
          <a:noFill/>
          <a:ln>
            <a:noFill/>
          </a:ln>
        </p:spPr>
        <p:txBody>
          <a:bodyPr>
            <a:spAutoFit/>
          </a:bodyPr>
          <a:lstStyle/>
          <a:p>
            <a:pPr algn="r" eaLnBrk="1" fontAlgn="auto" hangingPunct="1">
              <a:spcBef>
                <a:spcPts val="0"/>
              </a:spcBef>
              <a:spcAft>
                <a:spcPts val="0"/>
              </a:spcAft>
              <a:defRPr/>
            </a:pPr>
            <a:r>
              <a:rPr lang="en-GB" sz="2000" dirty="0" smtClean="0">
                <a:solidFill>
                  <a:schemeClr val="bg1"/>
                </a:solidFill>
                <a:latin typeface="Verdana" pitchFamily="34" charset="0"/>
                <a:ea typeface="Verdana" pitchFamily="34" charset="0"/>
                <a:cs typeface="Verdana" pitchFamily="34" charset="0"/>
              </a:rPr>
              <a:t>9</a:t>
            </a:r>
            <a:r>
              <a:rPr lang="en-GB" sz="2000" dirty="0" smtClean="0">
                <a:solidFill>
                  <a:schemeClr val="bg1"/>
                </a:solidFill>
                <a:latin typeface="Verdana" pitchFamily="34" charset="0"/>
                <a:ea typeface="Verdana" pitchFamily="34" charset="0"/>
                <a:cs typeface="Verdana" pitchFamily="34" charset="0"/>
              </a:rPr>
              <a:t>/10/2019</a:t>
            </a:r>
            <a:endParaRPr lang="en-GB" sz="2000" dirty="0">
              <a:solidFill>
                <a:schemeClr val="bg1"/>
              </a:solidFill>
              <a:latin typeface="Verdana" pitchFamily="34" charset="0"/>
              <a:ea typeface="Verdana" pitchFamily="34" charset="0"/>
              <a:cs typeface="Verdana" pitchFamily="34" charset="0"/>
            </a:endParaRPr>
          </a:p>
        </p:txBody>
      </p:sp>
      <p:sp>
        <p:nvSpPr>
          <p:cNvPr id="4100" name="BJPseudoFooter"/>
          <p:cNvSpPr txBox="1">
            <a:spLocks noChangeArrowheads="1"/>
          </p:cNvSpPr>
          <p:nvPr>
            <p:custDataLst>
              <p:tags r:id="rId1"/>
            </p:custDataLst>
          </p:nvPr>
        </p:nvSpPr>
        <p:spPr bwMode="auto">
          <a:xfrm>
            <a:off x="1651000" y="6445190"/>
            <a:ext cx="889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900" smtClean="0">
                <a:solidFill>
                  <a:srgbClr val="000000"/>
                </a:solidFill>
                <a:latin typeface="Verdana" panose="020B0604030504040204" pitchFamily="34" charset="0"/>
              </a:rPr>
              <a:t>       </a:t>
            </a:r>
            <a:r>
              <a:rPr lang="en-GB" altLang="en-US" sz="1100" smtClean="0">
                <a:solidFill>
                  <a:srgbClr val="000000"/>
                </a:solidFill>
              </a:rPr>
              <a:t>
</a:t>
            </a:r>
            <a:r>
              <a:rPr lang="en-GB" altLang="en-US" sz="900" smtClean="0">
                <a:solidFill>
                  <a:srgbClr val="000000"/>
                </a:solidFill>
                <a:latin typeface="Verdana" panose="020B0604030504040204" pitchFamily="34" charset="0"/>
              </a:rPr>
              <a:t>  </a:t>
            </a:r>
            <a:endParaRPr lang="en-GB" altLang="en-US" sz="900" dirty="0">
              <a:solidFill>
                <a:srgbClr val="000000"/>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28EB-D0B1-43A8-AB5B-3FF1A8F9BAEF}"/>
              </a:ext>
            </a:extLst>
          </p:cNvPr>
          <p:cNvSpPr>
            <a:spLocks noGrp="1"/>
          </p:cNvSpPr>
          <p:nvPr>
            <p:ph type="title"/>
          </p:nvPr>
        </p:nvSpPr>
        <p:spPr/>
        <p:txBody>
          <a:bodyPr/>
          <a:lstStyle/>
          <a:p>
            <a:r>
              <a:rPr lang="en-GB" sz="2000" dirty="0"/>
              <a:t>Development Timeline</a:t>
            </a:r>
          </a:p>
        </p:txBody>
      </p:sp>
      <p:sp>
        <p:nvSpPr>
          <p:cNvPr id="3" name="Slide Number Placeholder 2">
            <a:extLst>
              <a:ext uri="{FF2B5EF4-FFF2-40B4-BE49-F238E27FC236}">
                <a16:creationId xmlns:a16="http://schemas.microsoft.com/office/drawing/2014/main" id="{A8315938-38BD-465C-B59C-3407A45AC1FB}"/>
              </a:ext>
            </a:extLst>
          </p:cNvPr>
          <p:cNvSpPr>
            <a:spLocks noGrp="1"/>
          </p:cNvSpPr>
          <p:nvPr>
            <p:ph type="sldNum" sz="quarter" idx="4"/>
          </p:nvPr>
        </p:nvSpPr>
        <p:spPr/>
        <p:txBody>
          <a:bodyPr/>
          <a:lstStyle/>
          <a:p>
            <a:fld id="{2D0DF9ED-8BA0-410B-84D1-2D8774E69E9E}" type="slidenum">
              <a:rPr lang="en-GB" altLang="en-US" smtClean="0"/>
              <a:pPr/>
              <a:t>10</a:t>
            </a:fld>
            <a:endParaRPr lang="en-GB" altLang="en-US" dirty="0"/>
          </a:p>
        </p:txBody>
      </p:sp>
      <p:grpSp>
        <p:nvGrpSpPr>
          <p:cNvPr id="5" name="Group 4">
            <a:extLst>
              <a:ext uri="{FF2B5EF4-FFF2-40B4-BE49-F238E27FC236}">
                <a16:creationId xmlns:a16="http://schemas.microsoft.com/office/drawing/2014/main" id="{D2FB15FB-BB83-4C2D-814D-6BDFAF584001}"/>
              </a:ext>
            </a:extLst>
          </p:cNvPr>
          <p:cNvGrpSpPr/>
          <p:nvPr/>
        </p:nvGrpSpPr>
        <p:grpSpPr>
          <a:xfrm>
            <a:off x="900599" y="5703272"/>
            <a:ext cx="10392000" cy="192360"/>
            <a:chOff x="1849162" y="9736623"/>
            <a:chExt cx="20784000" cy="384720"/>
          </a:xfrm>
        </p:grpSpPr>
        <p:sp>
          <p:nvSpPr>
            <p:cNvPr id="6" name="Rectangle 5">
              <a:extLst>
                <a:ext uri="{FF2B5EF4-FFF2-40B4-BE49-F238E27FC236}">
                  <a16:creationId xmlns:a16="http://schemas.microsoft.com/office/drawing/2014/main" id="{B97894F1-1AFD-486D-8162-61AB8EAE8467}"/>
                </a:ext>
              </a:extLst>
            </p:cNvPr>
            <p:cNvSpPr/>
            <p:nvPr/>
          </p:nvSpPr>
          <p:spPr bwMode="auto">
            <a:xfrm>
              <a:off x="1858212" y="9736623"/>
              <a:ext cx="20774950" cy="384720"/>
            </a:xfrm>
            <a:prstGeom prst="rect">
              <a:avLst/>
            </a:prstGeom>
            <a:solidFill>
              <a:schemeClr val="accent5"/>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7" name="Rectangle 6">
              <a:extLst>
                <a:ext uri="{FF2B5EF4-FFF2-40B4-BE49-F238E27FC236}">
                  <a16:creationId xmlns:a16="http://schemas.microsoft.com/office/drawing/2014/main" id="{D60F0AFD-BA0E-4BF5-83E1-1C995369D29F}"/>
                </a:ext>
              </a:extLst>
            </p:cNvPr>
            <p:cNvSpPr/>
            <p:nvPr/>
          </p:nvSpPr>
          <p:spPr bwMode="auto">
            <a:xfrm>
              <a:off x="1849162" y="9736623"/>
              <a:ext cx="12600000" cy="384720"/>
            </a:xfrm>
            <a:prstGeom prst="rect">
              <a:avLst/>
            </a:prstGeom>
            <a:gradFill flip="none" rotWithShape="1">
              <a:gsLst>
                <a:gs pos="0">
                  <a:schemeClr val="accent3"/>
                </a:gs>
                <a:gs pos="100000">
                  <a:schemeClr val="accent1"/>
                </a:gs>
              </a:gsLst>
              <a:lin ang="0" scaled="1"/>
              <a:tileRect/>
            </a:gra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grpSp>
      <p:grpSp>
        <p:nvGrpSpPr>
          <p:cNvPr id="8" name="Group 7">
            <a:extLst>
              <a:ext uri="{FF2B5EF4-FFF2-40B4-BE49-F238E27FC236}">
                <a16:creationId xmlns:a16="http://schemas.microsoft.com/office/drawing/2014/main" id="{7438F6CA-0EAF-4460-A4BB-1FB16C99D932}"/>
              </a:ext>
            </a:extLst>
          </p:cNvPr>
          <p:cNvGrpSpPr/>
          <p:nvPr/>
        </p:nvGrpSpPr>
        <p:grpSpPr>
          <a:xfrm>
            <a:off x="801005" y="2425624"/>
            <a:ext cx="3292302" cy="3269654"/>
            <a:chOff x="1596058" y="5794384"/>
            <a:chExt cx="5277321" cy="5296555"/>
          </a:xfrm>
        </p:grpSpPr>
        <p:grpSp>
          <p:nvGrpSpPr>
            <p:cNvPr id="9" name="Group 8">
              <a:extLst>
                <a:ext uri="{FF2B5EF4-FFF2-40B4-BE49-F238E27FC236}">
                  <a16:creationId xmlns:a16="http://schemas.microsoft.com/office/drawing/2014/main" id="{5DECA74B-08B4-4828-8D71-7ECA97F6109F}"/>
                </a:ext>
              </a:extLst>
            </p:cNvPr>
            <p:cNvGrpSpPr/>
            <p:nvPr/>
          </p:nvGrpSpPr>
          <p:grpSpPr>
            <a:xfrm>
              <a:off x="1890800" y="5794384"/>
              <a:ext cx="1448944" cy="1143744"/>
              <a:chOff x="3757014" y="7953537"/>
              <a:chExt cx="1448944" cy="1143744"/>
            </a:xfrm>
          </p:grpSpPr>
          <p:sp>
            <p:nvSpPr>
              <p:cNvPr id="17" name="Right Triangle 16">
                <a:extLst>
                  <a:ext uri="{FF2B5EF4-FFF2-40B4-BE49-F238E27FC236}">
                    <a16:creationId xmlns:a16="http://schemas.microsoft.com/office/drawing/2014/main" id="{45826AA6-C9DA-4427-84D0-98331374F75C}"/>
                  </a:ext>
                </a:extLst>
              </p:cNvPr>
              <p:cNvSpPr/>
              <p:nvPr/>
            </p:nvSpPr>
            <p:spPr bwMode="auto">
              <a:xfrm rot="10800000" flipH="1">
                <a:off x="3757016" y="7953537"/>
                <a:ext cx="360040" cy="1143744"/>
              </a:xfrm>
              <a:prstGeom prst="rtTriangle">
                <a:avLst/>
              </a:prstGeom>
              <a:gradFill flip="none" rotWithShape="1">
                <a:gsLst>
                  <a:gs pos="0">
                    <a:schemeClr val="accent4"/>
                  </a:gs>
                  <a:gs pos="100000">
                    <a:schemeClr val="accent3"/>
                  </a:gs>
                </a:gsLst>
                <a:lin ang="8400000" scaled="0"/>
                <a:tileRect/>
              </a:gra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18" name="Rounded Rectangle 5">
                <a:extLst>
                  <a:ext uri="{FF2B5EF4-FFF2-40B4-BE49-F238E27FC236}">
                    <a16:creationId xmlns:a16="http://schemas.microsoft.com/office/drawing/2014/main" id="{4EC472BE-3E4E-47E0-9CFF-E747614FBA75}"/>
                  </a:ext>
                </a:extLst>
              </p:cNvPr>
              <p:cNvSpPr/>
              <p:nvPr/>
            </p:nvSpPr>
            <p:spPr bwMode="auto">
              <a:xfrm>
                <a:off x="3757016" y="8057297"/>
                <a:ext cx="1448942" cy="384720"/>
              </a:xfrm>
              <a:custGeom>
                <a:avLst/>
                <a:gdLst>
                  <a:gd name="connsiteX0" fmla="*/ 0 w 1448941"/>
                  <a:gd name="connsiteY0" fmla="*/ 58317 h 518145"/>
                  <a:gd name="connsiteX1" fmla="*/ 58317 w 1448941"/>
                  <a:gd name="connsiteY1" fmla="*/ 0 h 518145"/>
                  <a:gd name="connsiteX2" fmla="*/ 1390624 w 1448941"/>
                  <a:gd name="connsiteY2" fmla="*/ 0 h 518145"/>
                  <a:gd name="connsiteX3" fmla="*/ 1448941 w 1448941"/>
                  <a:gd name="connsiteY3" fmla="*/ 58317 h 518145"/>
                  <a:gd name="connsiteX4" fmla="*/ 1448941 w 1448941"/>
                  <a:gd name="connsiteY4" fmla="*/ 459828 h 518145"/>
                  <a:gd name="connsiteX5" fmla="*/ 1390624 w 1448941"/>
                  <a:gd name="connsiteY5" fmla="*/ 518145 h 518145"/>
                  <a:gd name="connsiteX6" fmla="*/ 58317 w 1448941"/>
                  <a:gd name="connsiteY6" fmla="*/ 518145 h 518145"/>
                  <a:gd name="connsiteX7" fmla="*/ 0 w 1448941"/>
                  <a:gd name="connsiteY7" fmla="*/ 459828 h 518145"/>
                  <a:gd name="connsiteX8" fmla="*/ 0 w 1448941"/>
                  <a:gd name="connsiteY8" fmla="*/ 58317 h 518145"/>
                  <a:gd name="connsiteX0" fmla="*/ 0 w 1448941"/>
                  <a:gd name="connsiteY0" fmla="*/ 58317 h 532868"/>
                  <a:gd name="connsiteX1" fmla="*/ 58317 w 1448941"/>
                  <a:gd name="connsiteY1" fmla="*/ 0 h 532868"/>
                  <a:gd name="connsiteX2" fmla="*/ 1390624 w 1448941"/>
                  <a:gd name="connsiteY2" fmla="*/ 0 h 532868"/>
                  <a:gd name="connsiteX3" fmla="*/ 1448941 w 1448941"/>
                  <a:gd name="connsiteY3" fmla="*/ 58317 h 532868"/>
                  <a:gd name="connsiteX4" fmla="*/ 1448941 w 1448941"/>
                  <a:gd name="connsiteY4" fmla="*/ 459828 h 532868"/>
                  <a:gd name="connsiteX5" fmla="*/ 1390624 w 1448941"/>
                  <a:gd name="connsiteY5" fmla="*/ 518145 h 532868"/>
                  <a:gd name="connsiteX6" fmla="*/ 58317 w 1448941"/>
                  <a:gd name="connsiteY6" fmla="*/ 518145 h 532868"/>
                  <a:gd name="connsiteX7" fmla="*/ 0 w 1448941"/>
                  <a:gd name="connsiteY7" fmla="*/ 518695 h 532868"/>
                  <a:gd name="connsiteX8" fmla="*/ 0 w 1448941"/>
                  <a:gd name="connsiteY8" fmla="*/ 58317 h 532868"/>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941" h="518695">
                    <a:moveTo>
                      <a:pt x="0" y="58317"/>
                    </a:moveTo>
                    <a:cubicBezTo>
                      <a:pt x="0" y="26109"/>
                      <a:pt x="26109" y="0"/>
                      <a:pt x="58317" y="0"/>
                    </a:cubicBezTo>
                    <a:lnTo>
                      <a:pt x="1390624" y="0"/>
                    </a:lnTo>
                    <a:cubicBezTo>
                      <a:pt x="1422832" y="0"/>
                      <a:pt x="1448941" y="26109"/>
                      <a:pt x="1448941" y="58317"/>
                    </a:cubicBezTo>
                    <a:lnTo>
                      <a:pt x="1448941" y="459828"/>
                    </a:lnTo>
                    <a:cubicBezTo>
                      <a:pt x="1448941" y="492036"/>
                      <a:pt x="1422832" y="518145"/>
                      <a:pt x="1390624" y="518145"/>
                    </a:cubicBezTo>
                    <a:lnTo>
                      <a:pt x="58317" y="518145"/>
                    </a:lnTo>
                    <a:lnTo>
                      <a:pt x="0" y="518695"/>
                    </a:lnTo>
                    <a:lnTo>
                      <a:pt x="0" y="58317"/>
                    </a:lnTo>
                    <a:close/>
                  </a:path>
                </a:pathLst>
              </a:custGeom>
              <a:solidFill>
                <a:schemeClr val="accent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19" name="Rectangle 18">
                <a:extLst>
                  <a:ext uri="{FF2B5EF4-FFF2-40B4-BE49-F238E27FC236}">
                    <a16:creationId xmlns:a16="http://schemas.microsoft.com/office/drawing/2014/main" id="{56810A39-849A-459B-B234-E0D849D10E71}"/>
                  </a:ext>
                </a:extLst>
              </p:cNvPr>
              <p:cNvSpPr/>
              <p:nvPr/>
            </p:nvSpPr>
            <p:spPr>
              <a:xfrm>
                <a:off x="3757014" y="8049601"/>
                <a:ext cx="1448942" cy="391883"/>
              </a:xfrm>
              <a:prstGeom prst="rect">
                <a:avLst/>
              </a:prstGeom>
            </p:spPr>
            <p:txBody>
              <a:bodyPr wrap="square">
                <a:spAutoFit/>
              </a:bodyPr>
              <a:lstStyle/>
              <a:p>
                <a:pPr algn="ctr"/>
                <a:r>
                  <a:rPr lang="en-US" sz="900" dirty="0">
                    <a:solidFill>
                      <a:schemeClr val="bg1"/>
                    </a:solidFill>
                    <a:latin typeface="Calibri" panose="020F0502020204030204" pitchFamily="34" charset="0"/>
                    <a:ea typeface="Open Sans Semibold" charset="0"/>
                    <a:cs typeface="Calibri Light" panose="020F0302020204030204" pitchFamily="34" charset="0"/>
                  </a:rPr>
                  <a:t>July – Dec 201</a:t>
                </a:r>
                <a:r>
                  <a:rPr lang="en-US" sz="900" dirty="0">
                    <a:solidFill>
                      <a:schemeClr val="bg1"/>
                    </a:solidFill>
                    <a:ea typeface="Open Sans Semibold" charset="0"/>
                    <a:cs typeface="Calibri Light" panose="020F0302020204030204" pitchFamily="34" charset="0"/>
                  </a:rPr>
                  <a:t>9</a:t>
                </a:r>
                <a:endParaRPr lang="en-US" sz="900" dirty="0">
                  <a:solidFill>
                    <a:schemeClr val="bg1"/>
                  </a:solidFill>
                  <a:latin typeface="Calibri" panose="020F0502020204030204" pitchFamily="34" charset="0"/>
                  <a:ea typeface="Open Sans Semibold" charset="0"/>
                  <a:cs typeface="Calibri Light" panose="020F0302020204030204" pitchFamily="34" charset="0"/>
                </a:endParaRPr>
              </a:p>
            </p:txBody>
          </p:sp>
        </p:grpSp>
        <p:grpSp>
          <p:nvGrpSpPr>
            <p:cNvPr id="10" name="Group 9">
              <a:extLst>
                <a:ext uri="{FF2B5EF4-FFF2-40B4-BE49-F238E27FC236}">
                  <a16:creationId xmlns:a16="http://schemas.microsoft.com/office/drawing/2014/main" id="{23FE23A7-0429-4DA2-812C-6F8E8F7FD95B}"/>
                </a:ext>
              </a:extLst>
            </p:cNvPr>
            <p:cNvGrpSpPr/>
            <p:nvPr/>
          </p:nvGrpSpPr>
          <p:grpSpPr>
            <a:xfrm>
              <a:off x="2152920" y="6937551"/>
              <a:ext cx="4720459" cy="3528674"/>
              <a:chOff x="3604908" y="5378908"/>
              <a:chExt cx="4720459" cy="3528674"/>
            </a:xfrm>
          </p:grpSpPr>
          <p:sp>
            <p:nvSpPr>
              <p:cNvPr id="15" name="Rectangle 14">
                <a:extLst>
                  <a:ext uri="{FF2B5EF4-FFF2-40B4-BE49-F238E27FC236}">
                    <a16:creationId xmlns:a16="http://schemas.microsoft.com/office/drawing/2014/main" id="{97DB98DA-2C84-442C-9205-345720DF3D54}"/>
                  </a:ext>
                </a:extLst>
              </p:cNvPr>
              <p:cNvSpPr/>
              <p:nvPr/>
            </p:nvSpPr>
            <p:spPr>
              <a:xfrm>
                <a:off x="3604908" y="6448076"/>
                <a:ext cx="4325358" cy="2459506"/>
              </a:xfrm>
              <a:prstGeom prst="rect">
                <a:avLst/>
              </a:prstGeom>
            </p:spPr>
            <p:txBody>
              <a:bodyPr wrap="square">
                <a:spAutoFit/>
              </a:bodyPr>
              <a:lstStyle/>
              <a:p>
                <a:pPr marL="171450" indent="-171450">
                  <a:lnSpc>
                    <a:spcPct val="150000"/>
                  </a:lnSpc>
                  <a:buFont typeface="Arial" panose="020B0604020202020204" pitchFamily="34" charset="0"/>
                  <a:buChar char="•"/>
                  <a:defRPr/>
                </a:pPr>
                <a:r>
                  <a:rPr lang="en-US" sz="1200" dirty="0">
                    <a:solidFill>
                      <a:srgbClr val="565B6E"/>
                    </a:solidFill>
                  </a:rPr>
                  <a:t>Approach paper and standard reviewed by REC Steering Board and RDUG.</a:t>
                </a:r>
              </a:p>
              <a:p>
                <a:pPr marL="171450" indent="-171450">
                  <a:lnSpc>
                    <a:spcPct val="150000"/>
                  </a:lnSpc>
                  <a:buFont typeface="Arial" panose="020B0604020202020204" pitchFamily="34" charset="0"/>
                  <a:buChar char="•"/>
                  <a:defRPr/>
                </a:pPr>
                <a:r>
                  <a:rPr lang="en-US" sz="1200" dirty="0">
                    <a:solidFill>
                      <a:srgbClr val="565B6E"/>
                    </a:solidFill>
                  </a:rPr>
                  <a:t>Summary of approach included in Autumn consultation.</a:t>
                </a:r>
              </a:p>
            </p:txBody>
          </p:sp>
          <p:sp>
            <p:nvSpPr>
              <p:cNvPr id="16" name="Text Box 3">
                <a:extLst>
                  <a:ext uri="{FF2B5EF4-FFF2-40B4-BE49-F238E27FC236}">
                    <a16:creationId xmlns:a16="http://schemas.microsoft.com/office/drawing/2014/main" id="{71321F9B-C429-40BB-A2BD-085DBA148572}"/>
                  </a:ext>
                </a:extLst>
              </p:cNvPr>
              <p:cNvSpPr txBox="1">
                <a:spLocks/>
              </p:cNvSpPr>
              <p:nvPr/>
            </p:nvSpPr>
            <p:spPr bwMode="auto">
              <a:xfrm>
                <a:off x="3716855" y="5378908"/>
                <a:ext cx="4608512" cy="641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US" altLang="x-none" dirty="0">
                    <a:solidFill>
                      <a:srgbClr val="7030A0"/>
                    </a:solidFill>
                    <a:latin typeface="Calibri Light" panose="020F0302020204030204" pitchFamily="34" charset="0"/>
                    <a:ea typeface="Open Sans Light" charset="0"/>
                    <a:cs typeface="Open Sans Light" charset="0"/>
                    <a:sym typeface="Poppins Medium" charset="0"/>
                  </a:rPr>
                  <a:t>Define approach and metadata standard</a:t>
                </a:r>
              </a:p>
            </p:txBody>
          </p:sp>
        </p:grpSp>
        <p:cxnSp>
          <p:nvCxnSpPr>
            <p:cNvPr id="11" name="Straight Connector 10">
              <a:extLst>
                <a:ext uri="{FF2B5EF4-FFF2-40B4-BE49-F238E27FC236}">
                  <a16:creationId xmlns:a16="http://schemas.microsoft.com/office/drawing/2014/main" id="{46C91064-15E5-4B0F-B5B6-F8FD7C12EC1A}"/>
                </a:ext>
              </a:extLst>
            </p:cNvPr>
            <p:cNvCxnSpPr>
              <a:cxnSpLocks/>
              <a:stCxn id="14" idx="4"/>
            </p:cNvCxnSpPr>
            <p:nvPr/>
          </p:nvCxnSpPr>
          <p:spPr bwMode="auto">
            <a:xfrm flipH="1" flipV="1">
              <a:off x="1865303" y="6864976"/>
              <a:ext cx="5267" cy="3677287"/>
            </a:xfrm>
            <a:prstGeom prst="line">
              <a:avLst/>
            </a:prstGeom>
            <a:blipFill dpi="0" rotWithShape="0">
              <a:blip r:embed="rId4"/>
              <a:srcRect/>
              <a:tile tx="0" ty="0" sx="100000" sy="100000" flip="none" algn="tl"/>
            </a:blipFill>
            <a:ln w="25400" cap="flat" cmpd="sng" algn="ctr">
              <a:solidFill>
                <a:schemeClr val="accent5"/>
              </a:solidFill>
              <a:prstDash val="dash"/>
              <a:miter lim="400000"/>
              <a:headEnd type="none" w="med" len="med"/>
              <a:tailEnd type="none" w="med" len="med"/>
            </a:ln>
            <a:effectLst/>
          </p:spPr>
        </p:cxnSp>
        <p:grpSp>
          <p:nvGrpSpPr>
            <p:cNvPr id="12" name="Group 11">
              <a:extLst>
                <a:ext uri="{FF2B5EF4-FFF2-40B4-BE49-F238E27FC236}">
                  <a16:creationId xmlns:a16="http://schemas.microsoft.com/office/drawing/2014/main" id="{FD7E86B9-34B2-4937-8806-C3FE56B3736F}"/>
                </a:ext>
              </a:extLst>
            </p:cNvPr>
            <p:cNvGrpSpPr/>
            <p:nvPr/>
          </p:nvGrpSpPr>
          <p:grpSpPr>
            <a:xfrm>
              <a:off x="1596058" y="10542263"/>
              <a:ext cx="556861" cy="548676"/>
              <a:chOff x="1596058" y="10371442"/>
              <a:chExt cx="556861" cy="548676"/>
            </a:xfrm>
          </p:grpSpPr>
          <p:sp>
            <p:nvSpPr>
              <p:cNvPr id="13" name="Oval 12">
                <a:extLst>
                  <a:ext uri="{FF2B5EF4-FFF2-40B4-BE49-F238E27FC236}">
                    <a16:creationId xmlns:a16="http://schemas.microsoft.com/office/drawing/2014/main" id="{2D08FA97-0F7D-4173-8299-C81CA98BA2B3}"/>
                  </a:ext>
                </a:extLst>
              </p:cNvPr>
              <p:cNvSpPr/>
              <p:nvPr/>
            </p:nvSpPr>
            <p:spPr bwMode="auto">
              <a:xfrm>
                <a:off x="1596058" y="10379128"/>
                <a:ext cx="556861" cy="540990"/>
              </a:xfrm>
              <a:prstGeom prst="ellipse">
                <a:avLst/>
              </a:prstGeom>
              <a:solidFill>
                <a:schemeClr val="accent5"/>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14" name="Oval 13">
                <a:extLst>
                  <a:ext uri="{FF2B5EF4-FFF2-40B4-BE49-F238E27FC236}">
                    <a16:creationId xmlns:a16="http://schemas.microsoft.com/office/drawing/2014/main" id="{918D1D03-CE2B-43A5-8057-FE241C6429E3}"/>
                  </a:ext>
                </a:extLst>
              </p:cNvPr>
              <p:cNvSpPr/>
              <p:nvPr/>
            </p:nvSpPr>
            <p:spPr bwMode="auto">
              <a:xfrm flipV="1">
                <a:off x="1755700" y="10371442"/>
                <a:ext cx="229739" cy="540990"/>
              </a:xfrm>
              <a:prstGeom prst="ellipse">
                <a:avLst/>
              </a:prstGeom>
              <a:solidFill>
                <a:schemeClr val="accent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grpSp>
      </p:grpSp>
      <p:grpSp>
        <p:nvGrpSpPr>
          <p:cNvPr id="20" name="Group 19">
            <a:extLst>
              <a:ext uri="{FF2B5EF4-FFF2-40B4-BE49-F238E27FC236}">
                <a16:creationId xmlns:a16="http://schemas.microsoft.com/office/drawing/2014/main" id="{F6409AAC-4EFE-4272-B258-5876ACA17F7C}"/>
              </a:ext>
            </a:extLst>
          </p:cNvPr>
          <p:cNvGrpSpPr/>
          <p:nvPr/>
        </p:nvGrpSpPr>
        <p:grpSpPr>
          <a:xfrm>
            <a:off x="4141918" y="2425623"/>
            <a:ext cx="3335001" cy="3275673"/>
            <a:chOff x="1576829" y="5794384"/>
            <a:chExt cx="5305077" cy="5314327"/>
          </a:xfrm>
        </p:grpSpPr>
        <p:grpSp>
          <p:nvGrpSpPr>
            <p:cNvPr id="21" name="Group 20">
              <a:extLst>
                <a:ext uri="{FF2B5EF4-FFF2-40B4-BE49-F238E27FC236}">
                  <a16:creationId xmlns:a16="http://schemas.microsoft.com/office/drawing/2014/main" id="{44748B03-4190-4AAA-BF4D-752A37ACBFD3}"/>
                </a:ext>
              </a:extLst>
            </p:cNvPr>
            <p:cNvGrpSpPr/>
            <p:nvPr/>
          </p:nvGrpSpPr>
          <p:grpSpPr>
            <a:xfrm>
              <a:off x="1890800" y="5794384"/>
              <a:ext cx="1448944" cy="1143744"/>
              <a:chOff x="3757014" y="7953537"/>
              <a:chExt cx="1448944" cy="1143744"/>
            </a:xfrm>
          </p:grpSpPr>
          <p:sp>
            <p:nvSpPr>
              <p:cNvPr id="29" name="Right Triangle 28">
                <a:extLst>
                  <a:ext uri="{FF2B5EF4-FFF2-40B4-BE49-F238E27FC236}">
                    <a16:creationId xmlns:a16="http://schemas.microsoft.com/office/drawing/2014/main" id="{8ADC43E7-A175-4418-965E-04F30B10E058}"/>
                  </a:ext>
                </a:extLst>
              </p:cNvPr>
              <p:cNvSpPr/>
              <p:nvPr/>
            </p:nvSpPr>
            <p:spPr bwMode="auto">
              <a:xfrm rot="10800000" flipH="1">
                <a:off x="3757016" y="7953537"/>
                <a:ext cx="360040" cy="1143744"/>
              </a:xfrm>
              <a:prstGeom prst="rtTriangle">
                <a:avLst/>
              </a:prstGeom>
              <a:gradFill flip="none" rotWithShape="1">
                <a:gsLst>
                  <a:gs pos="0">
                    <a:schemeClr val="accent4"/>
                  </a:gs>
                  <a:gs pos="100000">
                    <a:schemeClr val="accent3"/>
                  </a:gs>
                </a:gsLst>
                <a:lin ang="8400000" scaled="0"/>
                <a:tileRect/>
              </a:gra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30" name="Rounded Rectangle 5">
                <a:extLst>
                  <a:ext uri="{FF2B5EF4-FFF2-40B4-BE49-F238E27FC236}">
                    <a16:creationId xmlns:a16="http://schemas.microsoft.com/office/drawing/2014/main" id="{9C6FFE00-C7DD-49D5-916D-7B929CF1A378}"/>
                  </a:ext>
                </a:extLst>
              </p:cNvPr>
              <p:cNvSpPr/>
              <p:nvPr/>
            </p:nvSpPr>
            <p:spPr bwMode="auto">
              <a:xfrm>
                <a:off x="3757016" y="8057297"/>
                <a:ext cx="1448942" cy="384720"/>
              </a:xfrm>
              <a:custGeom>
                <a:avLst/>
                <a:gdLst>
                  <a:gd name="connsiteX0" fmla="*/ 0 w 1448941"/>
                  <a:gd name="connsiteY0" fmla="*/ 58317 h 518145"/>
                  <a:gd name="connsiteX1" fmla="*/ 58317 w 1448941"/>
                  <a:gd name="connsiteY1" fmla="*/ 0 h 518145"/>
                  <a:gd name="connsiteX2" fmla="*/ 1390624 w 1448941"/>
                  <a:gd name="connsiteY2" fmla="*/ 0 h 518145"/>
                  <a:gd name="connsiteX3" fmla="*/ 1448941 w 1448941"/>
                  <a:gd name="connsiteY3" fmla="*/ 58317 h 518145"/>
                  <a:gd name="connsiteX4" fmla="*/ 1448941 w 1448941"/>
                  <a:gd name="connsiteY4" fmla="*/ 459828 h 518145"/>
                  <a:gd name="connsiteX5" fmla="*/ 1390624 w 1448941"/>
                  <a:gd name="connsiteY5" fmla="*/ 518145 h 518145"/>
                  <a:gd name="connsiteX6" fmla="*/ 58317 w 1448941"/>
                  <a:gd name="connsiteY6" fmla="*/ 518145 h 518145"/>
                  <a:gd name="connsiteX7" fmla="*/ 0 w 1448941"/>
                  <a:gd name="connsiteY7" fmla="*/ 459828 h 518145"/>
                  <a:gd name="connsiteX8" fmla="*/ 0 w 1448941"/>
                  <a:gd name="connsiteY8" fmla="*/ 58317 h 518145"/>
                  <a:gd name="connsiteX0" fmla="*/ 0 w 1448941"/>
                  <a:gd name="connsiteY0" fmla="*/ 58317 h 532868"/>
                  <a:gd name="connsiteX1" fmla="*/ 58317 w 1448941"/>
                  <a:gd name="connsiteY1" fmla="*/ 0 h 532868"/>
                  <a:gd name="connsiteX2" fmla="*/ 1390624 w 1448941"/>
                  <a:gd name="connsiteY2" fmla="*/ 0 h 532868"/>
                  <a:gd name="connsiteX3" fmla="*/ 1448941 w 1448941"/>
                  <a:gd name="connsiteY3" fmla="*/ 58317 h 532868"/>
                  <a:gd name="connsiteX4" fmla="*/ 1448941 w 1448941"/>
                  <a:gd name="connsiteY4" fmla="*/ 459828 h 532868"/>
                  <a:gd name="connsiteX5" fmla="*/ 1390624 w 1448941"/>
                  <a:gd name="connsiteY5" fmla="*/ 518145 h 532868"/>
                  <a:gd name="connsiteX6" fmla="*/ 58317 w 1448941"/>
                  <a:gd name="connsiteY6" fmla="*/ 518145 h 532868"/>
                  <a:gd name="connsiteX7" fmla="*/ 0 w 1448941"/>
                  <a:gd name="connsiteY7" fmla="*/ 518695 h 532868"/>
                  <a:gd name="connsiteX8" fmla="*/ 0 w 1448941"/>
                  <a:gd name="connsiteY8" fmla="*/ 58317 h 532868"/>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941" h="518695">
                    <a:moveTo>
                      <a:pt x="0" y="58317"/>
                    </a:moveTo>
                    <a:cubicBezTo>
                      <a:pt x="0" y="26109"/>
                      <a:pt x="26109" y="0"/>
                      <a:pt x="58317" y="0"/>
                    </a:cubicBezTo>
                    <a:lnTo>
                      <a:pt x="1390624" y="0"/>
                    </a:lnTo>
                    <a:cubicBezTo>
                      <a:pt x="1422832" y="0"/>
                      <a:pt x="1448941" y="26109"/>
                      <a:pt x="1448941" y="58317"/>
                    </a:cubicBezTo>
                    <a:lnTo>
                      <a:pt x="1448941" y="459828"/>
                    </a:lnTo>
                    <a:cubicBezTo>
                      <a:pt x="1448941" y="492036"/>
                      <a:pt x="1422832" y="518145"/>
                      <a:pt x="1390624" y="518145"/>
                    </a:cubicBezTo>
                    <a:lnTo>
                      <a:pt x="58317" y="518145"/>
                    </a:lnTo>
                    <a:lnTo>
                      <a:pt x="0" y="518695"/>
                    </a:lnTo>
                    <a:lnTo>
                      <a:pt x="0" y="58317"/>
                    </a:lnTo>
                    <a:close/>
                  </a:path>
                </a:pathLst>
              </a:custGeom>
              <a:solidFill>
                <a:schemeClr val="accent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31" name="Rectangle 30">
                <a:extLst>
                  <a:ext uri="{FF2B5EF4-FFF2-40B4-BE49-F238E27FC236}">
                    <a16:creationId xmlns:a16="http://schemas.microsoft.com/office/drawing/2014/main" id="{25F701A4-0192-4A09-B3F8-5A15781AA738}"/>
                  </a:ext>
                </a:extLst>
              </p:cNvPr>
              <p:cNvSpPr/>
              <p:nvPr/>
            </p:nvSpPr>
            <p:spPr>
              <a:xfrm>
                <a:off x="3757014" y="8049601"/>
                <a:ext cx="1448942" cy="392081"/>
              </a:xfrm>
              <a:prstGeom prst="rect">
                <a:avLst/>
              </a:prstGeom>
            </p:spPr>
            <p:txBody>
              <a:bodyPr wrap="square">
                <a:spAutoFit/>
              </a:bodyPr>
              <a:lstStyle/>
              <a:p>
                <a:pPr algn="ctr"/>
                <a:r>
                  <a:rPr lang="en-US" sz="900" dirty="0">
                    <a:solidFill>
                      <a:schemeClr val="bg1"/>
                    </a:solidFill>
                    <a:ea typeface="Open Sans Semibold" charset="0"/>
                    <a:cs typeface="Calibri Light" panose="020F0302020204030204" pitchFamily="34" charset="0"/>
                  </a:rPr>
                  <a:t>Jan – Mar </a:t>
                </a:r>
                <a:r>
                  <a:rPr lang="en-US" sz="900" dirty="0">
                    <a:solidFill>
                      <a:schemeClr val="bg1"/>
                    </a:solidFill>
                    <a:latin typeface="Calibri" panose="020F0502020204030204" pitchFamily="34" charset="0"/>
                    <a:ea typeface="Open Sans Semibold" charset="0"/>
                    <a:cs typeface="Calibri Light" panose="020F0302020204030204" pitchFamily="34" charset="0"/>
                  </a:rPr>
                  <a:t>2020</a:t>
                </a:r>
              </a:p>
            </p:txBody>
          </p:sp>
        </p:grpSp>
        <p:grpSp>
          <p:nvGrpSpPr>
            <p:cNvPr id="22" name="Group 21">
              <a:extLst>
                <a:ext uri="{FF2B5EF4-FFF2-40B4-BE49-F238E27FC236}">
                  <a16:creationId xmlns:a16="http://schemas.microsoft.com/office/drawing/2014/main" id="{CC4FC2B9-E5AE-4F54-AB73-162A7A380CF8}"/>
                </a:ext>
              </a:extLst>
            </p:cNvPr>
            <p:cNvGrpSpPr/>
            <p:nvPr/>
          </p:nvGrpSpPr>
          <p:grpSpPr>
            <a:xfrm>
              <a:off x="2195771" y="6824316"/>
              <a:ext cx="4686135" cy="3644271"/>
              <a:chOff x="3647759" y="5265673"/>
              <a:chExt cx="4686135" cy="3644271"/>
            </a:xfrm>
          </p:grpSpPr>
          <p:sp>
            <p:nvSpPr>
              <p:cNvPr id="27" name="Rectangle 26">
                <a:extLst>
                  <a:ext uri="{FF2B5EF4-FFF2-40B4-BE49-F238E27FC236}">
                    <a16:creationId xmlns:a16="http://schemas.microsoft.com/office/drawing/2014/main" id="{E67D27EA-F904-45BF-BCEB-40C203FC9802}"/>
                  </a:ext>
                </a:extLst>
              </p:cNvPr>
              <p:cNvSpPr/>
              <p:nvPr/>
            </p:nvSpPr>
            <p:spPr>
              <a:xfrm>
                <a:off x="3647759" y="6449195"/>
                <a:ext cx="4528891" cy="2460749"/>
              </a:xfrm>
              <a:prstGeom prst="rect">
                <a:avLst/>
              </a:prstGeom>
            </p:spPr>
            <p:txBody>
              <a:bodyPr wrap="square">
                <a:spAutoFit/>
              </a:bodyPr>
              <a:lstStyle/>
              <a:p>
                <a:pPr marL="171450" indent="-171450">
                  <a:lnSpc>
                    <a:spcPct val="150000"/>
                  </a:lnSpc>
                  <a:buFont typeface="Arial" panose="020B0604020202020204" pitchFamily="34" charset="0"/>
                  <a:buChar char="•"/>
                  <a:defRPr/>
                </a:pPr>
                <a:r>
                  <a:rPr lang="en-US" sz="1200" dirty="0">
                    <a:solidFill>
                      <a:srgbClr val="565B6E"/>
                    </a:solidFill>
                  </a:rPr>
                  <a:t>Population of Data Specification database with metadata migrated from existing data catalogues.</a:t>
                </a:r>
              </a:p>
              <a:p>
                <a:pPr marL="171450" indent="-171450">
                  <a:lnSpc>
                    <a:spcPct val="150000"/>
                  </a:lnSpc>
                  <a:buFont typeface="Arial" panose="020B0604020202020204" pitchFamily="34" charset="0"/>
                  <a:buChar char="•"/>
                  <a:defRPr/>
                </a:pPr>
                <a:r>
                  <a:rPr lang="en-US" sz="1200" dirty="0">
                    <a:solidFill>
                      <a:srgbClr val="565B6E"/>
                    </a:solidFill>
                  </a:rPr>
                  <a:t>Consolidation of duplicate data items.</a:t>
                </a:r>
              </a:p>
              <a:p>
                <a:pPr marL="171450" indent="-171450">
                  <a:lnSpc>
                    <a:spcPct val="150000"/>
                  </a:lnSpc>
                  <a:buFont typeface="Arial" panose="020B0604020202020204" pitchFamily="34" charset="0"/>
                  <a:buChar char="•"/>
                  <a:defRPr/>
                </a:pPr>
                <a:r>
                  <a:rPr lang="en-US" sz="1200" dirty="0">
                    <a:solidFill>
                      <a:srgbClr val="565B6E"/>
                    </a:solidFill>
                  </a:rPr>
                  <a:t>Output included in Spring consultation.</a:t>
                </a:r>
              </a:p>
            </p:txBody>
          </p:sp>
          <p:sp>
            <p:nvSpPr>
              <p:cNvPr id="28" name="Text Box 3">
                <a:extLst>
                  <a:ext uri="{FF2B5EF4-FFF2-40B4-BE49-F238E27FC236}">
                    <a16:creationId xmlns:a16="http://schemas.microsoft.com/office/drawing/2014/main" id="{A41920B6-EA40-4731-B2E9-EFE9B0FC0ED4}"/>
                  </a:ext>
                </a:extLst>
              </p:cNvPr>
              <p:cNvSpPr txBox="1">
                <a:spLocks/>
              </p:cNvSpPr>
              <p:nvPr/>
            </p:nvSpPr>
            <p:spPr bwMode="auto">
              <a:xfrm>
                <a:off x="3676888" y="5265673"/>
                <a:ext cx="4657006" cy="641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US" altLang="x-none" dirty="0">
                    <a:solidFill>
                      <a:srgbClr val="7030A0"/>
                    </a:solidFill>
                    <a:latin typeface="Calibri Light" panose="020F0302020204030204" pitchFamily="34" charset="0"/>
                    <a:ea typeface="Open Sans Light" charset="0"/>
                    <a:cs typeface="Open Sans Light" charset="0"/>
                    <a:sym typeface="Poppins Medium" charset="0"/>
                  </a:rPr>
                  <a:t>Transformation and migration of metadata</a:t>
                </a:r>
              </a:p>
            </p:txBody>
          </p:sp>
        </p:grpSp>
        <p:cxnSp>
          <p:nvCxnSpPr>
            <p:cNvPr id="23" name="Straight Connector 22">
              <a:extLst>
                <a:ext uri="{FF2B5EF4-FFF2-40B4-BE49-F238E27FC236}">
                  <a16:creationId xmlns:a16="http://schemas.microsoft.com/office/drawing/2014/main" id="{35A14357-8391-490C-A281-6722F294D237}"/>
                </a:ext>
              </a:extLst>
            </p:cNvPr>
            <p:cNvCxnSpPr>
              <a:cxnSpLocks/>
              <a:stCxn id="26" idx="4"/>
            </p:cNvCxnSpPr>
            <p:nvPr/>
          </p:nvCxnSpPr>
          <p:spPr bwMode="auto">
            <a:xfrm flipV="1">
              <a:off x="1890799" y="6827634"/>
              <a:ext cx="2" cy="3740087"/>
            </a:xfrm>
            <a:prstGeom prst="line">
              <a:avLst/>
            </a:prstGeom>
            <a:blipFill dpi="0" rotWithShape="0">
              <a:blip r:embed="rId4"/>
              <a:srcRect/>
              <a:tile tx="0" ty="0" sx="100000" sy="100000" flip="none" algn="tl"/>
            </a:blipFill>
            <a:ln w="25400" cap="flat" cmpd="sng" algn="ctr">
              <a:solidFill>
                <a:schemeClr val="accent5"/>
              </a:solidFill>
              <a:prstDash val="dash"/>
              <a:miter lim="400000"/>
              <a:headEnd type="none" w="med" len="med"/>
              <a:tailEnd type="none" w="med" len="med"/>
            </a:ln>
            <a:effectLst/>
          </p:spPr>
        </p:cxnSp>
        <p:grpSp>
          <p:nvGrpSpPr>
            <p:cNvPr id="24" name="Group 23">
              <a:extLst>
                <a:ext uri="{FF2B5EF4-FFF2-40B4-BE49-F238E27FC236}">
                  <a16:creationId xmlns:a16="http://schemas.microsoft.com/office/drawing/2014/main" id="{F37D90D0-C5E9-494B-BDAB-C82F0F077C01}"/>
                </a:ext>
              </a:extLst>
            </p:cNvPr>
            <p:cNvGrpSpPr/>
            <p:nvPr/>
          </p:nvGrpSpPr>
          <p:grpSpPr>
            <a:xfrm>
              <a:off x="1576829" y="10557957"/>
              <a:ext cx="648072" cy="550754"/>
              <a:chOff x="1576829" y="10387136"/>
              <a:chExt cx="648072" cy="550754"/>
            </a:xfrm>
          </p:grpSpPr>
          <p:sp>
            <p:nvSpPr>
              <p:cNvPr id="25" name="Oval 24">
                <a:extLst>
                  <a:ext uri="{FF2B5EF4-FFF2-40B4-BE49-F238E27FC236}">
                    <a16:creationId xmlns:a16="http://schemas.microsoft.com/office/drawing/2014/main" id="{74F8E29C-D916-4F41-B90E-ABCF25DE3892}"/>
                  </a:ext>
                </a:extLst>
              </p:cNvPr>
              <p:cNvSpPr/>
              <p:nvPr/>
            </p:nvSpPr>
            <p:spPr bwMode="auto">
              <a:xfrm>
                <a:off x="1576829" y="10387136"/>
                <a:ext cx="648072" cy="540990"/>
              </a:xfrm>
              <a:prstGeom prst="ellipse">
                <a:avLst/>
              </a:prstGeom>
              <a:solidFill>
                <a:schemeClr val="accent5"/>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26" name="Oval 25">
                <a:extLst>
                  <a:ext uri="{FF2B5EF4-FFF2-40B4-BE49-F238E27FC236}">
                    <a16:creationId xmlns:a16="http://schemas.microsoft.com/office/drawing/2014/main" id="{6D9B5A47-9AFE-4AFF-BA03-683EF2D71B5B}"/>
                  </a:ext>
                </a:extLst>
              </p:cNvPr>
              <p:cNvSpPr/>
              <p:nvPr/>
            </p:nvSpPr>
            <p:spPr bwMode="auto">
              <a:xfrm flipV="1">
                <a:off x="1775930" y="10396900"/>
                <a:ext cx="229739" cy="540990"/>
              </a:xfrm>
              <a:prstGeom prst="ellipse">
                <a:avLst/>
              </a:prstGeom>
              <a:solidFill>
                <a:schemeClr val="accent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grpSp>
      </p:grpSp>
      <p:grpSp>
        <p:nvGrpSpPr>
          <p:cNvPr id="32" name="Group 31">
            <a:extLst>
              <a:ext uri="{FF2B5EF4-FFF2-40B4-BE49-F238E27FC236}">
                <a16:creationId xmlns:a16="http://schemas.microsoft.com/office/drawing/2014/main" id="{5A3ABE21-FAF4-4BA9-BB73-254996360731}"/>
              </a:ext>
            </a:extLst>
          </p:cNvPr>
          <p:cNvGrpSpPr/>
          <p:nvPr/>
        </p:nvGrpSpPr>
        <p:grpSpPr>
          <a:xfrm>
            <a:off x="7822421" y="2425624"/>
            <a:ext cx="3391466" cy="3277648"/>
            <a:chOff x="1566763" y="5794384"/>
            <a:chExt cx="5320991" cy="5274481"/>
          </a:xfrm>
        </p:grpSpPr>
        <p:grpSp>
          <p:nvGrpSpPr>
            <p:cNvPr id="33" name="Group 32">
              <a:extLst>
                <a:ext uri="{FF2B5EF4-FFF2-40B4-BE49-F238E27FC236}">
                  <a16:creationId xmlns:a16="http://schemas.microsoft.com/office/drawing/2014/main" id="{F39FD94E-0C83-4D39-BE57-090022D1DE78}"/>
                </a:ext>
              </a:extLst>
            </p:cNvPr>
            <p:cNvGrpSpPr/>
            <p:nvPr/>
          </p:nvGrpSpPr>
          <p:grpSpPr>
            <a:xfrm>
              <a:off x="1890800" y="5794384"/>
              <a:ext cx="1778797" cy="1143744"/>
              <a:chOff x="3757014" y="7953537"/>
              <a:chExt cx="1778797" cy="1143744"/>
            </a:xfrm>
          </p:grpSpPr>
          <p:sp>
            <p:nvSpPr>
              <p:cNvPr id="41" name="Right Triangle 40">
                <a:extLst>
                  <a:ext uri="{FF2B5EF4-FFF2-40B4-BE49-F238E27FC236}">
                    <a16:creationId xmlns:a16="http://schemas.microsoft.com/office/drawing/2014/main" id="{00FB89BB-210E-4EE6-B98D-DA021539E022}"/>
                  </a:ext>
                </a:extLst>
              </p:cNvPr>
              <p:cNvSpPr/>
              <p:nvPr/>
            </p:nvSpPr>
            <p:spPr bwMode="auto">
              <a:xfrm rot="10800000" flipH="1">
                <a:off x="3757016" y="7953537"/>
                <a:ext cx="360040" cy="1143744"/>
              </a:xfrm>
              <a:prstGeom prst="rtTriangle">
                <a:avLst/>
              </a:prstGeom>
              <a:gradFill flip="none" rotWithShape="1">
                <a:gsLst>
                  <a:gs pos="0">
                    <a:schemeClr val="accent4"/>
                  </a:gs>
                  <a:gs pos="100000">
                    <a:schemeClr val="accent3"/>
                  </a:gs>
                </a:gsLst>
                <a:lin ang="8400000" scaled="0"/>
                <a:tileRect/>
              </a:gra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42" name="Rounded Rectangle 5">
                <a:extLst>
                  <a:ext uri="{FF2B5EF4-FFF2-40B4-BE49-F238E27FC236}">
                    <a16:creationId xmlns:a16="http://schemas.microsoft.com/office/drawing/2014/main" id="{3F513F41-FF10-440B-BACC-B3F84A7D251B}"/>
                  </a:ext>
                </a:extLst>
              </p:cNvPr>
              <p:cNvSpPr/>
              <p:nvPr/>
            </p:nvSpPr>
            <p:spPr bwMode="auto">
              <a:xfrm>
                <a:off x="3908666" y="8057231"/>
                <a:ext cx="1448942" cy="384720"/>
              </a:xfrm>
              <a:custGeom>
                <a:avLst/>
                <a:gdLst>
                  <a:gd name="connsiteX0" fmla="*/ 0 w 1448941"/>
                  <a:gd name="connsiteY0" fmla="*/ 58317 h 518145"/>
                  <a:gd name="connsiteX1" fmla="*/ 58317 w 1448941"/>
                  <a:gd name="connsiteY1" fmla="*/ 0 h 518145"/>
                  <a:gd name="connsiteX2" fmla="*/ 1390624 w 1448941"/>
                  <a:gd name="connsiteY2" fmla="*/ 0 h 518145"/>
                  <a:gd name="connsiteX3" fmla="*/ 1448941 w 1448941"/>
                  <a:gd name="connsiteY3" fmla="*/ 58317 h 518145"/>
                  <a:gd name="connsiteX4" fmla="*/ 1448941 w 1448941"/>
                  <a:gd name="connsiteY4" fmla="*/ 459828 h 518145"/>
                  <a:gd name="connsiteX5" fmla="*/ 1390624 w 1448941"/>
                  <a:gd name="connsiteY5" fmla="*/ 518145 h 518145"/>
                  <a:gd name="connsiteX6" fmla="*/ 58317 w 1448941"/>
                  <a:gd name="connsiteY6" fmla="*/ 518145 h 518145"/>
                  <a:gd name="connsiteX7" fmla="*/ 0 w 1448941"/>
                  <a:gd name="connsiteY7" fmla="*/ 459828 h 518145"/>
                  <a:gd name="connsiteX8" fmla="*/ 0 w 1448941"/>
                  <a:gd name="connsiteY8" fmla="*/ 58317 h 518145"/>
                  <a:gd name="connsiteX0" fmla="*/ 0 w 1448941"/>
                  <a:gd name="connsiteY0" fmla="*/ 58317 h 532868"/>
                  <a:gd name="connsiteX1" fmla="*/ 58317 w 1448941"/>
                  <a:gd name="connsiteY1" fmla="*/ 0 h 532868"/>
                  <a:gd name="connsiteX2" fmla="*/ 1390624 w 1448941"/>
                  <a:gd name="connsiteY2" fmla="*/ 0 h 532868"/>
                  <a:gd name="connsiteX3" fmla="*/ 1448941 w 1448941"/>
                  <a:gd name="connsiteY3" fmla="*/ 58317 h 532868"/>
                  <a:gd name="connsiteX4" fmla="*/ 1448941 w 1448941"/>
                  <a:gd name="connsiteY4" fmla="*/ 459828 h 532868"/>
                  <a:gd name="connsiteX5" fmla="*/ 1390624 w 1448941"/>
                  <a:gd name="connsiteY5" fmla="*/ 518145 h 532868"/>
                  <a:gd name="connsiteX6" fmla="*/ 58317 w 1448941"/>
                  <a:gd name="connsiteY6" fmla="*/ 518145 h 532868"/>
                  <a:gd name="connsiteX7" fmla="*/ 0 w 1448941"/>
                  <a:gd name="connsiteY7" fmla="*/ 518695 h 532868"/>
                  <a:gd name="connsiteX8" fmla="*/ 0 w 1448941"/>
                  <a:gd name="connsiteY8" fmla="*/ 58317 h 532868"/>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 name="connsiteX0" fmla="*/ 0 w 1448941"/>
                  <a:gd name="connsiteY0" fmla="*/ 58317 h 518695"/>
                  <a:gd name="connsiteX1" fmla="*/ 58317 w 1448941"/>
                  <a:gd name="connsiteY1" fmla="*/ 0 h 518695"/>
                  <a:gd name="connsiteX2" fmla="*/ 1390624 w 1448941"/>
                  <a:gd name="connsiteY2" fmla="*/ 0 h 518695"/>
                  <a:gd name="connsiteX3" fmla="*/ 1448941 w 1448941"/>
                  <a:gd name="connsiteY3" fmla="*/ 58317 h 518695"/>
                  <a:gd name="connsiteX4" fmla="*/ 1448941 w 1448941"/>
                  <a:gd name="connsiteY4" fmla="*/ 459828 h 518695"/>
                  <a:gd name="connsiteX5" fmla="*/ 1390624 w 1448941"/>
                  <a:gd name="connsiteY5" fmla="*/ 518145 h 518695"/>
                  <a:gd name="connsiteX6" fmla="*/ 58317 w 1448941"/>
                  <a:gd name="connsiteY6" fmla="*/ 518145 h 518695"/>
                  <a:gd name="connsiteX7" fmla="*/ 0 w 1448941"/>
                  <a:gd name="connsiteY7" fmla="*/ 518695 h 518695"/>
                  <a:gd name="connsiteX8" fmla="*/ 0 w 1448941"/>
                  <a:gd name="connsiteY8" fmla="*/ 58317 h 5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941" h="518695">
                    <a:moveTo>
                      <a:pt x="0" y="58317"/>
                    </a:moveTo>
                    <a:cubicBezTo>
                      <a:pt x="0" y="26109"/>
                      <a:pt x="26109" y="0"/>
                      <a:pt x="58317" y="0"/>
                    </a:cubicBezTo>
                    <a:lnTo>
                      <a:pt x="1390624" y="0"/>
                    </a:lnTo>
                    <a:cubicBezTo>
                      <a:pt x="1422832" y="0"/>
                      <a:pt x="1448941" y="26109"/>
                      <a:pt x="1448941" y="58317"/>
                    </a:cubicBezTo>
                    <a:lnTo>
                      <a:pt x="1448941" y="459828"/>
                    </a:lnTo>
                    <a:cubicBezTo>
                      <a:pt x="1448941" y="492036"/>
                      <a:pt x="1422832" y="518145"/>
                      <a:pt x="1390624" y="518145"/>
                    </a:cubicBezTo>
                    <a:lnTo>
                      <a:pt x="58317" y="518145"/>
                    </a:lnTo>
                    <a:lnTo>
                      <a:pt x="0" y="518695"/>
                    </a:lnTo>
                    <a:lnTo>
                      <a:pt x="0" y="58317"/>
                    </a:lnTo>
                    <a:close/>
                  </a:path>
                </a:pathLst>
              </a:custGeom>
              <a:solidFill>
                <a:schemeClr val="accent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43" name="Rectangle 42">
                <a:extLst>
                  <a:ext uri="{FF2B5EF4-FFF2-40B4-BE49-F238E27FC236}">
                    <a16:creationId xmlns:a16="http://schemas.microsoft.com/office/drawing/2014/main" id="{7D92479F-6BE0-4DF2-9ECB-9C7CAAC48D89}"/>
                  </a:ext>
                </a:extLst>
              </p:cNvPr>
              <p:cNvSpPr/>
              <p:nvPr/>
            </p:nvSpPr>
            <p:spPr>
              <a:xfrm>
                <a:off x="3757014" y="8049602"/>
                <a:ext cx="1778797" cy="391635"/>
              </a:xfrm>
              <a:prstGeom prst="rect">
                <a:avLst/>
              </a:prstGeom>
            </p:spPr>
            <p:txBody>
              <a:bodyPr wrap="square">
                <a:spAutoFit/>
              </a:bodyPr>
              <a:lstStyle/>
              <a:p>
                <a:pPr algn="ctr"/>
                <a:r>
                  <a:rPr lang="en-US" sz="900" dirty="0">
                    <a:solidFill>
                      <a:schemeClr val="bg1"/>
                    </a:solidFill>
                    <a:latin typeface="Calibri" panose="020F0502020204030204" pitchFamily="34" charset="0"/>
                    <a:ea typeface="Open Sans Semibold" charset="0"/>
                    <a:cs typeface="Calibri Light" panose="020F0302020204030204" pitchFamily="34" charset="0"/>
                  </a:rPr>
                  <a:t>Apr 20 – Apr 21</a:t>
                </a:r>
              </a:p>
            </p:txBody>
          </p:sp>
        </p:grpSp>
        <p:grpSp>
          <p:nvGrpSpPr>
            <p:cNvPr id="34" name="Group 33">
              <a:extLst>
                <a:ext uri="{FF2B5EF4-FFF2-40B4-BE49-F238E27FC236}">
                  <a16:creationId xmlns:a16="http://schemas.microsoft.com/office/drawing/2014/main" id="{990569FD-77FB-417C-BE19-2D0407023D5F}"/>
                </a:ext>
              </a:extLst>
            </p:cNvPr>
            <p:cNvGrpSpPr/>
            <p:nvPr/>
          </p:nvGrpSpPr>
          <p:grpSpPr>
            <a:xfrm>
              <a:off x="2214836" y="6710282"/>
              <a:ext cx="4672918" cy="4074534"/>
              <a:chOff x="3666824" y="5151639"/>
              <a:chExt cx="4672918" cy="4074534"/>
            </a:xfrm>
          </p:grpSpPr>
          <p:sp>
            <p:nvSpPr>
              <p:cNvPr id="39" name="Rectangle 38">
                <a:extLst>
                  <a:ext uri="{FF2B5EF4-FFF2-40B4-BE49-F238E27FC236}">
                    <a16:creationId xmlns:a16="http://schemas.microsoft.com/office/drawing/2014/main" id="{1FC51FD5-72F4-4A65-89DA-F4ABAD877050}"/>
                  </a:ext>
                </a:extLst>
              </p:cNvPr>
              <p:cNvSpPr/>
              <p:nvPr/>
            </p:nvSpPr>
            <p:spPr>
              <a:xfrm>
                <a:off x="3666824" y="6449082"/>
                <a:ext cx="4491431" cy="2777091"/>
              </a:xfrm>
              <a:prstGeom prst="rect">
                <a:avLst/>
              </a:prstGeom>
            </p:spPr>
            <p:txBody>
              <a:bodyPr wrap="square">
                <a:spAutoFit/>
              </a:bodyPr>
              <a:lstStyle/>
              <a:p>
                <a:pPr marL="171450" indent="-171450">
                  <a:lnSpc>
                    <a:spcPct val="150000"/>
                  </a:lnSpc>
                  <a:buFont typeface="Arial" panose="020B0604020202020204" pitchFamily="34" charset="0"/>
                  <a:buChar char="•"/>
                  <a:defRPr/>
                </a:pPr>
                <a:r>
                  <a:rPr lang="en-US" sz="1200" dirty="0" err="1">
                    <a:solidFill>
                      <a:srgbClr val="565B6E"/>
                    </a:solidFill>
                  </a:rPr>
                  <a:t>RECCo</a:t>
                </a:r>
                <a:r>
                  <a:rPr lang="en-US" sz="1200" dirty="0">
                    <a:solidFill>
                      <a:srgbClr val="565B6E"/>
                    </a:solidFill>
                  </a:rPr>
                  <a:t> Board responsibility to ensure content is  </a:t>
                </a:r>
                <a:r>
                  <a:rPr lang="en-GB" sz="1200" dirty="0">
                    <a:solidFill>
                      <a:srgbClr val="565B6E"/>
                    </a:solidFill>
                  </a:rPr>
                  <a:t>accessible to a range of individuals within a variety of organisations e.g. to support technical system development and operational activities</a:t>
                </a:r>
                <a:endParaRPr lang="en-US" sz="1200" dirty="0">
                  <a:solidFill>
                    <a:srgbClr val="565B6E"/>
                  </a:solidFill>
                </a:endParaRPr>
              </a:p>
            </p:txBody>
          </p:sp>
          <p:sp>
            <p:nvSpPr>
              <p:cNvPr id="40" name="Text Box 3">
                <a:extLst>
                  <a:ext uri="{FF2B5EF4-FFF2-40B4-BE49-F238E27FC236}">
                    <a16:creationId xmlns:a16="http://schemas.microsoft.com/office/drawing/2014/main" id="{DEFE62F5-6B6A-4E21-A634-4AB12BA2020C}"/>
                  </a:ext>
                </a:extLst>
              </p:cNvPr>
              <p:cNvSpPr txBox="1">
                <a:spLocks/>
              </p:cNvSpPr>
              <p:nvPr/>
            </p:nvSpPr>
            <p:spPr bwMode="auto">
              <a:xfrm>
                <a:off x="3731230" y="5151639"/>
                <a:ext cx="4608512" cy="641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GB" dirty="0">
                    <a:solidFill>
                      <a:srgbClr val="7030A0"/>
                    </a:solidFill>
                    <a:latin typeface="Calibri Light" panose="020F0302020204030204" pitchFamily="34" charset="0"/>
                  </a:rPr>
                  <a:t>Design and implementation of user interface</a:t>
                </a:r>
                <a:endParaRPr lang="en-US" altLang="x-none" dirty="0">
                  <a:solidFill>
                    <a:srgbClr val="7030A0"/>
                  </a:solidFill>
                  <a:latin typeface="Calibri Light" panose="020F0302020204030204" pitchFamily="34" charset="0"/>
                  <a:sym typeface="Poppins Medium" charset="0"/>
                </a:endParaRPr>
              </a:p>
            </p:txBody>
          </p:sp>
        </p:grpSp>
        <p:cxnSp>
          <p:nvCxnSpPr>
            <p:cNvPr id="35" name="Straight Connector 34">
              <a:extLst>
                <a:ext uri="{FF2B5EF4-FFF2-40B4-BE49-F238E27FC236}">
                  <a16:creationId xmlns:a16="http://schemas.microsoft.com/office/drawing/2014/main" id="{A2C518E5-29E7-476B-ADB6-7F55E6571CE3}"/>
                </a:ext>
              </a:extLst>
            </p:cNvPr>
            <p:cNvCxnSpPr>
              <a:cxnSpLocks/>
              <a:stCxn id="38" idx="4"/>
            </p:cNvCxnSpPr>
            <p:nvPr/>
          </p:nvCxnSpPr>
          <p:spPr bwMode="auto">
            <a:xfrm flipV="1">
              <a:off x="1867556" y="6827636"/>
              <a:ext cx="23243" cy="3700239"/>
            </a:xfrm>
            <a:prstGeom prst="line">
              <a:avLst/>
            </a:prstGeom>
            <a:blipFill dpi="0" rotWithShape="0">
              <a:blip r:embed="rId4"/>
              <a:srcRect/>
              <a:tile tx="0" ty="0" sx="100000" sy="100000" flip="none" algn="tl"/>
            </a:blipFill>
            <a:ln w="25400" cap="flat" cmpd="sng" algn="ctr">
              <a:solidFill>
                <a:schemeClr val="accent5"/>
              </a:solidFill>
              <a:prstDash val="dash"/>
              <a:miter lim="400000"/>
              <a:headEnd type="none" w="med" len="med"/>
              <a:tailEnd type="none" w="med" len="med"/>
            </a:ln>
            <a:effectLst/>
          </p:spPr>
        </p:cxnSp>
        <p:grpSp>
          <p:nvGrpSpPr>
            <p:cNvPr id="36" name="Group 35">
              <a:extLst>
                <a:ext uri="{FF2B5EF4-FFF2-40B4-BE49-F238E27FC236}">
                  <a16:creationId xmlns:a16="http://schemas.microsoft.com/office/drawing/2014/main" id="{B71C5B4C-45F7-42C4-B0E0-AD88600E1BE9}"/>
                </a:ext>
              </a:extLst>
            </p:cNvPr>
            <p:cNvGrpSpPr/>
            <p:nvPr/>
          </p:nvGrpSpPr>
          <p:grpSpPr>
            <a:xfrm>
              <a:off x="1566763" y="10524697"/>
              <a:ext cx="648072" cy="544168"/>
              <a:chOff x="1566763" y="10353876"/>
              <a:chExt cx="648072" cy="544168"/>
            </a:xfrm>
          </p:grpSpPr>
          <p:sp>
            <p:nvSpPr>
              <p:cNvPr id="37" name="Oval 36">
                <a:extLst>
                  <a:ext uri="{FF2B5EF4-FFF2-40B4-BE49-F238E27FC236}">
                    <a16:creationId xmlns:a16="http://schemas.microsoft.com/office/drawing/2014/main" id="{22195299-C7B4-485B-9191-F721860E3FE7}"/>
                  </a:ext>
                </a:extLst>
              </p:cNvPr>
              <p:cNvSpPr/>
              <p:nvPr/>
            </p:nvSpPr>
            <p:spPr bwMode="auto">
              <a:xfrm>
                <a:off x="1566763" y="10353876"/>
                <a:ext cx="648072" cy="540990"/>
              </a:xfrm>
              <a:prstGeom prst="ellipse">
                <a:avLst/>
              </a:prstGeom>
              <a:solidFill>
                <a:schemeClr val="accent5"/>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sp>
            <p:nvSpPr>
              <p:cNvPr id="38" name="Oval 37">
                <a:extLst>
                  <a:ext uri="{FF2B5EF4-FFF2-40B4-BE49-F238E27FC236}">
                    <a16:creationId xmlns:a16="http://schemas.microsoft.com/office/drawing/2014/main" id="{03DB29B4-61D9-47A2-B75F-F79FEEBE4E1F}"/>
                  </a:ext>
                </a:extLst>
              </p:cNvPr>
              <p:cNvSpPr/>
              <p:nvPr/>
            </p:nvSpPr>
            <p:spPr bwMode="auto">
              <a:xfrm flipV="1">
                <a:off x="1752685" y="10357054"/>
                <a:ext cx="229741" cy="540990"/>
              </a:xfrm>
              <a:prstGeom prst="ellipse">
                <a:avLst/>
              </a:prstGeom>
              <a:solidFill>
                <a:schemeClr val="bg1"/>
              </a:solidFill>
              <a:ln w="12700" cap="flat" cmpd="sng" algn="ctr">
                <a:noFill/>
                <a:prstDash val="solid"/>
                <a:miter lim="400000"/>
                <a:headEnd type="none" w="med" len="med"/>
                <a:tailEnd type="none" w="med" len="med"/>
              </a:ln>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en-US" sz="1000" dirty="0">
                  <a:solidFill>
                    <a:srgbClr val="74808C"/>
                  </a:solidFill>
                  <a:latin typeface="Calibri Light" panose="020F0302020204030204" pitchFamily="34" charset="0"/>
                  <a:cs typeface="Calibri Light" panose="020F0302020204030204" pitchFamily="34" charset="0"/>
                  <a:sym typeface="Poppins" charset="0"/>
                </a:endParaRPr>
              </a:p>
            </p:txBody>
          </p:sp>
        </p:grpSp>
      </p:grpSp>
      <p:sp>
        <p:nvSpPr>
          <p:cNvPr id="4"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21844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E98-AC15-4FB8-BA7B-5B593FA4A88C}"/>
              </a:ext>
            </a:extLst>
          </p:cNvPr>
          <p:cNvSpPr>
            <a:spLocks noGrp="1"/>
          </p:cNvSpPr>
          <p:nvPr>
            <p:ph type="title"/>
          </p:nvPr>
        </p:nvSpPr>
        <p:spPr/>
        <p:txBody>
          <a:bodyPr/>
          <a:lstStyle/>
          <a:p>
            <a:r>
              <a:rPr lang="en-GB" sz="2000" dirty="0"/>
              <a:t>Questions </a:t>
            </a:r>
            <a:r>
              <a:rPr lang="en-GB" sz="2000" dirty="0" smtClean="0"/>
              <a:t>for Change Management Committee</a:t>
            </a:r>
            <a:endParaRPr lang="en-GB" sz="2000" dirty="0"/>
          </a:p>
        </p:txBody>
      </p:sp>
      <p:sp>
        <p:nvSpPr>
          <p:cNvPr id="3" name="Slide Number Placeholder 2">
            <a:extLst>
              <a:ext uri="{FF2B5EF4-FFF2-40B4-BE49-F238E27FC236}">
                <a16:creationId xmlns:a16="http://schemas.microsoft.com/office/drawing/2014/main" id="{AF1A6DA8-EC0A-4F72-927D-EBBBAAB1107E}"/>
              </a:ext>
            </a:extLst>
          </p:cNvPr>
          <p:cNvSpPr>
            <a:spLocks noGrp="1"/>
          </p:cNvSpPr>
          <p:nvPr>
            <p:ph type="sldNum" sz="quarter" idx="4"/>
          </p:nvPr>
        </p:nvSpPr>
        <p:spPr/>
        <p:txBody>
          <a:bodyPr/>
          <a:lstStyle/>
          <a:p>
            <a:fld id="{2D0DF9ED-8BA0-410B-84D1-2D8774E69E9E}" type="slidenum">
              <a:rPr lang="en-GB" altLang="en-US" smtClean="0"/>
              <a:pPr/>
              <a:t>11</a:t>
            </a:fld>
            <a:endParaRPr lang="en-GB" altLang="en-US" dirty="0"/>
          </a:p>
        </p:txBody>
      </p:sp>
      <p:sp>
        <p:nvSpPr>
          <p:cNvPr id="4" name="Content Placeholder 3">
            <a:extLst>
              <a:ext uri="{FF2B5EF4-FFF2-40B4-BE49-F238E27FC236}">
                <a16:creationId xmlns:a16="http://schemas.microsoft.com/office/drawing/2014/main" id="{01E23F76-0AD5-4F1B-AE83-B7BE01D565D7}"/>
              </a:ext>
            </a:extLst>
          </p:cNvPr>
          <p:cNvSpPr>
            <a:spLocks noGrp="1"/>
          </p:cNvSpPr>
          <p:nvPr>
            <p:ph idx="1"/>
          </p:nvPr>
        </p:nvSpPr>
        <p:spPr/>
        <p:txBody>
          <a:bodyPr/>
          <a:lstStyle/>
          <a:p>
            <a:pPr marL="457200" indent="-457200">
              <a:buFont typeface="Arial" panose="020B0604020202020204" pitchFamily="34" charset="0"/>
              <a:buChar char="•"/>
            </a:pPr>
            <a:r>
              <a:rPr lang="en-GB" dirty="0"/>
              <a:t>Do you agree with the proposed approach to the migration of metadata from existing data catalogues?</a:t>
            </a:r>
          </a:p>
          <a:p>
            <a:pPr marL="457200" indent="-457200">
              <a:buFont typeface="Arial" panose="020B0604020202020204" pitchFamily="34" charset="0"/>
              <a:buChar char="•"/>
            </a:pPr>
            <a:r>
              <a:rPr lang="en-GB" dirty="0"/>
              <a:t>Do you agree that metadata relating to UK Link messages should be hosted in the REC Data Specification?</a:t>
            </a:r>
          </a:p>
          <a:p>
            <a:pPr marL="457200" indent="-457200">
              <a:buFont typeface="Arial" panose="020B0604020202020204" pitchFamily="34" charset="0"/>
              <a:buChar char="•"/>
            </a:pPr>
            <a:r>
              <a:rPr lang="en-GB" dirty="0"/>
              <a:t>Do you agree with the proposed timelines?</a:t>
            </a:r>
          </a:p>
        </p:txBody>
      </p:sp>
      <p:sp>
        <p:nvSpPr>
          <p:cNvPr id="5"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4228523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JPseudoFooter"/>
          <p:cNvSpPr txBox="1">
            <a:spLocks noChangeArrowheads="1"/>
          </p:cNvSpPr>
          <p:nvPr>
            <p:custDataLst>
              <p:tags r:id="rId1"/>
            </p:custDataLst>
          </p:nvPr>
        </p:nvSpPr>
        <p:spPr bwMode="auto">
          <a:xfrm>
            <a:off x="1651000" y="6445190"/>
            <a:ext cx="889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900" smtClean="0">
                <a:solidFill>
                  <a:srgbClr val="000000"/>
                </a:solidFill>
                <a:latin typeface="Verdana" panose="020B0604030504040204" pitchFamily="34" charset="0"/>
              </a:rPr>
              <a:t>       </a:t>
            </a:r>
            <a:r>
              <a:rPr lang="en-GB" altLang="en-US" sz="1100" smtClean="0">
                <a:solidFill>
                  <a:srgbClr val="000000"/>
                </a:solidFill>
              </a:rPr>
              <a:t>
</a:t>
            </a:r>
            <a:r>
              <a:rPr lang="en-GB" altLang="en-US" sz="900" smtClean="0">
                <a:solidFill>
                  <a:srgbClr val="000000"/>
                </a:solidFill>
                <a:latin typeface="Verdana" panose="020B0604030504040204" pitchFamily="34" charset="0"/>
              </a:rPr>
              <a:t>  </a:t>
            </a:r>
            <a:endParaRPr lang="en-GB" altLang="en-US" sz="900" dirty="0">
              <a:solidFill>
                <a:srgbClr val="000000"/>
              </a:solidFill>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4CBB-9ECE-4A77-B3AD-5C645CDA89D1}"/>
              </a:ext>
            </a:extLst>
          </p:cNvPr>
          <p:cNvSpPr>
            <a:spLocks noGrp="1"/>
          </p:cNvSpPr>
          <p:nvPr>
            <p:ph type="title"/>
          </p:nvPr>
        </p:nvSpPr>
        <p:spPr>
          <a:xfrm>
            <a:off x="3983768" y="288000"/>
            <a:ext cx="7996469" cy="288032"/>
          </a:xfrm>
        </p:spPr>
        <p:txBody>
          <a:bodyPr/>
          <a:lstStyle/>
          <a:p>
            <a:r>
              <a:rPr lang="en-GB" sz="2000" dirty="0"/>
              <a:t>Data Specification Contents</a:t>
            </a:r>
          </a:p>
        </p:txBody>
      </p:sp>
      <p:sp>
        <p:nvSpPr>
          <p:cNvPr id="3" name="Slide Number Placeholder 2">
            <a:extLst>
              <a:ext uri="{FF2B5EF4-FFF2-40B4-BE49-F238E27FC236}">
                <a16:creationId xmlns:a16="http://schemas.microsoft.com/office/drawing/2014/main" id="{2E4388BB-1F2E-45DC-B93B-4E072EC266BE}"/>
              </a:ext>
            </a:extLst>
          </p:cNvPr>
          <p:cNvSpPr>
            <a:spLocks noGrp="1"/>
          </p:cNvSpPr>
          <p:nvPr>
            <p:ph type="sldNum" sz="quarter" idx="4"/>
          </p:nvPr>
        </p:nvSpPr>
        <p:spPr/>
        <p:txBody>
          <a:bodyPr/>
          <a:lstStyle/>
          <a:p>
            <a:fld id="{2D0DF9ED-8BA0-410B-84D1-2D8774E69E9E}" type="slidenum">
              <a:rPr lang="en-GB" altLang="en-US" smtClean="0"/>
              <a:pPr/>
              <a:t>2</a:t>
            </a:fld>
            <a:endParaRPr lang="en-GB" altLang="en-US" dirty="0"/>
          </a:p>
        </p:txBody>
      </p:sp>
      <p:graphicFrame>
        <p:nvGraphicFramePr>
          <p:cNvPr id="5" name="Content Placeholder 4">
            <a:extLst>
              <a:ext uri="{FF2B5EF4-FFF2-40B4-BE49-F238E27FC236}">
                <a16:creationId xmlns:a16="http://schemas.microsoft.com/office/drawing/2014/main" id="{DF00C1F7-96CF-4755-8691-C2B1A3D3E37D}"/>
              </a:ext>
            </a:extLst>
          </p:cNvPr>
          <p:cNvGraphicFramePr>
            <a:graphicFrameLocks noGrp="1"/>
          </p:cNvGraphicFramePr>
          <p:nvPr>
            <p:ph idx="1"/>
            <p:extLst/>
          </p:nvPr>
        </p:nvGraphicFramePr>
        <p:xfrm>
          <a:off x="527050" y="1557338"/>
          <a:ext cx="10972800" cy="3382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402851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0BEA-DD93-4106-ACE8-76A78963B5F5}"/>
              </a:ext>
            </a:extLst>
          </p:cNvPr>
          <p:cNvSpPr>
            <a:spLocks noGrp="1"/>
          </p:cNvSpPr>
          <p:nvPr>
            <p:ph type="title"/>
          </p:nvPr>
        </p:nvSpPr>
        <p:spPr>
          <a:xfrm>
            <a:off x="3935760" y="367162"/>
            <a:ext cx="7996469" cy="325361"/>
          </a:xfrm>
        </p:spPr>
        <p:txBody>
          <a:bodyPr/>
          <a:lstStyle/>
          <a:p>
            <a:r>
              <a:rPr lang="en-GB" sz="2000" dirty="0"/>
              <a:t>Development Approach</a:t>
            </a:r>
          </a:p>
        </p:txBody>
      </p:sp>
      <p:sp>
        <p:nvSpPr>
          <p:cNvPr id="3" name="Slide Number Placeholder 2">
            <a:extLst>
              <a:ext uri="{FF2B5EF4-FFF2-40B4-BE49-F238E27FC236}">
                <a16:creationId xmlns:a16="http://schemas.microsoft.com/office/drawing/2014/main" id="{572FAC9A-FD4E-426A-A97C-7498CCB9CC84}"/>
              </a:ext>
            </a:extLst>
          </p:cNvPr>
          <p:cNvSpPr>
            <a:spLocks noGrp="1"/>
          </p:cNvSpPr>
          <p:nvPr>
            <p:ph type="sldNum" sz="quarter" idx="4"/>
          </p:nvPr>
        </p:nvSpPr>
        <p:spPr/>
        <p:txBody>
          <a:bodyPr/>
          <a:lstStyle/>
          <a:p>
            <a:fld id="{2D0DF9ED-8BA0-410B-84D1-2D8774E69E9E}" type="slidenum">
              <a:rPr lang="en-GB" altLang="en-US" smtClean="0"/>
              <a:pPr/>
              <a:t>3</a:t>
            </a:fld>
            <a:endParaRPr lang="en-GB" altLang="en-US" dirty="0"/>
          </a:p>
        </p:txBody>
      </p:sp>
      <p:graphicFrame>
        <p:nvGraphicFramePr>
          <p:cNvPr id="5" name="Content Placeholder 4">
            <a:extLst>
              <a:ext uri="{FF2B5EF4-FFF2-40B4-BE49-F238E27FC236}">
                <a16:creationId xmlns:a16="http://schemas.microsoft.com/office/drawing/2014/main" id="{FCF18A29-1242-4EBD-8657-BF86B2BD819C}"/>
              </a:ext>
            </a:extLst>
          </p:cNvPr>
          <p:cNvGraphicFramePr>
            <a:graphicFrameLocks noGrp="1"/>
          </p:cNvGraphicFramePr>
          <p:nvPr>
            <p:ph idx="1"/>
            <p:extLst>
              <p:ext uri="{D42A27DB-BD31-4B8C-83A1-F6EECF244321}">
                <p14:modId xmlns:p14="http://schemas.microsoft.com/office/powerpoint/2010/main" val="1798216399"/>
              </p:ext>
            </p:extLst>
          </p:nvPr>
        </p:nvGraphicFramePr>
        <p:xfrm>
          <a:off x="407368" y="1556792"/>
          <a:ext cx="10972800" cy="4391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E5D2D33C-400F-4A30-9DE1-9EAE3B238852}"/>
              </a:ext>
            </a:extLst>
          </p:cNvPr>
          <p:cNvSpPr txBox="1"/>
          <p:nvPr/>
        </p:nvSpPr>
        <p:spPr>
          <a:xfrm>
            <a:off x="9120336" y="2369110"/>
            <a:ext cx="2088232" cy="2585323"/>
          </a:xfrm>
          <a:prstGeom prst="rect">
            <a:avLst/>
          </a:prstGeom>
          <a:solidFill>
            <a:schemeClr val="accent1"/>
          </a:solidFill>
        </p:spPr>
        <p:txBody>
          <a:bodyPr wrap="square" rtlCol="0">
            <a:spAutoFit/>
          </a:bodyPr>
          <a:lstStyle/>
          <a:p>
            <a:r>
              <a:rPr lang="en-GB" sz="5400" dirty="0">
                <a:solidFill>
                  <a:schemeClr val="bg1"/>
                </a:solidFill>
              </a:rPr>
              <a:t>REC Data Spec </a:t>
            </a:r>
          </a:p>
        </p:txBody>
      </p:sp>
      <p:sp>
        <p:nvSpPr>
          <p:cNvPr id="8" name="TextBox 7">
            <a:extLst>
              <a:ext uri="{FF2B5EF4-FFF2-40B4-BE49-F238E27FC236}">
                <a16:creationId xmlns:a16="http://schemas.microsoft.com/office/drawing/2014/main" id="{E312166C-4DAA-43D0-8B4A-57BD66C744F0}"/>
              </a:ext>
            </a:extLst>
          </p:cNvPr>
          <p:cNvSpPr txBox="1"/>
          <p:nvPr/>
        </p:nvSpPr>
        <p:spPr>
          <a:xfrm>
            <a:off x="5159896" y="5267898"/>
            <a:ext cx="3156620" cy="584775"/>
          </a:xfrm>
          <a:prstGeom prst="rect">
            <a:avLst/>
          </a:prstGeom>
          <a:noFill/>
        </p:spPr>
        <p:txBody>
          <a:bodyPr wrap="square" rtlCol="0">
            <a:spAutoFit/>
          </a:bodyPr>
          <a:lstStyle/>
          <a:p>
            <a:pPr lvl="0">
              <a:buFontTx/>
              <a:buNone/>
            </a:pPr>
            <a:r>
              <a:rPr lang="en-GB" sz="1600" dirty="0"/>
              <a:t>Inclusion of UK Link data definitions to be considered further</a:t>
            </a:r>
          </a:p>
        </p:txBody>
      </p:sp>
      <p:sp>
        <p:nvSpPr>
          <p:cNvPr id="9" name="TextBox 8">
            <a:extLst>
              <a:ext uri="{FF2B5EF4-FFF2-40B4-BE49-F238E27FC236}">
                <a16:creationId xmlns:a16="http://schemas.microsoft.com/office/drawing/2014/main" id="{10B461D6-AB02-4AF6-9C54-C0494B0F4F1B}"/>
              </a:ext>
            </a:extLst>
          </p:cNvPr>
          <p:cNvSpPr txBox="1"/>
          <p:nvPr/>
        </p:nvSpPr>
        <p:spPr>
          <a:xfrm>
            <a:off x="5117314" y="2586051"/>
            <a:ext cx="3168352" cy="584775"/>
          </a:xfrm>
          <a:prstGeom prst="rect">
            <a:avLst/>
          </a:prstGeom>
          <a:noFill/>
        </p:spPr>
        <p:txBody>
          <a:bodyPr wrap="square" rtlCol="0">
            <a:spAutoFit/>
          </a:bodyPr>
          <a:lstStyle/>
          <a:p>
            <a:pPr lvl="0">
              <a:buFontTx/>
              <a:buNone/>
            </a:pPr>
            <a:r>
              <a:rPr lang="en-GB" sz="1600" dirty="0"/>
              <a:t>Metadata transformation, consolidation and migration</a:t>
            </a:r>
          </a:p>
        </p:txBody>
      </p:sp>
      <p:sp>
        <p:nvSpPr>
          <p:cNvPr id="10" name="TextBox 9">
            <a:extLst>
              <a:ext uri="{FF2B5EF4-FFF2-40B4-BE49-F238E27FC236}">
                <a16:creationId xmlns:a16="http://schemas.microsoft.com/office/drawing/2014/main" id="{3315E98A-1C0B-4576-8212-9FAC878268DE}"/>
              </a:ext>
            </a:extLst>
          </p:cNvPr>
          <p:cNvSpPr txBox="1"/>
          <p:nvPr/>
        </p:nvSpPr>
        <p:spPr>
          <a:xfrm>
            <a:off x="5117314" y="3545665"/>
            <a:ext cx="3168352" cy="584775"/>
          </a:xfrm>
          <a:prstGeom prst="rect">
            <a:avLst/>
          </a:prstGeom>
          <a:noFill/>
        </p:spPr>
        <p:txBody>
          <a:bodyPr wrap="square" rtlCol="0">
            <a:spAutoFit/>
          </a:bodyPr>
          <a:lstStyle/>
          <a:p>
            <a:pPr lvl="0">
              <a:buFontTx/>
              <a:buNone/>
            </a:pPr>
            <a:r>
              <a:rPr lang="en-GB" sz="1600" dirty="0"/>
              <a:t>Metadata transformation, consolidation and migration</a:t>
            </a:r>
          </a:p>
        </p:txBody>
      </p:sp>
      <p:sp>
        <p:nvSpPr>
          <p:cNvPr id="11" name="TextBox 10">
            <a:extLst>
              <a:ext uri="{FF2B5EF4-FFF2-40B4-BE49-F238E27FC236}">
                <a16:creationId xmlns:a16="http://schemas.microsoft.com/office/drawing/2014/main" id="{146679F2-105E-419D-ABA6-3D3E27B0436D}"/>
              </a:ext>
            </a:extLst>
          </p:cNvPr>
          <p:cNvSpPr txBox="1"/>
          <p:nvPr/>
        </p:nvSpPr>
        <p:spPr>
          <a:xfrm>
            <a:off x="5159896" y="4369658"/>
            <a:ext cx="3168352" cy="584775"/>
          </a:xfrm>
          <a:prstGeom prst="rect">
            <a:avLst/>
          </a:prstGeom>
          <a:noFill/>
        </p:spPr>
        <p:txBody>
          <a:bodyPr wrap="square" rtlCol="0">
            <a:spAutoFit/>
          </a:bodyPr>
          <a:lstStyle/>
          <a:p>
            <a:pPr lvl="0">
              <a:buFontTx/>
              <a:buNone/>
            </a:pPr>
            <a:r>
              <a:rPr lang="en-GB" sz="1600" dirty="0"/>
              <a:t>Metadata transformation, consolidation and migration</a:t>
            </a:r>
          </a:p>
        </p:txBody>
      </p:sp>
      <p:sp>
        <p:nvSpPr>
          <p:cNvPr id="12" name="TextBox 11">
            <a:extLst>
              <a:ext uri="{FF2B5EF4-FFF2-40B4-BE49-F238E27FC236}">
                <a16:creationId xmlns:a16="http://schemas.microsoft.com/office/drawing/2014/main" id="{7F02DEAD-178A-442C-90AD-A931E4AD902B}"/>
              </a:ext>
            </a:extLst>
          </p:cNvPr>
          <p:cNvSpPr txBox="1"/>
          <p:nvPr/>
        </p:nvSpPr>
        <p:spPr>
          <a:xfrm>
            <a:off x="5117314" y="1724935"/>
            <a:ext cx="3168352" cy="584775"/>
          </a:xfrm>
          <a:prstGeom prst="rect">
            <a:avLst/>
          </a:prstGeom>
          <a:noFill/>
        </p:spPr>
        <p:txBody>
          <a:bodyPr wrap="square" rtlCol="0">
            <a:spAutoFit/>
          </a:bodyPr>
          <a:lstStyle/>
          <a:p>
            <a:pPr lvl="0">
              <a:buFontTx/>
              <a:buNone/>
            </a:pPr>
            <a:r>
              <a:rPr lang="en-GB" sz="1600" dirty="0"/>
              <a:t>Metadata transformation to align with REC standard</a:t>
            </a:r>
          </a:p>
        </p:txBody>
      </p:sp>
      <p:sp>
        <p:nvSpPr>
          <p:cNvPr id="4"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2355308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2523-5C71-4803-98A4-2C75C8DA8DA7}"/>
              </a:ext>
            </a:extLst>
          </p:cNvPr>
          <p:cNvSpPr>
            <a:spLocks noGrp="1"/>
          </p:cNvSpPr>
          <p:nvPr>
            <p:ph type="title"/>
          </p:nvPr>
        </p:nvSpPr>
        <p:spPr/>
        <p:txBody>
          <a:bodyPr/>
          <a:lstStyle/>
          <a:p>
            <a:r>
              <a:rPr lang="en-GB" sz="2000" dirty="0"/>
              <a:t>Migration of Existing Metadata</a:t>
            </a:r>
          </a:p>
        </p:txBody>
      </p:sp>
      <p:sp>
        <p:nvSpPr>
          <p:cNvPr id="3" name="Slide Number Placeholder 2">
            <a:extLst>
              <a:ext uri="{FF2B5EF4-FFF2-40B4-BE49-F238E27FC236}">
                <a16:creationId xmlns:a16="http://schemas.microsoft.com/office/drawing/2014/main" id="{44FA441B-2B34-4790-8031-70870F1992AC}"/>
              </a:ext>
            </a:extLst>
          </p:cNvPr>
          <p:cNvSpPr>
            <a:spLocks noGrp="1"/>
          </p:cNvSpPr>
          <p:nvPr>
            <p:ph type="sldNum" sz="quarter" idx="4"/>
          </p:nvPr>
        </p:nvSpPr>
        <p:spPr/>
        <p:txBody>
          <a:bodyPr/>
          <a:lstStyle/>
          <a:p>
            <a:fld id="{2D0DF9ED-8BA0-410B-84D1-2D8774E69E9E}" type="slidenum">
              <a:rPr lang="en-GB" altLang="en-US" smtClean="0"/>
              <a:pPr/>
              <a:t>4</a:t>
            </a:fld>
            <a:endParaRPr lang="en-GB" altLang="en-US" dirty="0"/>
          </a:p>
        </p:txBody>
      </p:sp>
      <p:sp>
        <p:nvSpPr>
          <p:cNvPr id="4" name="Content Placeholder 3">
            <a:extLst>
              <a:ext uri="{FF2B5EF4-FFF2-40B4-BE49-F238E27FC236}">
                <a16:creationId xmlns:a16="http://schemas.microsoft.com/office/drawing/2014/main" id="{9F3B6DDB-8C05-4915-ABDD-C79FDF92167A}"/>
              </a:ext>
            </a:extLst>
          </p:cNvPr>
          <p:cNvSpPr>
            <a:spLocks noGrp="1"/>
          </p:cNvSpPr>
          <p:nvPr>
            <p:ph idx="1"/>
          </p:nvPr>
        </p:nvSpPr>
        <p:spPr>
          <a:xfrm>
            <a:off x="479376" y="1340768"/>
            <a:ext cx="10972800" cy="5013203"/>
          </a:xfrm>
        </p:spPr>
        <p:txBody>
          <a:bodyPr/>
          <a:lstStyle/>
          <a:p>
            <a:pPr marL="457200" indent="-457200">
              <a:buFont typeface="Arial" panose="020B0604020202020204" pitchFamily="34" charset="0"/>
              <a:buChar char="•"/>
            </a:pPr>
            <a:r>
              <a:rPr lang="en-GB" dirty="0"/>
              <a:t>Metadata currently held in the electricity DTC and SPAA DFCs will migrate into a single REC data catalogue.</a:t>
            </a:r>
          </a:p>
          <a:p>
            <a:pPr marL="457200" indent="-457200">
              <a:buFont typeface="Arial" panose="020B0604020202020204" pitchFamily="34" charset="0"/>
              <a:buChar char="•"/>
            </a:pPr>
            <a:r>
              <a:rPr lang="en-GB" dirty="0"/>
              <a:t>Where possible, duplicate data items will be consolidated e.g. a single definition of postcode rather than separate gas and electricity data items.</a:t>
            </a:r>
          </a:p>
          <a:p>
            <a:pPr marL="457200" indent="-457200">
              <a:buFont typeface="Arial" panose="020B0604020202020204" pitchFamily="34" charset="0"/>
              <a:buChar char="•"/>
            </a:pPr>
            <a:r>
              <a:rPr lang="en-GB" dirty="0"/>
              <a:t>Additional information populated to reflect the metadata standard e.g. data master and metadata owner.</a:t>
            </a:r>
          </a:p>
          <a:p>
            <a:pPr marL="457200" indent="-457200">
              <a:buFont typeface="Arial" panose="020B0604020202020204" pitchFamily="34" charset="0"/>
              <a:buChar char="•"/>
            </a:pPr>
            <a:r>
              <a:rPr lang="en-GB" dirty="0"/>
              <a:t>User interface developed to enable the metadata held by the Code Manager to be provided to market participants and service providers e.g. online access</a:t>
            </a:r>
          </a:p>
          <a:p>
            <a:endParaRPr lang="en-GB" dirty="0"/>
          </a:p>
        </p:txBody>
      </p:sp>
      <p:sp>
        <p:nvSpPr>
          <p:cNvPr id="5"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54318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E2FC-F313-4559-B5E7-C4F59A3087E7}"/>
              </a:ext>
            </a:extLst>
          </p:cNvPr>
          <p:cNvSpPr>
            <a:spLocks noGrp="1"/>
          </p:cNvSpPr>
          <p:nvPr>
            <p:ph type="title"/>
          </p:nvPr>
        </p:nvSpPr>
        <p:spPr/>
        <p:txBody>
          <a:bodyPr/>
          <a:lstStyle/>
          <a:p>
            <a:r>
              <a:rPr lang="en-GB" sz="2000" dirty="0"/>
              <a:t>Metadata Standard</a:t>
            </a:r>
          </a:p>
        </p:txBody>
      </p:sp>
      <p:sp>
        <p:nvSpPr>
          <p:cNvPr id="3" name="Slide Number Placeholder 2">
            <a:extLst>
              <a:ext uri="{FF2B5EF4-FFF2-40B4-BE49-F238E27FC236}">
                <a16:creationId xmlns:a16="http://schemas.microsoft.com/office/drawing/2014/main" id="{8ABFBF89-52D5-49DE-B131-E4A937B8D5EA}"/>
              </a:ext>
            </a:extLst>
          </p:cNvPr>
          <p:cNvSpPr>
            <a:spLocks noGrp="1"/>
          </p:cNvSpPr>
          <p:nvPr>
            <p:ph type="sldNum" sz="quarter" idx="4"/>
          </p:nvPr>
        </p:nvSpPr>
        <p:spPr/>
        <p:txBody>
          <a:bodyPr/>
          <a:lstStyle/>
          <a:p>
            <a:fld id="{2D0DF9ED-8BA0-410B-84D1-2D8774E69E9E}" type="slidenum">
              <a:rPr lang="en-GB" altLang="en-US" smtClean="0"/>
              <a:pPr/>
              <a:t>5</a:t>
            </a:fld>
            <a:endParaRPr lang="en-GB" altLang="en-US" dirty="0"/>
          </a:p>
        </p:txBody>
      </p:sp>
      <p:sp>
        <p:nvSpPr>
          <p:cNvPr id="4" name="Content Placeholder 3">
            <a:extLst>
              <a:ext uri="{FF2B5EF4-FFF2-40B4-BE49-F238E27FC236}">
                <a16:creationId xmlns:a16="http://schemas.microsoft.com/office/drawing/2014/main" id="{4DEFFC25-9B41-4005-BD7E-3C40DDF928EB}"/>
              </a:ext>
            </a:extLst>
          </p:cNvPr>
          <p:cNvSpPr>
            <a:spLocks noGrp="1"/>
          </p:cNvSpPr>
          <p:nvPr>
            <p:ph idx="1"/>
          </p:nvPr>
        </p:nvSpPr>
        <p:spPr>
          <a:xfrm>
            <a:off x="527381" y="1556797"/>
            <a:ext cx="10972800" cy="4968552"/>
          </a:xfrm>
        </p:spPr>
        <p:txBody>
          <a:bodyPr/>
          <a:lstStyle/>
          <a:p>
            <a:pPr marL="457200" indent="-457200">
              <a:buFont typeface="Arial" panose="020B0604020202020204" pitchFamily="34" charset="0"/>
              <a:buChar char="•"/>
            </a:pPr>
            <a:r>
              <a:rPr lang="en-GB" dirty="0"/>
              <a:t>A REC Metadata Standard is being developed which will define the data attributes used to record REC data e.g. data item definition, metadata owner, data type.</a:t>
            </a:r>
          </a:p>
          <a:p>
            <a:pPr marL="457200" indent="-457200">
              <a:buFont typeface="Arial" panose="020B0604020202020204" pitchFamily="34" charset="0"/>
              <a:buChar char="•"/>
            </a:pPr>
            <a:r>
              <a:rPr lang="en-GB" dirty="0"/>
              <a:t>This will reflect the content of existing metadata registers, plus additional attributes required for the new CSS arrangements.</a:t>
            </a:r>
          </a:p>
          <a:p>
            <a:pPr marL="457200" indent="-457200">
              <a:buFont typeface="Arial" panose="020B0604020202020204" pitchFamily="34" charset="0"/>
              <a:buChar char="•"/>
            </a:pPr>
            <a:r>
              <a:rPr lang="en-GB" dirty="0"/>
              <a:t>In addition the meta data will support the creation of interaction sequence diagrams and other market process related artefacts, i.e. enable the representation of the flow of messages between parties to support specific use cases.</a:t>
            </a:r>
          </a:p>
          <a:p>
            <a:endParaRPr lang="en-GB" dirty="0"/>
          </a:p>
        </p:txBody>
      </p:sp>
      <p:sp>
        <p:nvSpPr>
          <p:cNvPr id="5"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125805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E68BEA-0B53-4A6D-8B63-411E7E96B027}"/>
              </a:ext>
            </a:extLst>
          </p:cNvPr>
          <p:cNvSpPr txBox="1"/>
          <p:nvPr/>
        </p:nvSpPr>
        <p:spPr>
          <a:xfrm>
            <a:off x="5951984" y="267640"/>
            <a:ext cx="6110514" cy="707886"/>
          </a:xfrm>
          <a:prstGeom prst="rect">
            <a:avLst/>
          </a:prstGeom>
          <a:noFill/>
        </p:spPr>
        <p:txBody>
          <a:bodyPr wrap="square" rtlCol="0">
            <a:spAutoFit/>
          </a:bodyPr>
          <a:lstStyle/>
          <a:p>
            <a:pPr algn="r"/>
            <a:r>
              <a:rPr lang="en-GB" sz="2000" b="1" dirty="0">
                <a:solidFill>
                  <a:srgbClr val="495965"/>
                </a:solidFill>
                <a:latin typeface="Verdana" panose="020B0604030504040204" pitchFamily="34" charset="0"/>
                <a:ea typeface="Verdana" panose="020B0604030504040204" pitchFamily="34" charset="0"/>
                <a:cs typeface="Verdana" panose="020B0604030504040204" pitchFamily="34" charset="0"/>
              </a:rPr>
              <a:t>Overview of the REC Architecture Repository Metadata Model</a:t>
            </a:r>
          </a:p>
        </p:txBody>
      </p:sp>
      <p:pic>
        <p:nvPicPr>
          <p:cNvPr id="6" name="Picture 5" descr="A screenshot of a computer&#10;&#10;Description automatically generated">
            <a:extLst>
              <a:ext uri="{FF2B5EF4-FFF2-40B4-BE49-F238E27FC236}">
                <a16:creationId xmlns:a16="http://schemas.microsoft.com/office/drawing/2014/main" id="{851AC083-AC3F-4835-9AE4-8531F3C5C3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144" y="1184558"/>
            <a:ext cx="3580603" cy="5325727"/>
          </a:xfrm>
          <a:prstGeom prst="rect">
            <a:avLst/>
          </a:prstGeom>
        </p:spPr>
      </p:pic>
      <p:sp>
        <p:nvSpPr>
          <p:cNvPr id="7" name="TextBox 6">
            <a:extLst>
              <a:ext uri="{FF2B5EF4-FFF2-40B4-BE49-F238E27FC236}">
                <a16:creationId xmlns:a16="http://schemas.microsoft.com/office/drawing/2014/main" id="{9092C121-7181-4E12-9011-6519A7A11E87}"/>
              </a:ext>
            </a:extLst>
          </p:cNvPr>
          <p:cNvSpPr txBox="1"/>
          <p:nvPr/>
        </p:nvSpPr>
        <p:spPr>
          <a:xfrm>
            <a:off x="904672" y="1468877"/>
            <a:ext cx="5282119" cy="2308324"/>
          </a:xfrm>
          <a:prstGeom prst="rect">
            <a:avLst/>
          </a:prstGeom>
          <a:noFill/>
        </p:spPr>
        <p:txBody>
          <a:bodyPr wrap="square" rtlCol="0">
            <a:spAutoFit/>
          </a:bodyPr>
          <a:lstStyle/>
          <a:p>
            <a:pPr marL="285750" indent="-285750">
              <a:buFont typeface="Arial" panose="020B0604020202020204" pitchFamily="34" charset="0"/>
              <a:buChar char="•"/>
            </a:pPr>
            <a:r>
              <a:rPr lang="en-GB" dirty="0"/>
              <a:t>Model is a work in progress and will be presented at the next RDUG in detail.</a:t>
            </a:r>
          </a:p>
          <a:p>
            <a:endParaRPr lang="en-GB" dirty="0"/>
          </a:p>
          <a:p>
            <a:pPr marL="285750" indent="-285750">
              <a:buFont typeface="Arial" panose="020B0604020202020204" pitchFamily="34" charset="0"/>
              <a:buChar char="•"/>
            </a:pPr>
            <a:r>
              <a:rPr lang="en-GB" dirty="0"/>
              <a:t>The model supports all of the architectural components referenced as being within the REC Technical Specification.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Key building block for the digitalisation of the REC</a:t>
            </a:r>
          </a:p>
        </p:txBody>
      </p:sp>
      <p:sp>
        <p:nvSpPr>
          <p:cNvPr id="2" name="Footer Placeholder 1"/>
          <p:cNvSpPr>
            <a:spLocks noGrp="1"/>
          </p:cNvSpPr>
          <p:nvPr>
            <p:ph type="ftr" sz="quarter" idx="11"/>
            <p:custDataLst>
              <p:tags r:id="rId1"/>
            </p:custDataLst>
          </p:nvPr>
        </p:nvSpPr>
        <p:spPr>
          <a:xfrm>
            <a:off x="0" y="0"/>
            <a:ext cx="12192000" cy="0"/>
          </a:xfrm>
        </p:spPr>
        <p:txBody>
          <a:bodyPr/>
          <a:lstStyle/>
          <a:p>
            <a:pPr algn="ctr"/>
            <a:r>
              <a:rPr lang="en-GB" smtClean="0"/>
              <a:t>       </a:t>
            </a:r>
            <a:r>
              <a:rPr lang="en-GB" sz="1100" smtClean="0">
                <a:latin typeface="Calibri" panose="020F0502020204030204" pitchFamily="34" charset="0"/>
              </a:rPr>
              <a:t>
</a:t>
            </a:r>
            <a:r>
              <a:rPr lang="en-GB" smtClean="0"/>
              <a:t>  </a:t>
            </a:r>
            <a:endParaRPr lang="en-GB"/>
          </a:p>
        </p:txBody>
      </p:sp>
    </p:spTree>
    <p:extLst>
      <p:ext uri="{BB962C8B-B14F-4D97-AF65-F5344CB8AC3E}">
        <p14:creationId xmlns:p14="http://schemas.microsoft.com/office/powerpoint/2010/main" val="286415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E68BEA-0B53-4A6D-8B63-411E7E96B027}"/>
              </a:ext>
            </a:extLst>
          </p:cNvPr>
          <p:cNvSpPr txBox="1"/>
          <p:nvPr/>
        </p:nvSpPr>
        <p:spPr>
          <a:xfrm>
            <a:off x="5807968" y="404664"/>
            <a:ext cx="6110514" cy="400110"/>
          </a:xfrm>
          <a:prstGeom prst="rect">
            <a:avLst/>
          </a:prstGeom>
          <a:noFill/>
        </p:spPr>
        <p:txBody>
          <a:bodyPr wrap="square" rtlCol="0">
            <a:spAutoFit/>
          </a:bodyPr>
          <a:lstStyle/>
          <a:p>
            <a:pPr algn="r"/>
            <a:r>
              <a:rPr lang="en-GB" sz="2000" b="1" dirty="0">
                <a:solidFill>
                  <a:srgbClr val="495965"/>
                </a:solidFill>
                <a:latin typeface="Verdana" panose="020B0604030504040204" pitchFamily="34" charset="0"/>
                <a:ea typeface="Verdana" panose="020B0604030504040204" pitchFamily="34" charset="0"/>
                <a:cs typeface="Verdana" panose="020B0604030504040204" pitchFamily="34" charset="0"/>
              </a:rPr>
              <a:t>Data Items and messages / files</a:t>
            </a:r>
          </a:p>
        </p:txBody>
      </p:sp>
      <p:pic>
        <p:nvPicPr>
          <p:cNvPr id="6" name="Picture 5" descr="A screenshot of a computer&#10;&#10;Description automatically generated">
            <a:extLst>
              <a:ext uri="{FF2B5EF4-FFF2-40B4-BE49-F238E27FC236}">
                <a16:creationId xmlns:a16="http://schemas.microsoft.com/office/drawing/2014/main" id="{851AC083-AC3F-4835-9AE4-8531F3C5C3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614" b="41201"/>
          <a:stretch/>
        </p:blipFill>
        <p:spPr>
          <a:xfrm>
            <a:off x="6456040" y="1117557"/>
            <a:ext cx="5129062" cy="5444741"/>
          </a:xfrm>
          <a:prstGeom prst="rect">
            <a:avLst/>
          </a:prstGeom>
        </p:spPr>
      </p:pic>
      <p:sp>
        <p:nvSpPr>
          <p:cNvPr id="5" name="TextBox 4">
            <a:extLst>
              <a:ext uri="{FF2B5EF4-FFF2-40B4-BE49-F238E27FC236}">
                <a16:creationId xmlns:a16="http://schemas.microsoft.com/office/drawing/2014/main" id="{22B94AAD-D4ED-48DF-8DD3-208452ADCEBD}"/>
              </a:ext>
            </a:extLst>
          </p:cNvPr>
          <p:cNvSpPr txBox="1"/>
          <p:nvPr/>
        </p:nvSpPr>
        <p:spPr>
          <a:xfrm>
            <a:off x="904672" y="1468877"/>
            <a:ext cx="4513489" cy="4524315"/>
          </a:xfrm>
          <a:prstGeom prst="rect">
            <a:avLst/>
          </a:prstGeom>
          <a:noFill/>
        </p:spPr>
        <p:txBody>
          <a:bodyPr wrap="square" rtlCol="0">
            <a:spAutoFit/>
          </a:bodyPr>
          <a:lstStyle/>
          <a:p>
            <a:pPr marL="285750" indent="-285750">
              <a:buFont typeface="Arial" panose="020B0604020202020204" pitchFamily="34" charset="0"/>
              <a:buChar char="•"/>
            </a:pPr>
            <a:r>
              <a:rPr lang="en-GB" dirty="0"/>
              <a:t>Will enable common model for DTC, CSS, RGMA, SPAA and UNC.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Will contain existing elements of those formats.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Will define code master, data master and master central register [if appropriate]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Messages between parties will be defined and variants of messages [e.g. different instances of the ONUPD or D0148]</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Digitisation of content currently held only in documented explanatory text (e.g. annex C of the DTC).</a:t>
            </a:r>
          </a:p>
        </p:txBody>
      </p:sp>
      <p:sp>
        <p:nvSpPr>
          <p:cNvPr id="2" name="Footer Placeholder 1"/>
          <p:cNvSpPr>
            <a:spLocks noGrp="1"/>
          </p:cNvSpPr>
          <p:nvPr>
            <p:ph type="ftr" sz="quarter" idx="11"/>
            <p:custDataLst>
              <p:tags r:id="rId1"/>
            </p:custDataLst>
          </p:nvPr>
        </p:nvSpPr>
        <p:spPr>
          <a:xfrm>
            <a:off x="0" y="0"/>
            <a:ext cx="12192000" cy="0"/>
          </a:xfrm>
        </p:spPr>
        <p:txBody>
          <a:bodyPr/>
          <a:lstStyle/>
          <a:p>
            <a:pPr algn="ctr"/>
            <a:r>
              <a:rPr lang="en-GB" smtClean="0"/>
              <a:t>       </a:t>
            </a:r>
            <a:r>
              <a:rPr lang="en-GB" sz="1100" smtClean="0">
                <a:latin typeface="Calibri" panose="020F0502020204030204" pitchFamily="34" charset="0"/>
              </a:rPr>
              <a:t>
</a:t>
            </a:r>
            <a:r>
              <a:rPr lang="en-GB" smtClean="0"/>
              <a:t>  </a:t>
            </a:r>
            <a:endParaRPr lang="en-GB"/>
          </a:p>
        </p:txBody>
      </p:sp>
    </p:spTree>
    <p:extLst>
      <p:ext uri="{BB962C8B-B14F-4D97-AF65-F5344CB8AC3E}">
        <p14:creationId xmlns:p14="http://schemas.microsoft.com/office/powerpoint/2010/main" val="188621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E68BEA-0B53-4A6D-8B63-411E7E96B027}"/>
              </a:ext>
            </a:extLst>
          </p:cNvPr>
          <p:cNvSpPr txBox="1"/>
          <p:nvPr/>
        </p:nvSpPr>
        <p:spPr>
          <a:xfrm>
            <a:off x="5735960" y="404664"/>
            <a:ext cx="6110514" cy="400110"/>
          </a:xfrm>
          <a:prstGeom prst="rect">
            <a:avLst/>
          </a:prstGeom>
          <a:noFill/>
        </p:spPr>
        <p:txBody>
          <a:bodyPr wrap="square" rtlCol="0">
            <a:spAutoFit/>
          </a:bodyPr>
          <a:lstStyle/>
          <a:p>
            <a:pPr algn="r"/>
            <a:r>
              <a:rPr lang="en-GB" sz="2000" b="1" dirty="0">
                <a:solidFill>
                  <a:srgbClr val="495965"/>
                </a:solidFill>
                <a:latin typeface="Verdana" panose="020B0604030504040204" pitchFamily="34" charset="0"/>
                <a:ea typeface="Verdana" panose="020B0604030504040204" pitchFamily="34" charset="0"/>
                <a:cs typeface="Verdana" panose="020B0604030504040204" pitchFamily="34" charset="0"/>
              </a:rPr>
              <a:t>Process and Sequence Flow</a:t>
            </a:r>
          </a:p>
        </p:txBody>
      </p:sp>
      <p:sp>
        <p:nvSpPr>
          <p:cNvPr id="5" name="TextBox 4">
            <a:extLst>
              <a:ext uri="{FF2B5EF4-FFF2-40B4-BE49-F238E27FC236}">
                <a16:creationId xmlns:a16="http://schemas.microsoft.com/office/drawing/2014/main" id="{22B94AAD-D4ED-48DF-8DD3-208452ADCEBD}"/>
              </a:ext>
            </a:extLst>
          </p:cNvPr>
          <p:cNvSpPr txBox="1"/>
          <p:nvPr/>
        </p:nvSpPr>
        <p:spPr>
          <a:xfrm>
            <a:off x="904672" y="1468877"/>
            <a:ext cx="4513489" cy="3416320"/>
          </a:xfrm>
          <a:prstGeom prst="rect">
            <a:avLst/>
          </a:prstGeom>
          <a:noFill/>
        </p:spPr>
        <p:txBody>
          <a:bodyPr wrap="square" rtlCol="0">
            <a:spAutoFit/>
          </a:bodyPr>
          <a:lstStyle/>
          <a:p>
            <a:pPr marL="285750" indent="-285750">
              <a:buFont typeface="Arial" panose="020B0604020202020204" pitchFamily="34" charset="0"/>
              <a:buChar char="•"/>
            </a:pPr>
            <a:r>
              <a:rPr lang="en-GB" dirty="0"/>
              <a:t>Will enable common model for REC message sequence interactions and business processes.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be based on specific use cases /market events.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Additional items to be added to the model:</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Configuration Management</a:t>
            </a:r>
          </a:p>
          <a:p>
            <a:pPr marL="742950" lvl="1" indent="-285750">
              <a:buFont typeface="Arial" panose="020B0604020202020204" pitchFamily="34" charset="0"/>
              <a:buChar char="•"/>
            </a:pPr>
            <a:r>
              <a:rPr lang="en-GB" dirty="0"/>
              <a:t>Business Rules (if additional to data item or message object classes)</a:t>
            </a:r>
          </a:p>
        </p:txBody>
      </p:sp>
      <p:pic>
        <p:nvPicPr>
          <p:cNvPr id="7" name="Picture 6" descr="A screenshot of a computer&#10;&#10;Description automatically generated">
            <a:extLst>
              <a:ext uri="{FF2B5EF4-FFF2-40B4-BE49-F238E27FC236}">
                <a16:creationId xmlns:a16="http://schemas.microsoft.com/office/drawing/2014/main" id="{E6FD2F5B-3FC7-45FB-9812-42D07B2C30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037" t="20386" b="8555"/>
          <a:stretch/>
        </p:blipFill>
        <p:spPr>
          <a:xfrm>
            <a:off x="7875319" y="1268760"/>
            <a:ext cx="2561551" cy="5529415"/>
          </a:xfrm>
          <a:prstGeom prst="rect">
            <a:avLst/>
          </a:prstGeom>
        </p:spPr>
      </p:pic>
      <p:sp>
        <p:nvSpPr>
          <p:cNvPr id="2" name="Footer Placeholder 1"/>
          <p:cNvSpPr>
            <a:spLocks noGrp="1"/>
          </p:cNvSpPr>
          <p:nvPr>
            <p:ph type="ftr" sz="quarter" idx="11"/>
            <p:custDataLst>
              <p:tags r:id="rId1"/>
            </p:custDataLst>
          </p:nvPr>
        </p:nvSpPr>
        <p:spPr>
          <a:xfrm>
            <a:off x="0" y="0"/>
            <a:ext cx="12192000" cy="0"/>
          </a:xfrm>
        </p:spPr>
        <p:txBody>
          <a:bodyPr/>
          <a:lstStyle/>
          <a:p>
            <a:pPr algn="ctr"/>
            <a:r>
              <a:rPr lang="en-GB" smtClean="0"/>
              <a:t>       </a:t>
            </a:r>
            <a:r>
              <a:rPr lang="en-GB" sz="1100" smtClean="0">
                <a:latin typeface="Calibri" panose="020F0502020204030204" pitchFamily="34" charset="0"/>
              </a:rPr>
              <a:t>
</a:t>
            </a:r>
            <a:r>
              <a:rPr lang="en-GB" smtClean="0"/>
              <a:t>  </a:t>
            </a:r>
            <a:endParaRPr lang="en-GB"/>
          </a:p>
        </p:txBody>
      </p:sp>
    </p:spTree>
    <p:extLst>
      <p:ext uri="{BB962C8B-B14F-4D97-AF65-F5344CB8AC3E}">
        <p14:creationId xmlns:p14="http://schemas.microsoft.com/office/powerpoint/2010/main" val="172006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FF9-1706-4EA2-A29F-8821EC282072}"/>
              </a:ext>
            </a:extLst>
          </p:cNvPr>
          <p:cNvSpPr>
            <a:spLocks noGrp="1"/>
          </p:cNvSpPr>
          <p:nvPr>
            <p:ph type="title"/>
          </p:nvPr>
        </p:nvSpPr>
        <p:spPr/>
        <p:txBody>
          <a:bodyPr/>
          <a:lstStyle/>
          <a:p>
            <a:r>
              <a:rPr lang="en-GB" sz="2000" dirty="0"/>
              <a:t>Cross Code Governance Framework</a:t>
            </a:r>
          </a:p>
        </p:txBody>
      </p:sp>
      <p:sp>
        <p:nvSpPr>
          <p:cNvPr id="3" name="Slide Number Placeholder 2">
            <a:extLst>
              <a:ext uri="{FF2B5EF4-FFF2-40B4-BE49-F238E27FC236}">
                <a16:creationId xmlns:a16="http://schemas.microsoft.com/office/drawing/2014/main" id="{4CE4CDDA-1000-4508-A8E6-66168AA1321F}"/>
              </a:ext>
            </a:extLst>
          </p:cNvPr>
          <p:cNvSpPr>
            <a:spLocks noGrp="1"/>
          </p:cNvSpPr>
          <p:nvPr>
            <p:ph type="sldNum" sz="quarter" idx="4"/>
          </p:nvPr>
        </p:nvSpPr>
        <p:spPr/>
        <p:txBody>
          <a:bodyPr/>
          <a:lstStyle/>
          <a:p>
            <a:fld id="{2D0DF9ED-8BA0-410B-84D1-2D8774E69E9E}" type="slidenum">
              <a:rPr lang="en-GB" altLang="en-US" smtClean="0"/>
              <a:pPr/>
              <a:t>9</a:t>
            </a:fld>
            <a:endParaRPr lang="en-GB" altLang="en-US" dirty="0"/>
          </a:p>
        </p:txBody>
      </p:sp>
      <p:sp>
        <p:nvSpPr>
          <p:cNvPr id="4" name="Content Placeholder 3">
            <a:extLst>
              <a:ext uri="{FF2B5EF4-FFF2-40B4-BE49-F238E27FC236}">
                <a16:creationId xmlns:a16="http://schemas.microsoft.com/office/drawing/2014/main" id="{BC336F81-039D-40CE-B4D6-2EC7F5DDF58C}"/>
              </a:ext>
            </a:extLst>
          </p:cNvPr>
          <p:cNvSpPr>
            <a:spLocks noGrp="1"/>
          </p:cNvSpPr>
          <p:nvPr>
            <p:ph idx="1"/>
          </p:nvPr>
        </p:nvSpPr>
        <p:spPr>
          <a:xfrm>
            <a:off x="479376" y="1340768"/>
            <a:ext cx="10972800" cy="5013203"/>
          </a:xfrm>
        </p:spPr>
        <p:txBody>
          <a:bodyPr/>
          <a:lstStyle/>
          <a:p>
            <a:pPr marL="457200" lvl="1" indent="-457200">
              <a:buFont typeface="Arial" panose="020B0604020202020204" pitchFamily="34" charset="0"/>
              <a:buChar char="•"/>
            </a:pPr>
            <a:r>
              <a:rPr lang="en-GB" dirty="0">
                <a:solidFill>
                  <a:srgbClr val="495965"/>
                </a:solidFill>
              </a:rPr>
              <a:t>REC to host the Data Specification, however control over the contents will sit with the Metadata Owner.</a:t>
            </a:r>
          </a:p>
          <a:p>
            <a:pPr marL="457200" lvl="1" indent="-457200">
              <a:buFont typeface="Arial" panose="020B0604020202020204" pitchFamily="34" charset="0"/>
              <a:buChar char="•"/>
            </a:pPr>
            <a:r>
              <a:rPr lang="en-GB" dirty="0">
                <a:solidFill>
                  <a:srgbClr val="495965"/>
                </a:solidFill>
              </a:rPr>
              <a:t>Metadata Owners to include REC, BSC, DCUSA and potentially UNC.</a:t>
            </a:r>
          </a:p>
          <a:p>
            <a:pPr marL="457200" lvl="1" indent="-457200">
              <a:buFont typeface="Arial" panose="020B0604020202020204" pitchFamily="34" charset="0"/>
              <a:buChar char="•"/>
            </a:pPr>
            <a:r>
              <a:rPr lang="en-GB" dirty="0">
                <a:solidFill>
                  <a:srgbClr val="495965"/>
                </a:solidFill>
              </a:rPr>
              <a:t>For example - changes to data flows used for BSC processes will be considered under the BSC change process and outcome reflected in REC Data Specification.</a:t>
            </a:r>
          </a:p>
          <a:p>
            <a:pPr marL="457200" lvl="1" indent="-457200">
              <a:buFont typeface="Arial" panose="020B0604020202020204" pitchFamily="34" charset="0"/>
              <a:buChar char="•"/>
            </a:pPr>
            <a:r>
              <a:rPr lang="en-GB" dirty="0">
                <a:solidFill>
                  <a:srgbClr val="495965"/>
                </a:solidFill>
              </a:rPr>
              <a:t>The lead code will be responsible for ensuring all impacted parties are engaged.</a:t>
            </a:r>
          </a:p>
          <a:p>
            <a:pPr marL="457200" lvl="1" indent="-457200">
              <a:buFont typeface="Arial" panose="020B0604020202020204" pitchFamily="34" charset="0"/>
              <a:buChar char="•"/>
            </a:pPr>
            <a:r>
              <a:rPr lang="en-GB" dirty="0">
                <a:solidFill>
                  <a:srgbClr val="495965"/>
                </a:solidFill>
              </a:rPr>
              <a:t>Cross Code Steering Group established to oversee the process </a:t>
            </a:r>
            <a:r>
              <a:rPr lang="en-GB" dirty="0"/>
              <a:t>	</a:t>
            </a:r>
          </a:p>
        </p:txBody>
      </p:sp>
      <p:sp>
        <p:nvSpPr>
          <p:cNvPr id="5" name="BJPseudoFooter"/>
          <p:cNvSpPr txBox="1"/>
          <p:nvPr>
            <p:custDataLst>
              <p:tags r:id="rId1"/>
            </p:custDataLst>
          </p:nvPr>
        </p:nvSpPr>
        <p:spPr>
          <a:xfrm>
            <a:off x="127000" y="6445190"/>
            <a:ext cx="11938000" cy="400110"/>
          </a:xfrm>
          <a:prstGeom prst="rect">
            <a:avLst/>
          </a:prstGeom>
          <a:noFill/>
        </p:spPr>
        <p:txBody>
          <a:bodyPr vert="horz" rtlCol="0">
            <a:spAutoFit/>
          </a:bodyPr>
          <a:lstStyle/>
          <a:p>
            <a:pPr algn="ctr"/>
            <a:r>
              <a:rPr lang="en-GB" sz="900" smtClean="0">
                <a:solidFill>
                  <a:srgbClr val="000000"/>
                </a:solidFill>
                <a:latin typeface="Verdana" panose="020B0604030504040204" pitchFamily="34" charset="0"/>
              </a:rPr>
              <a:t>       </a:t>
            </a:r>
            <a:r>
              <a:rPr lang="en-GB" sz="1100" smtClean="0">
                <a:solidFill>
                  <a:srgbClr val="000000"/>
                </a:solidFill>
              </a:rPr>
              <a:t>
</a:t>
            </a:r>
            <a:r>
              <a:rPr lang="en-GB" sz="900" smtClean="0">
                <a:solidFill>
                  <a:srgbClr val="000000"/>
                </a:solidFill>
                <a:latin typeface="Verdana" panose="020B0604030504040204" pitchFamily="34" charset="0"/>
              </a:rPr>
              <a:t>  </a:t>
            </a:r>
            <a:endParaRPr lang="en-GB" sz="900">
              <a:solidFill>
                <a:srgbClr val="000000"/>
              </a:solidFill>
              <a:latin typeface="Verdana" panose="020B0604030504040204" pitchFamily="34" charset="0"/>
            </a:endParaRPr>
          </a:p>
        </p:txBody>
      </p:sp>
    </p:spTree>
    <p:extLst>
      <p:ext uri="{BB962C8B-B14F-4D97-AF65-F5344CB8AC3E}">
        <p14:creationId xmlns:p14="http://schemas.microsoft.com/office/powerpoint/2010/main" val="7900002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entationOfgem201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ntent Type 1" ma:contentTypeID="0x010100B73AC9881012B84386BD33078BAD49E300B93FF1DBD378EE4AB39A06A2A90A6E3A" ma:contentTypeVersion="22" ma:contentTypeDescription="" ma:contentTypeScope="" ma:versionID="48568ad244525aa6c0cdd0acbc171d90">
  <xsd:schema xmlns:xsd="http://www.w3.org/2001/XMLSchema" xmlns:xs="http://www.w3.org/2001/XMLSchema" xmlns:p="http://schemas.microsoft.com/office/2006/metadata/properties" xmlns:ns2="74565e04-d6b2-45a3-b9b7-4a15edde7cb9" xmlns:ns3="631298fc-6a88-4548-b7d9-3b164918c4a3" xmlns:ns4="9307eae2-cc78-4b03-9c22-11b6a6540e14" targetNamespace="http://schemas.microsoft.com/office/2006/metadata/properties" ma:root="true" ma:fieldsID="40f6372b3046e31f765d94eab970f267" ns2:_="" ns3:_="" ns4:_="">
    <xsd:import namespace="74565e04-d6b2-45a3-b9b7-4a15edde7cb9"/>
    <xsd:import namespace="631298fc-6a88-4548-b7d9-3b164918c4a3"/>
    <xsd:import namespace="9307eae2-cc78-4b03-9c22-11b6a6540e14"/>
    <xsd:element name="properties">
      <xsd:complexType>
        <xsd:sequence>
          <xsd:element name="documentManagement">
            <xsd:complexType>
              <xsd:all>
                <xsd:element ref="ns2:Workstream" minOccurs="0"/>
                <xsd:element ref="ns2:Document_x0020_Type" minOccurs="0"/>
                <xsd:element ref="ns2:Document_x0020_Status" minOccurs="0"/>
                <xsd:element ref="ns3:Classification" minOccurs="0"/>
                <xsd:element ref="ns3:Descriptor" minOccurs="0"/>
                <xsd:element ref="ns2:Event_x0020_Date" minOccurs="0"/>
                <xsd:element ref="ns3:TaxCatchAll" minOccurs="0"/>
                <xsd:element ref="ns3:TaxCatchAllLabel" minOccurs="0"/>
                <xsd:element ref="ns2:jfc60aaa43c242a7a3a374b1462ecca8" minOccurs="0"/>
                <xsd:element ref="ns4:jdd4b0e66e4b4c9c97e4aaa2176ba5d2" minOccurs="0"/>
                <xsd:element ref="ns4:BJSCInternalLabel" minOccurs="0"/>
                <xsd:element ref="ns4:BJSCdd9eba61_x002D_d6b9_x002D_469b_x" minOccurs="0"/>
                <xsd:element ref="ns4:BJSCc5a055b0_x002D_1bed_x002D_4579_x" minOccurs="0"/>
                <xsd:element ref="ns4:BJSCSummaryMarking" minOccurs="0"/>
                <xsd:element ref="ns4:Programme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65e04-d6b2-45a3-b9b7-4a15edde7cb9" elementFormDefault="qualified">
    <xsd:import namespace="http://schemas.microsoft.com/office/2006/documentManagement/types"/>
    <xsd:import namespace="http://schemas.microsoft.com/office/infopath/2007/PartnerControls"/>
    <xsd:element name="Workstream" ma:index="1" nillable="true" ma:displayName="Workstream" ma:format="Dropdown" ma:internalName="Workstream">
      <xsd:simpleType>
        <xsd:restriction base="dms:Choice">
          <xsd:enumeration value="Archive"/>
          <xsd:enumeration value="Blueprint Design Authority"/>
          <xsd:enumeration value="Business process design"/>
          <xsd:enumeration value="Change Requests"/>
          <xsd:enumeration value="Commercial design"/>
          <xsd:enumeration value="CSS Design"/>
          <xsd:enumeration value="Data"/>
          <xsd:enumeration value="Delivery"/>
          <xsd:enumeration value="Delivery strategy"/>
          <xsd:enumeration value="Design Authority"/>
          <xsd:enumeration value="Design Baseline"/>
          <xsd:enumeration value="DIAT"/>
          <xsd:enumeration value="EDAG"/>
          <xsd:enumeration value="FSEG"/>
          <xsd:enumeration value="Governance"/>
          <xsd:enumeration value="Near Term Improvements"/>
          <xsd:enumeration value="Planning Documentation"/>
          <xsd:enumeration value="Programme board"/>
          <xsd:enumeration value="Programme management"/>
          <xsd:enumeration value="Regulatory design"/>
          <xsd:enumeration value="Security"/>
          <xsd:enumeration value="Senior stakeholder group"/>
          <xsd:enumeration value="SPDG"/>
          <xsd:enumeration value="Stakeholder engagement"/>
          <xsd:enumeration value="Technical Design Authority"/>
          <xsd:enumeration value="Queries"/>
          <xsd:enumeration value="Testing"/>
        </xsd:restriction>
      </xsd:simpleType>
    </xsd:element>
    <xsd:element name="Document_x0020_Type" ma:index="3" nillable="true" ma:displayName="Document Type" ma:format="Dropdown" ma:internalName="Document_x0020_Type">
      <xsd:simpleType>
        <xsd:restriction base="dms:Choice">
          <xsd:enumeration value="Adminstrative document"/>
          <xsd:enumeration value="Project Management document"/>
          <xsd:enumeration value="Management paper"/>
          <xsd:enumeration value="Briefing note / internal paper"/>
          <xsd:enumeration value="Agenda"/>
          <xsd:enumeration value="Minutes / meeting note"/>
          <xsd:enumeration value="Presentation"/>
          <xsd:enumeration value="Publication"/>
          <xsd:enumeration value="Information Request"/>
          <xsd:enumeration value="Consultation"/>
          <xsd:enumeration value="Data"/>
          <xsd:enumeration value="Analysis"/>
          <xsd:enumeration value="Economic model"/>
          <xsd:enumeration value="Modelling results"/>
          <xsd:enumeration value="Email correspondence"/>
          <xsd:enumeration value="Letter"/>
          <xsd:enumeration value="Legal advice"/>
          <xsd:enumeration value="Licence / code / legal text"/>
          <xsd:enumeration value="FOI request"/>
          <xsd:enumeration value="Process flow"/>
        </xsd:restriction>
      </xsd:simpleType>
    </xsd:element>
    <xsd:element name="Document_x0020_Status" ma:index="5" nillable="true" ma:displayName="Document Status" ma:format="RadioButtons" ma:internalName="Document_x0020_Status">
      <xsd:simpleType>
        <xsd:restriction base="dms:Choice">
          <xsd:enumeration value="Draft"/>
          <xsd:enumeration value="Final"/>
        </xsd:restriction>
      </xsd:simpleType>
    </xsd:element>
    <xsd:element name="Event_x0020_Date" ma:index="8" nillable="true" ma:displayName="Event Date" ma:format="DateOnly" ma:indexed="true" ma:internalName="Event_x0020_Date">
      <xsd:simpleType>
        <xsd:restriction base="dms:DateTime"/>
      </xsd:simpleType>
    </xsd:element>
    <xsd:element name="jfc60aaa43c242a7a3a374b1462ecca8" ma:index="16" nillable="true" ma:taxonomy="true" ma:internalName="jfc60aaa43c242a7a3a374b1462ecca8" ma:taxonomyFieldName="Organisation_Contactshare" ma:displayName="Organisation_Contactshare" ma:indexed="true" ma:default="" ma:fieldId="{3fc60aaa-43c2-42a7-a3a3-74b1462ecca8}" ma:sspId="ca9306fc-8436-45f0-b931-e34f519be3a3" ma:termSetId="198f4597-1449-4407-9082-75aad48ce81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298fc-6a88-4548-b7d9-3b164918c4a3" elementFormDefault="qualified">
    <xsd:import namespace="http://schemas.microsoft.com/office/2006/documentManagement/types"/>
    <xsd:import namespace="http://schemas.microsoft.com/office/infopath/2007/PartnerControls"/>
    <xsd:element name="Classification" ma:index="6" nillable="true" ma:displayName="Classification" ma:default="OFFICIAL" ma:format="Dropdown" ma:hidden="true" ma:internalName="Classification" ma:readOnly="false">
      <xsd:simpleType>
        <xsd:restriction base="dms:Choice">
          <xsd:enumeration value="OFFICIAL"/>
          <xsd:enumeration value="OFFICIAL SENSITIVE"/>
          <xsd:enumeration value="Unclassified"/>
          <xsd:enumeration value="Protect"/>
          <xsd:enumeration value="Restricted"/>
        </xsd:restriction>
      </xsd:simpleType>
    </xsd:element>
    <xsd:element name="Descriptor" ma:index="7" nillable="true" ma:displayName="Descriptor" ma:format="Dropdown" ma:hidden="true" ma:internalName="Descriptor" ma:readOnly="false">
      <xsd:simpleType>
        <xsd:restriction base="dms:Choice">
          <xsd:enumeration value="Commercial"/>
          <xsd:enumeration value="Management"/>
          <xsd:enumeration value="Market Sensitive"/>
          <xsd:enumeration value="Staff"/>
        </xsd:restriction>
      </xsd:simpleType>
    </xsd:element>
    <xsd:element name="TaxCatchAll" ma:index="9" nillable="true" ma:displayName="Taxonomy Catch All Column" ma:hidden="true" ma:list="{7322fadc-f799-4e41-8862-be1b14da3f2e}" ma:internalName="TaxCatchAll" ma:showField="CatchAllData" ma:web="74565e04-d6b2-45a3-b9b7-4a15edde7c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322fadc-f799-4e41-8862-be1b14da3f2e}" ma:internalName="TaxCatchAllLabel" ma:readOnly="true" ma:showField="CatchAllDataLabel" ma:web="74565e04-d6b2-45a3-b9b7-4a15edde7c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07eae2-cc78-4b03-9c22-11b6a6540e14" elementFormDefault="qualified">
    <xsd:import namespace="http://schemas.microsoft.com/office/2006/documentManagement/types"/>
    <xsd:import namespace="http://schemas.microsoft.com/office/infopath/2007/PartnerControls"/>
    <xsd:element name="jdd4b0e66e4b4c9c97e4aaa2176ba5d2" ma:index="19" nillable="true" ma:taxonomy="true" ma:internalName="jdd4b0e66e4b4c9c97e4aaa2176ba5d2" ma:taxonomyFieldName="Switching_programme_folksonomy" ma:displayName="Switching_programme_folksonomy" ma:default="" ma:fieldId="{3dd4b0e6-6e4b-4c9c-97e4-aaa2176ba5d2}" ma:taxonomyMulti="true" ma:sspId="ca9306fc-8436-45f0-b931-e34f519be3a3" ma:termSetId="d489b2e8-374a-47a3-a44e-3f1b5aae522d" ma:anchorId="00000000-0000-0000-0000-000000000000" ma:open="true" ma:isKeyword="false">
      <xsd:complexType>
        <xsd:sequence>
          <xsd:element ref="pc:Terms" minOccurs="0" maxOccurs="1"/>
        </xsd:sequence>
      </xsd:complexType>
    </xsd:element>
    <xsd:element name="BJSCInternalLabel" ma:index="20" nillable="true" ma:displayName="Classifier Label" ma:internalName="BJSCInternalLabel">
      <xsd:simpleType>
        <xsd:restriction base="dms:Unknown"/>
      </xsd:simpleType>
    </xsd:element>
    <xsd:element name="BJSCdd9eba61_x002D_d6b9_x002D_469b_x" ma:index="21" nillable="true" ma:displayName="Audience" ma:internalName="BJSCdd9eba61_x002D_d6b9_x002D_469b_x">
      <xsd:simpleType>
        <xsd:restriction base="dms:Text"/>
      </xsd:simpleType>
    </xsd:element>
    <xsd:element name="BJSCc5a055b0_x002D_1bed_x002D_4579_x" ma:index="22" nillable="true" ma:displayName="Visual marking" ma:internalName="BJSCc5a055b0_x002D_1bed_x002D_4579_x">
      <xsd:simpleType>
        <xsd:restriction base="dms:Text"/>
      </xsd:simpleType>
    </xsd:element>
    <xsd:element name="BJSCSummaryMarking" ma:index="23" nillable="true" ma:displayName="Summary Marking" ma:internalName="BJSCSummaryMarking">
      <xsd:simpleType>
        <xsd:restriction base="dms:Text"/>
      </xsd:simpleType>
    </xsd:element>
    <xsd:element name="Programme_x0020_Phase" ma:index="24" nillable="true" ma:displayName="Programme Phase" ma:format="Dropdown" ma:internalName="Programme_x0020_Phase">
      <xsd:simpleType>
        <xsd:restriction base="dms:Choice">
          <xsd:enumeration value="Blueprint"/>
          <xsd:enumeration value="DLS"/>
          <xsd:enumeration value="Enactment"/>
          <xsd:enumeration value="DB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escriptor xmlns="631298fc-6a88-4548-b7d9-3b164918c4a3" xsi:nil="true"/>
    <Classification xmlns="631298fc-6a88-4548-b7d9-3b164918c4a3">Unclassified</Classification>
    <BJSCInternalLabel xmlns="9307eae2-cc78-4b03-9c22-11b6a6540e14">&lt;?xml version="1.0" encoding="us-ascii"?&gt;&lt;sisl xmlns:xsi="http://www.w3.org/2001/XMLSchema-instance" xmlns:xsd="http://www.w3.org/2001/XMLSchema" sislVersion="0" policy="973096ae-7329-4b3b-9368-47aeba6959e1" xmlns="http://www.boldonjames.com/2008/01/sie/internal/label"&gt;&lt;element uid="id_classification_nonbusiness" value="" /&gt;&lt;/sisl&gt;</BJSCInternalLabel>
    <Document_x0020_Status xmlns="74565e04-d6b2-45a3-b9b7-4a15edde7cb9" xsi:nil="true"/>
    <Document_x0020_Type xmlns="74565e04-d6b2-45a3-b9b7-4a15edde7cb9" xsi:nil="true"/>
    <TaxCatchAll xmlns="631298fc-6a88-4548-b7d9-3b164918c4a3"/>
    <jfc60aaa43c242a7a3a374b1462ecca8 xmlns="74565e04-d6b2-45a3-b9b7-4a15edde7cb9">
      <Terms xmlns="http://schemas.microsoft.com/office/infopath/2007/PartnerControls"/>
    </jfc60aaa43c242a7a3a374b1462ecca8>
    <Event_x0020_Date xmlns="74565e04-d6b2-45a3-b9b7-4a15edde7cb9" xsi:nil="true"/>
    <Programme_x0020_Phase xmlns="9307eae2-cc78-4b03-9c22-11b6a6540e14" xsi:nil="true"/>
    <Workstream xmlns="74565e04-d6b2-45a3-b9b7-4a15edde7cb9" xsi:nil="true"/>
    <BJSCdd9eba61_x002D_d6b9_x002D_469b_x xmlns="9307eae2-cc78-4b03-9c22-11b6a6540e14" xsi:nil="true"/>
    <jdd4b0e66e4b4c9c97e4aaa2176ba5d2 xmlns="9307eae2-cc78-4b03-9c22-11b6a6540e14">
      <Terms xmlns="http://schemas.microsoft.com/office/infopath/2007/PartnerControls"/>
    </jdd4b0e66e4b4c9c97e4aaa2176ba5d2>
    <BJSCSummaryMarking xmlns="9307eae2-cc78-4b03-9c22-11b6a6540e14">OFFICIAL</BJSCSummaryMarking>
    <BJSCc5a055b0_x002D_1bed_x002D_4579_x xmlns="9307eae2-cc78-4b03-9c22-11b6a6540e1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973096ae-7329-4b3b-9368-47aeba6959e1">
  <element uid="id_classification_nonbusiness" value=""/>
</sisl>
</file>

<file path=customXml/itemProps1.xml><?xml version="1.0" encoding="utf-8"?>
<ds:datastoreItem xmlns:ds="http://schemas.openxmlformats.org/officeDocument/2006/customXml" ds:itemID="{2A466239-E2F6-47EE-9D66-8EE1426A5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65e04-d6b2-45a3-b9b7-4a15edde7cb9"/>
    <ds:schemaRef ds:uri="631298fc-6a88-4548-b7d9-3b164918c4a3"/>
    <ds:schemaRef ds:uri="9307eae2-cc78-4b03-9c22-11b6a6540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58DE50-8B4A-4B95-AEA4-84A9EAAFA14B}">
  <ds:schemaRefs>
    <ds:schemaRef ds:uri="http://schemas.microsoft.com/office/2006/metadata/longProperties"/>
  </ds:schemaRefs>
</ds:datastoreItem>
</file>

<file path=customXml/itemProps3.xml><?xml version="1.0" encoding="utf-8"?>
<ds:datastoreItem xmlns:ds="http://schemas.openxmlformats.org/officeDocument/2006/customXml" ds:itemID="{9756DD58-AE62-4809-BEE7-BD36130ED116}">
  <ds:schemaRefs>
    <ds:schemaRef ds:uri="631298fc-6a88-4548-b7d9-3b164918c4a3"/>
    <ds:schemaRef ds:uri="http://purl.org/dc/terms/"/>
    <ds:schemaRef ds:uri="74565e04-d6b2-45a3-b9b7-4a15edde7c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307eae2-cc78-4b03-9c22-11b6a6540e14"/>
    <ds:schemaRef ds:uri="http://www.w3.org/XML/1998/namespace"/>
    <ds:schemaRef ds:uri="http://purl.org/dc/dcmitype/"/>
  </ds:schemaRefs>
</ds:datastoreItem>
</file>

<file path=customXml/itemProps4.xml><?xml version="1.0" encoding="utf-8"?>
<ds:datastoreItem xmlns:ds="http://schemas.openxmlformats.org/officeDocument/2006/customXml" ds:itemID="{36A027AB-5571-45BF-A09B-CD586F29C7F6}">
  <ds:schemaRefs>
    <ds:schemaRef ds:uri="http://schemas.microsoft.com/sharepoint/v3/contenttype/forms"/>
  </ds:schemaRefs>
</ds:datastoreItem>
</file>

<file path=customXml/itemProps5.xml><?xml version="1.0" encoding="utf-8"?>
<ds:datastoreItem xmlns:ds="http://schemas.openxmlformats.org/officeDocument/2006/customXml" ds:itemID="{484F0254-30F6-42DE-B005-233F2953268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PresentationOfgem2015</Template>
  <TotalTime>2262</TotalTime>
  <Words>842</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Arial</vt:lpstr>
      <vt:lpstr>Calibri</vt:lpstr>
      <vt:lpstr>Calibri Light</vt:lpstr>
      <vt:lpstr>Open Sans Light</vt:lpstr>
      <vt:lpstr>Open Sans Semibold</vt:lpstr>
      <vt:lpstr>Poppins</vt:lpstr>
      <vt:lpstr>Poppins Medium</vt:lpstr>
      <vt:lpstr>Verdana</vt:lpstr>
      <vt:lpstr>PresentationOfgem2015</vt:lpstr>
      <vt:lpstr>FirstSlideMaster</vt:lpstr>
      <vt:lpstr>LastSlideMaster</vt:lpstr>
      <vt:lpstr>1_PresentationOfgem2015</vt:lpstr>
      <vt:lpstr>2_PresentationOfgem2015</vt:lpstr>
      <vt:lpstr>PowerPoint Presentation</vt:lpstr>
      <vt:lpstr>Data Specification Contents</vt:lpstr>
      <vt:lpstr>Development Approach</vt:lpstr>
      <vt:lpstr>Migration of Existing Metadata</vt:lpstr>
      <vt:lpstr>Metadata Standard</vt:lpstr>
      <vt:lpstr>PowerPoint Presentation</vt:lpstr>
      <vt:lpstr>PowerPoint Presentation</vt:lpstr>
      <vt:lpstr>PowerPoint Presentation</vt:lpstr>
      <vt:lpstr>Cross Code Governance Framework</vt:lpstr>
      <vt:lpstr>Development Timeline</vt:lpstr>
      <vt:lpstr>Questions for Change Management Committee</vt:lpstr>
      <vt:lpstr>PowerPoint Presentation</vt:lpstr>
    </vt:vector>
  </TitlesOfParts>
  <Company>Ofgem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Nordin Zaoui</dc:creator>
  <cp:lastModifiedBy>Andrew Wallace</cp:lastModifiedBy>
  <cp:revision>163</cp:revision>
  <dcterms:created xsi:type="dcterms:W3CDTF">2017-11-06T09:27:04Z</dcterms:created>
  <dcterms:modified xsi:type="dcterms:W3CDTF">2019-10-02T13:24:10Z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c5bfda00-b44d-4a0d-acba-e9fce5aa4825</vt:lpwstr>
  </property>
  <property fmtid="{D5CDD505-2E9C-101B-9397-08002B2CF9AE}" pid="3" name="bjSaver">
    <vt:lpwstr>JFqlsOTkwRVacl8PSat7KL1bBgwaDqzV</vt:lpwstr>
  </property>
  <property fmtid="{D5CDD505-2E9C-101B-9397-08002B2CF9AE}" pid="4" name="ContentTypeId">
    <vt:lpwstr>0x010100B73AC9881012B84386BD33078BAD49E300B93FF1DBD378EE4AB39A06A2A90A6E3A</vt:lpwstr>
  </property>
  <property fmtid="{D5CDD505-2E9C-101B-9397-08002B2CF9AE}" pid="5" name="_Status">
    <vt:lpwstr>Draft</vt:lpwstr>
  </property>
  <property fmtid="{D5CDD505-2E9C-101B-9397-08002B2CF9AE}" pid="6" name="Meeting Date">
    <vt:lpwstr/>
  </property>
  <property fmtid="{D5CDD505-2E9C-101B-9397-08002B2CF9AE}" pid="7" name="Descriptor">
    <vt:lpwstr/>
  </property>
  <property fmtid="{D5CDD505-2E9C-101B-9397-08002B2CF9AE}" pid="8" name="Classification">
    <vt:lpwstr>Unclassified</vt:lpwstr>
  </property>
  <property fmtid="{D5CDD505-2E9C-101B-9397-08002B2CF9AE}" pid="9" name="Recipient">
    <vt:lpwstr/>
  </property>
  <property fmtid="{D5CDD505-2E9C-101B-9397-08002B2CF9AE}" pid="10" name="Organisation">
    <vt:lpwstr>Choose an Organisation</vt:lpwstr>
  </property>
  <property fmtid="{D5CDD505-2E9C-101B-9397-08002B2CF9AE}" pid="11" name="Publication Date:">
    <vt:lpwstr>2017-11-06T09:27:04Z</vt:lpwstr>
  </property>
  <property fmtid="{D5CDD505-2E9C-101B-9397-08002B2CF9AE}" pid="12" name="OIAssociatedTeam">
    <vt:lpwstr>728;#Design|fe69d01e-fbce-48bc-9175-10fea5643d4d</vt:lpwstr>
  </property>
  <property fmtid="{D5CDD505-2E9C-101B-9397-08002B2CF9AE}" pid="13" name="BJSCc5a055b0-1bed-4579_x">
    <vt:lpwstr/>
  </property>
  <property fmtid="{D5CDD505-2E9C-101B-9397-08002B2CF9AE}" pid="14" name="BJSCdd9eba61-d6b9-469b_x">
    <vt:lpwstr/>
  </property>
  <property fmtid="{D5CDD505-2E9C-101B-9397-08002B2CF9AE}" pid="15" name="BJSCSummaryMarking">
    <vt:lpwstr>OFFICIAL</vt:lpwstr>
  </property>
  <property fmtid="{D5CDD505-2E9C-101B-9397-08002B2CF9AE}" pid="16" name="BJSCInternalLabel">
    <vt:lpwstr>&lt;?xml version="1.0" encoding="us-ascii"?&gt;&lt;sisl xmlns:xsi="http://www.w3.org/2001/XMLSchema-instance" xmlns:xsd="http://www.w3.org/2001/XMLSchema" sislVersion="0" policy="973096ae-7329-4b3b-9368-47aeba6959e1" xmlns="http://www.boldonjames.com/2008/01/sie/i</vt:lpwstr>
  </property>
  <property fmtid="{D5CDD505-2E9C-101B-9397-08002B2CF9AE}" pid="17" name="Organisation_Contactshare">
    <vt:lpwstr/>
  </property>
  <property fmtid="{D5CDD505-2E9C-101B-9397-08002B2CF9AE}" pid="18" name="Switching_programme_folksonomy">
    <vt:lpwstr/>
  </property>
  <property fmtid="{D5CDD505-2E9C-101B-9397-08002B2CF9AE}" pid="19" name="bjDocumentLabelXML">
    <vt:lpwstr>&lt;?xml version="1.0" encoding="us-ascii"?&gt;&lt;sisl xmlns:xsi="http://www.w3.org/2001/XMLSchema-instance" xmlns:xsd="http://www.w3.org/2001/XMLSchema" sislVersion="0" policy="973096ae-7329-4b3b-9368-47aeba6959e1" xmlns="http://www.boldonjames.com/2008/01/sie/i</vt:lpwstr>
  </property>
  <property fmtid="{D5CDD505-2E9C-101B-9397-08002B2CF9AE}" pid="20" name="bjDocumentLabelXML-0">
    <vt:lpwstr>nternal/label"&gt;&lt;element uid="id_classification_nonbusiness" value="" /&gt;&lt;/sisl&gt;</vt:lpwstr>
  </property>
  <property fmtid="{D5CDD505-2E9C-101B-9397-08002B2CF9AE}" pid="21" name="bjDocumentSecurityLabel">
    <vt:lpwstr>OFFICIAL</vt:lpwstr>
  </property>
</Properties>
</file>