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339" r:id="rId6"/>
    <p:sldId id="396" r:id="rId7"/>
    <p:sldId id="384" r:id="rId8"/>
    <p:sldId id="406" r:id="rId9"/>
    <p:sldId id="407" r:id="rId10"/>
    <p:sldId id="405" r:id="rId11"/>
    <p:sldId id="408"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03/09/2019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03/09/2019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3</a:t>
            </a:fld>
            <a:endParaRPr lang="en-GB"/>
          </a:p>
        </p:txBody>
      </p:sp>
    </p:spTree>
    <p:extLst>
      <p:ext uri="{BB962C8B-B14F-4D97-AF65-F5344CB8AC3E}">
        <p14:creationId xmlns:p14="http://schemas.microsoft.com/office/powerpoint/2010/main" val="2642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5</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Switching </a:t>
            </a:r>
            <a:r>
              <a:rPr lang="en-US" sz="3200" dirty="0" err="1" smtClean="0"/>
              <a:t>Programme</a:t>
            </a:r>
            <a:r>
              <a:rPr lang="en-US" sz="3200" dirty="0" smtClean="0"/>
              <a:t> Update</a:t>
            </a:r>
            <a:r>
              <a:rPr lang="en-US" sz="3200" dirty="0"/>
              <a:t/>
            </a:r>
            <a:br>
              <a:rPr lang="en-US" sz="3200" dirty="0"/>
            </a:br>
            <a:r>
              <a:rPr lang="en-US" sz="3100" dirty="0" smtClean="0"/>
              <a:t>11</a:t>
            </a:r>
            <a:r>
              <a:rPr lang="en-US" sz="3100" baseline="30000" dirty="0" smtClean="0"/>
              <a:t>th</a:t>
            </a:r>
            <a:r>
              <a:rPr lang="en-US" sz="3100" dirty="0" smtClean="0"/>
              <a:t> </a:t>
            </a:r>
            <a:r>
              <a:rPr lang="en-US" sz="3100" dirty="0" smtClean="0"/>
              <a:t>September</a:t>
            </a:r>
            <a:r>
              <a:rPr lang="en-US" sz="3100" dirty="0" smtClean="0"/>
              <a:t> </a:t>
            </a:r>
            <a:r>
              <a:rPr lang="en-US" sz="3100" dirty="0" smtClean="0"/>
              <a:t>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p:txBody>
          <a:bodyPr>
            <a:normAutofit/>
          </a:bodyPr>
          <a:lstStyle/>
          <a:p>
            <a:pPr marL="0" indent="0">
              <a:buNone/>
            </a:pPr>
            <a:r>
              <a:rPr lang="en-GB" sz="1400" dirty="0" smtClean="0"/>
              <a:t>Xoserve continue to track at an amber status, we are still pending finalisation of the CSS primary interface design and next version of the code of connections document.</a:t>
            </a:r>
            <a:endParaRPr lang="en-GB" sz="1400" dirty="0" smtClean="0"/>
          </a:p>
          <a:p>
            <a:pPr marL="0" indent="0">
              <a:buNone/>
            </a:pPr>
            <a:endParaRPr lang="en-GB" sz="1400" dirty="0" smtClean="0"/>
          </a:p>
          <a:p>
            <a:pPr marL="0" indent="0">
              <a:buNone/>
            </a:pPr>
            <a:r>
              <a:rPr lang="en-GB" sz="1400" dirty="0" smtClean="0"/>
              <a:t>Version V6.0 of Landmark’s latest interface design was released to the Industry.  Xoserve raised a number of comments against this version with the main concern being the removal of effective dates especially in change of Shipper scenarios.  We have discussed our concerns with Landmark and DCC via a meeting facilitated by the SI.  Following our and other Organisations comments the design will be amended.  V7.0 will be released shortly.  The next Ofgem design forum is scheduled for 11</a:t>
            </a:r>
            <a:r>
              <a:rPr lang="en-GB" sz="1400" baseline="30000" dirty="0" smtClean="0"/>
              <a:t>th</a:t>
            </a:r>
            <a:r>
              <a:rPr lang="en-GB" sz="1400" dirty="0" smtClean="0"/>
              <a:t> September 2019, final sign off is scheduled for 20</a:t>
            </a:r>
            <a:r>
              <a:rPr lang="en-GB" sz="1400" baseline="30000" dirty="0" smtClean="0"/>
              <a:t>th</a:t>
            </a:r>
            <a:r>
              <a:rPr lang="en-GB" sz="1400" dirty="0" smtClean="0"/>
              <a:t> September at Ofgem Design Authority.</a:t>
            </a:r>
          </a:p>
          <a:p>
            <a:pPr marL="0" indent="0">
              <a:buNone/>
            </a:pPr>
            <a:endParaRPr lang="en-GB" sz="1400" dirty="0"/>
          </a:p>
          <a:p>
            <a:pPr marL="0" indent="0">
              <a:buNone/>
            </a:pPr>
            <a:r>
              <a:rPr lang="en-GB" sz="1400" dirty="0" smtClean="0"/>
              <a:t>The switching programmes core integration approach document and programme plan continue to be discussed with Industry participants with Industry walkthroughs being arranged during September.</a:t>
            </a:r>
            <a:endParaRPr lang="en-GB" sz="1500" dirty="0" smtClean="0"/>
          </a:p>
          <a:p>
            <a:pPr marL="0" indent="0">
              <a:buNone/>
            </a:pPr>
            <a:endParaRPr lang="en-GB" sz="1400" dirty="0" smtClean="0"/>
          </a:p>
          <a:p>
            <a:pPr marL="0" indent="0">
              <a:buNone/>
            </a:pPr>
            <a:r>
              <a:rPr lang="en-GB" sz="1400" dirty="0" smtClean="0"/>
              <a:t>Xoserve’s consequential programme is nearing the end of the design phase with tranche 2 of build in progress.</a:t>
            </a:r>
            <a:endParaRPr lang="en-GB" sz="1400" dirty="0"/>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Switching </a:t>
            </a:r>
            <a:r>
              <a:rPr lang="en-GB" dirty="0" smtClean="0"/>
              <a:t>Programme</a:t>
            </a:r>
            <a:endParaRPr lang="en-GB" dirty="0"/>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r>
              <a:rPr lang="en-GB" sz="1400" dirty="0" smtClean="0"/>
              <a:t>All but one of our Extraordinary CSSC DSG meetings have completed.  We have one final meeting on the 17</a:t>
            </a:r>
            <a:r>
              <a:rPr lang="en-GB" sz="1400" baseline="30000" dirty="0" smtClean="0"/>
              <a:t>th</a:t>
            </a:r>
            <a:r>
              <a:rPr lang="en-GB" sz="1400" dirty="0" smtClean="0"/>
              <a:t> September, during this meeting we are going to re-cap over all recommendations made during this detailed design phase.</a:t>
            </a:r>
          </a:p>
          <a:p>
            <a:pPr marL="0" indent="0">
              <a:buNone/>
            </a:pPr>
            <a:endParaRPr lang="en-GB" sz="1400" dirty="0"/>
          </a:p>
          <a:p>
            <a:pPr marL="0" indent="0">
              <a:buNone/>
            </a:pPr>
            <a:r>
              <a:rPr lang="en-GB" sz="1400" dirty="0" smtClean="0"/>
              <a:t>Due to the licence condition surrounding REL we have commenced design and build based on assumptions.  Once we have the absolute clarification from Ofgem on the definition of the licence condition we will be able to assess if any design re-work is required.  If the design does change in anyway we will request an additional extraordinary meeting (via </a:t>
            </a:r>
            <a:r>
              <a:rPr lang="en-GB" sz="1400" dirty="0" err="1" smtClean="0"/>
              <a:t>webex</a:t>
            </a:r>
            <a:r>
              <a:rPr lang="en-GB" sz="1400" dirty="0" smtClean="0"/>
              <a:t>).</a:t>
            </a:r>
          </a:p>
          <a:p>
            <a:pPr marL="0" indent="0">
              <a:buNone/>
            </a:pPr>
            <a:endParaRPr lang="en-GB" sz="1400" dirty="0" smtClean="0"/>
          </a:p>
          <a:p>
            <a:pPr marL="0" indent="0">
              <a:buNone/>
            </a:pPr>
            <a:r>
              <a:rPr lang="en-GB" sz="1400" dirty="0" smtClean="0"/>
              <a:t>We are about to release our first change packs the details of which are on the next slide.  We will also include the final version of the BRD’s alongside the change packs.  The BRD’s will include updated To Be process maps.  </a:t>
            </a:r>
          </a:p>
          <a:p>
            <a:pPr marL="0" indent="0">
              <a:buNone/>
            </a:pPr>
            <a:endParaRPr lang="en-GB" sz="1400" dirty="0"/>
          </a:p>
          <a:p>
            <a:pPr marL="0" indent="0">
              <a:buNone/>
            </a:pPr>
            <a:r>
              <a:rPr lang="en-GB" sz="1400" dirty="0" smtClean="0"/>
              <a:t>Once approved all documentation will be published on our Switching Programme Webpage.</a:t>
            </a:r>
            <a:endParaRPr lang="en-GB" sz="1400" dirty="0" smtClean="0"/>
          </a:p>
          <a:p>
            <a:pPr marL="57150" indent="0">
              <a:buNone/>
            </a:pPr>
            <a:endParaRPr lang="en-GB" sz="1400" dirty="0"/>
          </a:p>
          <a:p>
            <a:pPr marL="57150" indent="0">
              <a:buNone/>
            </a:pPr>
            <a:endParaRPr lang="en-GB" sz="1400" dirty="0" smtClean="0"/>
          </a:p>
        </p:txBody>
      </p:sp>
    </p:spTree>
    <p:extLst>
      <p:ext uri="{BB962C8B-B14F-4D97-AF65-F5344CB8AC3E}">
        <p14:creationId xmlns:p14="http://schemas.microsoft.com/office/powerpoint/2010/main" val="206815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CSSC Change Pack Overview</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a:t>Change Pack 1- Supply Meter Point Creation </a:t>
            </a:r>
          </a:p>
          <a:p>
            <a:pPr lvl="1"/>
            <a:r>
              <a:rPr lang="en-GB" dirty="0" smtClean="0"/>
              <a:t>Planned publication date: 16/09/2019</a:t>
            </a:r>
            <a:endParaRPr lang="en-GB" dirty="0"/>
          </a:p>
          <a:p>
            <a:endParaRPr lang="en-GB" dirty="0"/>
          </a:p>
          <a:p>
            <a:pPr lvl="0"/>
            <a:r>
              <a:rPr lang="en-GB" dirty="0"/>
              <a:t>Change Pack 2 - Nomination </a:t>
            </a:r>
            <a:r>
              <a:rPr lang="en-GB" dirty="0" smtClean="0"/>
              <a:t>and Switching</a:t>
            </a:r>
          </a:p>
          <a:p>
            <a:pPr lvl="1"/>
            <a:r>
              <a:rPr lang="en-GB" dirty="0" smtClean="0"/>
              <a:t>Includes: Change </a:t>
            </a:r>
            <a:r>
              <a:rPr lang="en-GB" dirty="0"/>
              <a:t>of Shipper, Change of </a:t>
            </a:r>
            <a:r>
              <a:rPr lang="en-GB" dirty="0" smtClean="0"/>
              <a:t>Supplier, </a:t>
            </a:r>
            <a:r>
              <a:rPr lang="en-GB" dirty="0"/>
              <a:t>Forced </a:t>
            </a:r>
            <a:r>
              <a:rPr lang="en-GB" dirty="0" smtClean="0"/>
              <a:t>Registrations and Shipper Withdrawals</a:t>
            </a:r>
            <a:endParaRPr lang="en-GB" dirty="0"/>
          </a:p>
          <a:p>
            <a:pPr lvl="1"/>
            <a:r>
              <a:rPr lang="en-GB" dirty="0"/>
              <a:t>Planned publication </a:t>
            </a:r>
            <a:r>
              <a:rPr lang="en-GB" dirty="0" smtClean="0"/>
              <a:t>date</a:t>
            </a:r>
            <a:r>
              <a:rPr lang="en-GB" dirty="0"/>
              <a:t>: 16/09/2019</a:t>
            </a:r>
          </a:p>
          <a:p>
            <a:pPr marL="0" indent="0">
              <a:buNone/>
            </a:pPr>
            <a:r>
              <a:rPr lang="en-GB" dirty="0"/>
              <a:t> </a:t>
            </a:r>
          </a:p>
          <a:p>
            <a:pPr lvl="0"/>
            <a:r>
              <a:rPr lang="en-GB" dirty="0"/>
              <a:t>Change Pack 3 - Settlement Data</a:t>
            </a:r>
          </a:p>
          <a:p>
            <a:pPr lvl="1"/>
            <a:r>
              <a:rPr lang="en-GB" dirty="0"/>
              <a:t>Planned publication </a:t>
            </a:r>
            <a:r>
              <a:rPr lang="en-GB" dirty="0" smtClean="0"/>
              <a:t>date</a:t>
            </a:r>
            <a:r>
              <a:rPr lang="en-GB" dirty="0"/>
              <a:t>: </a:t>
            </a:r>
            <a:r>
              <a:rPr lang="en-GB" dirty="0" smtClean="0"/>
              <a:t>21/10/2019</a:t>
            </a:r>
            <a:endParaRPr lang="en-GB" dirty="0"/>
          </a:p>
          <a:p>
            <a:r>
              <a:rPr lang="en-GB" dirty="0"/>
              <a:t> </a:t>
            </a:r>
          </a:p>
          <a:p>
            <a:pPr lvl="0"/>
            <a:r>
              <a:rPr lang="en-GB" dirty="0"/>
              <a:t>Change Pack 4 - Supply Meter Point </a:t>
            </a:r>
            <a:r>
              <a:rPr lang="en-GB" dirty="0" smtClean="0"/>
              <a:t>Updates</a:t>
            </a:r>
          </a:p>
          <a:p>
            <a:pPr lvl="1"/>
            <a:r>
              <a:rPr lang="en-GB" dirty="0" smtClean="0"/>
              <a:t>Includes: RGMA</a:t>
            </a:r>
            <a:r>
              <a:rPr lang="en-GB" dirty="0"/>
              <a:t>, SPA Updates, Stakeholder &amp; Master Data, </a:t>
            </a:r>
            <a:r>
              <a:rPr lang="en-GB" dirty="0" smtClean="0"/>
              <a:t>Opening Meter </a:t>
            </a:r>
            <a:r>
              <a:rPr lang="en-GB" dirty="0"/>
              <a:t>reads, MAM/MAP, Address Data, RMP Status</a:t>
            </a:r>
          </a:p>
          <a:p>
            <a:pPr lvl="1"/>
            <a:r>
              <a:rPr lang="en-GB" dirty="0"/>
              <a:t>Planned publication </a:t>
            </a:r>
            <a:r>
              <a:rPr lang="en-GB" dirty="0" smtClean="0"/>
              <a:t>date</a:t>
            </a:r>
            <a:r>
              <a:rPr lang="en-GB" dirty="0"/>
              <a:t>: </a:t>
            </a:r>
            <a:r>
              <a:rPr lang="en-GB" dirty="0" smtClean="0"/>
              <a:t>21/10/2019</a:t>
            </a:r>
            <a:endParaRPr lang="en-GB" dirty="0"/>
          </a:p>
        </p:txBody>
      </p:sp>
    </p:spTree>
    <p:extLst>
      <p:ext uri="{BB962C8B-B14F-4D97-AF65-F5344CB8AC3E}">
        <p14:creationId xmlns:p14="http://schemas.microsoft.com/office/powerpoint/2010/main" val="264317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Switching </a:t>
            </a:r>
            <a:r>
              <a:rPr lang="en-GB" dirty="0" smtClean="0"/>
              <a:t>Programme</a:t>
            </a:r>
            <a:endParaRPr lang="en-GB" dirty="0"/>
          </a:p>
        </p:txBody>
      </p:sp>
      <p:sp>
        <p:nvSpPr>
          <p:cNvPr id="3" name="Content Placeholder 2"/>
          <p:cNvSpPr>
            <a:spLocks noGrp="1"/>
          </p:cNvSpPr>
          <p:nvPr>
            <p:ph idx="1"/>
          </p:nvPr>
        </p:nvSpPr>
        <p:spPr>
          <a:xfrm>
            <a:off x="457200" y="761058"/>
            <a:ext cx="8229600" cy="3970932"/>
          </a:xfrm>
        </p:spPr>
        <p:txBody>
          <a:bodyPr>
            <a:normAutofit/>
          </a:bodyPr>
          <a:lstStyle/>
          <a:p>
            <a:pPr marL="57150" indent="0">
              <a:buNone/>
            </a:pPr>
            <a:endParaRPr lang="en-GB" sz="1400" dirty="0" smtClean="0"/>
          </a:p>
          <a:p>
            <a:pPr marL="57150" indent="0">
              <a:buNone/>
            </a:pPr>
            <a:r>
              <a:rPr lang="en-GB" sz="1400" dirty="0" smtClean="0"/>
              <a:t>I am pleased to advise two new Customer Account Managers (CAM’s) have joined Xoserve both are predominantly working on the CSS Programme.  </a:t>
            </a:r>
            <a:r>
              <a:rPr lang="en-GB" sz="1400" dirty="0" smtClean="0"/>
              <a:t>A note will be issued shortly introducing them both and advising that they will be contacting you in the short term to introduce themselves.</a:t>
            </a:r>
          </a:p>
          <a:p>
            <a:pPr marL="57150" indent="0">
              <a:buNone/>
            </a:pPr>
            <a:endParaRPr lang="en-GB" sz="1400" dirty="0"/>
          </a:p>
          <a:p>
            <a:pPr marL="57150" indent="0">
              <a:buNone/>
            </a:pPr>
            <a:r>
              <a:rPr lang="en-GB" sz="1400" dirty="0" smtClean="0"/>
              <a:t>I would encourage you to continue to visit the Xoserve Switching Programme web page where weekly programme summary's, our weekly SI status report submission and day after reports are published every Friday.  </a:t>
            </a:r>
          </a:p>
          <a:p>
            <a:pPr marL="57150" indent="0">
              <a:buNone/>
            </a:pPr>
            <a:endParaRPr lang="en-GB" sz="1400" dirty="0"/>
          </a:p>
          <a:p>
            <a:pPr marL="57150" indent="0">
              <a:buNone/>
            </a:pPr>
            <a:r>
              <a:rPr lang="en-GB" sz="1400" dirty="0" smtClean="0"/>
              <a:t>Our most recent blog has introduced our proposed adapter service, please do take the time to read this blog and the other communications that will follow in relation to this service.  </a:t>
            </a:r>
            <a:endParaRPr lang="en-GB" sz="1400" dirty="0"/>
          </a:p>
          <a:p>
            <a:pPr marL="57150" indent="0">
              <a:buNone/>
            </a:pPr>
            <a:endParaRPr lang="en-GB" sz="1400" dirty="0" smtClean="0"/>
          </a:p>
        </p:txBody>
      </p:sp>
    </p:spTree>
    <p:extLst>
      <p:ext uri="{BB962C8B-B14F-4D97-AF65-F5344CB8AC3E}">
        <p14:creationId xmlns:p14="http://schemas.microsoft.com/office/powerpoint/2010/main" val="113146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smtClean="0"/>
              <a:t>Funding status</a:t>
            </a:r>
            <a:endParaRPr lang="en-GB"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CSSC Funding Status</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2" y="859631"/>
            <a:ext cx="891659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200876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dcmitype/"/>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2a985eae-c12e-416e-9833-85f34b1ee04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57467</TotalTime>
  <Words>513</Words>
  <Application>Microsoft Office PowerPoint</Application>
  <PresentationFormat>On-screen Show (16:9)</PresentationFormat>
  <Paragraphs>42</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xoserve templates</vt:lpstr>
      <vt:lpstr>CSS Bid Group 20181016 v3.1</vt:lpstr>
      <vt:lpstr>DSC ChMC Switching Programme Update 11th September 2019 </vt:lpstr>
      <vt:lpstr>Switching Programme</vt:lpstr>
      <vt:lpstr> Switching Programme</vt:lpstr>
      <vt:lpstr>CSSC Change Pack Overview</vt:lpstr>
      <vt:lpstr> Switching Programme</vt:lpstr>
      <vt:lpstr>Funding status</vt:lpstr>
      <vt:lpstr>CSSC Funding Status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Lyndon</cp:lastModifiedBy>
  <cp:revision>680</cp:revision>
  <cp:lastPrinted>2018-06-05T15:35:35Z</cp:lastPrinted>
  <dcterms:created xsi:type="dcterms:W3CDTF">2011-09-20T14:58:41Z</dcterms:created>
  <dcterms:modified xsi:type="dcterms:W3CDTF">2019-09-03T12:40:01Z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1729976567</vt:i4>
  </property>
  <property fmtid="{D5CDD505-2E9C-101B-9397-08002B2CF9AE}" pid="4" name="_NewReviewCycle">
    <vt:lpwstr/>
  </property>
  <property fmtid="{D5CDD505-2E9C-101B-9397-08002B2CF9AE}" pid="5" name="_EmailSubject">
    <vt:lpwstr>DSC ChMC January 19.pptx</vt:lpwstr>
  </property>
  <property fmtid="{D5CDD505-2E9C-101B-9397-08002B2CF9AE}" pid="6" name="_AuthorEmail">
    <vt:lpwstr>lee.foster@xoserve.com</vt:lpwstr>
  </property>
  <property fmtid="{D5CDD505-2E9C-101B-9397-08002B2CF9AE}" pid="7" name="_AuthorEmailDisplayName">
    <vt:lpwstr>Foster, Lee</vt:lpwstr>
  </property>
  <property fmtid="{D5CDD505-2E9C-101B-9397-08002B2CF9AE}" pid="8" name="_PreviousAdHocReviewCycleID">
    <vt:i4>-1809430149</vt:i4>
  </property>
</Properties>
</file>