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3"/>
  </p:notesMasterIdLst>
  <p:sldIdLst>
    <p:sldId id="298" r:id="rId6"/>
    <p:sldId id="299" r:id="rId7"/>
    <p:sldId id="356" r:id="rId8"/>
    <p:sldId id="355" r:id="rId9"/>
    <p:sldId id="363" r:id="rId10"/>
    <p:sldId id="352" r:id="rId11"/>
    <p:sldId id="357" r:id="rId12"/>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27BFB6-7D51-4F97-BC07-801AA762CA37}" v="1" dt="2019-09-02T15:53:55.6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737" autoAdjust="0"/>
  </p:normalViewPr>
  <p:slideViewPr>
    <p:cSldViewPr>
      <p:cViewPr varScale="1">
        <p:scale>
          <a:sx n="94" d="100"/>
          <a:sy n="94" d="100"/>
        </p:scale>
        <p:origin x="-696"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nne Jackson" userId="S::leanne.jackson@xoserve.com::4fc50b8f-0f04-40c7-b5ef-9b7faaa6da53" providerId="AD" clId="Web-{25740957-2BD8-6FBC-058E-E9488985CF7B}"/>
  </pc:docChgLst>
  <pc:docChgLst>
    <pc:chgData name="Hallam-Jones, James" userId="ac0d5edf-cbe7-49e6-89a6-71a61e40ecb3" providerId="ADAL" clId="{E027BFB6-7D51-4F97-BC07-801AA762CA37}"/>
    <pc:docChg chg="custSel modSld">
      <pc:chgData name="Hallam-Jones, James" userId="ac0d5edf-cbe7-49e6-89a6-71a61e40ecb3" providerId="ADAL" clId="{E027BFB6-7D51-4F97-BC07-801AA762CA37}" dt="2019-09-02T15:55:08.704" v="42" actId="20577"/>
      <pc:docMkLst>
        <pc:docMk/>
      </pc:docMkLst>
      <pc:sldChg chg="delSp modSp">
        <pc:chgData name="Hallam-Jones, James" userId="ac0d5edf-cbe7-49e6-89a6-71a61e40ecb3" providerId="ADAL" clId="{E027BFB6-7D51-4F97-BC07-801AA762CA37}" dt="2019-09-02T15:54:06.970" v="2" actId="1076"/>
        <pc:sldMkLst>
          <pc:docMk/>
          <pc:sldMk cId="981284674" sldId="352"/>
        </pc:sldMkLst>
        <pc:picChg chg="mod">
          <ac:chgData name="Hallam-Jones, James" userId="ac0d5edf-cbe7-49e6-89a6-71a61e40ecb3" providerId="ADAL" clId="{E027BFB6-7D51-4F97-BC07-801AA762CA37}" dt="2019-09-02T15:54:06.970" v="2" actId="1076"/>
          <ac:picMkLst>
            <pc:docMk/>
            <pc:sldMk cId="981284674" sldId="352"/>
            <ac:picMk id="3" creationId="{EFB73541-3896-4A01-9433-36B35A1554FB}"/>
          </ac:picMkLst>
        </pc:picChg>
        <pc:picChg chg="del">
          <ac:chgData name="Hallam-Jones, James" userId="ac0d5edf-cbe7-49e6-89a6-71a61e40ecb3" providerId="ADAL" clId="{E027BFB6-7D51-4F97-BC07-801AA762CA37}" dt="2019-09-02T15:53:44.110" v="0" actId="478"/>
          <ac:picMkLst>
            <pc:docMk/>
            <pc:sldMk cId="981284674" sldId="352"/>
            <ac:picMk id="4" creationId="{43F0A1CB-D471-4165-9AD3-4BE2FAA16ADE}"/>
          </ac:picMkLst>
        </pc:picChg>
      </pc:sldChg>
      <pc:sldChg chg="modSp">
        <pc:chgData name="Hallam-Jones, James" userId="ac0d5edf-cbe7-49e6-89a6-71a61e40ecb3" providerId="ADAL" clId="{E027BFB6-7D51-4F97-BC07-801AA762CA37}" dt="2019-09-02T15:55:08.704" v="42" actId="20577"/>
        <pc:sldMkLst>
          <pc:docMk/>
          <pc:sldMk cId="2464677990" sldId="357"/>
        </pc:sldMkLst>
        <pc:spChg chg="mod">
          <ac:chgData name="Hallam-Jones, James" userId="ac0d5edf-cbe7-49e6-89a6-71a61e40ecb3" providerId="ADAL" clId="{E027BFB6-7D51-4F97-BC07-801AA762CA37}" dt="2019-09-02T15:55:08.704" v="42" actId="20577"/>
          <ac:spMkLst>
            <pc:docMk/>
            <pc:sldMk cId="2464677990" sldId="357"/>
            <ac:spMk id="3" creationId="{00000000-0000-0000-0000-000000000000}"/>
          </ac:spMkLst>
        </pc:spChg>
      </pc:sldChg>
    </pc:docChg>
  </pc:docChgLst>
  <pc:docChgLst>
    <pc:chgData name="Leanne Jackson" userId="S::leanne.jackson@xoserve.com::4fc50b8f-0f04-40c7-b5ef-9b7faaa6da53" providerId="AD" clId="Web-{48F9BBEA-0821-4D72-BA5A-713C15023510}"/>
  </pc:docChgLst>
  <pc:docChgLst>
    <pc:chgData name="Hallam-Jones, James" userId="ac0d5edf-cbe7-49e6-89a6-71a61e40ecb3" providerId="ADAL" clId="{2FB6EAA5-6115-4EFD-86C0-21CE9CB1E663}"/>
    <pc:docChg chg="custSel modSld">
      <pc:chgData name="Hallam-Jones, James" userId="ac0d5edf-cbe7-49e6-89a6-71a61e40ecb3" providerId="ADAL" clId="{2FB6EAA5-6115-4EFD-86C0-21CE9CB1E663}" dt="2019-07-30T08:49:11.619" v="6" actId="1076"/>
      <pc:docMkLst>
        <pc:docMk/>
      </pc:docMkLst>
      <pc:sldChg chg="delSp modSp">
        <pc:chgData name="Hallam-Jones, James" userId="ac0d5edf-cbe7-49e6-89a6-71a61e40ecb3" providerId="ADAL" clId="{2FB6EAA5-6115-4EFD-86C0-21CE9CB1E663}" dt="2019-07-30T08:49:11.619" v="6" actId="1076"/>
        <pc:sldMkLst>
          <pc:docMk/>
          <pc:sldMk cId="981284674" sldId="352"/>
        </pc:sldMkLst>
        <pc:picChg chg="del mod">
          <ac:chgData name="Hallam-Jones, James" userId="ac0d5edf-cbe7-49e6-89a6-71a61e40ecb3" providerId="ADAL" clId="{2FB6EAA5-6115-4EFD-86C0-21CE9CB1E663}" dt="2019-07-30T08:48:16.539" v="4" actId="478"/>
          <ac:picMkLst>
            <pc:docMk/>
            <pc:sldMk cId="981284674" sldId="352"/>
            <ac:picMk id="3" creationId="{C402CDCB-1571-4AA9-9B26-9F4E70807993}"/>
          </ac:picMkLst>
        </pc:picChg>
        <pc:picChg chg="mod">
          <ac:chgData name="Hallam-Jones, James" userId="ac0d5edf-cbe7-49e6-89a6-71a61e40ecb3" providerId="ADAL" clId="{2FB6EAA5-6115-4EFD-86C0-21CE9CB1E663}" dt="2019-07-30T08:49:11.619" v="6" actId="1076"/>
          <ac:picMkLst>
            <pc:docMk/>
            <pc:sldMk cId="981284674" sldId="352"/>
            <ac:picMk id="4" creationId="{43F0A1CB-D471-4165-9AD3-4BE2FAA16ADE}"/>
          </ac:picMkLst>
        </pc:picChg>
        <pc:picChg chg="del">
          <ac:chgData name="Hallam-Jones, James" userId="ac0d5edf-cbe7-49e6-89a6-71a61e40ecb3" providerId="ADAL" clId="{2FB6EAA5-6115-4EFD-86C0-21CE9CB1E663}" dt="2019-07-29T08:37:09.774" v="0" actId="478"/>
          <ac:picMkLst>
            <pc:docMk/>
            <pc:sldMk cId="981284674" sldId="352"/>
            <ac:picMk id="1026" creationId="{00000000-0000-0000-0000-000000000000}"/>
          </ac:picMkLst>
        </pc:picChg>
      </pc:sldChg>
    </pc:docChg>
  </pc:docChgLst>
  <pc:docChgLst>
    <pc:chgData name="Fiona Cottam" userId="S::fiona.cottam@xoserve.com::4a9a0019-769b-4ad5-a76b-ecc693a74d4a" providerId="AD" clId="Web-{D081FA4E-6511-1A1D-DE8A-C24E7D222634}"/>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93713"/>
          </a:xfrm>
          <a:prstGeom prst="rect">
            <a:avLst/>
          </a:prstGeom>
        </p:spPr>
        <p:txBody>
          <a:bodyPr vert="horz" lIns="91430" tIns="45715" rIns="91430" bIns="45715" rtlCol="0"/>
          <a:lstStyle>
            <a:lvl1pPr algn="l">
              <a:defRPr sz="1200"/>
            </a:lvl1pPr>
          </a:lstStyle>
          <a:p>
            <a:endParaRPr lang="en-GB" dirty="0"/>
          </a:p>
        </p:txBody>
      </p:sp>
      <p:sp>
        <p:nvSpPr>
          <p:cNvPr id="3" name="Date Placeholder 2"/>
          <p:cNvSpPr>
            <a:spLocks noGrp="1"/>
          </p:cNvSpPr>
          <p:nvPr>
            <p:ph type="dt" idx="1"/>
          </p:nvPr>
        </p:nvSpPr>
        <p:spPr>
          <a:xfrm>
            <a:off x="3809079" y="1"/>
            <a:ext cx="2914015" cy="493713"/>
          </a:xfrm>
          <a:prstGeom prst="rect">
            <a:avLst/>
          </a:prstGeom>
        </p:spPr>
        <p:txBody>
          <a:bodyPr vert="horz" lIns="91430" tIns="45715" rIns="91430" bIns="45715" rtlCol="0"/>
          <a:lstStyle>
            <a:lvl1pPr algn="r">
              <a:defRPr sz="1200"/>
            </a:lvl1pPr>
          </a:lstStyle>
          <a:p>
            <a:fld id="{30CC7C86-2D66-4C55-8F99-E153512351BA}" type="datetimeFigureOut">
              <a:rPr lang="en-GB" smtClean="0"/>
              <a:t>10/09/2019</a:t>
            </a:fld>
            <a:endParaRPr lang="en-GB" dirty="0"/>
          </a:p>
        </p:txBody>
      </p:sp>
      <p:sp>
        <p:nvSpPr>
          <p:cNvPr id="4" name="Slide Image Placeholder 3"/>
          <p:cNvSpPr>
            <a:spLocks noGrp="1" noRot="1" noChangeAspect="1"/>
          </p:cNvSpPr>
          <p:nvPr>
            <p:ph type="sldImg" idx="2"/>
          </p:nvPr>
        </p:nvSpPr>
        <p:spPr>
          <a:xfrm>
            <a:off x="71438" y="741363"/>
            <a:ext cx="6581775" cy="3702050"/>
          </a:xfrm>
          <a:prstGeom prst="rect">
            <a:avLst/>
          </a:prstGeom>
          <a:noFill/>
          <a:ln w="12700">
            <a:solidFill>
              <a:prstClr val="black"/>
            </a:solidFill>
          </a:ln>
        </p:spPr>
        <p:txBody>
          <a:bodyPr vert="horz" lIns="91430" tIns="45715" rIns="91430" bIns="45715" rtlCol="0" anchor="ctr"/>
          <a:lstStyle/>
          <a:p>
            <a:endParaRPr lang="en-GB" dirty="0"/>
          </a:p>
        </p:txBody>
      </p:sp>
      <p:sp>
        <p:nvSpPr>
          <p:cNvPr id="5" name="Notes Placeholder 4"/>
          <p:cNvSpPr>
            <a:spLocks noGrp="1"/>
          </p:cNvSpPr>
          <p:nvPr>
            <p:ph type="body" sz="quarter" idx="3"/>
          </p:nvPr>
        </p:nvSpPr>
        <p:spPr>
          <a:xfrm>
            <a:off x="672465" y="4690270"/>
            <a:ext cx="5379720" cy="4443413"/>
          </a:xfrm>
          <a:prstGeom prst="rect">
            <a:avLst/>
          </a:prstGeom>
        </p:spPr>
        <p:txBody>
          <a:bodyPr vert="horz" lIns="91430" tIns="45715" rIns="91430"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8825"/>
            <a:ext cx="2914015" cy="493713"/>
          </a:xfrm>
          <a:prstGeom prst="rect">
            <a:avLst/>
          </a:prstGeom>
        </p:spPr>
        <p:txBody>
          <a:bodyPr vert="horz" lIns="91430" tIns="45715" rIns="91430" bIns="45715"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378825"/>
            <a:ext cx="2914015" cy="493713"/>
          </a:xfrm>
          <a:prstGeom prst="rect">
            <a:avLst/>
          </a:prstGeom>
        </p:spPr>
        <p:txBody>
          <a:bodyPr vert="horz" lIns="91430" tIns="45715" rIns="91430" bIns="45715"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2570387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2443589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2869233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8" y="741363"/>
            <a:ext cx="6581775"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55930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8"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1836378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51384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2363476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p:spPr>
        <p:txBody>
          <a:bodyPr/>
          <a:lstStyle>
            <a:lvl1pPr>
              <a:defRPr/>
            </a:lvl1pPr>
          </a:lstStyle>
          <a:p>
            <a:pPr defTabSz="457200" fontAlgn="base">
              <a:spcBef>
                <a:spcPct val="0"/>
              </a:spcBef>
              <a:spcAft>
                <a:spcPct val="0"/>
              </a:spcAft>
              <a:defRPr/>
            </a:pPr>
            <a:fld id="{E502D9C5-17AE-4038-9F2D-B14BAC7D8A12}"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9704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fld id="{10AA87E4-1071-4181-ADC0-8B22760010CB}"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85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990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6" name="TextBox 5"/>
          <p:cNvSpPr txBox="1"/>
          <p:nvPr/>
        </p:nvSpPr>
        <p:spPr>
          <a:xfrm>
            <a:off x="8604448" y="195488"/>
            <a:ext cx="648072" cy="276999"/>
          </a:xfrm>
          <a:prstGeom prst="rect">
            <a:avLst/>
          </a:prstGeom>
          <a:noFill/>
        </p:spPr>
        <p:txBody>
          <a:bodyPr wrap="square" rtlCol="0">
            <a:spAutoFit/>
          </a:bodyPr>
          <a:lstStyle/>
          <a:p>
            <a:pPr defTabSz="457200" fontAlgn="base">
              <a:spcBef>
                <a:spcPct val="0"/>
              </a:spcBef>
              <a:spcAft>
                <a:spcPct val="0"/>
              </a:spcAft>
            </a:pPr>
            <a:fld id="{D86480B0-6847-4D27-B3EC-F99462D2DA11}" type="slidenum">
              <a:rPr lang="en-GB" sz="1200" smtClean="0">
                <a:solidFill>
                  <a:srgbClr val="000000"/>
                </a:solidFill>
                <a:ea typeface="ＭＳ Ｐゴシック" pitchFamily="34" charset="-128"/>
              </a:rPr>
              <a:pPr defTabSz="457200" fontAlgn="base">
                <a:spcBef>
                  <a:spcPct val="0"/>
                </a:spcBef>
                <a:spcAft>
                  <a:spcPct val="0"/>
                </a:spcAft>
              </a:pPr>
              <a:t>‹#›</a:t>
            </a:fld>
            <a:endParaRPr lang="en-GB" sz="1400" dirty="0">
              <a:solidFill>
                <a:srgbClr val="000000"/>
              </a:solidFill>
              <a:ea typeface="ＭＳ Ｐゴシック" pitchFamily="34" charset="-128"/>
            </a:endParaRPr>
          </a:p>
        </p:txBody>
      </p:sp>
    </p:spTree>
    <p:extLst>
      <p:ext uri="{BB962C8B-B14F-4D97-AF65-F5344CB8AC3E}">
        <p14:creationId xmlns:p14="http://schemas.microsoft.com/office/powerpoint/2010/main" val="292508890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Progress Report</a:t>
            </a:r>
          </a:p>
        </p:txBody>
      </p:sp>
      <p:sp>
        <p:nvSpPr>
          <p:cNvPr id="3" name="Subtitle 2"/>
          <p:cNvSpPr>
            <a:spLocks noGrp="1"/>
          </p:cNvSpPr>
          <p:nvPr>
            <p:ph type="subTitle" idx="1"/>
          </p:nvPr>
        </p:nvSpPr>
        <p:spPr/>
        <p:txBody>
          <a:bodyPr/>
          <a:lstStyle/>
          <a:p>
            <a:r>
              <a:rPr lang="en-GB" dirty="0"/>
              <a:t> </a:t>
            </a:r>
            <a:r>
              <a:rPr lang="en-GB" dirty="0" smtClean="0"/>
              <a:t>Contract Management </a:t>
            </a:r>
            <a:r>
              <a:rPr lang="en-GB" dirty="0"/>
              <a:t>Committee </a:t>
            </a:r>
            <a:r>
              <a:rPr lang="en-GB" dirty="0" smtClean="0"/>
              <a:t>18/09/19</a:t>
            </a:r>
            <a:endParaRPr lang="en-GB" dirty="0"/>
          </a:p>
        </p:txBody>
      </p:sp>
    </p:spTree>
    <p:extLst>
      <p:ext uri="{BB962C8B-B14F-4D97-AF65-F5344CB8AC3E}">
        <p14:creationId xmlns:p14="http://schemas.microsoft.com/office/powerpoint/2010/main" val="4153817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lnSpcReduction="20000"/>
          </a:bodyPr>
          <a:lstStyle/>
          <a:p>
            <a:r>
              <a:rPr lang="en-GB" sz="1500" dirty="0"/>
              <a:t>Modification 0658: ‘CDSP to identify and develop improvements to LDZ settlement processes’ approved by Ofgem on 6th July 2018</a:t>
            </a:r>
          </a:p>
          <a:p>
            <a:pPr lvl="1"/>
            <a:r>
              <a:rPr lang="en-GB" sz="1500" dirty="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p>
          <a:p>
            <a:r>
              <a:rPr lang="en-GB" sz="1500" dirty="0"/>
              <a:t>BER for Change Reference Number XRN4695: ‘Investigating causes and contributors to levels and volatility of Unidentified Gas’ approved at ChMC on 11th July 2018</a:t>
            </a:r>
          </a:p>
          <a:p>
            <a:pPr lvl="1"/>
            <a:r>
              <a:rPr lang="en-GB" sz="1500" dirty="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p>
          <a:p>
            <a:r>
              <a:rPr lang="en-GB" sz="1500" dirty="0"/>
              <a:t>The following slides provide: </a:t>
            </a:r>
          </a:p>
          <a:p>
            <a:pPr lvl="1"/>
            <a:r>
              <a:rPr lang="en-GB" sz="1500" dirty="0"/>
              <a:t>Task Force dashboard </a:t>
            </a:r>
          </a:p>
          <a:p>
            <a:pPr lvl="1"/>
            <a:r>
              <a:rPr lang="en-GB" sz="1500" dirty="0"/>
              <a:t>POAP</a:t>
            </a:r>
          </a:p>
          <a:p>
            <a:pPr lvl="1"/>
            <a:r>
              <a:rPr lang="en-GB" sz="1500" dirty="0">
                <a:latin typeface="Arial"/>
                <a:cs typeface="Arial"/>
              </a:rPr>
              <a:t>Recommendation stats</a:t>
            </a:r>
          </a:p>
          <a:p>
            <a:pPr lvl="1"/>
            <a:r>
              <a:rPr lang="en-GB" sz="1500" dirty="0"/>
              <a:t>Reporting on budget</a:t>
            </a:r>
          </a:p>
          <a:p>
            <a:pPr lvl="1"/>
            <a:r>
              <a:rPr lang="en-GB" sz="1500" dirty="0"/>
              <a:t>Task Force next steps</a:t>
            </a:r>
          </a:p>
          <a:p>
            <a:endParaRPr lang="en-GB" dirty="0"/>
          </a:p>
        </p:txBody>
      </p:sp>
    </p:spTree>
    <p:extLst>
      <p:ext uri="{BB962C8B-B14F-4D97-AF65-F5344CB8AC3E}">
        <p14:creationId xmlns:p14="http://schemas.microsoft.com/office/powerpoint/2010/main" val="94975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 Dashboard</a:t>
            </a:r>
          </a:p>
        </p:txBody>
      </p:sp>
      <p:sp>
        <p:nvSpPr>
          <p:cNvPr id="5" name="Oval 9">
            <a:extLst>
              <a:ext uri="{FF2B5EF4-FFF2-40B4-BE49-F238E27FC236}">
                <a16:creationId xmlns:a16="http://schemas.microsoft.com/office/drawing/2014/main" xmlns="" id="{02D4E185-FBF5-3446-B3E1-6F3AB6C27A45}"/>
              </a:ext>
            </a:extLst>
          </p:cNvPr>
          <p:cNvSpPr>
            <a:spLocks noChangeAspect="1" noChangeArrowheads="1"/>
          </p:cNvSpPr>
          <p:nvPr/>
        </p:nvSpPr>
        <p:spPr bwMode="gray">
          <a:xfrm>
            <a:off x="1979712" y="1131912"/>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G</a:t>
            </a:r>
          </a:p>
        </p:txBody>
      </p:sp>
      <p:graphicFrame>
        <p:nvGraphicFramePr>
          <p:cNvPr id="6" name="Table 5">
            <a:extLst>
              <a:ext uri="{FF2B5EF4-FFF2-40B4-BE49-F238E27FC236}">
                <a16:creationId xmlns:a16="http://schemas.microsoft.com/office/drawing/2014/main" xmlns="" id="{AB117C66-3576-B549-9507-6BE43690B321}"/>
              </a:ext>
            </a:extLst>
          </p:cNvPr>
          <p:cNvGraphicFramePr>
            <a:graphicFrameLocks noGrp="1"/>
          </p:cNvGraphicFramePr>
          <p:nvPr>
            <p:extLst>
              <p:ext uri="{D42A27DB-BD31-4B8C-83A1-F6EECF244321}">
                <p14:modId xmlns:p14="http://schemas.microsoft.com/office/powerpoint/2010/main" val="3240264563"/>
              </p:ext>
            </p:extLst>
          </p:nvPr>
        </p:nvGraphicFramePr>
        <p:xfrm>
          <a:off x="247134" y="638207"/>
          <a:ext cx="1240410" cy="1514532"/>
        </p:xfrm>
        <a:graphic>
          <a:graphicData uri="http://schemas.openxmlformats.org/drawingml/2006/table">
            <a:tbl>
              <a:tblPr firstRow="1" bandRow="1">
                <a:tableStyleId>{5C22544A-7EE6-4342-B048-85BDC9FD1C3A}</a:tableStyleId>
              </a:tblPr>
              <a:tblGrid>
                <a:gridCol w="620205">
                  <a:extLst>
                    <a:ext uri="{9D8B030D-6E8A-4147-A177-3AD203B41FA5}">
                      <a16:colId xmlns:a16="http://schemas.microsoft.com/office/drawing/2014/main" xmlns="" val="20001"/>
                    </a:ext>
                  </a:extLst>
                </a:gridCol>
                <a:gridCol w="620205">
                  <a:extLst>
                    <a:ext uri="{9D8B030D-6E8A-4147-A177-3AD203B41FA5}">
                      <a16:colId xmlns:a16="http://schemas.microsoft.com/office/drawing/2014/main" xmlns="" val="3698224449"/>
                    </a:ext>
                  </a:extLst>
                </a:gridCol>
              </a:tblGrid>
              <a:tr h="180884">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graphicFrame>
        <p:nvGraphicFramePr>
          <p:cNvPr id="7" name="Table 6">
            <a:extLst>
              <a:ext uri="{FF2B5EF4-FFF2-40B4-BE49-F238E27FC236}">
                <a16:creationId xmlns:a16="http://schemas.microsoft.com/office/drawing/2014/main" xmlns="" id="{5466ECAB-8D53-6E47-AA0D-FA9A14E823BF}"/>
              </a:ext>
            </a:extLst>
          </p:cNvPr>
          <p:cNvGraphicFramePr>
            <a:graphicFrameLocks noGrp="1"/>
          </p:cNvGraphicFramePr>
          <p:nvPr>
            <p:extLst>
              <p:ext uri="{D42A27DB-BD31-4B8C-83A1-F6EECF244321}">
                <p14:modId xmlns:p14="http://schemas.microsoft.com/office/powerpoint/2010/main" val="1924112364"/>
              </p:ext>
            </p:extLst>
          </p:nvPr>
        </p:nvGraphicFramePr>
        <p:xfrm>
          <a:off x="251519" y="2376671"/>
          <a:ext cx="3469742" cy="1394827"/>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xmlns="" val="20000"/>
                    </a:ext>
                  </a:extLst>
                </a:gridCol>
                <a:gridCol w="733439">
                  <a:extLst>
                    <a:ext uri="{9D8B030D-6E8A-4147-A177-3AD203B41FA5}">
                      <a16:colId xmlns:a16="http://schemas.microsoft.com/office/drawing/2014/main" xmlns="" val="20002"/>
                    </a:ext>
                  </a:extLst>
                </a:gridCol>
                <a:gridCol w="504055">
                  <a:extLst>
                    <a:ext uri="{9D8B030D-6E8A-4147-A177-3AD203B41FA5}">
                      <a16:colId xmlns:a16="http://schemas.microsoft.com/office/drawing/2014/main" xmlns="" val="20003"/>
                    </a:ext>
                  </a:extLst>
                </a:gridCol>
              </a:tblGrid>
              <a:tr h="260985">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dirty="0">
                          <a:solidFill>
                            <a:schemeClr val="tx2"/>
                          </a:solidFill>
                          <a:latin typeface="+mj-lt"/>
                          <a:ea typeface="Calibri" panose="020F0502020204030204" pitchFamily="34" charset="0"/>
                          <a:cs typeface="Times New Roman" panose="02020603050405020304" pitchFamily="18" charset="0"/>
                        </a:rPr>
                        <a:t>Executive Summary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0" kern="1200" baseline="0" dirty="0">
                          <a:solidFill>
                            <a:schemeClr val="tx2"/>
                          </a:solidFill>
                          <a:latin typeface="+mj-lt"/>
                          <a:ea typeface="Calibri" charset="0"/>
                          <a:cs typeface="Times New Roman" panose="02020603050405020304" pitchFamily="18" charset="0"/>
                        </a:rPr>
                        <a:t>w/c 12/06/19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July Change</a:t>
                      </a:r>
                      <a:r>
                        <a:rPr lang="en-GB" sz="800" kern="1200" baseline="0" dirty="0">
                          <a:solidFill>
                            <a:schemeClr val="tx2"/>
                          </a:solidFill>
                          <a:latin typeface="+mj-lt"/>
                          <a:ea typeface="Calibri" panose="020F0502020204030204" pitchFamily="34" charset="0"/>
                          <a:cs typeface="Times New Roman" panose="02020603050405020304" pitchFamily="18" charset="0"/>
                        </a:rPr>
                        <a: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07/09/19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July Contract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14/08/19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August</a:t>
                      </a:r>
                      <a:r>
                        <a:rPr lang="en-GB" sz="800" kern="1200" baseline="0" dirty="0">
                          <a:solidFill>
                            <a:schemeClr val="tx2"/>
                          </a:solidFill>
                          <a:latin typeface="+mj-lt"/>
                          <a:ea typeface="Calibri" panose="020F0502020204030204" pitchFamily="34" charset="0"/>
                          <a:cs typeface="Times New Roman" panose="02020603050405020304" pitchFamily="18" charset="0"/>
                        </a:rPr>
                        <a:t> </a:t>
                      </a:r>
                      <a:r>
                        <a:rPr lang="en-GB" sz="800" kern="1200" dirty="0">
                          <a:solidFill>
                            <a:schemeClr val="tx2"/>
                          </a:solidFill>
                          <a:latin typeface="+mj-lt"/>
                          <a:ea typeface="Calibri" panose="020F0502020204030204" pitchFamily="34" charset="0"/>
                          <a:cs typeface="Times New Roman" panose="02020603050405020304" pitchFamily="18" charset="0"/>
                        </a:rPr>
                        <a:t>UIG Work Group</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20/08/19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bl>
          </a:graphicData>
        </a:graphic>
      </p:graphicFrame>
      <p:graphicFrame>
        <p:nvGraphicFramePr>
          <p:cNvPr id="8" name="Table 7">
            <a:extLst>
              <a:ext uri="{FF2B5EF4-FFF2-40B4-BE49-F238E27FC236}">
                <a16:creationId xmlns:a16="http://schemas.microsoft.com/office/drawing/2014/main" xmlns="" id="{5466ECAB-8D53-6E47-AA0D-FA9A14E823BF}"/>
              </a:ext>
            </a:extLst>
          </p:cNvPr>
          <p:cNvGraphicFramePr>
            <a:graphicFrameLocks noGrp="1"/>
          </p:cNvGraphicFramePr>
          <p:nvPr>
            <p:extLst>
              <p:ext uri="{D42A27DB-BD31-4B8C-83A1-F6EECF244321}">
                <p14:modId xmlns:p14="http://schemas.microsoft.com/office/powerpoint/2010/main" val="73407191"/>
              </p:ext>
            </p:extLst>
          </p:nvPr>
        </p:nvGraphicFramePr>
        <p:xfrm>
          <a:off x="4355976" y="2377827"/>
          <a:ext cx="3528392" cy="260985"/>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xmlns="" val="20000"/>
                    </a:ext>
                  </a:extLst>
                </a:gridCol>
                <a:gridCol w="720080">
                  <a:extLst>
                    <a:ext uri="{9D8B030D-6E8A-4147-A177-3AD203B41FA5}">
                      <a16:colId xmlns:a16="http://schemas.microsoft.com/office/drawing/2014/main" xmlns="" val="20002"/>
                    </a:ext>
                  </a:extLst>
                </a:gridCol>
                <a:gridCol w="504056">
                  <a:extLst>
                    <a:ext uri="{9D8B030D-6E8A-4147-A177-3AD203B41FA5}">
                      <a16:colId xmlns:a16="http://schemas.microsoft.com/office/drawing/2014/main" xmlns="" val="20003"/>
                    </a:ext>
                  </a:extLst>
                </a:gridCol>
              </a:tblGrid>
              <a:tr h="260985">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bl>
          </a:graphicData>
        </a:graphic>
      </p:graphicFrame>
      <p:sp>
        <p:nvSpPr>
          <p:cNvPr id="9" name="TextBox 8">
            <a:extLst>
              <a:ext uri="{FF2B5EF4-FFF2-40B4-BE49-F238E27FC236}">
                <a16:creationId xmlns:a16="http://schemas.microsoft.com/office/drawing/2014/main" xmlns="" id="{CB52235E-B02C-D446-8E73-FC4656F5C1A2}"/>
              </a:ext>
            </a:extLst>
          </p:cNvPr>
          <p:cNvSpPr txBox="1"/>
          <p:nvPr/>
        </p:nvSpPr>
        <p:spPr>
          <a:xfrm>
            <a:off x="1835696" y="752388"/>
            <a:ext cx="2304256" cy="307777"/>
          </a:xfrm>
          <a:prstGeom prst="rect">
            <a:avLst/>
          </a:prstGeom>
          <a:noFill/>
        </p:spPr>
        <p:txBody>
          <a:bodyPr wrap="squar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72626602"/>
              </p:ext>
            </p:extLst>
          </p:nvPr>
        </p:nvGraphicFramePr>
        <p:xfrm>
          <a:off x="4355976" y="2646030"/>
          <a:ext cx="3528392" cy="2285990"/>
        </p:xfrm>
        <a:graphic>
          <a:graphicData uri="http://schemas.openxmlformats.org/drawingml/2006/table">
            <a:tbl>
              <a:tblPr firstRow="1" bandRow="1">
                <a:tableStyleId>{5C22544A-7EE6-4342-B048-85BDC9FD1C3A}</a:tableStyleId>
              </a:tblPr>
              <a:tblGrid>
                <a:gridCol w="2330976">
                  <a:extLst>
                    <a:ext uri="{9D8B030D-6E8A-4147-A177-3AD203B41FA5}">
                      <a16:colId xmlns:a16="http://schemas.microsoft.com/office/drawing/2014/main" xmlns="" val="20000"/>
                    </a:ext>
                  </a:extLst>
                </a:gridCol>
                <a:gridCol w="693360">
                  <a:extLst>
                    <a:ext uri="{9D8B030D-6E8A-4147-A177-3AD203B41FA5}">
                      <a16:colId xmlns:a16="http://schemas.microsoft.com/office/drawing/2014/main" xmlns="" val="20001"/>
                    </a:ext>
                  </a:extLst>
                </a:gridCol>
                <a:gridCol w="504056">
                  <a:extLst>
                    <a:ext uri="{9D8B030D-6E8A-4147-A177-3AD203B41FA5}">
                      <a16:colId xmlns:a16="http://schemas.microsoft.com/office/drawing/2014/main" xmlns="" val="20002"/>
                    </a:ext>
                  </a:extLst>
                </a:gridCol>
              </a:tblGrid>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dirty="0">
                          <a:solidFill>
                            <a:schemeClr val="tx2"/>
                          </a:solidFill>
                          <a:latin typeface="+mj-lt"/>
                          <a:ea typeface="Calibri" panose="020F0502020204030204" pitchFamily="34" charset="0"/>
                          <a:cs typeface="Times New Roman" panose="02020603050405020304" pitchFamily="18" charset="0"/>
                        </a:rPr>
                        <a:t>Support</a:t>
                      </a:r>
                      <a:r>
                        <a:rPr lang="en-GB" sz="800" b="0" kern="1200" baseline="0" dirty="0">
                          <a:solidFill>
                            <a:schemeClr val="tx2"/>
                          </a:solidFill>
                          <a:latin typeface="+mj-lt"/>
                          <a:ea typeface="Calibri" panose="020F0502020204030204" pitchFamily="34" charset="0"/>
                          <a:cs typeface="Times New Roman" panose="02020603050405020304" pitchFamily="18" charset="0"/>
                        </a:rPr>
                        <a:t> Mod development (All)</a:t>
                      </a:r>
                      <a:endParaRPr lang="en-GB" sz="800" b="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0" kern="1200" baseline="0" dirty="0">
                          <a:solidFill>
                            <a:schemeClr val="tx2"/>
                          </a:solidFill>
                          <a:latin typeface="+mj-lt"/>
                          <a:ea typeface="Calibri" charset="0"/>
                          <a:cs typeface="Times New Roman" panose="02020603050405020304" pitchFamily="18" charset="0"/>
                        </a:rPr>
                        <a:t>01/03/19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Ongoing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Development of automated UIG reporting </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End of June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FF0000"/>
                          </a:solidFill>
                          <a:effectLst/>
                          <a:latin typeface="+mn-lt"/>
                          <a:ea typeface="+mn-ea"/>
                          <a:cs typeface="+mn-cs"/>
                        </a:rPr>
                        <a:t>R</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September</a:t>
                      </a:r>
                      <a:r>
                        <a:rPr lang="en-GB" sz="800" kern="1200" baseline="0" dirty="0">
                          <a:solidFill>
                            <a:schemeClr val="tx2"/>
                          </a:solidFill>
                          <a:latin typeface="+mj-lt"/>
                          <a:ea typeface="Calibri" panose="020F0502020204030204" pitchFamily="34" charset="0"/>
                          <a:cs typeface="Times New Roman" panose="02020603050405020304" pitchFamily="18" charset="0"/>
                        </a:rPr>
                        <a:t> UIG Work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23/09/19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September Change</a:t>
                      </a:r>
                      <a:r>
                        <a:rPr lang="en-GB" sz="800" kern="1200" baseline="0" dirty="0">
                          <a:solidFill>
                            <a:schemeClr val="tx2"/>
                          </a:solidFill>
                          <a:latin typeface="+mj-lt"/>
                          <a:ea typeface="Calibri" panose="020F0502020204030204" pitchFamily="34" charset="0"/>
                          <a:cs typeface="Times New Roman" panose="02020603050405020304" pitchFamily="18" charset="0"/>
                        </a:rPr>
                        <a: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11/09/19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September Contract</a:t>
                      </a:r>
                      <a:r>
                        <a:rPr lang="en-GB" sz="800" kern="1200" baseline="0" dirty="0">
                          <a:solidFill>
                            <a:schemeClr val="tx2"/>
                          </a:solidFill>
                          <a:latin typeface="+mj-lt"/>
                          <a:ea typeface="Calibri" panose="020F0502020204030204" pitchFamily="34" charset="0"/>
                          <a:cs typeface="Times New Roman" panose="02020603050405020304" pitchFamily="18" charset="0"/>
                        </a:rPr>
                        <a: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18/9/19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Commence UIG Task Force close down/extension</a:t>
                      </a:r>
                      <a:r>
                        <a:rPr lang="en-GB" sz="800" kern="1200" baseline="0" dirty="0">
                          <a:solidFill>
                            <a:schemeClr val="tx2"/>
                          </a:solidFill>
                          <a:latin typeface="+mj-lt"/>
                          <a:ea typeface="Calibri" panose="020F0502020204030204" pitchFamily="34" charset="0"/>
                          <a:cs typeface="Times New Roman" panose="02020603050405020304" pitchFamily="18" charset="0"/>
                        </a:rPr>
                        <a:t> options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01/07/19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Ongoing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Executive Summary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w/c 09/09/19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Work Group 674</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17/09/19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334627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Plan on Page new</a:t>
            </a:r>
          </a:p>
        </p:txBody>
      </p:sp>
      <p:sp>
        <p:nvSpPr>
          <p:cNvPr id="15" name="Rectangle 14">
            <a:extLst>
              <a:ext uri="{FF2B5EF4-FFF2-40B4-BE49-F238E27FC236}">
                <a16:creationId xmlns:a16="http://schemas.microsoft.com/office/drawing/2014/main" xmlns="" id="{B64306B3-3585-5E46-BA3A-D8B3C1223180}"/>
              </a:ext>
            </a:extLst>
          </p:cNvPr>
          <p:cNvSpPr/>
          <p:nvPr/>
        </p:nvSpPr>
        <p:spPr bwMode="auto">
          <a:xfrm>
            <a:off x="5508104" y="195488"/>
            <a:ext cx="3456384" cy="387845"/>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6" name="Diamond 15">
            <a:extLst>
              <a:ext uri="{FF2B5EF4-FFF2-40B4-BE49-F238E27FC236}">
                <a16:creationId xmlns:a16="http://schemas.microsoft.com/office/drawing/2014/main" xmlns="" id="{386EECE8-E9BF-8E4C-B2B2-6087159F6123}"/>
              </a:ext>
            </a:extLst>
          </p:cNvPr>
          <p:cNvSpPr/>
          <p:nvPr/>
        </p:nvSpPr>
        <p:spPr>
          <a:xfrm>
            <a:off x="6300192" y="26250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7" name="TextBox 16">
            <a:extLst>
              <a:ext uri="{FF2B5EF4-FFF2-40B4-BE49-F238E27FC236}">
                <a16:creationId xmlns:a16="http://schemas.microsoft.com/office/drawing/2014/main" xmlns="" id="{F6B8063B-A63C-804E-BE6B-8BA555583BC4}"/>
              </a:ext>
            </a:extLst>
          </p:cNvPr>
          <p:cNvSpPr txBox="1"/>
          <p:nvPr/>
        </p:nvSpPr>
        <p:spPr>
          <a:xfrm>
            <a:off x="6479195" y="262500"/>
            <a:ext cx="613087" cy="221018"/>
          </a:xfrm>
          <a:prstGeom prst="rect">
            <a:avLst/>
          </a:prstGeom>
          <a:noFill/>
        </p:spPr>
        <p:txBody>
          <a:bodyPr wrap="square" lIns="18000" tIns="18000" rIns="18000" bIns="18000" rtlCol="0">
            <a:spAutoFit/>
          </a:bodyPr>
          <a:lstStyle/>
          <a:p>
            <a:r>
              <a:rPr lang="en-US" sz="600" dirty="0"/>
              <a:t>Delivery team milestone</a:t>
            </a:r>
          </a:p>
        </p:txBody>
      </p:sp>
      <p:sp>
        <p:nvSpPr>
          <p:cNvPr id="18" name="Diamond 17">
            <a:extLst>
              <a:ext uri="{FF2B5EF4-FFF2-40B4-BE49-F238E27FC236}">
                <a16:creationId xmlns:a16="http://schemas.microsoft.com/office/drawing/2014/main" xmlns="" id="{5F6F08A8-4516-2149-B434-0B4218F20DA7}"/>
              </a:ext>
            </a:extLst>
          </p:cNvPr>
          <p:cNvSpPr/>
          <p:nvPr/>
        </p:nvSpPr>
        <p:spPr>
          <a:xfrm>
            <a:off x="7236296" y="254952"/>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9" name="TextBox 18">
            <a:extLst>
              <a:ext uri="{FF2B5EF4-FFF2-40B4-BE49-F238E27FC236}">
                <a16:creationId xmlns:a16="http://schemas.microsoft.com/office/drawing/2014/main" xmlns="" id="{B28A795C-A89F-7E4F-AFD7-DF1859237223}"/>
              </a:ext>
            </a:extLst>
          </p:cNvPr>
          <p:cNvSpPr txBox="1"/>
          <p:nvPr/>
        </p:nvSpPr>
        <p:spPr>
          <a:xfrm>
            <a:off x="7415298" y="254951"/>
            <a:ext cx="613087" cy="221018"/>
          </a:xfrm>
          <a:prstGeom prst="rect">
            <a:avLst/>
          </a:prstGeom>
          <a:noFill/>
        </p:spPr>
        <p:txBody>
          <a:bodyPr wrap="square" lIns="18000" tIns="18000" rIns="18000" bIns="18000" rtlCol="0">
            <a:spAutoFit/>
          </a:bodyPr>
          <a:lstStyle/>
          <a:p>
            <a:r>
              <a:rPr lang="en-US" sz="600" dirty="0"/>
              <a:t>Advanced Analytics</a:t>
            </a:r>
          </a:p>
        </p:txBody>
      </p:sp>
      <p:sp>
        <p:nvSpPr>
          <p:cNvPr id="20" name="Triangle 152">
            <a:extLst>
              <a:ext uri="{FF2B5EF4-FFF2-40B4-BE49-F238E27FC236}">
                <a16:creationId xmlns:a16="http://schemas.microsoft.com/office/drawing/2014/main" xmlns="" id="{AC124C8C-4F66-FD40-BCE9-4399FC098415}"/>
              </a:ext>
            </a:extLst>
          </p:cNvPr>
          <p:cNvSpPr/>
          <p:nvPr/>
        </p:nvSpPr>
        <p:spPr>
          <a:xfrm>
            <a:off x="8188370" y="298801"/>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21" name="TextBox 20">
            <a:extLst>
              <a:ext uri="{FF2B5EF4-FFF2-40B4-BE49-F238E27FC236}">
                <a16:creationId xmlns:a16="http://schemas.microsoft.com/office/drawing/2014/main" xmlns="" id="{AD6031FF-D932-4F45-9D83-CFA5F6CB41C5}"/>
              </a:ext>
            </a:extLst>
          </p:cNvPr>
          <p:cNvSpPr txBox="1"/>
          <p:nvPr/>
        </p:nvSpPr>
        <p:spPr>
          <a:xfrm>
            <a:off x="8207389" y="265606"/>
            <a:ext cx="613087" cy="128685"/>
          </a:xfrm>
          <a:prstGeom prst="rect">
            <a:avLst/>
          </a:prstGeom>
          <a:noFill/>
        </p:spPr>
        <p:txBody>
          <a:bodyPr wrap="square" lIns="18000" tIns="18000" rIns="18000" bIns="18000" rtlCol="0">
            <a:spAutoFit/>
          </a:bodyPr>
          <a:lstStyle/>
          <a:p>
            <a:pPr algn="r"/>
            <a:r>
              <a:rPr lang="en-US" sz="600" dirty="0"/>
              <a:t>Governance</a:t>
            </a:r>
          </a:p>
        </p:txBody>
      </p:sp>
      <p:sp>
        <p:nvSpPr>
          <p:cNvPr id="22" name="Oval 21"/>
          <p:cNvSpPr>
            <a:spLocks noChangeAspect="1"/>
          </p:cNvSpPr>
          <p:nvPr/>
        </p:nvSpPr>
        <p:spPr bwMode="auto">
          <a:xfrm>
            <a:off x="5580112" y="284746"/>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23" name="TextBox 22">
            <a:extLst>
              <a:ext uri="{FF2B5EF4-FFF2-40B4-BE49-F238E27FC236}">
                <a16:creationId xmlns:a16="http://schemas.microsoft.com/office/drawing/2014/main" xmlns="" id="{F6B8063B-A63C-804E-BE6B-8BA555583BC4}"/>
              </a:ext>
            </a:extLst>
          </p:cNvPr>
          <p:cNvSpPr txBox="1"/>
          <p:nvPr/>
        </p:nvSpPr>
        <p:spPr>
          <a:xfrm>
            <a:off x="5724132" y="262500"/>
            <a:ext cx="613087" cy="221018"/>
          </a:xfrm>
          <a:prstGeom prst="rect">
            <a:avLst/>
          </a:prstGeom>
          <a:noFill/>
        </p:spPr>
        <p:txBody>
          <a:bodyPr wrap="square" lIns="18000" tIns="18000" rIns="18000" bIns="18000" rtlCol="0">
            <a:spAutoFit/>
          </a:bodyPr>
          <a:lstStyle/>
          <a:p>
            <a:r>
              <a:rPr lang="en-US" sz="600" dirty="0"/>
              <a:t>Completed activity </a:t>
            </a:r>
          </a:p>
        </p:txBody>
      </p:sp>
      <p:graphicFrame>
        <p:nvGraphicFramePr>
          <p:cNvPr id="25" name="Table 24">
            <a:extLst>
              <a:ext uri="{FF2B5EF4-FFF2-40B4-BE49-F238E27FC236}">
                <a16:creationId xmlns:a16="http://schemas.microsoft.com/office/drawing/2014/main" xmlns="" id="{67DD9588-713D-6541-B74F-36D3C98AF17D}"/>
              </a:ext>
            </a:extLst>
          </p:cNvPr>
          <p:cNvGraphicFramePr>
            <a:graphicFrameLocks noGrp="1"/>
          </p:cNvGraphicFramePr>
          <p:nvPr>
            <p:extLst>
              <p:ext uri="{D42A27DB-BD31-4B8C-83A1-F6EECF244321}">
                <p14:modId xmlns:p14="http://schemas.microsoft.com/office/powerpoint/2010/main" val="2853345470"/>
              </p:ext>
            </p:extLst>
          </p:nvPr>
        </p:nvGraphicFramePr>
        <p:xfrm>
          <a:off x="138006" y="722977"/>
          <a:ext cx="7818370" cy="4010600"/>
        </p:xfrm>
        <a:graphic>
          <a:graphicData uri="http://schemas.openxmlformats.org/drawingml/2006/table">
            <a:tbl>
              <a:tblPr firstRow="1" bandRow="1">
                <a:tableStyleId>{69CF1AB2-1976-4502-BF36-3FF5EA218861}</a:tableStyleId>
              </a:tblPr>
              <a:tblGrid>
                <a:gridCol w="154142">
                  <a:extLst>
                    <a:ext uri="{9D8B030D-6E8A-4147-A177-3AD203B41FA5}">
                      <a16:colId xmlns:a16="http://schemas.microsoft.com/office/drawing/2014/main" xmlns="" val="4177888447"/>
                    </a:ext>
                  </a:extLst>
                </a:gridCol>
                <a:gridCol w="292543">
                  <a:extLst>
                    <a:ext uri="{9D8B030D-6E8A-4147-A177-3AD203B41FA5}">
                      <a16:colId xmlns:a16="http://schemas.microsoft.com/office/drawing/2014/main" xmlns="" val="3013069579"/>
                    </a:ext>
                  </a:extLst>
                </a:gridCol>
                <a:gridCol w="292543">
                  <a:extLst>
                    <a:ext uri="{9D8B030D-6E8A-4147-A177-3AD203B41FA5}">
                      <a16:colId xmlns:a16="http://schemas.microsoft.com/office/drawing/2014/main" xmlns="" val="1475387405"/>
                    </a:ext>
                  </a:extLst>
                </a:gridCol>
                <a:gridCol w="292543">
                  <a:extLst>
                    <a:ext uri="{9D8B030D-6E8A-4147-A177-3AD203B41FA5}">
                      <a16:colId xmlns:a16="http://schemas.microsoft.com/office/drawing/2014/main" xmlns="" val="4167404248"/>
                    </a:ext>
                  </a:extLst>
                </a:gridCol>
                <a:gridCol w="292543">
                  <a:extLst>
                    <a:ext uri="{9D8B030D-6E8A-4147-A177-3AD203B41FA5}">
                      <a16:colId xmlns:a16="http://schemas.microsoft.com/office/drawing/2014/main" xmlns="" val="1882720330"/>
                    </a:ext>
                  </a:extLst>
                </a:gridCol>
                <a:gridCol w="292543">
                  <a:extLst>
                    <a:ext uri="{9D8B030D-6E8A-4147-A177-3AD203B41FA5}">
                      <a16:colId xmlns:a16="http://schemas.microsoft.com/office/drawing/2014/main" xmlns="" val="20006"/>
                    </a:ext>
                  </a:extLst>
                </a:gridCol>
                <a:gridCol w="292543">
                  <a:extLst>
                    <a:ext uri="{9D8B030D-6E8A-4147-A177-3AD203B41FA5}">
                      <a16:colId xmlns:a16="http://schemas.microsoft.com/office/drawing/2014/main" xmlns="" val="20007"/>
                    </a:ext>
                  </a:extLst>
                </a:gridCol>
                <a:gridCol w="292543">
                  <a:extLst>
                    <a:ext uri="{9D8B030D-6E8A-4147-A177-3AD203B41FA5}">
                      <a16:colId xmlns:a16="http://schemas.microsoft.com/office/drawing/2014/main" xmlns="" val="20008"/>
                    </a:ext>
                  </a:extLst>
                </a:gridCol>
                <a:gridCol w="292543">
                  <a:extLst>
                    <a:ext uri="{9D8B030D-6E8A-4147-A177-3AD203B41FA5}">
                      <a16:colId xmlns:a16="http://schemas.microsoft.com/office/drawing/2014/main" xmlns="" val="20009"/>
                    </a:ext>
                  </a:extLst>
                </a:gridCol>
                <a:gridCol w="304165">
                  <a:extLst>
                    <a:ext uri="{9D8B030D-6E8A-4147-A177-3AD203B41FA5}">
                      <a16:colId xmlns:a16="http://schemas.microsoft.com/office/drawing/2014/main" xmlns="" val="20010"/>
                    </a:ext>
                  </a:extLst>
                </a:gridCol>
                <a:gridCol w="292543">
                  <a:extLst>
                    <a:ext uri="{9D8B030D-6E8A-4147-A177-3AD203B41FA5}">
                      <a16:colId xmlns:a16="http://schemas.microsoft.com/office/drawing/2014/main" xmlns="" val="20011"/>
                    </a:ext>
                  </a:extLst>
                </a:gridCol>
                <a:gridCol w="292543">
                  <a:extLst>
                    <a:ext uri="{9D8B030D-6E8A-4147-A177-3AD203B41FA5}">
                      <a16:colId xmlns:a16="http://schemas.microsoft.com/office/drawing/2014/main" xmlns="" val="20012"/>
                    </a:ext>
                  </a:extLst>
                </a:gridCol>
                <a:gridCol w="292543">
                  <a:extLst>
                    <a:ext uri="{9D8B030D-6E8A-4147-A177-3AD203B41FA5}">
                      <a16:colId xmlns:a16="http://schemas.microsoft.com/office/drawing/2014/main" xmlns="" val="20013"/>
                    </a:ext>
                  </a:extLst>
                </a:gridCol>
                <a:gridCol w="292543">
                  <a:extLst>
                    <a:ext uri="{9D8B030D-6E8A-4147-A177-3AD203B41FA5}">
                      <a16:colId xmlns:a16="http://schemas.microsoft.com/office/drawing/2014/main" xmlns="" val="20014"/>
                    </a:ext>
                  </a:extLst>
                </a:gridCol>
                <a:gridCol w="292543">
                  <a:extLst>
                    <a:ext uri="{9D8B030D-6E8A-4147-A177-3AD203B41FA5}">
                      <a16:colId xmlns:a16="http://schemas.microsoft.com/office/drawing/2014/main" xmlns="" val="20015"/>
                    </a:ext>
                  </a:extLst>
                </a:gridCol>
                <a:gridCol w="292543">
                  <a:extLst>
                    <a:ext uri="{9D8B030D-6E8A-4147-A177-3AD203B41FA5}">
                      <a16:colId xmlns:a16="http://schemas.microsoft.com/office/drawing/2014/main" xmlns="" val="20016"/>
                    </a:ext>
                  </a:extLst>
                </a:gridCol>
                <a:gridCol w="292543">
                  <a:extLst>
                    <a:ext uri="{9D8B030D-6E8A-4147-A177-3AD203B41FA5}">
                      <a16:colId xmlns:a16="http://schemas.microsoft.com/office/drawing/2014/main" xmlns="" val="20017"/>
                    </a:ext>
                  </a:extLst>
                </a:gridCol>
                <a:gridCol w="292543">
                  <a:extLst>
                    <a:ext uri="{9D8B030D-6E8A-4147-A177-3AD203B41FA5}">
                      <a16:colId xmlns:a16="http://schemas.microsoft.com/office/drawing/2014/main" xmlns="" val="20023"/>
                    </a:ext>
                  </a:extLst>
                </a:gridCol>
                <a:gridCol w="292543">
                  <a:extLst>
                    <a:ext uri="{9D8B030D-6E8A-4147-A177-3AD203B41FA5}">
                      <a16:colId xmlns:a16="http://schemas.microsoft.com/office/drawing/2014/main" xmlns="" val="20019"/>
                    </a:ext>
                  </a:extLst>
                </a:gridCol>
                <a:gridCol w="292543">
                  <a:extLst>
                    <a:ext uri="{9D8B030D-6E8A-4147-A177-3AD203B41FA5}">
                      <a16:colId xmlns:a16="http://schemas.microsoft.com/office/drawing/2014/main" xmlns="" val="20020"/>
                    </a:ext>
                  </a:extLst>
                </a:gridCol>
                <a:gridCol w="292543">
                  <a:extLst>
                    <a:ext uri="{9D8B030D-6E8A-4147-A177-3AD203B41FA5}">
                      <a16:colId xmlns:a16="http://schemas.microsoft.com/office/drawing/2014/main" xmlns="" val="20021"/>
                    </a:ext>
                  </a:extLst>
                </a:gridCol>
                <a:gridCol w="292543">
                  <a:extLst>
                    <a:ext uri="{9D8B030D-6E8A-4147-A177-3AD203B41FA5}">
                      <a16:colId xmlns:a16="http://schemas.microsoft.com/office/drawing/2014/main" xmlns="" val="20022"/>
                    </a:ext>
                  </a:extLst>
                </a:gridCol>
                <a:gridCol w="292543">
                  <a:extLst>
                    <a:ext uri="{9D8B030D-6E8A-4147-A177-3AD203B41FA5}">
                      <a16:colId xmlns:a16="http://schemas.microsoft.com/office/drawing/2014/main" xmlns="" val="20027"/>
                    </a:ext>
                  </a:extLst>
                </a:gridCol>
                <a:gridCol w="304165">
                  <a:extLst>
                    <a:ext uri="{9D8B030D-6E8A-4147-A177-3AD203B41FA5}">
                      <a16:colId xmlns:a16="http://schemas.microsoft.com/office/drawing/2014/main" xmlns="" val="20024"/>
                    </a:ext>
                  </a:extLst>
                </a:gridCol>
                <a:gridCol w="304165">
                  <a:extLst>
                    <a:ext uri="{9D8B030D-6E8A-4147-A177-3AD203B41FA5}">
                      <a16:colId xmlns:a16="http://schemas.microsoft.com/office/drawing/2014/main" xmlns="" val="20025"/>
                    </a:ext>
                  </a:extLst>
                </a:gridCol>
                <a:gridCol w="304165">
                  <a:extLst>
                    <a:ext uri="{9D8B030D-6E8A-4147-A177-3AD203B41FA5}">
                      <a16:colId xmlns:a16="http://schemas.microsoft.com/office/drawing/2014/main" xmlns="" val="20026"/>
                    </a:ext>
                  </a:extLst>
                </a:gridCol>
                <a:gridCol w="304165">
                  <a:extLst>
                    <a:ext uri="{9D8B030D-6E8A-4147-A177-3AD203B41FA5}">
                      <a16:colId xmlns:a16="http://schemas.microsoft.com/office/drawing/2014/main" xmlns="" val="20028"/>
                    </a:ext>
                  </a:extLst>
                </a:gridCol>
              </a:tblGrid>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May</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June</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a:solidFill>
                            <a:schemeClr val="bg1"/>
                          </a:solidFill>
                        </a:rPr>
                        <a:t>July</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August</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a:solidFill>
                            <a:schemeClr val="bg1"/>
                          </a:solidFill>
                        </a:rPr>
                        <a:t>September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October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endParaRPr lang="en-GB"/>
                    </a:p>
                  </a:txBody>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xmlns="" val="2645138973"/>
                  </a:ext>
                </a:extLst>
              </a:tr>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06/05</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13/05</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20/05</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27/05</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03/06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10/06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17/06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24/06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01/07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08/07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15/07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22/07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29/07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05/08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12/08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19/08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26/08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02/09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09/09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16/09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23/09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30/09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07/10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14/10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21/10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28/10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xmlns="" val="4105972714"/>
                  </a:ext>
                </a:extLst>
              </a:tr>
              <a:tr h="3636000">
                <a:tc>
                  <a:txBody>
                    <a:bodyPr/>
                    <a:lstStyle/>
                    <a:p>
                      <a:pPr algn="ctr"/>
                      <a:endParaRPr lang="en-US" sz="600" b="0" dirty="0">
                        <a:solidFill>
                          <a:schemeClr val="bg1"/>
                        </a:solidFill>
                      </a:endParaRPr>
                    </a:p>
                  </a:txBody>
                  <a:tcPr marL="36000" marR="36000" marT="36000" marB="36000" vert="vert270">
                    <a:lnL w="3175" cap="flat" cmpd="sng" algn="ctr">
                      <a:solidFill>
                        <a:schemeClr val="tx1">
                          <a:lumMod val="50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1149007"/>
                  </a:ext>
                </a:extLst>
              </a:tr>
            </a:tbl>
          </a:graphicData>
        </a:graphic>
      </p:graphicFrame>
      <p:sp>
        <p:nvSpPr>
          <p:cNvPr id="29" name="Rectangle 28">
            <a:extLst>
              <a:ext uri="{FF2B5EF4-FFF2-40B4-BE49-F238E27FC236}">
                <a16:creationId xmlns:a16="http://schemas.microsoft.com/office/drawing/2014/main" xmlns="" id="{F3EB2757-1D02-F943-B54B-ECECCBAAC990}"/>
              </a:ext>
            </a:extLst>
          </p:cNvPr>
          <p:cNvSpPr/>
          <p:nvPr/>
        </p:nvSpPr>
        <p:spPr>
          <a:xfrm>
            <a:off x="323528" y="3291830"/>
            <a:ext cx="7031550" cy="21602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Issue analysis and tracking (Investigation Tracker updated and published bi-weekly)</a:t>
            </a:r>
          </a:p>
        </p:txBody>
      </p:sp>
      <p:sp>
        <p:nvSpPr>
          <p:cNvPr id="115" name="Rectangle 114">
            <a:extLst>
              <a:ext uri="{FF2B5EF4-FFF2-40B4-BE49-F238E27FC236}">
                <a16:creationId xmlns:a16="http://schemas.microsoft.com/office/drawing/2014/main" xmlns="" id="{8B803917-08C4-B347-AB2A-57446C6406BD}"/>
              </a:ext>
            </a:extLst>
          </p:cNvPr>
          <p:cNvSpPr/>
          <p:nvPr/>
        </p:nvSpPr>
        <p:spPr>
          <a:xfrm>
            <a:off x="332650" y="2475317"/>
            <a:ext cx="6993650"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Findings template and Recommendation Packs</a:t>
            </a:r>
          </a:p>
        </p:txBody>
      </p:sp>
      <p:sp>
        <p:nvSpPr>
          <p:cNvPr id="120" name="Rectangle 119">
            <a:extLst>
              <a:ext uri="{FF2B5EF4-FFF2-40B4-BE49-F238E27FC236}">
                <a16:creationId xmlns:a16="http://schemas.microsoft.com/office/drawing/2014/main" xmlns="" id="{72FAFA24-C1FC-B24F-9807-690D8DF306C9}"/>
              </a:ext>
            </a:extLst>
          </p:cNvPr>
          <p:cNvSpPr/>
          <p:nvPr/>
        </p:nvSpPr>
        <p:spPr>
          <a:xfrm>
            <a:off x="323527" y="2715765"/>
            <a:ext cx="7031551" cy="2636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Investigation Analysis</a:t>
            </a:r>
            <a:endParaRPr lang="en-US" sz="600" i="1" kern="0" dirty="0">
              <a:solidFill>
                <a:srgbClr val="000000"/>
              </a:solidFill>
              <a:ea typeface="ＭＳ Ｐゴシック" pitchFamily="34" charset="-128"/>
            </a:endParaRPr>
          </a:p>
        </p:txBody>
      </p:sp>
      <p:sp>
        <p:nvSpPr>
          <p:cNvPr id="63" name="Rectangle 62">
            <a:extLst>
              <a:ext uri="{FF2B5EF4-FFF2-40B4-BE49-F238E27FC236}">
                <a16:creationId xmlns:a16="http://schemas.microsoft.com/office/drawing/2014/main" xmlns="" id="{8B803917-08C4-B347-AB2A-57446C6406BD}"/>
              </a:ext>
            </a:extLst>
          </p:cNvPr>
          <p:cNvSpPr/>
          <p:nvPr/>
        </p:nvSpPr>
        <p:spPr>
          <a:xfrm>
            <a:off x="323528" y="2094954"/>
            <a:ext cx="7002772"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Xoserve owned Recommendation options – update and publish recommendation tracker in line with UIG working group meetings</a:t>
            </a:r>
          </a:p>
        </p:txBody>
      </p:sp>
      <p:sp>
        <p:nvSpPr>
          <p:cNvPr id="47" name="Rectangle 46">
            <a:extLst>
              <a:ext uri="{FF2B5EF4-FFF2-40B4-BE49-F238E27FC236}">
                <a16:creationId xmlns:a16="http://schemas.microsoft.com/office/drawing/2014/main" xmlns="" id="{8B803917-08C4-B347-AB2A-57446C6406BD}"/>
              </a:ext>
            </a:extLst>
          </p:cNvPr>
          <p:cNvSpPr/>
          <p:nvPr/>
        </p:nvSpPr>
        <p:spPr>
          <a:xfrm>
            <a:off x="323528" y="3003798"/>
            <a:ext cx="7002772"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Support Mod development</a:t>
            </a:r>
          </a:p>
        </p:txBody>
      </p:sp>
      <p:sp>
        <p:nvSpPr>
          <p:cNvPr id="54" name="Triangle 123">
            <a:extLst>
              <a:ext uri="{FF2B5EF4-FFF2-40B4-BE49-F238E27FC236}">
                <a16:creationId xmlns:a16="http://schemas.microsoft.com/office/drawing/2014/main" xmlns="" id="{6F9210BC-760F-B640-8FBC-6D5BC3A96AFB}"/>
              </a:ext>
            </a:extLst>
          </p:cNvPr>
          <p:cNvSpPr/>
          <p:nvPr/>
        </p:nvSpPr>
        <p:spPr>
          <a:xfrm>
            <a:off x="420090"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55" name="TextBox 54">
            <a:extLst>
              <a:ext uri="{FF2B5EF4-FFF2-40B4-BE49-F238E27FC236}">
                <a16:creationId xmlns:a16="http://schemas.microsoft.com/office/drawing/2014/main" xmlns="" id="{6ECF800B-C755-FD4C-8704-BB42D910CD1F}"/>
              </a:ext>
            </a:extLst>
          </p:cNvPr>
          <p:cNvSpPr txBox="1"/>
          <p:nvPr/>
        </p:nvSpPr>
        <p:spPr>
          <a:xfrm>
            <a:off x="107504"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08/05 DSC ChMC</a:t>
            </a:r>
          </a:p>
        </p:txBody>
      </p:sp>
      <p:sp>
        <p:nvSpPr>
          <p:cNvPr id="62" name="Triangle 123">
            <a:extLst>
              <a:ext uri="{FF2B5EF4-FFF2-40B4-BE49-F238E27FC236}">
                <a16:creationId xmlns:a16="http://schemas.microsoft.com/office/drawing/2014/main" xmlns="" id="{6F9210BC-760F-B640-8FBC-6D5BC3A96AFB}"/>
              </a:ext>
            </a:extLst>
          </p:cNvPr>
          <p:cNvSpPr/>
          <p:nvPr/>
        </p:nvSpPr>
        <p:spPr>
          <a:xfrm>
            <a:off x="1860250"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66" name="TextBox 65">
            <a:extLst>
              <a:ext uri="{FF2B5EF4-FFF2-40B4-BE49-F238E27FC236}">
                <a16:creationId xmlns:a16="http://schemas.microsoft.com/office/drawing/2014/main" xmlns="" id="{6ECF800B-C755-FD4C-8704-BB42D910CD1F}"/>
              </a:ext>
            </a:extLst>
          </p:cNvPr>
          <p:cNvSpPr txBox="1"/>
          <p:nvPr/>
        </p:nvSpPr>
        <p:spPr>
          <a:xfrm>
            <a:off x="1547664"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12/06 DSC ChMC</a:t>
            </a:r>
          </a:p>
        </p:txBody>
      </p:sp>
      <p:sp>
        <p:nvSpPr>
          <p:cNvPr id="83" name="Triangle 123">
            <a:extLst>
              <a:ext uri="{FF2B5EF4-FFF2-40B4-BE49-F238E27FC236}">
                <a16:creationId xmlns:a16="http://schemas.microsoft.com/office/drawing/2014/main" xmlns="" id="{6F9210BC-760F-B640-8FBC-6D5BC3A96AFB}"/>
              </a:ext>
            </a:extLst>
          </p:cNvPr>
          <p:cNvSpPr/>
          <p:nvPr/>
        </p:nvSpPr>
        <p:spPr>
          <a:xfrm>
            <a:off x="924146"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4" name="TextBox 83">
            <a:extLst>
              <a:ext uri="{FF2B5EF4-FFF2-40B4-BE49-F238E27FC236}">
                <a16:creationId xmlns:a16="http://schemas.microsoft.com/office/drawing/2014/main" xmlns="" id="{6ECF800B-C755-FD4C-8704-BB42D910CD1F}"/>
              </a:ext>
            </a:extLst>
          </p:cNvPr>
          <p:cNvSpPr txBox="1"/>
          <p:nvPr/>
        </p:nvSpPr>
        <p:spPr>
          <a:xfrm>
            <a:off x="683568" y="4315273"/>
            <a:ext cx="738076"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20&amp;21/05 UIG WG</a:t>
            </a:r>
          </a:p>
        </p:txBody>
      </p:sp>
      <p:sp>
        <p:nvSpPr>
          <p:cNvPr id="85" name="Triangle 123">
            <a:extLst>
              <a:ext uri="{FF2B5EF4-FFF2-40B4-BE49-F238E27FC236}">
                <a16:creationId xmlns:a16="http://schemas.microsoft.com/office/drawing/2014/main" xmlns="" id="{6F9210BC-760F-B640-8FBC-6D5BC3A96AFB}"/>
              </a:ext>
            </a:extLst>
          </p:cNvPr>
          <p:cNvSpPr/>
          <p:nvPr/>
        </p:nvSpPr>
        <p:spPr>
          <a:xfrm>
            <a:off x="2339752"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6" name="TextBox 85">
            <a:extLst>
              <a:ext uri="{FF2B5EF4-FFF2-40B4-BE49-F238E27FC236}">
                <a16:creationId xmlns:a16="http://schemas.microsoft.com/office/drawing/2014/main" xmlns="" id="{6ECF800B-C755-FD4C-8704-BB42D910CD1F}"/>
              </a:ext>
            </a:extLst>
          </p:cNvPr>
          <p:cNvSpPr txBox="1"/>
          <p:nvPr/>
        </p:nvSpPr>
        <p:spPr>
          <a:xfrm>
            <a:off x="2195736"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24/06 UIG WG</a:t>
            </a:r>
          </a:p>
        </p:txBody>
      </p:sp>
      <p:sp>
        <p:nvSpPr>
          <p:cNvPr id="89" name="Triangle 123">
            <a:extLst>
              <a:ext uri="{FF2B5EF4-FFF2-40B4-BE49-F238E27FC236}">
                <a16:creationId xmlns:a16="http://schemas.microsoft.com/office/drawing/2014/main" xmlns="" id="{6F9210BC-760F-B640-8FBC-6D5BC3A96AFB}"/>
              </a:ext>
            </a:extLst>
          </p:cNvPr>
          <p:cNvSpPr/>
          <p:nvPr/>
        </p:nvSpPr>
        <p:spPr>
          <a:xfrm>
            <a:off x="809263"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0" name="TextBox 89">
            <a:extLst>
              <a:ext uri="{FF2B5EF4-FFF2-40B4-BE49-F238E27FC236}">
                <a16:creationId xmlns:a16="http://schemas.microsoft.com/office/drawing/2014/main" xmlns="" id="{6ECF800B-C755-FD4C-8704-BB42D910CD1F}"/>
              </a:ext>
            </a:extLst>
          </p:cNvPr>
          <p:cNvSpPr txBox="1"/>
          <p:nvPr/>
        </p:nvSpPr>
        <p:spPr>
          <a:xfrm>
            <a:off x="467544"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15/05 CoMC</a:t>
            </a:r>
          </a:p>
        </p:txBody>
      </p:sp>
      <p:sp>
        <p:nvSpPr>
          <p:cNvPr id="91" name="Triangle 123">
            <a:extLst>
              <a:ext uri="{FF2B5EF4-FFF2-40B4-BE49-F238E27FC236}">
                <a16:creationId xmlns:a16="http://schemas.microsoft.com/office/drawing/2014/main" xmlns="" id="{6F9210BC-760F-B640-8FBC-6D5BC3A96AFB}"/>
              </a:ext>
            </a:extLst>
          </p:cNvPr>
          <p:cNvSpPr/>
          <p:nvPr/>
        </p:nvSpPr>
        <p:spPr>
          <a:xfrm>
            <a:off x="2393439"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2" name="TextBox 91">
            <a:extLst>
              <a:ext uri="{FF2B5EF4-FFF2-40B4-BE49-F238E27FC236}">
                <a16:creationId xmlns:a16="http://schemas.microsoft.com/office/drawing/2014/main" xmlns="" id="{6ECF800B-C755-FD4C-8704-BB42D910CD1F}"/>
              </a:ext>
            </a:extLst>
          </p:cNvPr>
          <p:cNvSpPr txBox="1"/>
          <p:nvPr/>
        </p:nvSpPr>
        <p:spPr>
          <a:xfrm>
            <a:off x="2051720"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19/06 CoMC</a:t>
            </a:r>
          </a:p>
        </p:txBody>
      </p:sp>
      <p:sp>
        <p:nvSpPr>
          <p:cNvPr id="71" name="Triangle 123">
            <a:extLst>
              <a:ext uri="{FF2B5EF4-FFF2-40B4-BE49-F238E27FC236}">
                <a16:creationId xmlns:a16="http://schemas.microsoft.com/office/drawing/2014/main" xmlns="" id="{6F9210BC-760F-B640-8FBC-6D5BC3A96AFB}"/>
              </a:ext>
            </a:extLst>
          </p:cNvPr>
          <p:cNvSpPr/>
          <p:nvPr/>
        </p:nvSpPr>
        <p:spPr>
          <a:xfrm>
            <a:off x="3131840"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2" name="TextBox 71">
            <a:extLst>
              <a:ext uri="{FF2B5EF4-FFF2-40B4-BE49-F238E27FC236}">
                <a16:creationId xmlns:a16="http://schemas.microsoft.com/office/drawing/2014/main" xmlns="" id="{6ECF800B-C755-FD4C-8704-BB42D910CD1F}"/>
              </a:ext>
            </a:extLst>
          </p:cNvPr>
          <p:cNvSpPr txBox="1"/>
          <p:nvPr/>
        </p:nvSpPr>
        <p:spPr>
          <a:xfrm>
            <a:off x="2771800"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10/07 DSC ChMC</a:t>
            </a:r>
          </a:p>
        </p:txBody>
      </p:sp>
      <p:sp>
        <p:nvSpPr>
          <p:cNvPr id="77" name="Triangle 123">
            <a:extLst>
              <a:ext uri="{FF2B5EF4-FFF2-40B4-BE49-F238E27FC236}">
                <a16:creationId xmlns:a16="http://schemas.microsoft.com/office/drawing/2014/main" xmlns="" id="{6F9210BC-760F-B640-8FBC-6D5BC3A96AFB}"/>
              </a:ext>
            </a:extLst>
          </p:cNvPr>
          <p:cNvSpPr/>
          <p:nvPr/>
        </p:nvSpPr>
        <p:spPr>
          <a:xfrm>
            <a:off x="4283968"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8" name="TextBox 77">
            <a:extLst>
              <a:ext uri="{FF2B5EF4-FFF2-40B4-BE49-F238E27FC236}">
                <a16:creationId xmlns:a16="http://schemas.microsoft.com/office/drawing/2014/main" xmlns="" id="{6ECF800B-C755-FD4C-8704-BB42D910CD1F}"/>
              </a:ext>
            </a:extLst>
          </p:cNvPr>
          <p:cNvSpPr txBox="1"/>
          <p:nvPr/>
        </p:nvSpPr>
        <p:spPr>
          <a:xfrm>
            <a:off x="3923928"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07/08 DSC ChMC</a:t>
            </a:r>
          </a:p>
        </p:txBody>
      </p:sp>
      <p:sp>
        <p:nvSpPr>
          <p:cNvPr id="79" name="Triangle 123">
            <a:extLst>
              <a:ext uri="{FF2B5EF4-FFF2-40B4-BE49-F238E27FC236}">
                <a16:creationId xmlns:a16="http://schemas.microsoft.com/office/drawing/2014/main" xmlns="" id="{6F9210BC-760F-B640-8FBC-6D5BC3A96AFB}"/>
              </a:ext>
            </a:extLst>
          </p:cNvPr>
          <p:cNvSpPr/>
          <p:nvPr/>
        </p:nvSpPr>
        <p:spPr>
          <a:xfrm>
            <a:off x="5796136"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0" name="TextBox 79">
            <a:extLst>
              <a:ext uri="{FF2B5EF4-FFF2-40B4-BE49-F238E27FC236}">
                <a16:creationId xmlns:a16="http://schemas.microsoft.com/office/drawing/2014/main" xmlns="" id="{6ECF800B-C755-FD4C-8704-BB42D910CD1F}"/>
              </a:ext>
            </a:extLst>
          </p:cNvPr>
          <p:cNvSpPr txBox="1"/>
          <p:nvPr/>
        </p:nvSpPr>
        <p:spPr>
          <a:xfrm>
            <a:off x="5418454"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11/09 DSC ChMC</a:t>
            </a:r>
          </a:p>
        </p:txBody>
      </p:sp>
      <p:sp>
        <p:nvSpPr>
          <p:cNvPr id="81" name="Triangle 123">
            <a:extLst>
              <a:ext uri="{FF2B5EF4-FFF2-40B4-BE49-F238E27FC236}">
                <a16:creationId xmlns:a16="http://schemas.microsoft.com/office/drawing/2014/main" xmlns="" id="{6F9210BC-760F-B640-8FBC-6D5BC3A96AFB}"/>
              </a:ext>
            </a:extLst>
          </p:cNvPr>
          <p:cNvSpPr/>
          <p:nvPr/>
        </p:nvSpPr>
        <p:spPr>
          <a:xfrm>
            <a:off x="3354776"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5" name="TextBox 94">
            <a:extLst>
              <a:ext uri="{FF2B5EF4-FFF2-40B4-BE49-F238E27FC236}">
                <a16:creationId xmlns:a16="http://schemas.microsoft.com/office/drawing/2014/main" xmlns="" id="{6ECF800B-C755-FD4C-8704-BB42D910CD1F}"/>
              </a:ext>
            </a:extLst>
          </p:cNvPr>
          <p:cNvSpPr txBox="1"/>
          <p:nvPr/>
        </p:nvSpPr>
        <p:spPr>
          <a:xfrm>
            <a:off x="3013057"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17/07 CoMC</a:t>
            </a:r>
          </a:p>
        </p:txBody>
      </p:sp>
      <p:sp>
        <p:nvSpPr>
          <p:cNvPr id="96" name="Triangle 123">
            <a:extLst>
              <a:ext uri="{FF2B5EF4-FFF2-40B4-BE49-F238E27FC236}">
                <a16:creationId xmlns:a16="http://schemas.microsoft.com/office/drawing/2014/main" xmlns="" id="{6F9210BC-760F-B640-8FBC-6D5BC3A96AFB}"/>
              </a:ext>
            </a:extLst>
          </p:cNvPr>
          <p:cNvSpPr/>
          <p:nvPr/>
        </p:nvSpPr>
        <p:spPr>
          <a:xfrm>
            <a:off x="4625687"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7" name="TextBox 96">
            <a:extLst>
              <a:ext uri="{FF2B5EF4-FFF2-40B4-BE49-F238E27FC236}">
                <a16:creationId xmlns:a16="http://schemas.microsoft.com/office/drawing/2014/main" xmlns="" id="{6ECF800B-C755-FD4C-8704-BB42D910CD1F}"/>
              </a:ext>
            </a:extLst>
          </p:cNvPr>
          <p:cNvSpPr txBox="1"/>
          <p:nvPr/>
        </p:nvSpPr>
        <p:spPr>
          <a:xfrm>
            <a:off x="4283968"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14/08 CoMC</a:t>
            </a:r>
          </a:p>
        </p:txBody>
      </p:sp>
      <p:sp>
        <p:nvSpPr>
          <p:cNvPr id="98" name="Triangle 123">
            <a:extLst>
              <a:ext uri="{FF2B5EF4-FFF2-40B4-BE49-F238E27FC236}">
                <a16:creationId xmlns:a16="http://schemas.microsoft.com/office/drawing/2014/main" xmlns="" id="{6F9210BC-760F-B640-8FBC-6D5BC3A96AFB}"/>
              </a:ext>
            </a:extLst>
          </p:cNvPr>
          <p:cNvSpPr/>
          <p:nvPr/>
        </p:nvSpPr>
        <p:spPr>
          <a:xfrm>
            <a:off x="5993839"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3" name="TextBox 102">
            <a:extLst>
              <a:ext uri="{FF2B5EF4-FFF2-40B4-BE49-F238E27FC236}">
                <a16:creationId xmlns:a16="http://schemas.microsoft.com/office/drawing/2014/main" xmlns="" id="{6ECF800B-C755-FD4C-8704-BB42D910CD1F}"/>
              </a:ext>
            </a:extLst>
          </p:cNvPr>
          <p:cNvSpPr txBox="1"/>
          <p:nvPr/>
        </p:nvSpPr>
        <p:spPr>
          <a:xfrm>
            <a:off x="5652120"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18/09 CoMC</a:t>
            </a:r>
          </a:p>
        </p:txBody>
      </p:sp>
      <p:sp>
        <p:nvSpPr>
          <p:cNvPr id="104" name="Triangle 123">
            <a:extLst>
              <a:ext uri="{FF2B5EF4-FFF2-40B4-BE49-F238E27FC236}">
                <a16:creationId xmlns:a16="http://schemas.microsoft.com/office/drawing/2014/main" xmlns="" id="{6F9210BC-760F-B640-8FBC-6D5BC3A96AFB}"/>
              </a:ext>
            </a:extLst>
          </p:cNvPr>
          <p:cNvSpPr/>
          <p:nvPr/>
        </p:nvSpPr>
        <p:spPr>
          <a:xfrm>
            <a:off x="3570800" y="4155926"/>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5" name="TextBox 104">
            <a:extLst>
              <a:ext uri="{FF2B5EF4-FFF2-40B4-BE49-F238E27FC236}">
                <a16:creationId xmlns:a16="http://schemas.microsoft.com/office/drawing/2014/main" xmlns="" id="{6ECF800B-C755-FD4C-8704-BB42D910CD1F}"/>
              </a:ext>
            </a:extLst>
          </p:cNvPr>
          <p:cNvSpPr txBox="1"/>
          <p:nvPr/>
        </p:nvSpPr>
        <p:spPr>
          <a:xfrm>
            <a:off x="3275856" y="4319692"/>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23/07 UIG WG</a:t>
            </a:r>
          </a:p>
        </p:txBody>
      </p:sp>
      <p:sp>
        <p:nvSpPr>
          <p:cNvPr id="106" name="Triangle 123">
            <a:extLst>
              <a:ext uri="{FF2B5EF4-FFF2-40B4-BE49-F238E27FC236}">
                <a16:creationId xmlns:a16="http://schemas.microsoft.com/office/drawing/2014/main" xmlns="" id="{6F9210BC-760F-B640-8FBC-6D5BC3A96AFB}"/>
              </a:ext>
            </a:extLst>
          </p:cNvPr>
          <p:cNvSpPr/>
          <p:nvPr/>
        </p:nvSpPr>
        <p:spPr>
          <a:xfrm>
            <a:off x="4866944"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7" name="TextBox 106">
            <a:extLst>
              <a:ext uri="{FF2B5EF4-FFF2-40B4-BE49-F238E27FC236}">
                <a16:creationId xmlns:a16="http://schemas.microsoft.com/office/drawing/2014/main" xmlns="" id="{6ECF800B-C755-FD4C-8704-BB42D910CD1F}"/>
              </a:ext>
            </a:extLst>
          </p:cNvPr>
          <p:cNvSpPr txBox="1"/>
          <p:nvPr/>
        </p:nvSpPr>
        <p:spPr>
          <a:xfrm>
            <a:off x="4572000"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20/08 UIG WG</a:t>
            </a:r>
          </a:p>
        </p:txBody>
      </p:sp>
      <p:sp>
        <p:nvSpPr>
          <p:cNvPr id="108" name="Triangle 123">
            <a:extLst>
              <a:ext uri="{FF2B5EF4-FFF2-40B4-BE49-F238E27FC236}">
                <a16:creationId xmlns:a16="http://schemas.microsoft.com/office/drawing/2014/main" xmlns="" id="{6F9210BC-760F-B640-8FBC-6D5BC3A96AFB}"/>
              </a:ext>
            </a:extLst>
          </p:cNvPr>
          <p:cNvSpPr/>
          <p:nvPr/>
        </p:nvSpPr>
        <p:spPr>
          <a:xfrm>
            <a:off x="6163088"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9" name="TextBox 108">
            <a:extLst>
              <a:ext uri="{FF2B5EF4-FFF2-40B4-BE49-F238E27FC236}">
                <a16:creationId xmlns:a16="http://schemas.microsoft.com/office/drawing/2014/main" xmlns="" id="{6ECF800B-C755-FD4C-8704-BB42D910CD1F}"/>
              </a:ext>
            </a:extLst>
          </p:cNvPr>
          <p:cNvSpPr txBox="1"/>
          <p:nvPr/>
        </p:nvSpPr>
        <p:spPr>
          <a:xfrm>
            <a:off x="5868144"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23/09 UIG WG</a:t>
            </a:r>
          </a:p>
        </p:txBody>
      </p:sp>
      <p:sp>
        <p:nvSpPr>
          <p:cNvPr id="64" name="TextBox 63">
            <a:extLst>
              <a:ext uri="{FF2B5EF4-FFF2-40B4-BE49-F238E27FC236}">
                <a16:creationId xmlns:a16="http://schemas.microsoft.com/office/drawing/2014/main" xmlns="" id="{8DE52843-4138-1442-9B64-C4E1D836BDAC}"/>
              </a:ext>
            </a:extLst>
          </p:cNvPr>
          <p:cNvSpPr txBox="1"/>
          <p:nvPr/>
        </p:nvSpPr>
        <p:spPr>
          <a:xfrm>
            <a:off x="1376791"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01/06/Exec Summary </a:t>
            </a:r>
          </a:p>
        </p:txBody>
      </p:sp>
      <p:sp>
        <p:nvSpPr>
          <p:cNvPr id="65" name="Diamond 64">
            <a:extLst>
              <a:ext uri="{FF2B5EF4-FFF2-40B4-BE49-F238E27FC236}">
                <a16:creationId xmlns:a16="http://schemas.microsoft.com/office/drawing/2014/main" xmlns="" id="{386EECE8-E9BF-8E4C-B2B2-6087159F6123}"/>
              </a:ext>
            </a:extLst>
          </p:cNvPr>
          <p:cNvSpPr/>
          <p:nvPr/>
        </p:nvSpPr>
        <p:spPr>
          <a:xfrm>
            <a:off x="1331640"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68" name="TextBox 67">
            <a:extLst>
              <a:ext uri="{FF2B5EF4-FFF2-40B4-BE49-F238E27FC236}">
                <a16:creationId xmlns:a16="http://schemas.microsoft.com/office/drawing/2014/main" xmlns="" id="{8DE52843-4138-1442-9B64-C4E1D836BDAC}"/>
              </a:ext>
            </a:extLst>
          </p:cNvPr>
          <p:cNvSpPr txBox="1"/>
          <p:nvPr/>
        </p:nvSpPr>
        <p:spPr>
          <a:xfrm>
            <a:off x="2672935"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01/07 Exec Summary </a:t>
            </a:r>
          </a:p>
        </p:txBody>
      </p:sp>
      <p:sp>
        <p:nvSpPr>
          <p:cNvPr id="69" name="Diamond 68">
            <a:extLst>
              <a:ext uri="{FF2B5EF4-FFF2-40B4-BE49-F238E27FC236}">
                <a16:creationId xmlns:a16="http://schemas.microsoft.com/office/drawing/2014/main" xmlns="" id="{386EECE8-E9BF-8E4C-B2B2-6087159F6123}"/>
              </a:ext>
            </a:extLst>
          </p:cNvPr>
          <p:cNvSpPr/>
          <p:nvPr/>
        </p:nvSpPr>
        <p:spPr>
          <a:xfrm>
            <a:off x="2627784"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3" name="TextBox 92">
            <a:extLst>
              <a:ext uri="{FF2B5EF4-FFF2-40B4-BE49-F238E27FC236}">
                <a16:creationId xmlns:a16="http://schemas.microsoft.com/office/drawing/2014/main" xmlns="" id="{8DE52843-4138-1442-9B64-C4E1D836BDAC}"/>
              </a:ext>
            </a:extLst>
          </p:cNvPr>
          <p:cNvSpPr txBox="1"/>
          <p:nvPr/>
        </p:nvSpPr>
        <p:spPr>
          <a:xfrm>
            <a:off x="4113095"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05/08 Exec Summary </a:t>
            </a:r>
          </a:p>
        </p:txBody>
      </p:sp>
      <p:sp>
        <p:nvSpPr>
          <p:cNvPr id="94" name="Diamond 93">
            <a:extLst>
              <a:ext uri="{FF2B5EF4-FFF2-40B4-BE49-F238E27FC236}">
                <a16:creationId xmlns:a16="http://schemas.microsoft.com/office/drawing/2014/main" xmlns="" id="{386EECE8-E9BF-8E4C-B2B2-6087159F6123}"/>
              </a:ext>
            </a:extLst>
          </p:cNvPr>
          <p:cNvSpPr/>
          <p:nvPr/>
        </p:nvSpPr>
        <p:spPr>
          <a:xfrm>
            <a:off x="4067944"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9" name="TextBox 98">
            <a:extLst>
              <a:ext uri="{FF2B5EF4-FFF2-40B4-BE49-F238E27FC236}">
                <a16:creationId xmlns:a16="http://schemas.microsoft.com/office/drawing/2014/main" xmlns="" id="{8DE52843-4138-1442-9B64-C4E1D836BDAC}"/>
              </a:ext>
            </a:extLst>
          </p:cNvPr>
          <p:cNvSpPr txBox="1"/>
          <p:nvPr/>
        </p:nvSpPr>
        <p:spPr>
          <a:xfrm>
            <a:off x="5409239"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09/09 Exec Summary </a:t>
            </a:r>
          </a:p>
        </p:txBody>
      </p:sp>
      <p:sp>
        <p:nvSpPr>
          <p:cNvPr id="100" name="Diamond 99">
            <a:extLst>
              <a:ext uri="{FF2B5EF4-FFF2-40B4-BE49-F238E27FC236}">
                <a16:creationId xmlns:a16="http://schemas.microsoft.com/office/drawing/2014/main" xmlns="" id="{386EECE8-E9BF-8E4C-B2B2-6087159F6123}"/>
              </a:ext>
            </a:extLst>
          </p:cNvPr>
          <p:cNvSpPr/>
          <p:nvPr/>
        </p:nvSpPr>
        <p:spPr>
          <a:xfrm>
            <a:off x="5688136" y="192367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cxnSp>
        <p:nvCxnSpPr>
          <p:cNvPr id="26" name="Straight Connector 25">
            <a:extLst>
              <a:ext uri="{FF2B5EF4-FFF2-40B4-BE49-F238E27FC236}">
                <a16:creationId xmlns:a16="http://schemas.microsoft.com/office/drawing/2014/main" xmlns="" id="{9E42E2F7-1B55-0246-A79F-66DE70F6DB26}"/>
              </a:ext>
            </a:extLst>
          </p:cNvPr>
          <p:cNvCxnSpPr>
            <a:cxnSpLocks/>
          </p:cNvCxnSpPr>
          <p:nvPr/>
        </p:nvCxnSpPr>
        <p:spPr>
          <a:xfrm>
            <a:off x="5580112" y="987574"/>
            <a:ext cx="0" cy="374400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xmlns="" id="{8B803917-08C4-B347-AB2A-57446C6406BD}"/>
              </a:ext>
            </a:extLst>
          </p:cNvPr>
          <p:cNvSpPr/>
          <p:nvPr/>
        </p:nvSpPr>
        <p:spPr>
          <a:xfrm>
            <a:off x="323528" y="4491542"/>
            <a:ext cx="7002772"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Review/draft updates to UIG user guide ongoing</a:t>
            </a:r>
          </a:p>
        </p:txBody>
      </p:sp>
      <p:sp>
        <p:nvSpPr>
          <p:cNvPr id="102" name="TextBox 101">
            <a:extLst>
              <a:ext uri="{FF2B5EF4-FFF2-40B4-BE49-F238E27FC236}">
                <a16:creationId xmlns:a16="http://schemas.microsoft.com/office/drawing/2014/main" xmlns="" id="{8DE52843-4138-1442-9B64-C4E1D836BDAC}"/>
              </a:ext>
            </a:extLst>
          </p:cNvPr>
          <p:cNvSpPr txBox="1"/>
          <p:nvPr/>
        </p:nvSpPr>
        <p:spPr>
          <a:xfrm>
            <a:off x="7416304" y="4371950"/>
            <a:ext cx="631479" cy="405683"/>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21/10 Publish UIG Investigation guide V.2 </a:t>
            </a:r>
          </a:p>
        </p:txBody>
      </p:sp>
      <p:sp>
        <p:nvSpPr>
          <p:cNvPr id="110" name="Diamond 109">
            <a:extLst>
              <a:ext uri="{FF2B5EF4-FFF2-40B4-BE49-F238E27FC236}">
                <a16:creationId xmlns:a16="http://schemas.microsoft.com/office/drawing/2014/main" xmlns="" id="{386EECE8-E9BF-8E4C-B2B2-6087159F6123}"/>
              </a:ext>
            </a:extLst>
          </p:cNvPr>
          <p:cNvSpPr/>
          <p:nvPr/>
        </p:nvSpPr>
        <p:spPr>
          <a:xfrm>
            <a:off x="7308304" y="417625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1" name="Diamond 110">
            <a:extLst>
              <a:ext uri="{FF2B5EF4-FFF2-40B4-BE49-F238E27FC236}">
                <a16:creationId xmlns:a16="http://schemas.microsoft.com/office/drawing/2014/main" xmlns="" id="{386EECE8-E9BF-8E4C-B2B2-6087159F6123}"/>
              </a:ext>
            </a:extLst>
          </p:cNvPr>
          <p:cNvSpPr/>
          <p:nvPr/>
        </p:nvSpPr>
        <p:spPr>
          <a:xfrm>
            <a:off x="2915816" y="388821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2" name="TextBox 111">
            <a:extLst>
              <a:ext uri="{FF2B5EF4-FFF2-40B4-BE49-F238E27FC236}">
                <a16:creationId xmlns:a16="http://schemas.microsoft.com/office/drawing/2014/main" xmlns="" id="{8DE52843-4138-1442-9B64-C4E1D836BDAC}"/>
              </a:ext>
            </a:extLst>
          </p:cNvPr>
          <p:cNvSpPr txBox="1"/>
          <p:nvPr/>
        </p:nvSpPr>
        <p:spPr>
          <a:xfrm>
            <a:off x="3131840" y="3939902"/>
            <a:ext cx="2736304" cy="128685"/>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01/07 create close out activity plan</a:t>
            </a:r>
          </a:p>
        </p:txBody>
      </p:sp>
      <p:sp>
        <p:nvSpPr>
          <p:cNvPr id="113" name="Triangle 123">
            <a:extLst>
              <a:ext uri="{FF2B5EF4-FFF2-40B4-BE49-F238E27FC236}">
                <a16:creationId xmlns:a16="http://schemas.microsoft.com/office/drawing/2014/main" xmlns="" id="{6F9210BC-760F-B640-8FBC-6D5BC3A96AFB}"/>
              </a:ext>
            </a:extLst>
          </p:cNvPr>
          <p:cNvSpPr/>
          <p:nvPr/>
        </p:nvSpPr>
        <p:spPr>
          <a:xfrm>
            <a:off x="6876256"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14" name="TextBox 113">
            <a:extLst>
              <a:ext uri="{FF2B5EF4-FFF2-40B4-BE49-F238E27FC236}">
                <a16:creationId xmlns:a16="http://schemas.microsoft.com/office/drawing/2014/main" xmlns="" id="{6ECF800B-C755-FD4C-8704-BB42D910CD1F}"/>
              </a:ext>
            </a:extLst>
          </p:cNvPr>
          <p:cNvSpPr txBox="1"/>
          <p:nvPr/>
        </p:nvSpPr>
        <p:spPr>
          <a:xfrm>
            <a:off x="6498574"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09/10 DSC ChMC</a:t>
            </a:r>
          </a:p>
        </p:txBody>
      </p:sp>
      <p:sp>
        <p:nvSpPr>
          <p:cNvPr id="116" name="Triangle 123">
            <a:extLst>
              <a:ext uri="{FF2B5EF4-FFF2-40B4-BE49-F238E27FC236}">
                <a16:creationId xmlns:a16="http://schemas.microsoft.com/office/drawing/2014/main" xmlns="" id="{6F9210BC-760F-B640-8FBC-6D5BC3A96AFB}"/>
              </a:ext>
            </a:extLst>
          </p:cNvPr>
          <p:cNvSpPr/>
          <p:nvPr/>
        </p:nvSpPr>
        <p:spPr>
          <a:xfrm>
            <a:off x="7073959"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17" name="TextBox 116">
            <a:extLst>
              <a:ext uri="{FF2B5EF4-FFF2-40B4-BE49-F238E27FC236}">
                <a16:creationId xmlns:a16="http://schemas.microsoft.com/office/drawing/2014/main" xmlns="" id="{6ECF800B-C755-FD4C-8704-BB42D910CD1F}"/>
              </a:ext>
            </a:extLst>
          </p:cNvPr>
          <p:cNvSpPr txBox="1"/>
          <p:nvPr/>
        </p:nvSpPr>
        <p:spPr>
          <a:xfrm>
            <a:off x="6732240"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16/10 CoMC</a:t>
            </a:r>
          </a:p>
        </p:txBody>
      </p:sp>
    </p:spTree>
    <p:extLst>
      <p:ext uri="{BB962C8B-B14F-4D97-AF65-F5344CB8AC3E}">
        <p14:creationId xmlns:p14="http://schemas.microsoft.com/office/powerpoint/2010/main" val="1174216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own Arrow 36"/>
          <p:cNvSpPr/>
          <p:nvPr/>
        </p:nvSpPr>
        <p:spPr>
          <a:xfrm>
            <a:off x="6300192"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7" name="Down Arrow 56"/>
          <p:cNvSpPr/>
          <p:nvPr/>
        </p:nvSpPr>
        <p:spPr>
          <a:xfrm>
            <a:off x="5436096"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title"/>
          </p:nvPr>
        </p:nvSpPr>
        <p:spPr>
          <a:xfrm>
            <a:off x="457200" y="123478"/>
            <a:ext cx="8229600" cy="539940"/>
          </a:xfrm>
        </p:spPr>
        <p:txBody>
          <a:bodyPr>
            <a:normAutofit/>
          </a:bodyPr>
          <a:lstStyle/>
          <a:p>
            <a:r>
              <a:rPr lang="en-GB" dirty="0"/>
              <a:t>Recommendations - where we are</a:t>
            </a:r>
          </a:p>
        </p:txBody>
      </p:sp>
      <p:sp>
        <p:nvSpPr>
          <p:cNvPr id="24" name="Rectangle 23"/>
          <p:cNvSpPr/>
          <p:nvPr/>
        </p:nvSpPr>
        <p:spPr>
          <a:xfrm>
            <a:off x="3851920" y="1986686"/>
            <a:ext cx="1440160" cy="122970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rPr>
              <a:t>4 lines MOD –  (3.2.1) = 3 MODS – 1 sponsored Total  0692), 2 sponsored British Gas 0690 &amp; 0691</a:t>
            </a:r>
          </a:p>
        </p:txBody>
      </p:sp>
      <p:sp>
        <p:nvSpPr>
          <p:cNvPr id="33" name="Down Arrow 32"/>
          <p:cNvSpPr/>
          <p:nvPr/>
        </p:nvSpPr>
        <p:spPr>
          <a:xfrm>
            <a:off x="726762" y="1473630"/>
            <a:ext cx="732784" cy="18954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5" name="Down Arrow 34"/>
          <p:cNvSpPr/>
          <p:nvPr/>
        </p:nvSpPr>
        <p:spPr>
          <a:xfrm>
            <a:off x="4199256"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nvGrpSpPr>
          <p:cNvPr id="5" name="Group 4"/>
          <p:cNvGrpSpPr/>
          <p:nvPr/>
        </p:nvGrpSpPr>
        <p:grpSpPr>
          <a:xfrm>
            <a:off x="604910" y="3405463"/>
            <a:ext cx="4255122" cy="1038495"/>
            <a:chOff x="741970" y="2636912"/>
            <a:chExt cx="5265331" cy="2086070"/>
          </a:xfrm>
        </p:grpSpPr>
        <p:sp>
          <p:nvSpPr>
            <p:cNvPr id="22" name="Rectangle 21"/>
            <p:cNvSpPr/>
            <p:nvPr/>
          </p:nvSpPr>
          <p:spPr>
            <a:xfrm>
              <a:off x="741970" y="2636912"/>
              <a:ext cx="5265331" cy="672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23 Future review</a:t>
              </a:r>
            </a:p>
          </p:txBody>
        </p:sp>
        <p:sp>
          <p:nvSpPr>
            <p:cNvPr id="47" name="Rectangle 46"/>
            <p:cNvSpPr/>
            <p:nvPr/>
          </p:nvSpPr>
          <p:spPr>
            <a:xfrm>
              <a:off x="1195716" y="3909055"/>
              <a:ext cx="980138" cy="813927"/>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2 review September</a:t>
              </a:r>
              <a:endParaRPr lang="en-GB" sz="900" dirty="0">
                <a:solidFill>
                  <a:prstClr val="white"/>
                </a:solidFill>
              </a:endParaRPr>
            </a:p>
          </p:txBody>
        </p:sp>
        <p:sp>
          <p:nvSpPr>
            <p:cNvPr id="48" name="Down Arrow 47"/>
            <p:cNvSpPr/>
            <p:nvPr/>
          </p:nvSpPr>
          <p:spPr>
            <a:xfrm>
              <a:off x="1195716"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sp>
        <p:nvSpPr>
          <p:cNvPr id="38" name="Rectangle 37"/>
          <p:cNvSpPr/>
          <p:nvPr/>
        </p:nvSpPr>
        <p:spPr>
          <a:xfrm>
            <a:off x="2123729" y="1986686"/>
            <a:ext cx="878733"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4 lines MOD 0681 – EON</a:t>
            </a:r>
          </a:p>
        </p:txBody>
      </p:sp>
      <p:sp>
        <p:nvSpPr>
          <p:cNvPr id="39" name="Down Arrow 38"/>
          <p:cNvSpPr/>
          <p:nvPr/>
        </p:nvSpPr>
        <p:spPr>
          <a:xfrm>
            <a:off x="2195736"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3" name="Rectangle 42"/>
          <p:cNvSpPr/>
          <p:nvPr/>
        </p:nvSpPr>
        <p:spPr>
          <a:xfrm>
            <a:off x="7760389" y="1492254"/>
            <a:ext cx="1276107" cy="20712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52 CLOSED</a:t>
            </a:r>
          </a:p>
        </p:txBody>
      </p:sp>
      <p:sp>
        <p:nvSpPr>
          <p:cNvPr id="6" name="TextBox 5"/>
          <p:cNvSpPr txBox="1"/>
          <p:nvPr/>
        </p:nvSpPr>
        <p:spPr>
          <a:xfrm>
            <a:off x="7691113" y="4700632"/>
            <a:ext cx="929752" cy="400110"/>
          </a:xfrm>
          <a:prstGeom prst="rect">
            <a:avLst/>
          </a:prstGeom>
          <a:noFill/>
        </p:spPr>
        <p:txBody>
          <a:bodyPr wrap="square" rtlCol="0">
            <a:spAutoFit/>
          </a:bodyPr>
          <a:lstStyle/>
          <a:p>
            <a:r>
              <a:rPr lang="en-GB" sz="1000" dirty="0">
                <a:solidFill>
                  <a:prstClr val="black"/>
                </a:solidFill>
              </a:rPr>
              <a:t>As at 30/08/19</a:t>
            </a:r>
          </a:p>
        </p:txBody>
      </p:sp>
      <p:sp>
        <p:nvSpPr>
          <p:cNvPr id="51" name="Rectangle 50"/>
          <p:cNvSpPr/>
          <p:nvPr/>
        </p:nvSpPr>
        <p:spPr>
          <a:xfrm>
            <a:off x="2987824" y="1986686"/>
            <a:ext cx="907372" cy="123467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9 lines MOD – Scottish Power (12.2) = 1 MOD – sponsored 0693R</a:t>
            </a:r>
          </a:p>
        </p:txBody>
      </p:sp>
      <p:sp>
        <p:nvSpPr>
          <p:cNvPr id="52" name="Down Arrow 51"/>
          <p:cNvSpPr/>
          <p:nvPr/>
        </p:nvSpPr>
        <p:spPr>
          <a:xfrm>
            <a:off x="3059832"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 name="Bent Arrow 3"/>
          <p:cNvSpPr/>
          <p:nvPr/>
        </p:nvSpPr>
        <p:spPr>
          <a:xfrm rot="5400000">
            <a:off x="7854275" y="1117163"/>
            <a:ext cx="389390" cy="2880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2" name="Rectangle 41"/>
          <p:cNvSpPr/>
          <p:nvPr/>
        </p:nvSpPr>
        <p:spPr>
          <a:xfrm>
            <a:off x="7760390" y="1710346"/>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11 do nothing</a:t>
            </a:r>
          </a:p>
        </p:txBody>
      </p:sp>
      <p:sp>
        <p:nvSpPr>
          <p:cNvPr id="44" name="Rectangle 43"/>
          <p:cNvSpPr/>
          <p:nvPr/>
        </p:nvSpPr>
        <p:spPr>
          <a:xfrm>
            <a:off x="7760390" y="1928437"/>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2 BAU</a:t>
            </a:r>
          </a:p>
        </p:txBody>
      </p:sp>
      <p:sp>
        <p:nvSpPr>
          <p:cNvPr id="49" name="Rectangle 48"/>
          <p:cNvSpPr/>
          <p:nvPr/>
        </p:nvSpPr>
        <p:spPr>
          <a:xfrm>
            <a:off x="7760390" y="2146529"/>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13 completed</a:t>
            </a:r>
          </a:p>
        </p:txBody>
      </p:sp>
      <p:sp>
        <p:nvSpPr>
          <p:cNvPr id="50" name="Rectangle 49"/>
          <p:cNvSpPr/>
          <p:nvPr/>
        </p:nvSpPr>
        <p:spPr>
          <a:xfrm>
            <a:off x="7760390" y="2364622"/>
            <a:ext cx="1276107" cy="47715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26 other options progressed</a:t>
            </a:r>
          </a:p>
        </p:txBody>
      </p:sp>
      <p:sp>
        <p:nvSpPr>
          <p:cNvPr id="64" name="Rectangle 63"/>
          <p:cNvSpPr/>
          <p:nvPr/>
        </p:nvSpPr>
        <p:spPr>
          <a:xfrm>
            <a:off x="2843808" y="4038766"/>
            <a:ext cx="720080" cy="405192"/>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7 review November</a:t>
            </a:r>
            <a:endParaRPr lang="en-GB" sz="900" dirty="0">
              <a:solidFill>
                <a:prstClr val="white"/>
              </a:solidFill>
            </a:endParaRPr>
          </a:p>
        </p:txBody>
      </p:sp>
      <p:sp>
        <p:nvSpPr>
          <p:cNvPr id="65" name="Down Arrow 64"/>
          <p:cNvSpPr/>
          <p:nvPr/>
        </p:nvSpPr>
        <p:spPr>
          <a:xfrm>
            <a:off x="2843808" y="3740039"/>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66" name="Rectangle 65"/>
          <p:cNvSpPr/>
          <p:nvPr/>
        </p:nvSpPr>
        <p:spPr>
          <a:xfrm>
            <a:off x="3923928" y="4038766"/>
            <a:ext cx="720080" cy="405192"/>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8 review December</a:t>
            </a:r>
            <a:endParaRPr lang="en-GB" sz="900" dirty="0">
              <a:solidFill>
                <a:prstClr val="white"/>
              </a:solidFill>
            </a:endParaRPr>
          </a:p>
        </p:txBody>
      </p:sp>
      <p:sp>
        <p:nvSpPr>
          <p:cNvPr id="67" name="Down Arrow 66"/>
          <p:cNvSpPr/>
          <p:nvPr/>
        </p:nvSpPr>
        <p:spPr>
          <a:xfrm>
            <a:off x="3886448" y="3740039"/>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0" name="Rectangle 19"/>
          <p:cNvSpPr/>
          <p:nvPr/>
        </p:nvSpPr>
        <p:spPr>
          <a:xfrm>
            <a:off x="251520" y="1005459"/>
            <a:ext cx="7645650" cy="468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14 finding &amp; recommendations = 95 recommendation lines</a:t>
            </a:r>
          </a:p>
        </p:txBody>
      </p:sp>
      <p:sp>
        <p:nvSpPr>
          <p:cNvPr id="61" name="Rectangle 60"/>
          <p:cNvSpPr/>
          <p:nvPr/>
        </p:nvSpPr>
        <p:spPr>
          <a:xfrm>
            <a:off x="5292081" y="1986686"/>
            <a:ext cx="876800"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2 lines Xoserve drafted MODs 3.2.5</a:t>
            </a:r>
          </a:p>
        </p:txBody>
      </p:sp>
      <p:sp>
        <p:nvSpPr>
          <p:cNvPr id="41" name="Rectangle 40"/>
          <p:cNvSpPr/>
          <p:nvPr/>
        </p:nvSpPr>
        <p:spPr>
          <a:xfrm>
            <a:off x="6156177" y="1986686"/>
            <a:ext cx="878201"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1 line MOD 0699 Scottish Power</a:t>
            </a:r>
          </a:p>
        </p:txBody>
      </p:sp>
      <p:sp>
        <p:nvSpPr>
          <p:cNvPr id="30" name="Rectangle 29"/>
          <p:cNvSpPr/>
          <p:nvPr/>
        </p:nvSpPr>
        <p:spPr>
          <a:xfrm>
            <a:off x="1907704" y="4043272"/>
            <a:ext cx="720080" cy="40068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6 review October</a:t>
            </a:r>
            <a:endParaRPr lang="en-GB" sz="900" dirty="0">
              <a:solidFill>
                <a:prstClr val="white"/>
              </a:solidFill>
            </a:endParaRPr>
          </a:p>
        </p:txBody>
      </p:sp>
      <p:sp>
        <p:nvSpPr>
          <p:cNvPr id="31" name="Down Arrow 30"/>
          <p:cNvSpPr/>
          <p:nvPr/>
        </p:nvSpPr>
        <p:spPr>
          <a:xfrm>
            <a:off x="1907704" y="3744545"/>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Tree>
    <p:extLst>
      <p:ext uri="{BB962C8B-B14F-4D97-AF65-F5344CB8AC3E}">
        <p14:creationId xmlns:p14="http://schemas.microsoft.com/office/powerpoint/2010/main" val="1646615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Task Force Funding</a:t>
            </a:r>
          </a:p>
        </p:txBody>
      </p:sp>
      <p:pic>
        <p:nvPicPr>
          <p:cNvPr id="3" name="Picture 2">
            <a:extLst>
              <a:ext uri="{FF2B5EF4-FFF2-40B4-BE49-F238E27FC236}">
                <a16:creationId xmlns:a16="http://schemas.microsoft.com/office/drawing/2014/main" xmlns="" id="{EFB73541-3896-4A01-9433-36B35A1554FB}"/>
              </a:ext>
            </a:extLst>
          </p:cNvPr>
          <p:cNvPicPr>
            <a:picLocks noChangeAspect="1"/>
          </p:cNvPicPr>
          <p:nvPr/>
        </p:nvPicPr>
        <p:blipFill>
          <a:blip r:embed="rId3"/>
          <a:stretch>
            <a:fillRect/>
          </a:stretch>
        </p:blipFill>
        <p:spPr>
          <a:xfrm>
            <a:off x="593812" y="761058"/>
            <a:ext cx="7956376" cy="4125367"/>
          </a:xfrm>
          <a:prstGeom prst="rect">
            <a:avLst/>
          </a:prstGeom>
        </p:spPr>
      </p:pic>
    </p:spTree>
    <p:extLst>
      <p:ext uri="{BB962C8B-B14F-4D97-AF65-F5344CB8AC3E}">
        <p14:creationId xmlns:p14="http://schemas.microsoft.com/office/powerpoint/2010/main" val="981284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Force Next Steps</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a:bodyPr>
          <a:lstStyle/>
          <a:p>
            <a:r>
              <a:rPr lang="en-GB" sz="1800" dirty="0"/>
              <a:t>Use the UNC UIG Work Group as the mechanism to </a:t>
            </a:r>
            <a:r>
              <a:rPr lang="en-GB" sz="1800" b="1" dirty="0"/>
              <a:t>share progress </a:t>
            </a:r>
            <a:r>
              <a:rPr lang="en-GB" sz="1800" dirty="0"/>
              <a:t>on all recommendations where options residing with Xoserve.</a:t>
            </a:r>
          </a:p>
          <a:p>
            <a:r>
              <a:rPr lang="en-GB" sz="1800" dirty="0"/>
              <a:t>Provide updates to the “</a:t>
            </a:r>
            <a:r>
              <a:rPr lang="en-GB" sz="1800" b="1" dirty="0"/>
              <a:t>Recommendation Tracker</a:t>
            </a:r>
            <a:r>
              <a:rPr lang="en-GB" sz="1800" dirty="0"/>
              <a:t>” in line with UNC UIG Work Group timescales</a:t>
            </a:r>
            <a:r>
              <a:rPr lang="en-GB" sz="1800" dirty="0" smtClean="0"/>
              <a:t>..</a:t>
            </a:r>
            <a:endParaRPr lang="en-GB" sz="1800" dirty="0"/>
          </a:p>
          <a:p>
            <a:r>
              <a:rPr lang="en-GB" sz="1800" b="1" dirty="0"/>
              <a:t>Supporting MOD development </a:t>
            </a:r>
            <a:r>
              <a:rPr lang="en-GB" sz="1800" dirty="0"/>
              <a:t>to progress all live and draft modifications.</a:t>
            </a:r>
          </a:p>
          <a:p>
            <a:r>
              <a:rPr lang="en-GB" sz="1800" b="1" dirty="0"/>
              <a:t>Formally agree scope and start date for </a:t>
            </a:r>
            <a:r>
              <a:rPr lang="en-GB" sz="1800" dirty="0"/>
              <a:t>complex machine learning activities with Analytics partner &amp; share outputs with the Industry</a:t>
            </a:r>
            <a:r>
              <a:rPr lang="en-GB" sz="1800" dirty="0" smtClean="0"/>
              <a:t>.</a:t>
            </a:r>
          </a:p>
          <a:p>
            <a:r>
              <a:rPr lang="en-GB" sz="1800" b="1" dirty="0" smtClean="0"/>
              <a:t>Internal assessment and re-alignment</a:t>
            </a:r>
            <a:r>
              <a:rPr lang="en-GB" sz="1800" dirty="0" smtClean="0"/>
              <a:t> of all task force activities against Xoserve new structure.  Detailed output to be shared later this month. </a:t>
            </a:r>
            <a:endParaRPr lang="en-GB" sz="1800" dirty="0"/>
          </a:p>
        </p:txBody>
      </p:sp>
    </p:spTree>
    <p:extLst>
      <p:ext uri="{BB962C8B-B14F-4D97-AF65-F5344CB8AC3E}">
        <p14:creationId xmlns:p14="http://schemas.microsoft.com/office/powerpoint/2010/main" val="2464677990"/>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0" ma:contentTypeDescription="Create a new document." ma:contentTypeScope="" ma:versionID="ff4a265c5312bb5ac9b6a6dde5a5a865">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54a99f3b233113e750cad3d07ae3ea5a"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4C1E7C43-5E78-4FC8-A67E-94733C422D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1B2E31-4703-4F4D-BB47-74A8364BAC36}">
  <ds:schemaRefs>
    <ds:schemaRef ds:uri="http://schemas.openxmlformats.org/package/2006/metadata/core-properties"/>
    <ds:schemaRef ds:uri="5844fa40-a696-4ac9-bd38-c0330d295109"/>
    <ds:schemaRef ds:uri="http://schemas.microsoft.com/office/infopath/2007/PartnerControls"/>
    <ds:schemaRef ds:uri="http://schemas.microsoft.com/office/2006/documentManagement/types"/>
    <ds:schemaRef ds:uri="http://purl.org/dc/dcmitype/"/>
    <ds:schemaRef ds:uri="http://purl.org/dc/elements/1.1/"/>
    <ds:schemaRef ds:uri="http://schemas.microsoft.com/office/2006/metadata/properties"/>
    <ds:schemaRef ds:uri="http://purl.org/dc/terms/"/>
    <ds:schemaRef ds:uri="c78a4dae-5fc0-4ed3-ad80-da51122ab11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24951</TotalTime>
  <Words>699</Words>
  <Application>Microsoft Office PowerPoint</Application>
  <PresentationFormat>On-screen Show (16:9)</PresentationFormat>
  <Paragraphs>190</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xoserve templates</vt:lpstr>
      <vt:lpstr>UIG Task Force Progress Report</vt:lpstr>
      <vt:lpstr>Background</vt:lpstr>
      <vt:lpstr>UIG Task Force: Dashboard</vt:lpstr>
      <vt:lpstr>Plan on Page new</vt:lpstr>
      <vt:lpstr>Recommendations - where we are</vt:lpstr>
      <vt:lpstr>Overview Of Task Force Funding</vt:lpstr>
      <vt:lpstr>Task Force Next Steps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188</cp:revision>
  <cp:lastPrinted>2019-09-02T07:43:52Z</cp:lastPrinted>
  <dcterms:created xsi:type="dcterms:W3CDTF">2018-09-02T17:12:15Z</dcterms:created>
  <dcterms:modified xsi:type="dcterms:W3CDTF">2019-09-10T13:24:07Z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y fmtid="{D5CDD505-2E9C-101B-9397-08002B2CF9AE}" pid="8" name="ContentTypeId">
    <vt:lpwstr>0x0101002A9D4E94D94ABB48A35A572EF9A60258</vt:lpwstr>
  </property>
</Properties>
</file>