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sldIdLst>
    <p:sldId id="288" r:id="rId5"/>
    <p:sldId id="295" r:id="rId6"/>
    <p:sldId id="298" r:id="rId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800"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20/09/2019</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XRN4991 - Enabling large scale utilisation of Class 3 – MOD0700 </a:t>
            </a:r>
          </a:p>
        </p:txBody>
      </p:sp>
      <p:sp>
        <p:nvSpPr>
          <p:cNvPr id="3" name="Subtitle 2"/>
          <p:cNvSpPr>
            <a:spLocks noGrp="1"/>
          </p:cNvSpPr>
          <p:nvPr>
            <p:ph type="subTitle" idx="1"/>
          </p:nvPr>
        </p:nvSpPr>
        <p:spPr/>
        <p:txBody>
          <a:bodyPr/>
          <a:lstStyle/>
          <a:p>
            <a:r>
              <a:rPr lang="en-GB" dirty="0"/>
              <a:t>SPC Volume Management</a:t>
            </a:r>
          </a:p>
        </p:txBody>
      </p:sp>
    </p:spTree>
    <p:extLst>
      <p:ext uri="{BB962C8B-B14F-4D97-AF65-F5344CB8AC3E}">
        <p14:creationId xmlns:p14="http://schemas.microsoft.com/office/powerpoint/2010/main" val="3653749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SPC Volume Management</a:t>
            </a:r>
          </a:p>
        </p:txBody>
      </p:sp>
      <p:sp>
        <p:nvSpPr>
          <p:cNvPr id="3" name="Content Placeholder 2"/>
          <p:cNvSpPr>
            <a:spLocks noGrp="1"/>
          </p:cNvSpPr>
          <p:nvPr>
            <p:ph idx="1"/>
          </p:nvPr>
        </p:nvSpPr>
        <p:spPr>
          <a:xfrm>
            <a:off x="457200" y="987574"/>
            <a:ext cx="8229600" cy="3607049"/>
          </a:xfrm>
        </p:spPr>
        <p:txBody>
          <a:bodyPr>
            <a:normAutofit fontScale="47500" lnSpcReduction="20000"/>
          </a:bodyPr>
          <a:lstStyle/>
          <a:p>
            <a:r>
              <a:rPr lang="en-GB" sz="2800" dirty="0"/>
              <a:t>Xoserve is continuing to utilise the existing maximum daily volume as started in the UK Link Manual e.g. 26k, to allocate Class Change capacity</a:t>
            </a:r>
          </a:p>
          <a:p>
            <a:pPr lvl="1"/>
            <a:r>
              <a:rPr lang="en-GB" dirty="0"/>
              <a:t>Additional volume may be available dependant on the time of day shippers submit files</a:t>
            </a:r>
          </a:p>
          <a:p>
            <a:r>
              <a:rPr lang="en-GB" sz="2800" dirty="0"/>
              <a:t>The current estimated demand, to migrate to Class 3, received  from the industry, is within the above limits when smeared across a given month</a:t>
            </a:r>
          </a:p>
          <a:p>
            <a:r>
              <a:rPr lang="en-GB" sz="2800" dirty="0"/>
              <a:t>Business as Usual (</a:t>
            </a:r>
            <a:r>
              <a:rPr lang="en-GB" sz="2800" dirty="0" err="1"/>
              <a:t>BaU</a:t>
            </a:r>
            <a:r>
              <a:rPr lang="en-GB" sz="2800" dirty="0"/>
              <a:t>) use of the SPC file is minimal and Xoserve are confident this can be managed alongside the Class Change activity (based on supplied information)</a:t>
            </a:r>
          </a:p>
          <a:p>
            <a:pPr lvl="1"/>
            <a:r>
              <a:rPr lang="en-GB" dirty="0"/>
              <a:t>It has been requested from DSG members to advise Xoserve of any planned activity above normal </a:t>
            </a:r>
            <a:r>
              <a:rPr lang="en-GB" dirty="0" err="1"/>
              <a:t>BaU</a:t>
            </a:r>
            <a:r>
              <a:rPr lang="en-GB" dirty="0"/>
              <a:t> e.g. data cleanse such as MRF updates, so this volume can be accounted for</a:t>
            </a:r>
          </a:p>
          <a:p>
            <a:pPr lvl="1"/>
            <a:r>
              <a:rPr lang="en-GB" dirty="0"/>
              <a:t>The Shipper advice on the next slide should also be taken into account</a:t>
            </a:r>
          </a:p>
          <a:p>
            <a:r>
              <a:rPr lang="en-GB" sz="2800" dirty="0"/>
              <a:t>DSG members have been advised that only those performing Class 3 migration will be subject to limitations on the number of files being submitted</a:t>
            </a:r>
          </a:p>
          <a:p>
            <a:pPr lvl="1"/>
            <a:r>
              <a:rPr lang="en-GB" dirty="0"/>
              <a:t>Based on current data, no limits will be set on any party</a:t>
            </a:r>
          </a:p>
          <a:p>
            <a:pPr lvl="1"/>
            <a:r>
              <a:rPr lang="en-GB" dirty="0"/>
              <a:t>Xoserve are actively monitoring the volume of class changes being processed and where this either exceeds a shippers forecast volume or is from a shipper who has not submitted a forecast, the Customer Advocate will contact them, discuss requirements and, potentially, set a limit to enforce the allowed volume and thus protect UK Link</a:t>
            </a:r>
          </a:p>
          <a:p>
            <a:r>
              <a:rPr lang="en-GB" sz="2800" dirty="0"/>
              <a:t>Where a shipper under utilises their allowed volume by an amount that, when smeared, will breach the industry available capacity, the customer advocate will discuss how to re-plan their activity</a:t>
            </a:r>
          </a:p>
          <a:p>
            <a:pPr lvl="1"/>
            <a:r>
              <a:rPr lang="en-GB" dirty="0"/>
              <a:t>Impact assessments are ongoing to evaluate system impacts on processing SPC files across a weekend and also the resultant required actions from shippers to use this option</a:t>
            </a:r>
          </a:p>
        </p:txBody>
      </p:sp>
    </p:spTree>
    <p:extLst>
      <p:ext uri="{BB962C8B-B14F-4D97-AF65-F5344CB8AC3E}">
        <p14:creationId xmlns:p14="http://schemas.microsoft.com/office/powerpoint/2010/main" val="3629140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SPC Advice For Shippers</a:t>
            </a:r>
          </a:p>
        </p:txBody>
      </p:sp>
      <p:sp>
        <p:nvSpPr>
          <p:cNvPr id="3" name="Content Placeholder 2"/>
          <p:cNvSpPr>
            <a:spLocks noGrp="1"/>
          </p:cNvSpPr>
          <p:nvPr>
            <p:ph idx="1"/>
          </p:nvPr>
        </p:nvSpPr>
        <p:spPr>
          <a:xfrm>
            <a:off x="457200" y="987574"/>
            <a:ext cx="8229600" cy="3607049"/>
          </a:xfrm>
        </p:spPr>
        <p:txBody>
          <a:bodyPr>
            <a:normAutofit fontScale="70000" lnSpcReduction="20000"/>
          </a:bodyPr>
          <a:lstStyle/>
          <a:p>
            <a:r>
              <a:rPr lang="en-GB" dirty="0"/>
              <a:t>Keep Xoserve updated with any changes to your expected SPC usage</a:t>
            </a:r>
          </a:p>
          <a:p>
            <a:pPr lvl="1"/>
            <a:r>
              <a:rPr lang="en-GB" dirty="0"/>
              <a:t>Especially important for bulk Class 3 migration but also for any other activity that would be consider above normal </a:t>
            </a:r>
            <a:r>
              <a:rPr lang="en-GB" dirty="0" err="1"/>
              <a:t>BaU</a:t>
            </a:r>
            <a:r>
              <a:rPr lang="en-GB" dirty="0"/>
              <a:t> usage</a:t>
            </a:r>
          </a:p>
          <a:p>
            <a:pPr lvl="1"/>
            <a:r>
              <a:rPr lang="en-GB" dirty="0"/>
              <a:t>Contact your Customer Advocate to discuss</a:t>
            </a:r>
          </a:p>
          <a:p>
            <a:r>
              <a:rPr lang="en-GB" dirty="0"/>
              <a:t>Submit files as early in the day as you can, this will give Xoserve the best opportunity to process the required volume</a:t>
            </a:r>
          </a:p>
          <a:p>
            <a:pPr lvl="1"/>
            <a:r>
              <a:rPr lang="en-GB" dirty="0"/>
              <a:t>First job runs at 7am</a:t>
            </a:r>
          </a:p>
          <a:p>
            <a:r>
              <a:rPr lang="en-GB" dirty="0"/>
              <a:t>If possible, complete </a:t>
            </a:r>
            <a:r>
              <a:rPr lang="en-GB" dirty="0" err="1"/>
              <a:t>BaU</a:t>
            </a:r>
            <a:r>
              <a:rPr lang="en-GB" dirty="0"/>
              <a:t> activity first i.e. non Class 3 migration</a:t>
            </a:r>
          </a:p>
          <a:p>
            <a:pPr lvl="1"/>
            <a:r>
              <a:rPr lang="en-GB" dirty="0"/>
              <a:t>This will mean IF files have to be rejected, the likelihood will be that requests such as Capacity changes, will be processed</a:t>
            </a:r>
          </a:p>
          <a:p>
            <a:r>
              <a:rPr lang="en-GB" dirty="0"/>
              <a:t>Smear Class Change effective dates</a:t>
            </a:r>
          </a:p>
          <a:p>
            <a:pPr lvl="1"/>
            <a:r>
              <a:rPr lang="en-GB" dirty="0"/>
              <a:t>Processing the SPC records is just the first step of the process, if large volumes of class changes are set to become effective on the same date this WILL adversely impact on UK Link</a:t>
            </a:r>
          </a:p>
          <a:p>
            <a:endParaRPr lang="en-GB" dirty="0"/>
          </a:p>
        </p:txBody>
      </p:sp>
    </p:spTree>
    <p:extLst>
      <p:ext uri="{BB962C8B-B14F-4D97-AF65-F5344CB8AC3E}">
        <p14:creationId xmlns:p14="http://schemas.microsoft.com/office/powerpoint/2010/main" val="2324607359"/>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Tags xmlns="2a985eae-c12e-416e-9833-85f34b1ee04e">
      <Url>http://infonet2/sites/XOServe/Pages/Our_Business_CorporateIdentity.aspx</Url>
      <Description>http://infonet2/sites/XOServe/Pages/Our_Business_CorporateIdentity.aspx</Description>
    </Tags>
    <Image_x0020_Group xmlns="2a985eae-c12e-416e-9833-85f34b1ee04e">Document</Image_x0020_Group>
    <Department xmlns="2a985eae-c12e-416e-9833-85f34b1ee04e">Other</Department>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C027A3842200A4881B078E78C741B39" ma:contentTypeVersion="3" ma:contentTypeDescription="Create a new document." ma:contentTypeScope="" ma:versionID="6fb8bd99a2b914b1d1dd27695f53efc1">
  <xsd:schema xmlns:xsd="http://www.w3.org/2001/XMLSchema" xmlns:p="http://schemas.microsoft.com/office/2006/metadata/properties" xmlns:ns2="2a985eae-c12e-416e-9833-85f34b1ee04e" targetNamespace="http://schemas.microsoft.com/office/2006/metadata/properties" ma:root="true" ma:fieldsID="5b9596359f36dd66c11bae1f87653c13" ns2:_="">
    <xsd:import namespace="2a985eae-c12e-416e-9833-85f34b1ee04e"/>
    <xsd:element name="properties">
      <xsd:complexType>
        <xsd:sequence>
          <xsd:element name="documentManagement">
            <xsd:complexType>
              <xsd:all>
                <xsd:element ref="ns2:Department"/>
                <xsd:element ref="ns2:Tags"/>
                <xsd:element ref="ns2:Image_x0020_Group" minOccurs="0"/>
              </xsd:all>
            </xsd:complexType>
          </xsd:element>
        </xsd:sequence>
      </xsd:complexType>
    </xsd:element>
  </xsd:schema>
  <xsd:schema xmlns:xsd="http://www.w3.org/2001/XMLSchema" xmlns:dms="http://schemas.microsoft.com/office/2006/documentManagement/types" targetNamespace="2a985eae-c12e-416e-9833-85f34b1ee04e" elementFormDefault="qualified">
    <xsd:import namespace="http://schemas.microsoft.com/office/2006/documentManagement/types"/>
    <xsd:element name="Department" ma:index="8" ma:displayName="Department" ma:default="Other" ma:description="Please enter the department that this document is relevant to" ma:format="Dropdown" ma:internalName="Department">
      <xsd:simpleType>
        <xsd:restriction base="dms:Choice">
          <xsd:enumeration value="Archive"/>
          <xsd:enumeration value="BCM"/>
          <xsd:enumeration value="Communications"/>
          <xsd:enumeration value="CSR"/>
          <xsd:enumeration value="Operations"/>
          <xsd:enumeration value="Finance &amp; Business Services"/>
          <xsd:enumeration value="Finance (Reporting)"/>
          <xsd:enumeration value="Human Resources"/>
          <xsd:enumeration value="Legal &amp; Compliance"/>
          <xsd:enumeration value="Our Business"/>
          <xsd:enumeration value="Projects &amp; Change"/>
          <xsd:enumeration value="Strategy &amp; Development"/>
          <xsd:enumeration value="UNISON"/>
          <xsd:enumeration value="Other"/>
          <xsd:enumeration value="Images"/>
        </xsd:restriction>
      </xsd:simpleType>
    </xsd:element>
    <xsd:element name="Tags" ma:index="9" ma:displayName="Publishing Location" ma:description="Primary page to be published on" ma:format="Hyperlink" ma:internalName="Tags">
      <xsd:complexType>
        <xsd:complexContent>
          <xsd:extension base="dms:URL">
            <xsd:sequence>
              <xsd:element name="Url" type="dms:ValidUrl"/>
              <xsd:element name="Description" type="xsd:string"/>
            </xsd:sequence>
          </xsd:extension>
        </xsd:complexContent>
      </xsd:complexType>
    </xsd:element>
    <xsd:element name="Image_x0020_Group" ma:index="10" nillable="true" ma:displayName="Group" ma:default="Document" ma:format="Dropdown" ma:internalName="Image_x0020_Group">
      <xsd:simpleType>
        <xsd:restriction base="dms:Choice">
          <xsd:enumeration value="Document"/>
          <xsd:enumeration value="Form"/>
          <xsd:enumeration value="Newsletter"/>
          <xsd:enumeration value="Staff"/>
          <xsd:enumeration value="Clipart"/>
          <xsd:enumeration value="Logo"/>
          <xsd:enumeration value="Background"/>
          <xsd:enumeration value="Charity"/>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E966AA5-3D01-4B81-BAE0-8020A2E16EFF}">
  <ds:schemaRefs>
    <ds:schemaRef ds:uri="http://www.w3.org/XML/1998/namespace"/>
    <ds:schemaRef ds:uri="http://schemas.microsoft.com/office/2006/documentManagement/types"/>
    <ds:schemaRef ds:uri="2a985eae-c12e-416e-9833-85f34b1ee04e"/>
    <ds:schemaRef ds:uri="http://purl.org/dc/elements/1.1/"/>
    <ds:schemaRef ds:uri="http://schemas.openxmlformats.org/package/2006/metadata/core-properties"/>
    <ds:schemaRef ds:uri="http://purl.org/dc/terms/"/>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07BD8620-4094-442C-8DED-0A140BB7C2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985eae-c12e-416e-9833-85f34b1ee04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2A513DF9-3E74-488E-B239-1C5C999E5CA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1176</TotalTime>
  <Words>470</Words>
  <Application>Microsoft Office PowerPoint</Application>
  <PresentationFormat>On-screen Show (16:9)</PresentationFormat>
  <Paragraphs>24</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XRN4991 - Enabling large scale utilisation of Class 3 – MOD0700 </vt:lpstr>
      <vt:lpstr>SPC Volume Management</vt:lpstr>
      <vt:lpstr>SPC Advice For Shippers</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Helen Cuin</cp:lastModifiedBy>
  <cp:revision>60</cp:revision>
  <dcterms:created xsi:type="dcterms:W3CDTF">2018-09-02T17:12:15Z</dcterms:created>
  <dcterms:modified xsi:type="dcterms:W3CDTF">2019-09-20T09:29:22Z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1370669848</vt:i4>
  </property>
  <property fmtid="{D5CDD505-2E9C-101B-9397-08002B2CF9AE}" pid="3" name="_NewReviewCycle">
    <vt:lpwstr/>
  </property>
  <property fmtid="{D5CDD505-2E9C-101B-9397-08002B2CF9AE}" pid="4" name="_EmailSubject">
    <vt:lpwstr>SPC File Deck - to be published</vt:lpwstr>
  </property>
  <property fmtid="{D5CDD505-2E9C-101B-9397-08002B2CF9AE}" pid="5" name="_AuthorEmail">
    <vt:lpwstr>david.addison@xoserve.com</vt:lpwstr>
  </property>
  <property fmtid="{D5CDD505-2E9C-101B-9397-08002B2CF9AE}" pid="6" name="_AuthorEmailDisplayName">
    <vt:lpwstr>Addison, David</vt:lpwstr>
  </property>
  <property fmtid="{D5CDD505-2E9C-101B-9397-08002B2CF9AE}" pid="7" name="_PreviousAdHocReviewCycleID">
    <vt:i4>1696637420</vt:i4>
  </property>
  <property fmtid="{D5CDD505-2E9C-101B-9397-08002B2CF9AE}" pid="8" name="ContentTypeId">
    <vt:lpwstr>0x010100EC027A3842200A4881B078E78C741B39</vt:lpwstr>
  </property>
</Properties>
</file>