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8" r:id="rId2"/>
    <p:sldId id="302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86BE2C-F3D9-42F4-8541-49902AD32FE0}" v="95" dt="2019-04-15T09:37:38.4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-1530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5" Type="http://schemas.microsoft.com/office/2015/10/relationships/revisionInfo" Target="revisionInfo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ly.phillips\Desktop\Graphs%20for%20Autorenewal%20Presentati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800"/>
            </a:pPr>
            <a:r>
              <a:rPr lang="en-GB" sz="800" b="1" i="0" u="none" strike="noStrike" baseline="0" dirty="0" smtClean="0">
                <a:effectLst/>
              </a:rPr>
              <a:t>Average Monthly Renewals </a:t>
            </a:r>
            <a:r>
              <a:rPr lang="en-GB" sz="800" b="0" i="0" u="none" strike="noStrike" baseline="0" dirty="0" smtClean="0">
                <a:effectLst/>
              </a:rPr>
              <a:t>(Dec’18-May’19) </a:t>
            </a:r>
            <a:endParaRPr lang="en-GB" sz="800" b="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invertIfNegative val="0"/>
          <c:cat>
            <c:strRef>
              <c:f>'Renewal stats  '!$A$2:$A$5</c:f>
              <c:strCache>
                <c:ptCount val="4"/>
                <c:pt idx="0">
                  <c:v>DES</c:v>
                </c:pt>
                <c:pt idx="1">
                  <c:v>M Number</c:v>
                </c:pt>
                <c:pt idx="2">
                  <c:v>Reporting </c:v>
                </c:pt>
                <c:pt idx="3">
                  <c:v>IX</c:v>
                </c:pt>
              </c:strCache>
            </c:strRef>
          </c:cat>
          <c:val>
            <c:numRef>
              <c:f>'Renewal stats  '!$B$2:$B$5</c:f>
              <c:numCache>
                <c:formatCode>General</c:formatCode>
                <c:ptCount val="4"/>
                <c:pt idx="0">
                  <c:v>9</c:v>
                </c:pt>
                <c:pt idx="1">
                  <c:v>2</c:v>
                </c:pt>
                <c:pt idx="2">
                  <c:v>5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41952000"/>
        <c:axId val="41953536"/>
      </c:barChart>
      <c:catAx>
        <c:axId val="419520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41953536"/>
        <c:crosses val="autoZero"/>
        <c:auto val="1"/>
        <c:lblAlgn val="ctr"/>
        <c:lblOffset val="100"/>
        <c:noMultiLvlLbl val="0"/>
      </c:catAx>
      <c:valAx>
        <c:axId val="4195353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419520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800"/>
            </a:pPr>
            <a:r>
              <a:rPr lang="en-GB" sz="800" dirty="0" smtClean="0"/>
              <a:t> Renewal by Customer Type </a:t>
            </a:r>
            <a:r>
              <a:rPr lang="en-GB" sz="800" b="0" dirty="0" smtClean="0"/>
              <a:t>(Dec’18-May’19) </a:t>
            </a:r>
            <a:r>
              <a:rPr lang="en-GB" sz="800" dirty="0" smtClean="0"/>
              <a:t> </a:t>
            </a:r>
            <a:endParaRPr lang="en-GB" sz="800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Sheet1!$A$1:$A$5</c:f>
              <c:strCache>
                <c:ptCount val="5"/>
                <c:pt idx="0">
                  <c:v>MAP</c:v>
                </c:pt>
                <c:pt idx="1">
                  <c:v>Other</c:v>
                </c:pt>
                <c:pt idx="2">
                  <c:v>MAM</c:v>
                </c:pt>
                <c:pt idx="3">
                  <c:v>Shippers</c:v>
                </c:pt>
                <c:pt idx="4">
                  <c:v>Suppliers (non-shipper)</c:v>
                </c:pt>
              </c:strCache>
            </c:strRef>
          </c:cat>
          <c:val>
            <c:numRef>
              <c:f>Sheet1!$B$1:$B$5</c:f>
              <c:numCache>
                <c:formatCode>0%</c:formatCode>
                <c:ptCount val="5"/>
                <c:pt idx="0">
                  <c:v>0.01</c:v>
                </c:pt>
                <c:pt idx="1">
                  <c:v>0.04</c:v>
                </c:pt>
                <c:pt idx="2">
                  <c:v>0.15</c:v>
                </c:pt>
                <c:pt idx="3">
                  <c:v>0.24</c:v>
                </c:pt>
                <c:pt idx="4">
                  <c:v>0.56000000000000005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969536"/>
        <c:axId val="41971072"/>
      </c:barChart>
      <c:catAx>
        <c:axId val="41969536"/>
        <c:scaling>
          <c:orientation val="minMax"/>
        </c:scaling>
        <c:delete val="0"/>
        <c:axPos val="l"/>
        <c:majorTickMark val="out"/>
        <c:minorTickMark val="none"/>
        <c:tickLblPos val="nextTo"/>
        <c:crossAx val="41971072"/>
        <c:crosses val="autoZero"/>
        <c:auto val="1"/>
        <c:lblAlgn val="ctr"/>
        <c:lblOffset val="100"/>
        <c:noMultiLvlLbl val="0"/>
      </c:catAx>
      <c:valAx>
        <c:axId val="4197107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419695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2292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026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7992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188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64637"/>
            <a:ext cx="82296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0564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97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5288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273058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0129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5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4156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4637"/>
            <a:ext cx="82296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8735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ctr" defTabSz="914332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874" indent="-342874" algn="l" defTabSz="9143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895" indent="-285730" algn="l" defTabSz="914332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14" indent="-228584" algn="l" defTabSz="9143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080" indent="-228584" algn="l" defTabSz="914332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247" indent="-228584" algn="l" defTabSz="914332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412" indent="-228584" algn="l" defTabSz="9143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2045782"/>
          </a:xfrm>
        </p:spPr>
        <p:txBody>
          <a:bodyPr>
            <a:normAutofit/>
          </a:bodyPr>
          <a:lstStyle/>
          <a:p>
            <a:r>
              <a:rPr lang="en-US" dirty="0"/>
              <a:t>Request for </a:t>
            </a:r>
            <a:r>
              <a:rPr lang="en-US" dirty="0" smtClean="0"/>
              <a:t>Approval: </a:t>
            </a:r>
            <a:br>
              <a:rPr lang="en-US" dirty="0" smtClean="0"/>
            </a:br>
            <a:r>
              <a:rPr lang="en-US" b="0" dirty="0" smtClean="0"/>
              <a:t>Introduction of </a:t>
            </a:r>
            <a:r>
              <a:rPr lang="en-US" b="0" dirty="0"/>
              <a:t>rolling contracts for </a:t>
            </a:r>
            <a:r>
              <a:rPr lang="en-US" b="0" dirty="0" smtClean="0"/>
              <a:t>Third </a:t>
            </a:r>
            <a:r>
              <a:rPr lang="en-US" b="0" dirty="0"/>
              <a:t>Party Services </a:t>
            </a:r>
            <a:endParaRPr lang="en-GB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85648"/>
            <a:ext cx="6400800" cy="1053152"/>
          </a:xfrm>
        </p:spPr>
        <p:txBody>
          <a:bodyPr/>
          <a:lstStyle/>
          <a:p>
            <a:r>
              <a:rPr lang="en-GB" dirty="0" smtClean="0"/>
              <a:t>Dave Harper</a:t>
            </a:r>
            <a:endParaRPr lang="en-GB" dirty="0"/>
          </a:p>
          <a:p>
            <a:r>
              <a:rPr lang="en-GB" sz="1867" dirty="0"/>
              <a:t>- </a:t>
            </a:r>
            <a:r>
              <a:rPr lang="en-GB" sz="1867" dirty="0" smtClean="0"/>
              <a:t>14th August 2019</a:t>
            </a:r>
            <a:endParaRPr lang="en-GB" sz="1867" dirty="0"/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A7B9E2F-3AC5-41AA-A5DD-09E5A0E20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Request for Approval:</a:t>
            </a:r>
            <a:r>
              <a:rPr lang="en-US" dirty="0"/>
              <a:t> </a:t>
            </a:r>
            <a:r>
              <a:rPr lang="en-US" dirty="0" smtClean="0"/>
              <a:t>Introduction of </a:t>
            </a:r>
            <a:r>
              <a:rPr lang="en-US" dirty="0"/>
              <a:t>rolling contracts for </a:t>
            </a:r>
            <a:r>
              <a:rPr lang="en-US" dirty="0" smtClean="0"/>
              <a:t>Third </a:t>
            </a:r>
            <a:r>
              <a:rPr lang="en-US" dirty="0"/>
              <a:t>Party Services </a:t>
            </a: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5B523B02-407D-40B7-9D1D-69043CF24E07}"/>
              </a:ext>
            </a:extLst>
          </p:cNvPr>
          <p:cNvSpPr/>
          <p:nvPr/>
        </p:nvSpPr>
        <p:spPr>
          <a:xfrm>
            <a:off x="494656" y="1191627"/>
            <a:ext cx="8158935" cy="2452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100" b="1" dirty="0" smtClean="0"/>
              <a:t>Background</a:t>
            </a:r>
            <a:endParaRPr lang="en-GB" sz="1100" b="1" dirty="0"/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6949D13B-9A24-47F5-BF76-46A207EB00AE}"/>
              </a:ext>
            </a:extLst>
          </p:cNvPr>
          <p:cNvSpPr/>
          <p:nvPr/>
        </p:nvSpPr>
        <p:spPr>
          <a:xfrm>
            <a:off x="493434" y="1436914"/>
            <a:ext cx="8164791" cy="7157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8000" rIns="36000" bIns="48000" rtlCol="0" anchor="ctr"/>
          <a:lstStyle/>
          <a:p>
            <a:pPr>
              <a:defRPr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Customer Contracts Team (CCT) is permitted to offer important data products and services to Gas Industry participants under the DSC Third Party and Additional Services Policy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Third Party Service products include the Data Enquiry Service, M Number Data File and Gas API Services.  Contracts for these chargeable services are  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permitted to be for 24 months , are more typically 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1 year, with a renewal process commencing 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1-3 months prior 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expiry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5B523B02-407D-40B7-9D1D-69043CF24E07}"/>
              </a:ext>
            </a:extLst>
          </p:cNvPr>
          <p:cNvSpPr/>
          <p:nvPr/>
        </p:nvSpPr>
        <p:spPr>
          <a:xfrm>
            <a:off x="499369" y="2258427"/>
            <a:ext cx="3869381" cy="2452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100" b="1" dirty="0" smtClean="0"/>
              <a:t>Current Situation</a:t>
            </a:r>
            <a:endParaRPr lang="en-GB" sz="1100" b="1" dirty="0"/>
          </a:p>
        </p:txBody>
      </p:sp>
      <p:sp>
        <p:nvSpPr>
          <p:cNvPr id="33" name="Text Placeholder 8">
            <a:extLst>
              <a:ext uri="{FF2B5EF4-FFF2-40B4-BE49-F238E27FC236}">
                <a16:creationId xmlns="" xmlns:a16="http://schemas.microsoft.com/office/drawing/2014/main" id="{568B916A-5273-4A14-82AC-0211B84DC8C7}"/>
              </a:ext>
            </a:extLst>
          </p:cNvPr>
          <p:cNvSpPr txBox="1">
            <a:spLocks/>
          </p:cNvSpPr>
          <p:nvPr/>
        </p:nvSpPr>
        <p:spPr>
          <a:xfrm>
            <a:off x="499369" y="2503715"/>
            <a:ext cx="3869381" cy="1995714"/>
          </a:xfrm>
          <a:prstGeom prst="rect">
            <a:avLst/>
          </a:prstGeom>
          <a:solidFill>
            <a:schemeClr val="bg1"/>
          </a:solidFill>
        </p:spPr>
        <p:txBody>
          <a:bodyPr vert="horz" lIns="72000" tIns="60960" rIns="72000" bIns="60960" rtlCol="0" anchor="t">
            <a:noAutofit/>
          </a:bodyPr>
          <a:lstStyle>
            <a:lvl1pPr marL="257162" indent="-257162" algn="l" defTabSz="68576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9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57185" indent="-214303" algn="l" defTabSz="68576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07" indent="-171442" algn="l" defTabSz="68576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090" indent="-171442" algn="l" defTabSz="68576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2974" indent="-171442" algn="l" defTabSz="68576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856" indent="-171442" algn="l" defTabSz="68576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4625" indent="-174625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GB" sz="1100" dirty="0" smtClean="0"/>
              <a:t>The CCT process an average of 18 Customer renewals per month (average contract value of ~£1530)</a:t>
            </a:r>
          </a:p>
          <a:p>
            <a:pPr marL="174625" indent="-174625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GB" sz="1100" dirty="0" smtClean="0"/>
              <a:t>Renewals take an average of 4 hours to complete with typically 3 ‘chasers’ required to Customers</a:t>
            </a:r>
          </a:p>
          <a:p>
            <a:pPr marL="174625" indent="-174625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GB" sz="1100" dirty="0" smtClean="0"/>
              <a:t>Feedback from some Customers is that the process is </a:t>
            </a:r>
            <a:r>
              <a:rPr lang="en-US" sz="1100" dirty="0"/>
              <a:t>‘time consuming with too many forms’</a:t>
            </a:r>
          </a:p>
          <a:p>
            <a:pPr marL="174625" indent="-174625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GB" sz="1100" dirty="0" smtClean="0"/>
              <a:t>Customers require the service to continue in &gt;90% of renewals</a:t>
            </a:r>
          </a:p>
          <a:p>
            <a:pPr marL="174625" indent="-174625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GB" sz="1100" dirty="0" smtClean="0"/>
              <a:t>The introduction of new data products such as </a:t>
            </a:r>
            <a:r>
              <a:rPr lang="en-GB" sz="1100" dirty="0" smtClean="0"/>
              <a:t>Supplier </a:t>
            </a:r>
            <a:r>
              <a:rPr lang="en-GB" sz="1100" dirty="0" smtClean="0"/>
              <a:t>and MAP APIs will increase renewal volumes</a:t>
            </a:r>
          </a:p>
          <a:p>
            <a:pPr marL="174625" indent="-174625">
              <a:spcBef>
                <a:spcPts val="300"/>
              </a:spcBef>
              <a:buFont typeface="Wingdings" panose="05000000000000000000" pitchFamily="2" charset="2"/>
              <a:buChar char="§"/>
            </a:pPr>
            <a:endParaRPr lang="en-GB" sz="1100" dirty="0"/>
          </a:p>
        </p:txBody>
      </p:sp>
      <p:graphicFrame>
        <p:nvGraphicFramePr>
          <p:cNvPr id="34" name="Chart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99547"/>
              </p:ext>
            </p:extLst>
          </p:nvPr>
        </p:nvGraphicFramePr>
        <p:xfrm>
          <a:off x="493434" y="4510311"/>
          <a:ext cx="1792566" cy="2155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5" name="Chart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6000431"/>
              </p:ext>
            </p:extLst>
          </p:nvPr>
        </p:nvGraphicFramePr>
        <p:xfrm>
          <a:off x="2434058" y="4510311"/>
          <a:ext cx="1934691" cy="2165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5B523B02-407D-40B7-9D1D-69043CF24E07}"/>
              </a:ext>
            </a:extLst>
          </p:cNvPr>
          <p:cNvSpPr/>
          <p:nvPr/>
        </p:nvSpPr>
        <p:spPr>
          <a:xfrm>
            <a:off x="4784210" y="2258428"/>
            <a:ext cx="3869381" cy="2452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100" b="1" dirty="0" smtClean="0"/>
              <a:t>Decision Sought</a:t>
            </a:r>
            <a:endParaRPr lang="en-GB" sz="1100" b="1" dirty="0"/>
          </a:p>
        </p:txBody>
      </p:sp>
      <p:sp>
        <p:nvSpPr>
          <p:cNvPr id="38" name="Text Placeholder 8">
            <a:extLst>
              <a:ext uri="{FF2B5EF4-FFF2-40B4-BE49-F238E27FC236}">
                <a16:creationId xmlns="" xmlns:a16="http://schemas.microsoft.com/office/drawing/2014/main" id="{568B916A-5273-4A14-82AC-0211B84DC8C7}"/>
              </a:ext>
            </a:extLst>
          </p:cNvPr>
          <p:cNvSpPr txBox="1">
            <a:spLocks/>
          </p:cNvSpPr>
          <p:nvPr/>
        </p:nvSpPr>
        <p:spPr>
          <a:xfrm>
            <a:off x="4784210" y="2503715"/>
            <a:ext cx="3869381" cy="1542416"/>
          </a:xfrm>
          <a:prstGeom prst="rect">
            <a:avLst/>
          </a:prstGeom>
          <a:solidFill>
            <a:schemeClr val="bg1"/>
          </a:solidFill>
        </p:spPr>
        <p:txBody>
          <a:bodyPr vert="horz" lIns="72000" tIns="60960" rIns="72000" bIns="60960" rtlCol="0" anchor="t">
            <a:noAutofit/>
          </a:bodyPr>
          <a:lstStyle>
            <a:lvl1pPr marL="257162" indent="-257162" algn="l" defTabSz="68576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9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57185" indent="-214303" algn="l" defTabSz="68576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07" indent="-171442" algn="l" defTabSz="68576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090" indent="-171442" algn="l" defTabSz="68576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2974" indent="-171442" algn="l" defTabSz="68576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856" indent="-171442" algn="l" defTabSz="68576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4625" indent="-17462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1100" dirty="0" smtClean="0"/>
              <a:t>We are seeking approval from the Contract Management Committee to introduce rolling contracts for </a:t>
            </a:r>
            <a:r>
              <a:rPr lang="en-GB" sz="1100" dirty="0" smtClean="0"/>
              <a:t>Third </a:t>
            </a:r>
            <a:r>
              <a:rPr lang="en-GB" sz="1100" dirty="0" smtClean="0"/>
              <a:t>Party Services; meaning Customers need to do nothing if they wish for their </a:t>
            </a:r>
            <a:r>
              <a:rPr lang="en-GB" sz="1100" dirty="0" smtClean="0"/>
              <a:t>services </a:t>
            </a:r>
            <a:r>
              <a:rPr lang="en-GB" sz="1100" dirty="0"/>
              <a:t>to continue</a:t>
            </a:r>
          </a:p>
          <a:p>
            <a:pPr marL="174625" indent="-174625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1100" dirty="0"/>
              <a:t>The new process would incorporate notification prior to annual renewal (should Customers not wish to continue with any services), including any annual price change details</a:t>
            </a:r>
            <a:endParaRPr lang="en-GB" sz="1100" dirty="0"/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5B523B02-407D-40B7-9D1D-69043CF24E07}"/>
              </a:ext>
            </a:extLst>
          </p:cNvPr>
          <p:cNvSpPr/>
          <p:nvPr/>
        </p:nvSpPr>
        <p:spPr>
          <a:xfrm>
            <a:off x="4788844" y="4089673"/>
            <a:ext cx="3869381" cy="2452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100" b="1" dirty="0" smtClean="0"/>
              <a:t>Benefits</a:t>
            </a:r>
            <a:endParaRPr lang="en-GB" sz="1100" b="1" dirty="0"/>
          </a:p>
        </p:txBody>
      </p:sp>
      <p:sp>
        <p:nvSpPr>
          <p:cNvPr id="40" name="Text Placeholder 8">
            <a:extLst>
              <a:ext uri="{FF2B5EF4-FFF2-40B4-BE49-F238E27FC236}">
                <a16:creationId xmlns="" xmlns:a16="http://schemas.microsoft.com/office/drawing/2014/main" id="{568B916A-5273-4A14-82AC-0211B84DC8C7}"/>
              </a:ext>
            </a:extLst>
          </p:cNvPr>
          <p:cNvSpPr txBox="1">
            <a:spLocks/>
          </p:cNvSpPr>
          <p:nvPr/>
        </p:nvSpPr>
        <p:spPr>
          <a:xfrm>
            <a:off x="4788844" y="4334960"/>
            <a:ext cx="3869381" cy="2007783"/>
          </a:xfrm>
          <a:prstGeom prst="rect">
            <a:avLst/>
          </a:prstGeom>
          <a:solidFill>
            <a:schemeClr val="bg1"/>
          </a:solidFill>
        </p:spPr>
        <p:txBody>
          <a:bodyPr vert="horz" lIns="72000" tIns="60960" rIns="72000" bIns="60960" rtlCol="0" anchor="t">
            <a:noAutofit/>
          </a:bodyPr>
          <a:lstStyle>
            <a:lvl1pPr marL="257162" indent="-257162" algn="l" defTabSz="68576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9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57185" indent="-214303" algn="l" defTabSz="68576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07" indent="-171442" algn="l" defTabSz="68576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090" indent="-171442" algn="l" defTabSz="68576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2974" indent="-171442" algn="l" defTabSz="68576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856" indent="-171442" algn="l" defTabSz="68576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GB" sz="1200" dirty="0" smtClean="0"/>
              <a:t>Remove c60 hours per month Admin for the CCT</a:t>
            </a:r>
          </a:p>
          <a:p>
            <a:pPr>
              <a:spcBef>
                <a:spcPts val="600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GB" sz="1200" dirty="0" smtClean="0"/>
              <a:t>Halve the number of touchpoints for </a:t>
            </a:r>
            <a:r>
              <a:rPr lang="en-GB" sz="1200" dirty="0" smtClean="0"/>
              <a:t>Third </a:t>
            </a:r>
            <a:r>
              <a:rPr lang="en-GB" sz="1200" dirty="0" smtClean="0"/>
              <a:t>Party Services Customers (from ~8 to 4)</a:t>
            </a:r>
          </a:p>
          <a:p>
            <a:pPr>
              <a:spcBef>
                <a:spcPts val="600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GB" sz="1200" dirty="0" smtClean="0"/>
              <a:t>Provides a seamless Customer experience </a:t>
            </a:r>
            <a:r>
              <a:rPr lang="en-GB" sz="1100" i="1" dirty="0" smtClean="0"/>
              <a:t>(avoids previous issues where occasionally account access has been suspended when Customers fail to respond prior to contract expiry but still want/need the service)</a:t>
            </a:r>
          </a:p>
          <a:p>
            <a:pPr>
              <a:spcBef>
                <a:spcPts val="600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GB" sz="1200" dirty="0" smtClean="0"/>
              <a:t>Aligns to the process for ‘Specific Services’ which involves an annual notification and charging update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2306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3719</TotalTime>
  <Words>337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1_Office Theme</vt:lpstr>
      <vt:lpstr>Request for Approval:  Introduction of rolling contracts for Third Party Services </vt:lpstr>
      <vt:lpstr>Request for Approval: Introduction of rolling contracts for Third Party Services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Customer Contracts Team  - Process Efficiency Update</dc:title>
  <dc:creator>David Harper</dc:creator>
  <cp:lastModifiedBy>Fiona Mills</cp:lastModifiedBy>
  <cp:revision>19</cp:revision>
  <dcterms:created xsi:type="dcterms:W3CDTF">2019-04-11T07:17:13Z</dcterms:created>
  <dcterms:modified xsi:type="dcterms:W3CDTF">2019-08-09T12:29:46Z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-2054435645</vt:i4>
  </property>
  <property fmtid="{D5CDD505-2E9C-101B-9397-08002B2CF9AE}" pid="3" name="_NewReviewCycle">
    <vt:lpwstr/>
  </property>
  <property fmtid="{D5CDD505-2E9C-101B-9397-08002B2CF9AE}" pid="4" name="_EmailSubject">
    <vt:lpwstr>New version</vt:lpwstr>
  </property>
  <property fmtid="{D5CDD505-2E9C-101B-9397-08002B2CF9AE}" pid="5" name="_AuthorEmail">
    <vt:lpwstr>fiona.mills@xoserve.com</vt:lpwstr>
  </property>
  <property fmtid="{D5CDD505-2E9C-101B-9397-08002B2CF9AE}" pid="6" name="_AuthorEmailDisplayName">
    <vt:lpwstr>Mills, Fiona</vt:lpwstr>
  </property>
  <property fmtid="{D5CDD505-2E9C-101B-9397-08002B2CF9AE}" pid="7" name="_PreviousAdHocReviewCycleID">
    <vt:i4>-2054435645</vt:i4>
  </property>
</Properties>
</file>