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201ED7-3626-40B4-87FA-A143676F404A}" type="doc">
      <dgm:prSet loTypeId="urn:microsoft.com/office/officeart/2005/8/layout/funnel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B7D3435-12FA-4EF3-8BD6-2FDB42F59782}">
      <dgm:prSet phldrT="[Text]" custT="1"/>
      <dgm:spPr/>
      <dgm:t>
        <a:bodyPr/>
        <a:lstStyle/>
        <a:p>
          <a:r>
            <a:rPr lang="en-GB" sz="900" dirty="0"/>
            <a:t>Pain Points</a:t>
          </a:r>
        </a:p>
      </dgm:t>
    </dgm:pt>
    <dgm:pt modelId="{F29AF6B5-AAA8-47CA-9908-8BDC7842C581}" type="parTrans" cxnId="{21157E15-FE64-424A-BAD2-EEF7BAD7CD45}">
      <dgm:prSet/>
      <dgm:spPr/>
      <dgm:t>
        <a:bodyPr/>
        <a:lstStyle/>
        <a:p>
          <a:endParaRPr lang="en-GB"/>
        </a:p>
      </dgm:t>
    </dgm:pt>
    <dgm:pt modelId="{52DE1F8B-69D1-4AB3-B48D-D0F3F73BEB0A}" type="sibTrans" cxnId="{21157E15-FE64-424A-BAD2-EEF7BAD7CD45}">
      <dgm:prSet/>
      <dgm:spPr/>
      <dgm:t>
        <a:bodyPr/>
        <a:lstStyle/>
        <a:p>
          <a:endParaRPr lang="en-GB"/>
        </a:p>
      </dgm:t>
    </dgm:pt>
    <dgm:pt modelId="{0C94E0B8-6AD3-4C71-8E9E-89E6E468EE5A}">
      <dgm:prSet phldrT="[Text]" custT="1"/>
      <dgm:spPr/>
      <dgm:t>
        <a:bodyPr/>
        <a:lstStyle/>
        <a:p>
          <a:r>
            <a:rPr lang="en-GB" sz="900" dirty="0"/>
            <a:t>Customer Propositions</a:t>
          </a:r>
        </a:p>
      </dgm:t>
    </dgm:pt>
    <dgm:pt modelId="{1ABD6860-61E1-4D13-811C-0831A727D066}" type="parTrans" cxnId="{1ED3605E-B635-46A5-9E7F-887D15C10ED3}">
      <dgm:prSet/>
      <dgm:spPr/>
      <dgm:t>
        <a:bodyPr/>
        <a:lstStyle/>
        <a:p>
          <a:endParaRPr lang="en-GB"/>
        </a:p>
      </dgm:t>
    </dgm:pt>
    <dgm:pt modelId="{5A7ED105-3E0B-4401-8169-7734DC2477E6}" type="sibTrans" cxnId="{1ED3605E-B635-46A5-9E7F-887D15C10ED3}">
      <dgm:prSet/>
      <dgm:spPr/>
      <dgm:t>
        <a:bodyPr/>
        <a:lstStyle/>
        <a:p>
          <a:endParaRPr lang="en-GB"/>
        </a:p>
      </dgm:t>
    </dgm:pt>
    <dgm:pt modelId="{ADCAB614-F1F8-48EB-9FE2-CE886AD12A26}">
      <dgm:prSet phldrT="[Text]" custT="1"/>
      <dgm:spPr/>
      <dgm:t>
        <a:bodyPr/>
        <a:lstStyle/>
        <a:p>
          <a:r>
            <a:rPr lang="en-GB" sz="900" dirty="0"/>
            <a:t>Tactical Improvements</a:t>
          </a:r>
        </a:p>
      </dgm:t>
    </dgm:pt>
    <dgm:pt modelId="{62F66D8D-71C6-46EA-A4B6-DD8F8CD51702}" type="parTrans" cxnId="{3625D6FE-F0B0-4B70-9B40-AAA1624602A3}">
      <dgm:prSet/>
      <dgm:spPr/>
      <dgm:t>
        <a:bodyPr/>
        <a:lstStyle/>
        <a:p>
          <a:endParaRPr lang="en-GB"/>
        </a:p>
      </dgm:t>
    </dgm:pt>
    <dgm:pt modelId="{8425AB07-A72A-4F45-A14E-4E4E8AEED125}" type="sibTrans" cxnId="{3625D6FE-F0B0-4B70-9B40-AAA1624602A3}">
      <dgm:prSet/>
      <dgm:spPr/>
      <dgm:t>
        <a:bodyPr/>
        <a:lstStyle/>
        <a:p>
          <a:endParaRPr lang="en-GB"/>
        </a:p>
      </dgm:t>
    </dgm:pt>
    <dgm:pt modelId="{C899ED59-D1C7-4D27-A087-BA55E724A082}">
      <dgm:prSet phldrT="[Text]"/>
      <dgm:spPr/>
      <dgm:t>
        <a:bodyPr/>
        <a:lstStyle/>
        <a:p>
          <a:r>
            <a:rPr lang="en-GB" dirty="0"/>
            <a:t>Agreed Prioritised Backlog</a:t>
          </a:r>
        </a:p>
      </dgm:t>
    </dgm:pt>
    <dgm:pt modelId="{29F47406-B334-49B2-952D-34AA40D603C0}" type="sibTrans" cxnId="{38A502CA-9667-4C27-9932-C933438A5928}">
      <dgm:prSet/>
      <dgm:spPr/>
      <dgm:t>
        <a:bodyPr/>
        <a:lstStyle/>
        <a:p>
          <a:endParaRPr lang="en-GB"/>
        </a:p>
      </dgm:t>
    </dgm:pt>
    <dgm:pt modelId="{9AB22726-2C6E-4E18-90E9-88537CDCE813}" type="parTrans" cxnId="{38A502CA-9667-4C27-9932-C933438A5928}">
      <dgm:prSet/>
      <dgm:spPr/>
      <dgm:t>
        <a:bodyPr/>
        <a:lstStyle/>
        <a:p>
          <a:endParaRPr lang="en-GB"/>
        </a:p>
      </dgm:t>
    </dgm:pt>
    <dgm:pt modelId="{3583FEED-86B7-4509-8C2C-3154696B1ACE}" type="pres">
      <dgm:prSet presAssocID="{A2201ED7-3626-40B4-87FA-A143676F404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BACA7DA-650A-4111-8B79-4AB1804FAC30}" type="pres">
      <dgm:prSet presAssocID="{A2201ED7-3626-40B4-87FA-A143676F404A}" presName="ellipse" presStyleLbl="trBgShp" presStyleIdx="0" presStyleCnt="1"/>
      <dgm:spPr/>
    </dgm:pt>
    <dgm:pt modelId="{80CB9F21-9CBF-4BAC-8304-1DD8DAD51596}" type="pres">
      <dgm:prSet presAssocID="{A2201ED7-3626-40B4-87FA-A143676F404A}" presName="arrow1" presStyleLbl="fgShp" presStyleIdx="0" presStyleCnt="1" custLinFactNeighborX="-626" custLinFactNeighborY="62761"/>
      <dgm:spPr/>
    </dgm:pt>
    <dgm:pt modelId="{34AA67E4-F81D-42C0-BDF1-31A2D5660083}" type="pres">
      <dgm:prSet presAssocID="{A2201ED7-3626-40B4-87FA-A143676F404A}" presName="rectangle" presStyleLbl="revTx" presStyleIdx="0" presStyleCnt="1" custLinFactNeighborX="4486" custLinFactNeighborY="325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C2282A-A538-451D-A7EF-9E12116B51DA}" type="pres">
      <dgm:prSet presAssocID="{ADCAB614-F1F8-48EB-9FE2-CE886AD12A26}" presName="item1" presStyleLbl="node1" presStyleIdx="0" presStyleCnt="3" custScaleX="160748" custScaleY="106388" custLinFactNeighborX="-11873" custLinFactNeighborY="2502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7201A1-F99A-4942-B4E7-ADCBE27164B2}" type="pres">
      <dgm:prSet presAssocID="{0C94E0B8-6AD3-4C71-8E9E-89E6E468EE5A}" presName="item2" presStyleLbl="node1" presStyleIdx="1" presStyleCnt="3" custScaleX="156617" custScaleY="108975" custLinFactNeighborX="-13417" custLinFactNeighborY="58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8D4DB6-C0EC-4156-9312-953EDF778C43}" type="pres">
      <dgm:prSet presAssocID="{C899ED59-D1C7-4D27-A087-BA55E724A082}" presName="item3" presStyleLbl="node1" presStyleIdx="2" presStyleCnt="3" custScaleX="152176" custScaleY="111573" custLinFactNeighborX="25343" custLinFactNeighborY="314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958E21-E8EE-4995-BA84-4968B99A6B5C}" type="pres">
      <dgm:prSet presAssocID="{A2201ED7-3626-40B4-87FA-A143676F404A}" presName="funnel" presStyleLbl="trAlignAcc1" presStyleIdx="0" presStyleCnt="1" custScaleX="122005" custScaleY="102460" custLinFactNeighborX="-803" custLinFactNeighborY="6527"/>
      <dgm:spPr/>
    </dgm:pt>
  </dgm:ptLst>
  <dgm:cxnLst>
    <dgm:cxn modelId="{3625D6FE-F0B0-4B70-9B40-AAA1624602A3}" srcId="{A2201ED7-3626-40B4-87FA-A143676F404A}" destId="{ADCAB614-F1F8-48EB-9FE2-CE886AD12A26}" srcOrd="1" destOrd="0" parTransId="{62F66D8D-71C6-46EA-A4B6-DD8F8CD51702}" sibTransId="{8425AB07-A72A-4F45-A14E-4E4E8AEED125}"/>
    <dgm:cxn modelId="{1DF9982F-1330-4ABE-8244-0EB6FD588F2A}" type="presOf" srcId="{ADCAB614-F1F8-48EB-9FE2-CE886AD12A26}" destId="{627201A1-F99A-4942-B4E7-ADCBE27164B2}" srcOrd="0" destOrd="0" presId="urn:microsoft.com/office/officeart/2005/8/layout/funnel1"/>
    <dgm:cxn modelId="{DCA62F45-E966-49D8-ABBF-6E9B9679EA6D}" type="presOf" srcId="{0C94E0B8-6AD3-4C71-8E9E-89E6E468EE5A}" destId="{CDC2282A-A538-451D-A7EF-9E12116B51DA}" srcOrd="0" destOrd="0" presId="urn:microsoft.com/office/officeart/2005/8/layout/funnel1"/>
    <dgm:cxn modelId="{1ED3605E-B635-46A5-9E7F-887D15C10ED3}" srcId="{A2201ED7-3626-40B4-87FA-A143676F404A}" destId="{0C94E0B8-6AD3-4C71-8E9E-89E6E468EE5A}" srcOrd="2" destOrd="0" parTransId="{1ABD6860-61E1-4D13-811C-0831A727D066}" sibTransId="{5A7ED105-3E0B-4401-8169-7734DC2477E6}"/>
    <dgm:cxn modelId="{F49E31B5-9F7D-4559-B279-4E05BDF828D1}" type="presOf" srcId="{C899ED59-D1C7-4D27-A087-BA55E724A082}" destId="{34AA67E4-F81D-42C0-BDF1-31A2D5660083}" srcOrd="0" destOrd="0" presId="urn:microsoft.com/office/officeart/2005/8/layout/funnel1"/>
    <dgm:cxn modelId="{38A502CA-9667-4C27-9932-C933438A5928}" srcId="{A2201ED7-3626-40B4-87FA-A143676F404A}" destId="{C899ED59-D1C7-4D27-A087-BA55E724A082}" srcOrd="3" destOrd="0" parTransId="{9AB22726-2C6E-4E18-90E9-88537CDCE813}" sibTransId="{29F47406-B334-49B2-952D-34AA40D603C0}"/>
    <dgm:cxn modelId="{042C9909-196A-48A9-9FCA-1F7F143E84E3}" type="presOf" srcId="{6B7D3435-12FA-4EF3-8BD6-2FDB42F59782}" destId="{0B8D4DB6-C0EC-4156-9312-953EDF778C43}" srcOrd="0" destOrd="0" presId="urn:microsoft.com/office/officeart/2005/8/layout/funnel1"/>
    <dgm:cxn modelId="{21157E15-FE64-424A-BAD2-EEF7BAD7CD45}" srcId="{A2201ED7-3626-40B4-87FA-A143676F404A}" destId="{6B7D3435-12FA-4EF3-8BD6-2FDB42F59782}" srcOrd="0" destOrd="0" parTransId="{F29AF6B5-AAA8-47CA-9908-8BDC7842C581}" sibTransId="{52DE1F8B-69D1-4AB3-B48D-D0F3F73BEB0A}"/>
    <dgm:cxn modelId="{AA163073-47E0-4CC6-9C2B-C03DBA86D7A9}" type="presOf" srcId="{A2201ED7-3626-40B4-87FA-A143676F404A}" destId="{3583FEED-86B7-4509-8C2C-3154696B1ACE}" srcOrd="0" destOrd="0" presId="urn:microsoft.com/office/officeart/2005/8/layout/funnel1"/>
    <dgm:cxn modelId="{00D02474-976B-48A5-8E4C-41038407CB7C}" type="presParOf" srcId="{3583FEED-86B7-4509-8C2C-3154696B1ACE}" destId="{ABACA7DA-650A-4111-8B79-4AB1804FAC30}" srcOrd="0" destOrd="0" presId="urn:microsoft.com/office/officeart/2005/8/layout/funnel1"/>
    <dgm:cxn modelId="{BAA90B42-9E11-4E09-9653-2DBB00B507EF}" type="presParOf" srcId="{3583FEED-86B7-4509-8C2C-3154696B1ACE}" destId="{80CB9F21-9CBF-4BAC-8304-1DD8DAD51596}" srcOrd="1" destOrd="0" presId="urn:microsoft.com/office/officeart/2005/8/layout/funnel1"/>
    <dgm:cxn modelId="{AD14CE86-9608-446E-83C7-4FE51E5D09B1}" type="presParOf" srcId="{3583FEED-86B7-4509-8C2C-3154696B1ACE}" destId="{34AA67E4-F81D-42C0-BDF1-31A2D5660083}" srcOrd="2" destOrd="0" presId="urn:microsoft.com/office/officeart/2005/8/layout/funnel1"/>
    <dgm:cxn modelId="{5619E210-D584-4C6B-BD34-AC8BA43BD154}" type="presParOf" srcId="{3583FEED-86B7-4509-8C2C-3154696B1ACE}" destId="{CDC2282A-A538-451D-A7EF-9E12116B51DA}" srcOrd="3" destOrd="0" presId="urn:microsoft.com/office/officeart/2005/8/layout/funnel1"/>
    <dgm:cxn modelId="{755C0DAF-B9FD-4801-8D14-528CB21252C6}" type="presParOf" srcId="{3583FEED-86B7-4509-8C2C-3154696B1ACE}" destId="{627201A1-F99A-4942-B4E7-ADCBE27164B2}" srcOrd="4" destOrd="0" presId="urn:microsoft.com/office/officeart/2005/8/layout/funnel1"/>
    <dgm:cxn modelId="{33A31009-D054-4469-A817-8FD7E6AA99DC}" type="presParOf" srcId="{3583FEED-86B7-4509-8C2C-3154696B1ACE}" destId="{0B8D4DB6-C0EC-4156-9312-953EDF778C43}" srcOrd="5" destOrd="0" presId="urn:microsoft.com/office/officeart/2005/8/layout/funnel1"/>
    <dgm:cxn modelId="{FDCBE409-3EB9-4F66-8410-8CD98DD80672}" type="presParOf" srcId="{3583FEED-86B7-4509-8C2C-3154696B1ACE}" destId="{92958E21-E8EE-4995-BA84-4968B99A6B5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CA7DA-650A-4111-8B79-4AB1804FAC30}">
      <dsp:nvSpPr>
        <dsp:cNvPr id="0" name=""/>
        <dsp:cNvSpPr/>
      </dsp:nvSpPr>
      <dsp:spPr>
        <a:xfrm>
          <a:off x="537934" y="697839"/>
          <a:ext cx="1965822" cy="68270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CB9F21-9CBF-4BAC-8304-1DD8DAD51596}">
      <dsp:nvSpPr>
        <dsp:cNvPr id="0" name=""/>
        <dsp:cNvSpPr/>
      </dsp:nvSpPr>
      <dsp:spPr>
        <a:xfrm>
          <a:off x="1331021" y="2522576"/>
          <a:ext cx="380973" cy="24382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4AA67E4-F81D-42C0-BDF1-31A2D5660083}">
      <dsp:nvSpPr>
        <dsp:cNvPr id="0" name=""/>
        <dsp:cNvSpPr/>
      </dsp:nvSpPr>
      <dsp:spPr>
        <a:xfrm>
          <a:off x="691591" y="2713458"/>
          <a:ext cx="1828672" cy="457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Agreed Prioritised Backlog</a:t>
          </a:r>
        </a:p>
      </dsp:txBody>
      <dsp:txXfrm>
        <a:off x="691591" y="2713458"/>
        <a:ext cx="1828672" cy="457168"/>
      </dsp:txXfrm>
    </dsp:sp>
    <dsp:sp modelId="{CDC2282A-A538-451D-A7EF-9E12116B51DA}">
      <dsp:nvSpPr>
        <dsp:cNvPr id="0" name=""/>
        <dsp:cNvSpPr/>
      </dsp:nvSpPr>
      <dsp:spPr>
        <a:xfrm>
          <a:off x="962930" y="1583004"/>
          <a:ext cx="1102332" cy="72955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Customer Propositions</a:t>
          </a:r>
        </a:p>
      </dsp:txBody>
      <dsp:txXfrm>
        <a:off x="1124363" y="1689845"/>
        <a:ext cx="779466" cy="515875"/>
      </dsp:txXfrm>
    </dsp:sp>
    <dsp:sp modelId="{627201A1-F99A-4942-B4E7-ADCBE27164B2}">
      <dsp:nvSpPr>
        <dsp:cNvPr id="0" name=""/>
        <dsp:cNvSpPr/>
      </dsp:nvSpPr>
      <dsp:spPr>
        <a:xfrm>
          <a:off x="475813" y="928147"/>
          <a:ext cx="1074004" cy="7472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Tactical Improvements</a:t>
          </a:r>
        </a:p>
      </dsp:txBody>
      <dsp:txXfrm>
        <a:off x="633097" y="1037586"/>
        <a:ext cx="759436" cy="528420"/>
      </dsp:txXfrm>
    </dsp:sp>
    <dsp:sp modelId="{0B8D4DB6-C0EC-4156-9312-953EDF778C43}">
      <dsp:nvSpPr>
        <dsp:cNvPr id="0" name=""/>
        <dsp:cNvSpPr/>
      </dsp:nvSpPr>
      <dsp:spPr>
        <a:xfrm>
          <a:off x="1457828" y="928765"/>
          <a:ext cx="1043550" cy="76511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Pain Points</a:t>
          </a:r>
        </a:p>
      </dsp:txBody>
      <dsp:txXfrm>
        <a:off x="1610652" y="1040813"/>
        <a:ext cx="737902" cy="541018"/>
      </dsp:txXfrm>
    </dsp:sp>
    <dsp:sp modelId="{92958E21-E8EE-4995-BA84-4968B99A6B5C}">
      <dsp:nvSpPr>
        <dsp:cNvPr id="0" name=""/>
        <dsp:cNvSpPr/>
      </dsp:nvSpPr>
      <dsp:spPr>
        <a:xfrm>
          <a:off x="205303" y="704432"/>
          <a:ext cx="2602916" cy="174874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527AB-7361-4A61-B4DB-9AC571F703A5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F6950-035A-427E-ADCD-ECBB5648F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74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We will deliver using SIP, Agile … approaches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Whilst the end-state may result in  significant disruption, we must take our people with us and we must temper our ambition to a </a:t>
            </a:r>
            <a:r>
              <a:rPr lang="en-GB" sz="1200" b="1" dirty="0"/>
              <a:t>safe, sustainable</a:t>
            </a:r>
            <a:r>
              <a:rPr lang="en-GB" sz="1200" dirty="0"/>
              <a:t> velocity.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824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2357B9-A31F-4FC7-A38A-70DF36F645F3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99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00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3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800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378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82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96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536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231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706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16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svg"/><Relationship Id="rId13" Type="http://schemas.openxmlformats.org/officeDocument/2006/relationships/diagramColors" Target="../diagrams/colors1.xml"/><Relationship Id="rId18" Type="http://schemas.openxmlformats.org/officeDocument/2006/relationships/image" Target="../media/image75.svg"/><Relationship Id="rId3" Type="http://schemas.openxmlformats.org/officeDocument/2006/relationships/image" Target="../media/image3.png"/><Relationship Id="rId21" Type="http://schemas.openxmlformats.org/officeDocument/2006/relationships/image" Target="../media/image11.png"/><Relationship Id="rId7" Type="http://schemas.openxmlformats.org/officeDocument/2006/relationships/image" Target="../media/image5.png"/><Relationship Id="rId12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svg"/><Relationship Id="rId11" Type="http://schemas.openxmlformats.org/officeDocument/2006/relationships/diagramLayout" Target="../diagrams/layout1.xml"/><Relationship Id="rId5" Type="http://schemas.openxmlformats.org/officeDocument/2006/relationships/image" Target="../media/image4.png"/><Relationship Id="rId15" Type="http://schemas.openxmlformats.org/officeDocument/2006/relationships/image" Target="../media/image7.png"/><Relationship Id="rId23" Type="http://schemas.openxmlformats.org/officeDocument/2006/relationships/image" Target="../media/image13.jpg"/><Relationship Id="rId10" Type="http://schemas.openxmlformats.org/officeDocument/2006/relationships/diagramData" Target="../diagrams/data1.xml"/><Relationship Id="rId19" Type="http://schemas.openxmlformats.org/officeDocument/2006/relationships/image" Target="../media/image9.png"/><Relationship Id="rId4" Type="http://schemas.openxmlformats.org/officeDocument/2006/relationships/image" Target="../media/image66.svg"/><Relationship Id="rId9" Type="http://schemas.openxmlformats.org/officeDocument/2006/relationships/image" Target="../media/image6.png"/><Relationship Id="rId14" Type="http://schemas.microsoft.com/office/2007/relationships/diagramDrawing" Target="../diagrams/drawing1.xml"/><Relationship Id="rId2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jpeg"/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22.png"/><Relationship Id="rId5" Type="http://schemas.openxmlformats.org/officeDocument/2006/relationships/image" Target="../media/image16.jpeg"/><Relationship Id="rId15" Type="http://schemas.openxmlformats.org/officeDocument/2006/relationships/image" Target="../media/image26.jpg"/><Relationship Id="rId10" Type="http://schemas.openxmlformats.org/officeDocument/2006/relationships/image" Target="../media/image21.png"/><Relationship Id="rId4" Type="http://schemas.openxmlformats.org/officeDocument/2006/relationships/image" Target="../media/image15.jpe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B9C669-0E77-46F2-8898-C31E78F79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3752"/>
            <a:ext cx="8229600" cy="850107"/>
          </a:xfrm>
        </p:spPr>
        <p:txBody>
          <a:bodyPr>
            <a:normAutofit/>
          </a:bodyPr>
          <a:lstStyle/>
          <a:p>
            <a:r>
              <a:rPr lang="en-GB" dirty="0" smtClean="0"/>
              <a:t>Operationally Excellent Operating Rhythm</a:t>
            </a:r>
            <a:endParaRPr lang="en-GB" dirty="0"/>
          </a:p>
        </p:txBody>
      </p:sp>
      <p:pic>
        <p:nvPicPr>
          <p:cNvPr id="212" name="Graphic 211" descr="Group">
            <a:extLst>
              <a:ext uri="{FF2B5EF4-FFF2-40B4-BE49-F238E27FC236}">
                <a16:creationId xmlns:a16="http://schemas.microsoft.com/office/drawing/2014/main" xmlns="" id="{1A331EB3-E68B-4E92-8D99-04E5C3F0D0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109475" y="4117601"/>
            <a:ext cx="914400" cy="1219200"/>
          </a:xfrm>
          <a:prstGeom prst="rect">
            <a:avLst/>
          </a:prstGeom>
        </p:spPr>
      </p:pic>
      <p:pic>
        <p:nvPicPr>
          <p:cNvPr id="217" name="Graphic 216" descr="Group">
            <a:extLst>
              <a:ext uri="{FF2B5EF4-FFF2-40B4-BE49-F238E27FC236}">
                <a16:creationId xmlns:a16="http://schemas.microsoft.com/office/drawing/2014/main" xmlns="" id="{374892EA-7207-4CCC-97AB-56D4CC3389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526124" y="2934880"/>
            <a:ext cx="914400" cy="1219200"/>
          </a:xfrm>
          <a:prstGeom prst="rect">
            <a:avLst/>
          </a:prstGeom>
        </p:spPr>
      </p:pic>
      <p:pic>
        <p:nvPicPr>
          <p:cNvPr id="237" name="Graphic 236" descr="Group">
            <a:extLst>
              <a:ext uri="{FF2B5EF4-FFF2-40B4-BE49-F238E27FC236}">
                <a16:creationId xmlns:a16="http://schemas.microsoft.com/office/drawing/2014/main" xmlns="" id="{D7D6DA25-E281-4284-876C-79FE48DAB42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068924" y="5228696"/>
            <a:ext cx="914400" cy="1219200"/>
          </a:xfrm>
          <a:prstGeom prst="rect">
            <a:avLst/>
          </a:prstGeom>
        </p:spPr>
      </p:pic>
      <p:pic>
        <p:nvPicPr>
          <p:cNvPr id="263" name="Picture 262">
            <a:extLst>
              <a:ext uri="{FF2B5EF4-FFF2-40B4-BE49-F238E27FC236}">
                <a16:creationId xmlns:a16="http://schemas.microsoft.com/office/drawing/2014/main" xmlns="" id="{133A551A-1AA4-49E6-AA4F-DE11D98E2D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332" y="1198988"/>
            <a:ext cx="2105371" cy="1572011"/>
          </a:xfrm>
          <a:prstGeom prst="rect">
            <a:avLst/>
          </a:prstGeom>
          <a:ln>
            <a:solidFill>
              <a:srgbClr val="68A639"/>
            </a:solidFill>
          </a:ln>
        </p:spPr>
      </p:pic>
      <p:sp>
        <p:nvSpPr>
          <p:cNvPr id="27" name="Arrow: Right 26">
            <a:extLst>
              <a:ext uri="{FF2B5EF4-FFF2-40B4-BE49-F238E27FC236}">
                <a16:creationId xmlns:a16="http://schemas.microsoft.com/office/drawing/2014/main" xmlns="" id="{38640F30-6249-4445-8917-66E3DB2E9ECB}"/>
              </a:ext>
            </a:extLst>
          </p:cNvPr>
          <p:cNvSpPr/>
          <p:nvPr/>
        </p:nvSpPr>
        <p:spPr>
          <a:xfrm rot="16200000">
            <a:off x="3512876" y="3156105"/>
            <a:ext cx="1116843" cy="594990"/>
          </a:xfrm>
          <a:prstGeom prst="rightArrow">
            <a:avLst/>
          </a:prstGeom>
          <a:solidFill>
            <a:srgbClr val="049F9B"/>
          </a:solidFill>
          <a:ln>
            <a:solidFill>
              <a:srgbClr val="049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F0C7F2CB-2018-4B9D-A1FF-86514ED8BF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2096888"/>
              </p:ext>
            </p:extLst>
          </p:nvPr>
        </p:nvGraphicFramePr>
        <p:xfrm>
          <a:off x="-45965" y="1217230"/>
          <a:ext cx="3047787" cy="3614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DB8A5B1-0557-4B43-B99B-7507BDEAA17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015" y="2714359"/>
            <a:ext cx="2927460" cy="3755801"/>
          </a:xfrm>
          <a:prstGeom prst="rect">
            <a:avLst/>
          </a:prstGeom>
        </p:spPr>
      </p:pic>
      <p:pic>
        <p:nvPicPr>
          <p:cNvPr id="31" name="Graphic 30" descr="Group">
            <a:extLst>
              <a:ext uri="{FF2B5EF4-FFF2-40B4-BE49-F238E27FC236}">
                <a16:creationId xmlns:a16="http://schemas.microsoft.com/office/drawing/2014/main" xmlns="" id="{7F7D56D8-105C-4BAF-BFDD-605C140D44D8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5237537" y="1613887"/>
            <a:ext cx="914400" cy="1219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2AAD76D-DC0B-4CE5-B5F9-BF2886EFF1F3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52" y="4686788"/>
            <a:ext cx="987879" cy="1461587"/>
          </a:xfrm>
          <a:prstGeom prst="rect">
            <a:avLst/>
          </a:prstGeom>
        </p:spPr>
      </p:pic>
      <p:sp>
        <p:nvSpPr>
          <p:cNvPr id="36" name="Arrow: Right 35">
            <a:extLst>
              <a:ext uri="{FF2B5EF4-FFF2-40B4-BE49-F238E27FC236}">
                <a16:creationId xmlns:a16="http://schemas.microsoft.com/office/drawing/2014/main" xmlns="" id="{7CDF4DFD-A5F6-44D7-B284-B283846FADDA}"/>
              </a:ext>
            </a:extLst>
          </p:cNvPr>
          <p:cNvSpPr/>
          <p:nvPr/>
        </p:nvSpPr>
        <p:spPr>
          <a:xfrm>
            <a:off x="1901565" y="4913203"/>
            <a:ext cx="1103597" cy="793320"/>
          </a:xfrm>
          <a:prstGeom prst="rightArrow">
            <a:avLst/>
          </a:prstGeom>
          <a:solidFill>
            <a:srgbClr val="3E5AA8"/>
          </a:solidFill>
          <a:ln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83111">
            <a:off x="1557604" y="647537"/>
            <a:ext cx="640162" cy="8830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25577">
            <a:off x="568481" y="779971"/>
            <a:ext cx="796736" cy="6182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83111">
            <a:off x="8399546" y="2861041"/>
            <a:ext cx="334263" cy="461112"/>
          </a:xfrm>
          <a:prstGeom prst="rect">
            <a:avLst/>
          </a:prstGeom>
        </p:spPr>
      </p:pic>
      <p:sp>
        <p:nvSpPr>
          <p:cNvPr id="26" name="Rounded Rectangle 6"/>
          <p:cNvSpPr/>
          <p:nvPr/>
        </p:nvSpPr>
        <p:spPr>
          <a:xfrm>
            <a:off x="410428" y="4716139"/>
            <a:ext cx="914235" cy="1970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3792" tIns="113792" rIns="113792" bIns="60960" numCol="1" spcCol="1270" anchor="t" anchorCtr="0">
            <a:no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dirty="0">
                <a:solidFill>
                  <a:prstClr val="white"/>
                </a:solidFill>
              </a:rPr>
              <a:t>Phase 2</a:t>
            </a:r>
          </a:p>
        </p:txBody>
      </p:sp>
      <p:sp>
        <p:nvSpPr>
          <p:cNvPr id="224" name="Oval Callout 223"/>
          <p:cNvSpPr/>
          <p:nvPr/>
        </p:nvSpPr>
        <p:spPr>
          <a:xfrm>
            <a:off x="6540500" y="1207481"/>
            <a:ext cx="2026175" cy="1287955"/>
          </a:xfrm>
          <a:prstGeom prst="wedgeEllipseCallout">
            <a:avLst>
              <a:gd name="adj1" fmla="val -45333"/>
              <a:gd name="adj2" fmla="val 85074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prstClr val="white"/>
                </a:solidFill>
              </a:rPr>
              <a:t>I feel like I’ve been woken up, I’m learning all the time and love it!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372" y="4117601"/>
            <a:ext cx="2044936" cy="231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72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86" y="1429171"/>
            <a:ext cx="1352367" cy="1695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017" y="1420332"/>
            <a:ext cx="1364587" cy="171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46" y="1684421"/>
            <a:ext cx="1127406" cy="13358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B6B9E3-41A2-478C-832A-EC27BC216AF5}"/>
              </a:ext>
            </a:extLst>
          </p:cNvPr>
          <p:cNvSpPr txBox="1">
            <a:spLocks/>
          </p:cNvSpPr>
          <p:nvPr/>
        </p:nvSpPr>
        <p:spPr>
          <a:xfrm>
            <a:off x="457200" y="217772"/>
            <a:ext cx="8229600" cy="850107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Operationally Excellent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25" y="1641318"/>
            <a:ext cx="1110667" cy="12712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037123" y="1442140"/>
            <a:ext cx="32657" cy="4857061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96085" y="1335011"/>
            <a:ext cx="32657" cy="4857061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9" y="5696499"/>
            <a:ext cx="547052" cy="7546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336" y="5721183"/>
            <a:ext cx="548213" cy="756253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4" t="36937" r="7982" b="3154"/>
          <a:stretch/>
        </p:blipFill>
        <p:spPr bwMode="auto">
          <a:xfrm>
            <a:off x="882796" y="3195659"/>
            <a:ext cx="1402803" cy="1752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368" y="1407812"/>
            <a:ext cx="563670" cy="60124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789" y="2155512"/>
            <a:ext cx="547670" cy="58418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229" y="2930516"/>
            <a:ext cx="612308" cy="57628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401" y="3756483"/>
            <a:ext cx="673132" cy="5128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633" y="5252897"/>
            <a:ext cx="3069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1D3E61"/>
                </a:solidFill>
              </a:rPr>
              <a:t>Customer feedback says.….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62190" y="1902811"/>
            <a:ext cx="2366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CRM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62190" y="300080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AMS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62193" y="4175801"/>
            <a:ext cx="876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CDS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393" y="2527453"/>
            <a:ext cx="1191608" cy="1588811"/>
          </a:xfrm>
          <a:prstGeom prst="rect">
            <a:avLst/>
          </a:prstGeom>
        </p:spPr>
      </p:pic>
      <p:sp>
        <p:nvSpPr>
          <p:cNvPr id="24" name="Left Brace 23"/>
          <p:cNvSpPr/>
          <p:nvPr/>
        </p:nvSpPr>
        <p:spPr>
          <a:xfrm>
            <a:off x="4614423" y="1980704"/>
            <a:ext cx="367645" cy="265615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89955" y="5252897"/>
            <a:ext cx="2648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1D3E61"/>
                </a:solidFill>
              </a:rPr>
              <a:t>What we’re doing…..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10256" y="5267557"/>
            <a:ext cx="2648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1D3E61"/>
                </a:solidFill>
              </a:rPr>
              <a:t>Customer benefits……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120069" y="1442139"/>
            <a:ext cx="1468672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>
                <a:solidFill>
                  <a:prstClr val="black"/>
                </a:solidFill>
              </a:rPr>
              <a:t>More reliable service </a:t>
            </a:r>
          </a:p>
          <a:p>
            <a:r>
              <a:rPr lang="en-GB" sz="1050" dirty="0">
                <a:solidFill>
                  <a:prstClr val="black"/>
                </a:solidFill>
              </a:rPr>
              <a:t>(Right First Time)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110053" y="2183788"/>
            <a:ext cx="202651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>
                <a:solidFill>
                  <a:prstClr val="black"/>
                </a:solidFill>
              </a:rPr>
              <a:t>360 Customer view</a:t>
            </a:r>
          </a:p>
          <a:p>
            <a:r>
              <a:rPr lang="en-GB" sz="1050" dirty="0">
                <a:solidFill>
                  <a:prstClr val="black"/>
                </a:solidFill>
              </a:rPr>
              <a:t>(cross team/ customer/ insight)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138331" y="2924451"/>
            <a:ext cx="17956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>
                <a:solidFill>
                  <a:prstClr val="black"/>
                </a:solidFill>
              </a:rPr>
              <a:t>Improved customer access</a:t>
            </a:r>
          </a:p>
          <a:p>
            <a:r>
              <a:rPr lang="en-GB" sz="1050" dirty="0">
                <a:solidFill>
                  <a:prstClr val="black"/>
                </a:solidFill>
              </a:rPr>
              <a:t>(Redeploy to delight)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154678" y="3829604"/>
            <a:ext cx="192552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>
                <a:solidFill>
                  <a:prstClr val="black"/>
                </a:solidFill>
              </a:rPr>
              <a:t>Reduction in operating costs </a:t>
            </a:r>
          </a:p>
        </p:txBody>
      </p:sp>
      <p:pic>
        <p:nvPicPr>
          <p:cNvPr id="1024" name="Picture 102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065" y="4591420"/>
            <a:ext cx="684292" cy="456195"/>
          </a:xfrm>
          <a:prstGeom prst="rect">
            <a:avLst/>
          </a:prstGeom>
        </p:spPr>
      </p:pic>
      <p:pic>
        <p:nvPicPr>
          <p:cNvPr id="1025" name="Picture 102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075" y="1435508"/>
            <a:ext cx="684247" cy="91232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884" y="5743750"/>
            <a:ext cx="547052" cy="754652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367" y="4468644"/>
            <a:ext cx="456595" cy="608793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7147582" y="4472302"/>
            <a:ext cx="172996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>
                <a:solidFill>
                  <a:prstClr val="black"/>
                </a:solidFill>
              </a:rPr>
              <a:t>Improved communication </a:t>
            </a:r>
          </a:p>
          <a:p>
            <a:r>
              <a:rPr lang="en-GB" sz="1050" dirty="0">
                <a:solidFill>
                  <a:prstClr val="black"/>
                </a:solidFill>
              </a:rPr>
              <a:t>(Distribution Lists)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936" y="4258579"/>
            <a:ext cx="651036" cy="87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1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0"/>
    </mc:Choice>
    <mc:Fallback xmlns="">
      <p:transition spd="slow" advTm="1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125</Words>
  <Application>Microsoft Office PowerPoint</Application>
  <PresentationFormat>On-screen Show (4:3)</PresentationFormat>
  <Paragraphs>28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Operationally Excellent Operating Rhythm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Operationally Excellent Operating Rhythm</dc:title>
  <dc:creator>Adam Jones</dc:creator>
  <cp:lastModifiedBy>National Grid</cp:lastModifiedBy>
  <cp:revision>1</cp:revision>
  <dcterms:created xsi:type="dcterms:W3CDTF">2019-08-07T11:11:26Z</dcterms:created>
  <dcterms:modified xsi:type="dcterms:W3CDTF">2019-08-07T11:51:26Z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223509336</vt:i4>
  </property>
  <property fmtid="{D5CDD505-2E9C-101B-9397-08002B2CF9AE}" pid="3" name="_NewReviewCycle">
    <vt:lpwstr/>
  </property>
  <property fmtid="{D5CDD505-2E9C-101B-9397-08002B2CF9AE}" pid="4" name="_EmailSubject">
    <vt:lpwstr>EXT || RE: Agenda item 2.3.2 Service Excellence</vt:lpwstr>
  </property>
  <property fmtid="{D5CDD505-2E9C-101B-9397-08002B2CF9AE}" pid="5" name="_AuthorEmail">
    <vt:lpwstr>angela.clarke@xoserve.com</vt:lpwstr>
  </property>
  <property fmtid="{D5CDD505-2E9C-101B-9397-08002B2CF9AE}" pid="6" name="_AuthorEmailDisplayName">
    <vt:lpwstr>Clarke, Angela</vt:lpwstr>
  </property>
  <property fmtid="{D5CDD505-2E9C-101B-9397-08002B2CF9AE}" pid="7" name="_PreviousAdHocReviewCycleID">
    <vt:i4>1151331603</vt:i4>
  </property>
</Properties>
</file>