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13"/>
  </p:notesMasterIdLst>
  <p:sldIdLst>
    <p:sldId id="298" r:id="rId6"/>
    <p:sldId id="299" r:id="rId7"/>
    <p:sldId id="356" r:id="rId8"/>
    <p:sldId id="355" r:id="rId9"/>
    <p:sldId id="352" r:id="rId10"/>
    <p:sldId id="362" r:id="rId11"/>
    <p:sldId id="357" r:id="rId12"/>
  </p:sldIdLst>
  <p:sldSz cx="9144000" cy="5143500" type="screen16x9"/>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E7B054-AEC6-4A82-92F8-264AF3FE63A0}" v="1" dt="2019-08-06T11:26:01.3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737" autoAdjust="0"/>
  </p:normalViewPr>
  <p:slideViewPr>
    <p:cSldViewPr>
      <p:cViewPr varScale="1">
        <p:scale>
          <a:sx n="94" d="100"/>
          <a:sy n="94" d="100"/>
        </p:scale>
        <p:origin x="-696"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anne Jackson" userId="S::leanne.jackson@xoserve.com::4fc50b8f-0f04-40c7-b5ef-9b7faaa6da53" providerId="AD" clId="Web-{25740957-2BD8-6FBC-058E-E9488985CF7B}"/>
  </pc:docChgLst>
  <pc:docChgLst>
    <pc:chgData name="Hallam-Jones, James" userId="ac0d5edf-cbe7-49e6-89a6-71a61e40ecb3" providerId="ADAL" clId="{EBE7B054-AEC6-4A82-92F8-264AF3FE63A0}"/>
    <pc:docChg chg="custSel modSld">
      <pc:chgData name="Hallam-Jones, James" userId="ac0d5edf-cbe7-49e6-89a6-71a61e40ecb3" providerId="ADAL" clId="{EBE7B054-AEC6-4A82-92F8-264AF3FE63A0}" dt="2019-08-06T11:26:23.960" v="4" actId="1076"/>
      <pc:docMkLst>
        <pc:docMk/>
      </pc:docMkLst>
      <pc:sldChg chg="delSp modSp">
        <pc:chgData name="Hallam-Jones, James" userId="ac0d5edf-cbe7-49e6-89a6-71a61e40ecb3" providerId="ADAL" clId="{EBE7B054-AEC6-4A82-92F8-264AF3FE63A0}" dt="2019-08-06T11:26:23.960" v="4" actId="1076"/>
        <pc:sldMkLst>
          <pc:docMk/>
          <pc:sldMk cId="981284674" sldId="352"/>
        </pc:sldMkLst>
        <pc:picChg chg="mod">
          <ac:chgData name="Hallam-Jones, James" userId="ac0d5edf-cbe7-49e6-89a6-71a61e40ecb3" providerId="ADAL" clId="{EBE7B054-AEC6-4A82-92F8-264AF3FE63A0}" dt="2019-08-06T11:26:23.960" v="4" actId="1076"/>
          <ac:picMkLst>
            <pc:docMk/>
            <pc:sldMk cId="981284674" sldId="352"/>
            <ac:picMk id="3" creationId="{9C4315D6-DA19-425A-BDB8-6F4929187651}"/>
          </ac:picMkLst>
        </pc:picChg>
        <pc:picChg chg="del">
          <ac:chgData name="Hallam-Jones, James" userId="ac0d5edf-cbe7-49e6-89a6-71a61e40ecb3" providerId="ADAL" clId="{EBE7B054-AEC6-4A82-92F8-264AF3FE63A0}" dt="2019-08-06T11:25:57.957" v="0" actId="478"/>
          <ac:picMkLst>
            <pc:docMk/>
            <pc:sldMk cId="981284674" sldId="352"/>
            <ac:picMk id="4" creationId="{43F0A1CB-D471-4165-9AD3-4BE2FAA16ADE}"/>
          </ac:picMkLst>
        </pc:picChg>
      </pc:sldChg>
    </pc:docChg>
  </pc:docChgLst>
  <pc:docChgLst>
    <pc:chgData name="Leanne Jackson" userId="S::leanne.jackson@xoserve.com::4fc50b8f-0f04-40c7-b5ef-9b7faaa6da53" providerId="AD" clId="Web-{48F9BBEA-0821-4D72-BA5A-713C15023510}"/>
  </pc:docChgLst>
  <pc:docChgLst>
    <pc:chgData name="Hallam-Jones, James" userId="ac0d5edf-cbe7-49e6-89a6-71a61e40ecb3" providerId="ADAL" clId="{2FB6EAA5-6115-4EFD-86C0-21CE9CB1E663}"/>
    <pc:docChg chg="custSel modSld">
      <pc:chgData name="Hallam-Jones, James" userId="ac0d5edf-cbe7-49e6-89a6-71a61e40ecb3" providerId="ADAL" clId="{2FB6EAA5-6115-4EFD-86C0-21CE9CB1E663}" dt="2019-07-30T08:49:11.619" v="6" actId="1076"/>
      <pc:docMkLst>
        <pc:docMk/>
      </pc:docMkLst>
      <pc:sldChg chg="delSp modSp">
        <pc:chgData name="Hallam-Jones, James" userId="ac0d5edf-cbe7-49e6-89a6-71a61e40ecb3" providerId="ADAL" clId="{2FB6EAA5-6115-4EFD-86C0-21CE9CB1E663}" dt="2019-07-30T08:49:11.619" v="6" actId="1076"/>
        <pc:sldMkLst>
          <pc:docMk/>
          <pc:sldMk cId="981284674" sldId="352"/>
        </pc:sldMkLst>
        <pc:picChg chg="del mod">
          <ac:chgData name="Hallam-Jones, James" userId="ac0d5edf-cbe7-49e6-89a6-71a61e40ecb3" providerId="ADAL" clId="{2FB6EAA5-6115-4EFD-86C0-21CE9CB1E663}" dt="2019-07-30T08:48:16.539" v="4" actId="478"/>
          <ac:picMkLst>
            <pc:docMk/>
            <pc:sldMk cId="981284674" sldId="352"/>
            <ac:picMk id="3" creationId="{C402CDCB-1571-4AA9-9B26-9F4E70807993}"/>
          </ac:picMkLst>
        </pc:picChg>
        <pc:picChg chg="mod">
          <ac:chgData name="Hallam-Jones, James" userId="ac0d5edf-cbe7-49e6-89a6-71a61e40ecb3" providerId="ADAL" clId="{2FB6EAA5-6115-4EFD-86C0-21CE9CB1E663}" dt="2019-07-30T08:49:11.619" v="6" actId="1076"/>
          <ac:picMkLst>
            <pc:docMk/>
            <pc:sldMk cId="981284674" sldId="352"/>
            <ac:picMk id="4" creationId="{43F0A1CB-D471-4165-9AD3-4BE2FAA16ADE}"/>
          </ac:picMkLst>
        </pc:picChg>
        <pc:picChg chg="del">
          <ac:chgData name="Hallam-Jones, James" userId="ac0d5edf-cbe7-49e6-89a6-71a61e40ecb3" providerId="ADAL" clId="{2FB6EAA5-6115-4EFD-86C0-21CE9CB1E663}" dt="2019-07-29T08:37:09.774" v="0" actId="478"/>
          <ac:picMkLst>
            <pc:docMk/>
            <pc:sldMk cId="981284674" sldId="352"/>
            <ac:picMk id="1026" creationId="{00000000-0000-0000-0000-000000000000}"/>
          </ac:picMkLst>
        </pc:picChg>
      </pc:sldChg>
    </pc:docChg>
  </pc:docChgLst>
  <pc:docChgLst>
    <pc:chgData name="Fiona Cottam" userId="S::fiona.cottam@xoserve.com::4a9a0019-769b-4ad5-a76b-ecc693a74d4a" providerId="AD" clId="Web-{D081FA4E-6511-1A1D-DE8A-C24E7D222634}"/>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4015" cy="493713"/>
          </a:xfrm>
          <a:prstGeom prst="rect">
            <a:avLst/>
          </a:prstGeom>
        </p:spPr>
        <p:txBody>
          <a:bodyPr vert="horz" lIns="91430" tIns="45715" rIns="91430" bIns="45715" rtlCol="0"/>
          <a:lstStyle>
            <a:lvl1pPr algn="l">
              <a:defRPr sz="1200"/>
            </a:lvl1pPr>
          </a:lstStyle>
          <a:p>
            <a:endParaRPr lang="en-GB" dirty="0"/>
          </a:p>
        </p:txBody>
      </p:sp>
      <p:sp>
        <p:nvSpPr>
          <p:cNvPr id="3" name="Date Placeholder 2"/>
          <p:cNvSpPr>
            <a:spLocks noGrp="1"/>
          </p:cNvSpPr>
          <p:nvPr>
            <p:ph type="dt" idx="1"/>
          </p:nvPr>
        </p:nvSpPr>
        <p:spPr>
          <a:xfrm>
            <a:off x="3809079" y="1"/>
            <a:ext cx="2914015" cy="493713"/>
          </a:xfrm>
          <a:prstGeom prst="rect">
            <a:avLst/>
          </a:prstGeom>
        </p:spPr>
        <p:txBody>
          <a:bodyPr vert="horz" lIns="91430" tIns="45715" rIns="91430" bIns="45715" rtlCol="0"/>
          <a:lstStyle>
            <a:lvl1pPr algn="r">
              <a:defRPr sz="1200"/>
            </a:lvl1pPr>
          </a:lstStyle>
          <a:p>
            <a:fld id="{30CC7C86-2D66-4C55-8F99-E153512351BA}" type="datetimeFigureOut">
              <a:rPr lang="en-GB" smtClean="0"/>
              <a:t>06/08/2019</a:t>
            </a:fld>
            <a:endParaRPr lang="en-GB" dirty="0"/>
          </a:p>
        </p:txBody>
      </p:sp>
      <p:sp>
        <p:nvSpPr>
          <p:cNvPr id="4" name="Slide Image Placeholder 3"/>
          <p:cNvSpPr>
            <a:spLocks noGrp="1" noRot="1" noChangeAspect="1"/>
          </p:cNvSpPr>
          <p:nvPr>
            <p:ph type="sldImg" idx="2"/>
          </p:nvPr>
        </p:nvSpPr>
        <p:spPr>
          <a:xfrm>
            <a:off x="71438" y="741363"/>
            <a:ext cx="6581775" cy="3702050"/>
          </a:xfrm>
          <a:prstGeom prst="rect">
            <a:avLst/>
          </a:prstGeom>
          <a:noFill/>
          <a:ln w="12700">
            <a:solidFill>
              <a:prstClr val="black"/>
            </a:solidFill>
          </a:ln>
        </p:spPr>
        <p:txBody>
          <a:bodyPr vert="horz" lIns="91430" tIns="45715" rIns="91430" bIns="45715" rtlCol="0" anchor="ctr"/>
          <a:lstStyle/>
          <a:p>
            <a:endParaRPr lang="en-GB" dirty="0"/>
          </a:p>
        </p:txBody>
      </p:sp>
      <p:sp>
        <p:nvSpPr>
          <p:cNvPr id="5" name="Notes Placeholder 4"/>
          <p:cNvSpPr>
            <a:spLocks noGrp="1"/>
          </p:cNvSpPr>
          <p:nvPr>
            <p:ph type="body" sz="quarter" idx="3"/>
          </p:nvPr>
        </p:nvSpPr>
        <p:spPr>
          <a:xfrm>
            <a:off x="672465" y="4690270"/>
            <a:ext cx="5379720" cy="4443413"/>
          </a:xfrm>
          <a:prstGeom prst="rect">
            <a:avLst/>
          </a:prstGeom>
        </p:spPr>
        <p:txBody>
          <a:bodyPr vert="horz" lIns="91430" tIns="45715" rIns="91430"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8825"/>
            <a:ext cx="2914015" cy="493713"/>
          </a:xfrm>
          <a:prstGeom prst="rect">
            <a:avLst/>
          </a:prstGeom>
        </p:spPr>
        <p:txBody>
          <a:bodyPr vert="horz" lIns="91430" tIns="45715" rIns="91430" bIns="45715"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378825"/>
            <a:ext cx="2914015" cy="493713"/>
          </a:xfrm>
          <a:prstGeom prst="rect">
            <a:avLst/>
          </a:prstGeom>
        </p:spPr>
        <p:txBody>
          <a:bodyPr vert="horz" lIns="91430" tIns="45715" rIns="91430" bIns="45715"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2570387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dirty="0"/>
          </a:p>
        </p:txBody>
      </p:sp>
    </p:spTree>
    <p:extLst>
      <p:ext uri="{BB962C8B-B14F-4D97-AF65-F5344CB8AC3E}">
        <p14:creationId xmlns:p14="http://schemas.microsoft.com/office/powerpoint/2010/main" val="2443589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2869233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438" y="741363"/>
            <a:ext cx="6581775" cy="37020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55930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5</a:t>
            </a:fld>
            <a:endParaRPr lang="en-GB" dirty="0"/>
          </a:p>
        </p:txBody>
      </p:sp>
    </p:spTree>
    <p:extLst>
      <p:ext uri="{BB962C8B-B14F-4D97-AF65-F5344CB8AC3E}">
        <p14:creationId xmlns:p14="http://schemas.microsoft.com/office/powerpoint/2010/main" val="51384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438" y="739775"/>
            <a:ext cx="6581775" cy="37036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solidFill>
                  <a:prstClr val="black"/>
                </a:solidFill>
              </a:rPr>
              <a:pPr/>
              <a:t>6</a:t>
            </a:fld>
            <a:endParaRPr lang="en-GB" dirty="0">
              <a:solidFill>
                <a:prstClr val="black"/>
              </a:solidFill>
            </a:endParaRPr>
          </a:p>
        </p:txBody>
      </p:sp>
    </p:spTree>
    <p:extLst>
      <p:ext uri="{BB962C8B-B14F-4D97-AF65-F5344CB8AC3E}">
        <p14:creationId xmlns:p14="http://schemas.microsoft.com/office/powerpoint/2010/main" val="1836378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7</a:t>
            </a:fld>
            <a:endParaRPr lang="en-GB" dirty="0"/>
          </a:p>
        </p:txBody>
      </p:sp>
    </p:spTree>
    <p:extLst>
      <p:ext uri="{BB962C8B-B14F-4D97-AF65-F5344CB8AC3E}">
        <p14:creationId xmlns:p14="http://schemas.microsoft.com/office/powerpoint/2010/main" val="23634760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p:spPr>
        <p:txBody>
          <a:bodyPr/>
          <a:lstStyle>
            <a:lvl1pPr>
              <a:defRPr/>
            </a:lvl1pPr>
          </a:lstStyle>
          <a:p>
            <a:pPr defTabSz="457200" fontAlgn="base">
              <a:spcBef>
                <a:spcPct val="0"/>
              </a:spcBef>
              <a:spcAft>
                <a:spcPct val="0"/>
              </a:spcAft>
              <a:defRPr/>
            </a:pPr>
            <a:fld id="{E502D9C5-17AE-4038-9F2D-B14BAC7D8A12}"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89704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fld id="{10AA87E4-1071-4181-ADC0-8B22760010CB}"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985398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xfrm>
            <a:off x="2565405" y="4731546"/>
            <a:ext cx="4200525" cy="130969"/>
          </a:xfrm>
          <a:prstGeom prst="rect">
            <a:avLst/>
          </a:prstGeom>
          <a:ln/>
        </p:spPr>
        <p:txBody>
          <a:bodyPr/>
          <a:lstStyle>
            <a:lvl1pPr>
              <a:defRPr/>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9909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6" name="TextBox 5"/>
          <p:cNvSpPr txBox="1"/>
          <p:nvPr/>
        </p:nvSpPr>
        <p:spPr>
          <a:xfrm>
            <a:off x="8604448" y="195488"/>
            <a:ext cx="648072" cy="276999"/>
          </a:xfrm>
          <a:prstGeom prst="rect">
            <a:avLst/>
          </a:prstGeom>
          <a:noFill/>
        </p:spPr>
        <p:txBody>
          <a:bodyPr wrap="square" rtlCol="0">
            <a:spAutoFit/>
          </a:bodyPr>
          <a:lstStyle/>
          <a:p>
            <a:pPr defTabSz="457200" fontAlgn="base">
              <a:spcBef>
                <a:spcPct val="0"/>
              </a:spcBef>
              <a:spcAft>
                <a:spcPct val="0"/>
              </a:spcAft>
            </a:pPr>
            <a:fld id="{D86480B0-6847-4D27-B3EC-F99462D2DA11}" type="slidenum">
              <a:rPr lang="en-GB" sz="1200" smtClean="0">
                <a:solidFill>
                  <a:srgbClr val="000000"/>
                </a:solidFill>
                <a:ea typeface="ＭＳ Ｐゴシック" pitchFamily="34" charset="-128"/>
              </a:rPr>
              <a:pPr defTabSz="457200" fontAlgn="base">
                <a:spcBef>
                  <a:spcPct val="0"/>
                </a:spcBef>
                <a:spcAft>
                  <a:spcPct val="0"/>
                </a:spcAft>
              </a:pPr>
              <a:t>‹#›</a:t>
            </a:fld>
            <a:endParaRPr lang="en-GB" sz="1400" dirty="0">
              <a:solidFill>
                <a:srgbClr val="000000"/>
              </a:solidFill>
              <a:ea typeface="ＭＳ Ｐゴシック" pitchFamily="34" charset="-128"/>
            </a:endParaRPr>
          </a:p>
        </p:txBody>
      </p:sp>
    </p:spTree>
    <p:extLst>
      <p:ext uri="{BB962C8B-B14F-4D97-AF65-F5344CB8AC3E}">
        <p14:creationId xmlns:p14="http://schemas.microsoft.com/office/powerpoint/2010/main" val="292508890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UIG Task Force Progress Report</a:t>
            </a:r>
          </a:p>
        </p:txBody>
      </p:sp>
      <p:sp>
        <p:nvSpPr>
          <p:cNvPr id="3" name="Subtitle 2"/>
          <p:cNvSpPr>
            <a:spLocks noGrp="1"/>
          </p:cNvSpPr>
          <p:nvPr>
            <p:ph type="subTitle" idx="1"/>
          </p:nvPr>
        </p:nvSpPr>
        <p:spPr/>
        <p:txBody>
          <a:bodyPr/>
          <a:lstStyle/>
          <a:p>
            <a:r>
              <a:rPr lang="en-GB" dirty="0"/>
              <a:t> Contract Management Committee 14/08/19</a:t>
            </a:r>
          </a:p>
        </p:txBody>
      </p:sp>
    </p:spTree>
    <p:extLst>
      <p:ext uri="{BB962C8B-B14F-4D97-AF65-F5344CB8AC3E}">
        <p14:creationId xmlns:p14="http://schemas.microsoft.com/office/powerpoint/2010/main" val="4153817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fontScale="92500" lnSpcReduction="20000"/>
          </a:bodyPr>
          <a:lstStyle/>
          <a:p>
            <a:r>
              <a:rPr lang="en-GB" sz="1500" dirty="0"/>
              <a:t>Modification 0658: ‘CDSP to identify and develop improvements to LDZ settlement processes’ approved by Ofgem on 6th July 2018</a:t>
            </a:r>
          </a:p>
          <a:p>
            <a:pPr lvl="1"/>
            <a:r>
              <a:rPr lang="en-GB" sz="1500" dirty="0"/>
              <a:t>Modification raised to authorise the CDSP to assign resources and incur costs related to a Task Force to investigate the causes and influencers of Unidentified Gas (UIG), with a target of reducing the volatility and scale of UIG and developing a robust predictive model for daily UIG for use by all parties.</a:t>
            </a:r>
          </a:p>
          <a:p>
            <a:r>
              <a:rPr lang="en-GB" sz="1500" dirty="0"/>
              <a:t>BER for Change Reference Number XRN4695: ‘Investigating causes and contributors to levels and volatility of Unidentified Gas’ approved at ChMC on 11th July 2018</a:t>
            </a:r>
          </a:p>
          <a:p>
            <a:pPr lvl="1"/>
            <a:r>
              <a:rPr lang="en-GB" sz="1500" dirty="0"/>
              <a:t>This Change Proposal added an additional service line into the DSC to enable Xoserve access to investigate, using resources and technology, causes and contributors to levels and volatility of Unidentified Gas. Xoserve is to provide monthly update reports and recommend proposals and subsequent changes or modifications for the industry.</a:t>
            </a:r>
          </a:p>
          <a:p>
            <a:r>
              <a:rPr lang="en-GB" sz="1500" dirty="0"/>
              <a:t>The following slides provide: </a:t>
            </a:r>
          </a:p>
          <a:p>
            <a:pPr lvl="1"/>
            <a:r>
              <a:rPr lang="en-GB" sz="1500" dirty="0"/>
              <a:t>Task Force dashboard </a:t>
            </a:r>
          </a:p>
          <a:p>
            <a:pPr lvl="1"/>
            <a:r>
              <a:rPr lang="en-GB" sz="1500" dirty="0"/>
              <a:t>POAP</a:t>
            </a:r>
          </a:p>
          <a:p>
            <a:pPr lvl="1"/>
            <a:r>
              <a:rPr lang="en-GB" sz="1500" dirty="0">
                <a:latin typeface="Arial"/>
                <a:cs typeface="Arial"/>
              </a:rPr>
              <a:t>Recommendation stats</a:t>
            </a:r>
          </a:p>
          <a:p>
            <a:pPr lvl="1"/>
            <a:r>
              <a:rPr lang="en-GB" sz="1500" dirty="0"/>
              <a:t>Reporting on budget</a:t>
            </a:r>
          </a:p>
          <a:p>
            <a:pPr lvl="1"/>
            <a:r>
              <a:rPr lang="en-GB" sz="1500" dirty="0"/>
              <a:t>Task Force next steps</a:t>
            </a:r>
          </a:p>
          <a:p>
            <a:endParaRPr lang="en-GB" dirty="0"/>
          </a:p>
        </p:txBody>
      </p:sp>
    </p:spTree>
    <p:extLst>
      <p:ext uri="{BB962C8B-B14F-4D97-AF65-F5344CB8AC3E}">
        <p14:creationId xmlns:p14="http://schemas.microsoft.com/office/powerpoint/2010/main" val="949750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UIG Task Force: Dashboard</a:t>
            </a:r>
          </a:p>
        </p:txBody>
      </p:sp>
      <p:sp>
        <p:nvSpPr>
          <p:cNvPr id="5" name="Oval 9">
            <a:extLst>
              <a:ext uri="{FF2B5EF4-FFF2-40B4-BE49-F238E27FC236}">
                <a16:creationId xmlns="" xmlns:a16="http://schemas.microsoft.com/office/drawing/2014/main" id="{02D4E185-FBF5-3446-B3E1-6F3AB6C27A45}"/>
              </a:ext>
            </a:extLst>
          </p:cNvPr>
          <p:cNvSpPr>
            <a:spLocks noChangeAspect="1" noChangeArrowheads="1"/>
          </p:cNvSpPr>
          <p:nvPr/>
        </p:nvSpPr>
        <p:spPr bwMode="gray">
          <a:xfrm>
            <a:off x="1979712" y="1131912"/>
            <a:ext cx="431728" cy="431728"/>
          </a:xfrm>
          <a:prstGeom prst="ellipse">
            <a:avLst/>
          </a:prstGeom>
          <a:solidFill>
            <a:srgbClr val="00B050"/>
          </a:solidFill>
          <a:ln w="9525" algn="ctr">
            <a:solidFill>
              <a:srgbClr val="000000"/>
            </a:solidFill>
            <a:round/>
            <a:headEnd/>
            <a:tailEnd/>
          </a:ln>
        </p:spPr>
        <p:txBody>
          <a:bodyPr wrap="none" lIns="226314" tIns="0" rIns="226314" bIns="0" anchor="ctr"/>
          <a:lstStyle/>
          <a:p>
            <a:pPr algn="ctr" fontAlgn="base">
              <a:spcBef>
                <a:spcPct val="0"/>
              </a:spcBef>
              <a:spcAft>
                <a:spcPct val="0"/>
              </a:spcAft>
            </a:pPr>
            <a:r>
              <a:rPr lang="en-US" sz="2000" b="1" dirty="0">
                <a:solidFill>
                  <a:sysClr val="windowText" lastClr="000000"/>
                </a:solidFill>
              </a:rPr>
              <a:t>G</a:t>
            </a:r>
          </a:p>
        </p:txBody>
      </p:sp>
      <p:graphicFrame>
        <p:nvGraphicFramePr>
          <p:cNvPr id="6" name="Table 5">
            <a:extLst>
              <a:ext uri="{FF2B5EF4-FFF2-40B4-BE49-F238E27FC236}">
                <a16:creationId xmlns="" xmlns:a16="http://schemas.microsoft.com/office/drawing/2014/main" id="{AB117C66-3576-B549-9507-6BE43690B321}"/>
              </a:ext>
            </a:extLst>
          </p:cNvPr>
          <p:cNvGraphicFramePr>
            <a:graphicFrameLocks noGrp="1"/>
          </p:cNvGraphicFramePr>
          <p:nvPr>
            <p:extLst>
              <p:ext uri="{D42A27DB-BD31-4B8C-83A1-F6EECF244321}">
                <p14:modId xmlns:p14="http://schemas.microsoft.com/office/powerpoint/2010/main" val="3240264563"/>
              </p:ext>
            </p:extLst>
          </p:nvPr>
        </p:nvGraphicFramePr>
        <p:xfrm>
          <a:off x="247134" y="638207"/>
          <a:ext cx="1240410" cy="1514532"/>
        </p:xfrm>
        <a:graphic>
          <a:graphicData uri="http://schemas.openxmlformats.org/drawingml/2006/table">
            <a:tbl>
              <a:tblPr firstRow="1" bandRow="1">
                <a:tableStyleId>{5C22544A-7EE6-4342-B048-85BDC9FD1C3A}</a:tableStyleId>
              </a:tblPr>
              <a:tblGrid>
                <a:gridCol w="620205">
                  <a:extLst>
                    <a:ext uri="{9D8B030D-6E8A-4147-A177-3AD203B41FA5}">
                      <a16:colId xmlns="" xmlns:a16="http://schemas.microsoft.com/office/drawing/2014/main" val="20001"/>
                    </a:ext>
                  </a:extLst>
                </a:gridCol>
                <a:gridCol w="620205">
                  <a:extLst>
                    <a:ext uri="{9D8B030D-6E8A-4147-A177-3AD203B41FA5}">
                      <a16:colId xmlns="" xmlns:a16="http://schemas.microsoft.com/office/drawing/2014/main" val="3698224449"/>
                    </a:ext>
                  </a:extLst>
                </a:gridCol>
              </a:tblGrid>
              <a:tr h="180884">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Time</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Cost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4402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Benefit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chemeClr val="tx1"/>
                          </a:solidFill>
                          <a:effectLst/>
                          <a:latin typeface="+mn-lt"/>
                          <a:ea typeface="+mn-ea"/>
                          <a:cs typeface="+mn-cs"/>
                        </a:rPr>
                        <a:t>N/A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bl>
          </a:graphicData>
        </a:graphic>
      </p:graphicFrame>
      <p:graphicFrame>
        <p:nvGraphicFramePr>
          <p:cNvPr id="7" name="Table 6">
            <a:extLst>
              <a:ext uri="{FF2B5EF4-FFF2-40B4-BE49-F238E27FC236}">
                <a16:creationId xmlns=""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2667601389"/>
              </p:ext>
            </p:extLst>
          </p:nvPr>
        </p:nvGraphicFramePr>
        <p:xfrm>
          <a:off x="251519" y="2376671"/>
          <a:ext cx="3469743" cy="2258923"/>
        </p:xfrm>
        <a:graphic>
          <a:graphicData uri="http://schemas.openxmlformats.org/drawingml/2006/table">
            <a:tbl>
              <a:tblPr firstRow="1" bandRow="1">
                <a:tableStyleId>{5C22544A-7EE6-4342-B048-85BDC9FD1C3A}</a:tableStyleId>
              </a:tblPr>
              <a:tblGrid>
                <a:gridCol w="2232249">
                  <a:extLst>
                    <a:ext uri="{9D8B030D-6E8A-4147-A177-3AD203B41FA5}">
                      <a16:colId xmlns="" xmlns:a16="http://schemas.microsoft.com/office/drawing/2014/main" val="20000"/>
                    </a:ext>
                  </a:extLst>
                </a:gridCol>
                <a:gridCol w="733439">
                  <a:extLst>
                    <a:ext uri="{9D8B030D-6E8A-4147-A177-3AD203B41FA5}">
                      <a16:colId xmlns="" xmlns:a16="http://schemas.microsoft.com/office/drawing/2014/main" val="20002"/>
                    </a:ext>
                  </a:extLst>
                </a:gridCol>
                <a:gridCol w="504055">
                  <a:extLst>
                    <a:ext uri="{9D8B030D-6E8A-4147-A177-3AD203B41FA5}">
                      <a16:colId xmlns="" xmlns:a16="http://schemas.microsoft.com/office/drawing/2014/main" val="20003"/>
                    </a:ext>
                  </a:extLst>
                </a:gridCol>
              </a:tblGrid>
              <a:tr h="260985">
                <a:tc>
                  <a:txBody>
                    <a:bodyPr/>
                    <a:lstStyle/>
                    <a:p>
                      <a:pPr algn="ctr" rtl="0" fontAlgn="ctr"/>
                      <a:r>
                        <a:rPr lang="en-GB" sz="800" b="1" i="0" u="none" strike="noStrike" dirty="0">
                          <a:solidFill>
                            <a:schemeClr val="tx2"/>
                          </a:solidFill>
                          <a:effectLst/>
                          <a:latin typeface="+mj-lt"/>
                        </a:rPr>
                        <a:t>Progress</a:t>
                      </a:r>
                      <a:r>
                        <a:rPr lang="en-GB" sz="800" b="1" i="0" u="none" strike="noStrike" baseline="0" dirty="0">
                          <a:solidFill>
                            <a:schemeClr val="tx2"/>
                          </a:solidFill>
                          <a:effectLst/>
                          <a:latin typeface="+mj-lt"/>
                        </a:rPr>
                        <a:t> since last month - k</a:t>
                      </a:r>
                      <a:r>
                        <a:rPr lang="en-GB" sz="800" b="1" i="0" u="none" strike="noStrike" dirty="0">
                          <a:solidFill>
                            <a:schemeClr val="tx2"/>
                          </a:solidFill>
                          <a:effectLst/>
                          <a:latin typeface="+mj-lt"/>
                        </a:rPr>
                        <a:t>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b="0" kern="1200" dirty="0">
                          <a:solidFill>
                            <a:schemeClr val="tx2"/>
                          </a:solidFill>
                          <a:latin typeface="+mj-lt"/>
                          <a:ea typeface="Calibri" panose="020F0502020204030204" pitchFamily="34" charset="0"/>
                          <a:cs typeface="Times New Roman" panose="02020603050405020304" pitchFamily="18" charset="0"/>
                        </a:rPr>
                        <a:t>Executive Summary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0" kern="1200" baseline="0" dirty="0">
                          <a:solidFill>
                            <a:schemeClr val="tx2"/>
                          </a:solidFill>
                          <a:latin typeface="+mj-lt"/>
                          <a:ea typeface="Calibri" charset="0"/>
                          <a:cs typeface="Times New Roman" panose="02020603050405020304" pitchFamily="18" charset="0"/>
                        </a:rPr>
                        <a:t>w/c 12/06/19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8"/>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July Change</a:t>
                      </a:r>
                      <a:r>
                        <a:rPr lang="en-GB" sz="800" kern="1200" baseline="0" dirty="0">
                          <a:solidFill>
                            <a:schemeClr val="tx2"/>
                          </a:solidFill>
                          <a:latin typeface="+mj-lt"/>
                          <a:ea typeface="Calibri" panose="020F0502020204030204" pitchFamily="34" charset="0"/>
                          <a:cs typeface="Times New Roman" panose="02020603050405020304" pitchFamily="18" charset="0"/>
                        </a:rPr>
                        <a:t> Management Committee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10/07/19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9"/>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July Contract Management Committee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17/07/19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10"/>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July UIG Work Group</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23/07/19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DESC</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22/07/19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Work Group 674</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26/06/19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6"/>
                  </a:ext>
                </a:extLst>
              </a:tr>
              <a:tr h="28803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AUGE Introductory</a:t>
                      </a:r>
                      <a:r>
                        <a:rPr lang="en-GB" sz="800" kern="1200" baseline="0" dirty="0">
                          <a:solidFill>
                            <a:schemeClr val="tx2"/>
                          </a:solidFill>
                          <a:latin typeface="+mj-lt"/>
                          <a:ea typeface="Calibri" panose="020F0502020204030204" pitchFamily="34" charset="0"/>
                          <a:cs typeface="Times New Roman" panose="02020603050405020304" pitchFamily="18" charset="0"/>
                        </a:rPr>
                        <a:t> Meeting</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24/07/19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Complete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7"/>
                  </a:ext>
                </a:extLst>
              </a:tr>
            </a:tbl>
          </a:graphicData>
        </a:graphic>
      </p:graphicFrame>
      <p:graphicFrame>
        <p:nvGraphicFramePr>
          <p:cNvPr id="8" name="Table 7">
            <a:extLst>
              <a:ext uri="{FF2B5EF4-FFF2-40B4-BE49-F238E27FC236}">
                <a16:creationId xmlns="" xmlns:a16="http://schemas.microsoft.com/office/drawing/2014/main" id="{5466ECAB-8D53-6E47-AA0D-FA9A14E823BF}"/>
              </a:ext>
            </a:extLst>
          </p:cNvPr>
          <p:cNvGraphicFramePr>
            <a:graphicFrameLocks noGrp="1"/>
          </p:cNvGraphicFramePr>
          <p:nvPr>
            <p:extLst>
              <p:ext uri="{D42A27DB-BD31-4B8C-83A1-F6EECF244321}">
                <p14:modId xmlns:p14="http://schemas.microsoft.com/office/powerpoint/2010/main" val="73407191"/>
              </p:ext>
            </p:extLst>
          </p:nvPr>
        </p:nvGraphicFramePr>
        <p:xfrm>
          <a:off x="4355976" y="2377827"/>
          <a:ext cx="3528392" cy="260985"/>
        </p:xfrm>
        <a:graphic>
          <a:graphicData uri="http://schemas.openxmlformats.org/drawingml/2006/table">
            <a:tbl>
              <a:tblPr firstRow="1" bandRow="1">
                <a:tableStyleId>{5C22544A-7EE6-4342-B048-85BDC9FD1C3A}</a:tableStyleId>
              </a:tblPr>
              <a:tblGrid>
                <a:gridCol w="2304256">
                  <a:extLst>
                    <a:ext uri="{9D8B030D-6E8A-4147-A177-3AD203B41FA5}">
                      <a16:colId xmlns="" xmlns:a16="http://schemas.microsoft.com/office/drawing/2014/main" val="20000"/>
                    </a:ext>
                  </a:extLst>
                </a:gridCol>
                <a:gridCol w="720080">
                  <a:extLst>
                    <a:ext uri="{9D8B030D-6E8A-4147-A177-3AD203B41FA5}">
                      <a16:colId xmlns="" xmlns:a16="http://schemas.microsoft.com/office/drawing/2014/main" val="20002"/>
                    </a:ext>
                  </a:extLst>
                </a:gridCol>
                <a:gridCol w="504056">
                  <a:extLst>
                    <a:ext uri="{9D8B030D-6E8A-4147-A177-3AD203B41FA5}">
                      <a16:colId xmlns="" xmlns:a16="http://schemas.microsoft.com/office/drawing/2014/main" val="20003"/>
                    </a:ext>
                  </a:extLst>
                </a:gridCol>
              </a:tblGrid>
              <a:tr h="260985">
                <a:tc>
                  <a:txBody>
                    <a:bodyPr/>
                    <a:lstStyle/>
                    <a:p>
                      <a:pPr algn="ctr" rtl="0" fontAlgn="ctr"/>
                      <a:r>
                        <a:rPr lang="en-GB" sz="800" b="1" i="0" u="none" strike="noStrike" dirty="0">
                          <a:solidFill>
                            <a:schemeClr val="tx2"/>
                          </a:solidFill>
                          <a:effectLst/>
                          <a:latin typeface="+mj-lt"/>
                        </a:rPr>
                        <a:t>Priorities for next month – key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bl>
          </a:graphicData>
        </a:graphic>
      </p:graphicFrame>
      <p:sp>
        <p:nvSpPr>
          <p:cNvPr id="9" name="TextBox 8">
            <a:extLst>
              <a:ext uri="{FF2B5EF4-FFF2-40B4-BE49-F238E27FC236}">
                <a16:creationId xmlns="" xmlns:a16="http://schemas.microsoft.com/office/drawing/2014/main" id="{CB52235E-B02C-D446-8E73-FC4656F5C1A2}"/>
              </a:ext>
            </a:extLst>
          </p:cNvPr>
          <p:cNvSpPr txBox="1"/>
          <p:nvPr/>
        </p:nvSpPr>
        <p:spPr>
          <a:xfrm>
            <a:off x="1835696" y="752388"/>
            <a:ext cx="2304256" cy="307777"/>
          </a:xfrm>
          <a:prstGeom prst="rect">
            <a:avLst/>
          </a:prstGeom>
          <a:noFill/>
        </p:spPr>
        <p:txBody>
          <a:bodyPr wrap="square" rtlCol="0">
            <a:spAutoFit/>
          </a:bodyPr>
          <a:lstStyle/>
          <a:p>
            <a:r>
              <a:rPr lang="en-GB" sz="1400" dirty="0">
                <a:solidFill>
                  <a:schemeClr val="tx1">
                    <a:lumMod val="65000"/>
                    <a:lumOff val="35000"/>
                  </a:schemeClr>
                </a:solidFill>
              </a:rPr>
              <a:t>Overall RAG status:*</a:t>
            </a:r>
            <a:endParaRPr lang="en-US" sz="1400" dirty="0">
              <a:solidFill>
                <a:schemeClr val="tx1">
                  <a:lumMod val="65000"/>
                  <a:lumOff val="35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002369442"/>
              </p:ext>
            </p:extLst>
          </p:nvPr>
        </p:nvGraphicFramePr>
        <p:xfrm>
          <a:off x="4355976" y="2646030"/>
          <a:ext cx="3528392" cy="1930896"/>
        </p:xfrm>
        <a:graphic>
          <a:graphicData uri="http://schemas.openxmlformats.org/drawingml/2006/table">
            <a:tbl>
              <a:tblPr firstRow="1" bandRow="1">
                <a:tableStyleId>{5C22544A-7EE6-4342-B048-85BDC9FD1C3A}</a:tableStyleId>
              </a:tblPr>
              <a:tblGrid>
                <a:gridCol w="2330976">
                  <a:extLst>
                    <a:ext uri="{9D8B030D-6E8A-4147-A177-3AD203B41FA5}">
                      <a16:colId xmlns="" xmlns:a16="http://schemas.microsoft.com/office/drawing/2014/main" val="20000"/>
                    </a:ext>
                  </a:extLst>
                </a:gridCol>
                <a:gridCol w="693360">
                  <a:extLst>
                    <a:ext uri="{9D8B030D-6E8A-4147-A177-3AD203B41FA5}">
                      <a16:colId xmlns="" xmlns:a16="http://schemas.microsoft.com/office/drawing/2014/main" val="20001"/>
                    </a:ext>
                  </a:extLst>
                </a:gridCol>
                <a:gridCol w="504056">
                  <a:extLst>
                    <a:ext uri="{9D8B030D-6E8A-4147-A177-3AD203B41FA5}">
                      <a16:colId xmlns="" xmlns:a16="http://schemas.microsoft.com/office/drawing/2014/main" val="20002"/>
                    </a:ext>
                  </a:extLst>
                </a:gridCol>
              </a:tblGrid>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b="0" kern="1200" dirty="0">
                          <a:solidFill>
                            <a:schemeClr val="tx2"/>
                          </a:solidFill>
                          <a:latin typeface="+mj-lt"/>
                          <a:ea typeface="Calibri" panose="020F0502020204030204" pitchFamily="34" charset="0"/>
                          <a:cs typeface="Times New Roman" panose="02020603050405020304" pitchFamily="18" charset="0"/>
                        </a:rPr>
                        <a:t>Support</a:t>
                      </a:r>
                      <a:r>
                        <a:rPr lang="en-GB" sz="800" b="0" kern="1200" baseline="0" dirty="0">
                          <a:solidFill>
                            <a:schemeClr val="tx2"/>
                          </a:solidFill>
                          <a:latin typeface="+mj-lt"/>
                          <a:ea typeface="Calibri" panose="020F0502020204030204" pitchFamily="34" charset="0"/>
                          <a:cs typeface="Times New Roman" panose="02020603050405020304" pitchFamily="18" charset="0"/>
                        </a:rPr>
                        <a:t> Mod development (All)</a:t>
                      </a:r>
                      <a:endParaRPr lang="en-GB" sz="800" b="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b="0" kern="1200" baseline="0" dirty="0">
                          <a:solidFill>
                            <a:schemeClr val="tx2"/>
                          </a:solidFill>
                          <a:latin typeface="+mj-lt"/>
                          <a:ea typeface="Calibri" charset="0"/>
                          <a:cs typeface="Times New Roman" panose="02020603050405020304" pitchFamily="18" charset="0"/>
                        </a:rPr>
                        <a:t>01/03/19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Ongoing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Development of automated UIG reporting </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End of June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FF0000"/>
                          </a:solidFill>
                          <a:effectLst/>
                          <a:latin typeface="+mn-lt"/>
                          <a:ea typeface="+mn-ea"/>
                          <a:cs typeface="+mn-cs"/>
                        </a:rPr>
                        <a:t>R</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Executive Summary Update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w/c 05/08/19 </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August</a:t>
                      </a:r>
                      <a:r>
                        <a:rPr lang="en-GB" sz="800" kern="1200" baseline="0" dirty="0">
                          <a:solidFill>
                            <a:schemeClr val="tx2"/>
                          </a:solidFill>
                          <a:latin typeface="+mj-lt"/>
                          <a:ea typeface="Calibri" panose="020F0502020204030204" pitchFamily="34" charset="0"/>
                          <a:cs typeface="Times New Roman" panose="02020603050405020304" pitchFamily="18" charset="0"/>
                        </a:rPr>
                        <a:t> UIG Work Group</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20/08/19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August Change</a:t>
                      </a:r>
                      <a:r>
                        <a:rPr lang="en-GB" sz="800" kern="1200" baseline="0" dirty="0">
                          <a:solidFill>
                            <a:schemeClr val="tx2"/>
                          </a:solidFill>
                          <a:latin typeface="+mj-lt"/>
                          <a:ea typeface="Calibri" panose="020F0502020204030204" pitchFamily="34" charset="0"/>
                          <a:cs typeface="Times New Roman" panose="02020603050405020304" pitchFamily="18" charset="0"/>
                        </a:rPr>
                        <a:t> Management Committee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07/08/19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August Contract</a:t>
                      </a:r>
                      <a:r>
                        <a:rPr lang="en-GB" sz="800" kern="1200" baseline="0" dirty="0">
                          <a:solidFill>
                            <a:schemeClr val="tx2"/>
                          </a:solidFill>
                          <a:latin typeface="+mj-lt"/>
                          <a:ea typeface="Calibri" panose="020F0502020204030204" pitchFamily="34" charset="0"/>
                          <a:cs typeface="Times New Roman" panose="02020603050405020304" pitchFamily="18" charset="0"/>
                        </a:rPr>
                        <a:t> Management Committee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14/08/19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Commence UIG Task Force close down/extension</a:t>
                      </a:r>
                      <a:r>
                        <a:rPr lang="en-GB" sz="800" kern="1200" baseline="0" dirty="0">
                          <a:solidFill>
                            <a:schemeClr val="tx2"/>
                          </a:solidFill>
                          <a:latin typeface="+mj-lt"/>
                          <a:ea typeface="Calibri" panose="020F0502020204030204" pitchFamily="34" charset="0"/>
                          <a:cs typeface="Times New Roman" panose="02020603050405020304" pitchFamily="18" charset="0"/>
                        </a:rPr>
                        <a:t> options</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01/07/19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Ongoing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334627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Plan on Page new</a:t>
            </a:r>
          </a:p>
        </p:txBody>
      </p:sp>
      <p:sp>
        <p:nvSpPr>
          <p:cNvPr id="15" name="Rectangle 14">
            <a:extLst>
              <a:ext uri="{FF2B5EF4-FFF2-40B4-BE49-F238E27FC236}">
                <a16:creationId xmlns="" xmlns:a16="http://schemas.microsoft.com/office/drawing/2014/main" id="{B64306B3-3585-5E46-BA3A-D8B3C1223180}"/>
              </a:ext>
            </a:extLst>
          </p:cNvPr>
          <p:cNvSpPr/>
          <p:nvPr/>
        </p:nvSpPr>
        <p:spPr bwMode="auto">
          <a:xfrm>
            <a:off x="5508104" y="195488"/>
            <a:ext cx="3456384" cy="387845"/>
          </a:xfrm>
          <a:prstGeom prst="rect">
            <a:avLst/>
          </a:prstGeom>
          <a:solidFill>
            <a:schemeClr val="bg1">
              <a:alpha val="5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16" name="Diamond 15">
            <a:extLst>
              <a:ext uri="{FF2B5EF4-FFF2-40B4-BE49-F238E27FC236}">
                <a16:creationId xmlns="" xmlns:a16="http://schemas.microsoft.com/office/drawing/2014/main" id="{386EECE8-E9BF-8E4C-B2B2-6087159F6123}"/>
              </a:ext>
            </a:extLst>
          </p:cNvPr>
          <p:cNvSpPr/>
          <p:nvPr/>
        </p:nvSpPr>
        <p:spPr>
          <a:xfrm>
            <a:off x="6300192" y="26250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7" name="TextBox 16">
            <a:extLst>
              <a:ext uri="{FF2B5EF4-FFF2-40B4-BE49-F238E27FC236}">
                <a16:creationId xmlns="" xmlns:a16="http://schemas.microsoft.com/office/drawing/2014/main" id="{F6B8063B-A63C-804E-BE6B-8BA555583BC4}"/>
              </a:ext>
            </a:extLst>
          </p:cNvPr>
          <p:cNvSpPr txBox="1"/>
          <p:nvPr/>
        </p:nvSpPr>
        <p:spPr>
          <a:xfrm>
            <a:off x="6479195" y="262500"/>
            <a:ext cx="613087" cy="221018"/>
          </a:xfrm>
          <a:prstGeom prst="rect">
            <a:avLst/>
          </a:prstGeom>
          <a:noFill/>
        </p:spPr>
        <p:txBody>
          <a:bodyPr wrap="square" lIns="18000" tIns="18000" rIns="18000" bIns="18000" rtlCol="0">
            <a:spAutoFit/>
          </a:bodyPr>
          <a:lstStyle/>
          <a:p>
            <a:r>
              <a:rPr lang="en-US" sz="600" dirty="0"/>
              <a:t>Delivery team milestone</a:t>
            </a:r>
          </a:p>
        </p:txBody>
      </p:sp>
      <p:sp>
        <p:nvSpPr>
          <p:cNvPr id="18" name="Diamond 17">
            <a:extLst>
              <a:ext uri="{FF2B5EF4-FFF2-40B4-BE49-F238E27FC236}">
                <a16:creationId xmlns="" xmlns:a16="http://schemas.microsoft.com/office/drawing/2014/main" id="{5F6F08A8-4516-2149-B434-0B4218F20DA7}"/>
              </a:ext>
            </a:extLst>
          </p:cNvPr>
          <p:cNvSpPr/>
          <p:nvPr/>
        </p:nvSpPr>
        <p:spPr>
          <a:xfrm>
            <a:off x="7236296" y="254952"/>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solidFill>
                  <a:schemeClr val="tx1"/>
                </a:solidFill>
                <a:latin typeface="Arial"/>
                <a:ea typeface="ＭＳ Ｐゴシック" pitchFamily="34" charset="-128"/>
              </a:rPr>
              <a:t> </a:t>
            </a:r>
          </a:p>
        </p:txBody>
      </p:sp>
      <p:sp>
        <p:nvSpPr>
          <p:cNvPr id="19" name="TextBox 18">
            <a:extLst>
              <a:ext uri="{FF2B5EF4-FFF2-40B4-BE49-F238E27FC236}">
                <a16:creationId xmlns="" xmlns:a16="http://schemas.microsoft.com/office/drawing/2014/main" id="{B28A795C-A89F-7E4F-AFD7-DF1859237223}"/>
              </a:ext>
            </a:extLst>
          </p:cNvPr>
          <p:cNvSpPr txBox="1"/>
          <p:nvPr/>
        </p:nvSpPr>
        <p:spPr>
          <a:xfrm>
            <a:off x="7415298" y="254951"/>
            <a:ext cx="613087" cy="221018"/>
          </a:xfrm>
          <a:prstGeom prst="rect">
            <a:avLst/>
          </a:prstGeom>
          <a:noFill/>
        </p:spPr>
        <p:txBody>
          <a:bodyPr wrap="square" lIns="18000" tIns="18000" rIns="18000" bIns="18000" rtlCol="0">
            <a:spAutoFit/>
          </a:bodyPr>
          <a:lstStyle/>
          <a:p>
            <a:r>
              <a:rPr lang="en-US" sz="600" dirty="0"/>
              <a:t>Advanced Analytics</a:t>
            </a:r>
          </a:p>
        </p:txBody>
      </p:sp>
      <p:sp>
        <p:nvSpPr>
          <p:cNvPr id="20" name="Triangle 152">
            <a:extLst>
              <a:ext uri="{FF2B5EF4-FFF2-40B4-BE49-F238E27FC236}">
                <a16:creationId xmlns="" xmlns:a16="http://schemas.microsoft.com/office/drawing/2014/main" id="{AC124C8C-4F66-FD40-BCE9-4399FC098415}"/>
              </a:ext>
            </a:extLst>
          </p:cNvPr>
          <p:cNvSpPr/>
          <p:nvPr/>
        </p:nvSpPr>
        <p:spPr>
          <a:xfrm>
            <a:off x="8188370" y="298801"/>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21" name="TextBox 20">
            <a:extLst>
              <a:ext uri="{FF2B5EF4-FFF2-40B4-BE49-F238E27FC236}">
                <a16:creationId xmlns="" xmlns:a16="http://schemas.microsoft.com/office/drawing/2014/main" id="{AD6031FF-D932-4F45-9D83-CFA5F6CB41C5}"/>
              </a:ext>
            </a:extLst>
          </p:cNvPr>
          <p:cNvSpPr txBox="1"/>
          <p:nvPr/>
        </p:nvSpPr>
        <p:spPr>
          <a:xfrm>
            <a:off x="8207389" y="265606"/>
            <a:ext cx="613087" cy="128685"/>
          </a:xfrm>
          <a:prstGeom prst="rect">
            <a:avLst/>
          </a:prstGeom>
          <a:noFill/>
        </p:spPr>
        <p:txBody>
          <a:bodyPr wrap="square" lIns="18000" tIns="18000" rIns="18000" bIns="18000" rtlCol="0">
            <a:spAutoFit/>
          </a:bodyPr>
          <a:lstStyle/>
          <a:p>
            <a:pPr algn="r"/>
            <a:r>
              <a:rPr lang="en-US" sz="600" dirty="0"/>
              <a:t>Governance</a:t>
            </a:r>
          </a:p>
        </p:txBody>
      </p:sp>
      <p:sp>
        <p:nvSpPr>
          <p:cNvPr id="22" name="Oval 21"/>
          <p:cNvSpPr>
            <a:spLocks noChangeAspect="1"/>
          </p:cNvSpPr>
          <p:nvPr/>
        </p:nvSpPr>
        <p:spPr bwMode="auto">
          <a:xfrm>
            <a:off x="5580112" y="284746"/>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dirty="0">
                <a:solidFill>
                  <a:schemeClr val="tx1"/>
                </a:solidFill>
                <a:latin typeface="+mn-lt"/>
                <a:ea typeface="+mn-ea"/>
              </a:rPr>
              <a:t>C</a:t>
            </a:r>
          </a:p>
        </p:txBody>
      </p:sp>
      <p:sp>
        <p:nvSpPr>
          <p:cNvPr id="23" name="TextBox 22">
            <a:extLst>
              <a:ext uri="{FF2B5EF4-FFF2-40B4-BE49-F238E27FC236}">
                <a16:creationId xmlns="" xmlns:a16="http://schemas.microsoft.com/office/drawing/2014/main" id="{F6B8063B-A63C-804E-BE6B-8BA555583BC4}"/>
              </a:ext>
            </a:extLst>
          </p:cNvPr>
          <p:cNvSpPr txBox="1"/>
          <p:nvPr/>
        </p:nvSpPr>
        <p:spPr>
          <a:xfrm>
            <a:off x="5724132" y="262500"/>
            <a:ext cx="613087" cy="221018"/>
          </a:xfrm>
          <a:prstGeom prst="rect">
            <a:avLst/>
          </a:prstGeom>
          <a:noFill/>
        </p:spPr>
        <p:txBody>
          <a:bodyPr wrap="square" lIns="18000" tIns="18000" rIns="18000" bIns="18000" rtlCol="0">
            <a:spAutoFit/>
          </a:bodyPr>
          <a:lstStyle/>
          <a:p>
            <a:r>
              <a:rPr lang="en-US" sz="600" dirty="0"/>
              <a:t>Completed activity </a:t>
            </a:r>
          </a:p>
        </p:txBody>
      </p:sp>
      <p:graphicFrame>
        <p:nvGraphicFramePr>
          <p:cNvPr id="25" name="Table 24">
            <a:extLst>
              <a:ext uri="{FF2B5EF4-FFF2-40B4-BE49-F238E27FC236}">
                <a16:creationId xmlns="" xmlns:a16="http://schemas.microsoft.com/office/drawing/2014/main" id="{67DD9588-713D-6541-B74F-36D3C98AF17D}"/>
              </a:ext>
            </a:extLst>
          </p:cNvPr>
          <p:cNvGraphicFramePr>
            <a:graphicFrameLocks noGrp="1"/>
          </p:cNvGraphicFramePr>
          <p:nvPr>
            <p:extLst>
              <p:ext uri="{D42A27DB-BD31-4B8C-83A1-F6EECF244321}">
                <p14:modId xmlns:p14="http://schemas.microsoft.com/office/powerpoint/2010/main" val="2853345470"/>
              </p:ext>
            </p:extLst>
          </p:nvPr>
        </p:nvGraphicFramePr>
        <p:xfrm>
          <a:off x="138006" y="722977"/>
          <a:ext cx="7818370" cy="4010600"/>
        </p:xfrm>
        <a:graphic>
          <a:graphicData uri="http://schemas.openxmlformats.org/drawingml/2006/table">
            <a:tbl>
              <a:tblPr firstRow="1" bandRow="1">
                <a:tableStyleId>{69CF1AB2-1976-4502-BF36-3FF5EA218861}</a:tableStyleId>
              </a:tblPr>
              <a:tblGrid>
                <a:gridCol w="154142">
                  <a:extLst>
                    <a:ext uri="{9D8B030D-6E8A-4147-A177-3AD203B41FA5}">
                      <a16:colId xmlns="" xmlns:a16="http://schemas.microsoft.com/office/drawing/2014/main" val="4177888447"/>
                    </a:ext>
                  </a:extLst>
                </a:gridCol>
                <a:gridCol w="292543">
                  <a:extLst>
                    <a:ext uri="{9D8B030D-6E8A-4147-A177-3AD203B41FA5}">
                      <a16:colId xmlns="" xmlns:a16="http://schemas.microsoft.com/office/drawing/2014/main" val="3013069579"/>
                    </a:ext>
                  </a:extLst>
                </a:gridCol>
                <a:gridCol w="292543">
                  <a:extLst>
                    <a:ext uri="{9D8B030D-6E8A-4147-A177-3AD203B41FA5}">
                      <a16:colId xmlns="" xmlns:a16="http://schemas.microsoft.com/office/drawing/2014/main" val="1475387405"/>
                    </a:ext>
                  </a:extLst>
                </a:gridCol>
                <a:gridCol w="292543">
                  <a:extLst>
                    <a:ext uri="{9D8B030D-6E8A-4147-A177-3AD203B41FA5}">
                      <a16:colId xmlns="" xmlns:a16="http://schemas.microsoft.com/office/drawing/2014/main" val="4167404248"/>
                    </a:ext>
                  </a:extLst>
                </a:gridCol>
                <a:gridCol w="292543">
                  <a:extLst>
                    <a:ext uri="{9D8B030D-6E8A-4147-A177-3AD203B41FA5}">
                      <a16:colId xmlns="" xmlns:a16="http://schemas.microsoft.com/office/drawing/2014/main" val="1882720330"/>
                    </a:ext>
                  </a:extLst>
                </a:gridCol>
                <a:gridCol w="292543">
                  <a:extLst>
                    <a:ext uri="{9D8B030D-6E8A-4147-A177-3AD203B41FA5}">
                      <a16:colId xmlns="" xmlns:a16="http://schemas.microsoft.com/office/drawing/2014/main" val="20006"/>
                    </a:ext>
                  </a:extLst>
                </a:gridCol>
                <a:gridCol w="292543">
                  <a:extLst>
                    <a:ext uri="{9D8B030D-6E8A-4147-A177-3AD203B41FA5}">
                      <a16:colId xmlns="" xmlns:a16="http://schemas.microsoft.com/office/drawing/2014/main" val="20007"/>
                    </a:ext>
                  </a:extLst>
                </a:gridCol>
                <a:gridCol w="292543">
                  <a:extLst>
                    <a:ext uri="{9D8B030D-6E8A-4147-A177-3AD203B41FA5}">
                      <a16:colId xmlns="" xmlns:a16="http://schemas.microsoft.com/office/drawing/2014/main" val="20008"/>
                    </a:ext>
                  </a:extLst>
                </a:gridCol>
                <a:gridCol w="292543">
                  <a:extLst>
                    <a:ext uri="{9D8B030D-6E8A-4147-A177-3AD203B41FA5}">
                      <a16:colId xmlns="" xmlns:a16="http://schemas.microsoft.com/office/drawing/2014/main" val="20009"/>
                    </a:ext>
                  </a:extLst>
                </a:gridCol>
                <a:gridCol w="304165">
                  <a:extLst>
                    <a:ext uri="{9D8B030D-6E8A-4147-A177-3AD203B41FA5}">
                      <a16:colId xmlns="" xmlns:a16="http://schemas.microsoft.com/office/drawing/2014/main" val="20010"/>
                    </a:ext>
                  </a:extLst>
                </a:gridCol>
                <a:gridCol w="292543">
                  <a:extLst>
                    <a:ext uri="{9D8B030D-6E8A-4147-A177-3AD203B41FA5}">
                      <a16:colId xmlns="" xmlns:a16="http://schemas.microsoft.com/office/drawing/2014/main" val="20011"/>
                    </a:ext>
                  </a:extLst>
                </a:gridCol>
                <a:gridCol w="292543">
                  <a:extLst>
                    <a:ext uri="{9D8B030D-6E8A-4147-A177-3AD203B41FA5}">
                      <a16:colId xmlns="" xmlns:a16="http://schemas.microsoft.com/office/drawing/2014/main" val="20012"/>
                    </a:ext>
                  </a:extLst>
                </a:gridCol>
                <a:gridCol w="292543">
                  <a:extLst>
                    <a:ext uri="{9D8B030D-6E8A-4147-A177-3AD203B41FA5}">
                      <a16:colId xmlns="" xmlns:a16="http://schemas.microsoft.com/office/drawing/2014/main" val="20013"/>
                    </a:ext>
                  </a:extLst>
                </a:gridCol>
                <a:gridCol w="292543">
                  <a:extLst>
                    <a:ext uri="{9D8B030D-6E8A-4147-A177-3AD203B41FA5}">
                      <a16:colId xmlns="" xmlns:a16="http://schemas.microsoft.com/office/drawing/2014/main" val="20014"/>
                    </a:ext>
                  </a:extLst>
                </a:gridCol>
                <a:gridCol w="292543">
                  <a:extLst>
                    <a:ext uri="{9D8B030D-6E8A-4147-A177-3AD203B41FA5}">
                      <a16:colId xmlns="" xmlns:a16="http://schemas.microsoft.com/office/drawing/2014/main" val="20015"/>
                    </a:ext>
                  </a:extLst>
                </a:gridCol>
                <a:gridCol w="292543">
                  <a:extLst>
                    <a:ext uri="{9D8B030D-6E8A-4147-A177-3AD203B41FA5}">
                      <a16:colId xmlns="" xmlns:a16="http://schemas.microsoft.com/office/drawing/2014/main" val="20016"/>
                    </a:ext>
                  </a:extLst>
                </a:gridCol>
                <a:gridCol w="292543">
                  <a:extLst>
                    <a:ext uri="{9D8B030D-6E8A-4147-A177-3AD203B41FA5}">
                      <a16:colId xmlns="" xmlns:a16="http://schemas.microsoft.com/office/drawing/2014/main" val="20017"/>
                    </a:ext>
                  </a:extLst>
                </a:gridCol>
                <a:gridCol w="292543">
                  <a:extLst>
                    <a:ext uri="{9D8B030D-6E8A-4147-A177-3AD203B41FA5}">
                      <a16:colId xmlns="" xmlns:a16="http://schemas.microsoft.com/office/drawing/2014/main" val="20023"/>
                    </a:ext>
                  </a:extLst>
                </a:gridCol>
                <a:gridCol w="292543">
                  <a:extLst>
                    <a:ext uri="{9D8B030D-6E8A-4147-A177-3AD203B41FA5}">
                      <a16:colId xmlns="" xmlns:a16="http://schemas.microsoft.com/office/drawing/2014/main" val="20019"/>
                    </a:ext>
                  </a:extLst>
                </a:gridCol>
                <a:gridCol w="292543">
                  <a:extLst>
                    <a:ext uri="{9D8B030D-6E8A-4147-A177-3AD203B41FA5}">
                      <a16:colId xmlns="" xmlns:a16="http://schemas.microsoft.com/office/drawing/2014/main" val="20020"/>
                    </a:ext>
                  </a:extLst>
                </a:gridCol>
                <a:gridCol w="292543">
                  <a:extLst>
                    <a:ext uri="{9D8B030D-6E8A-4147-A177-3AD203B41FA5}">
                      <a16:colId xmlns="" xmlns:a16="http://schemas.microsoft.com/office/drawing/2014/main" val="20021"/>
                    </a:ext>
                  </a:extLst>
                </a:gridCol>
                <a:gridCol w="292543">
                  <a:extLst>
                    <a:ext uri="{9D8B030D-6E8A-4147-A177-3AD203B41FA5}">
                      <a16:colId xmlns="" xmlns:a16="http://schemas.microsoft.com/office/drawing/2014/main" val="20022"/>
                    </a:ext>
                  </a:extLst>
                </a:gridCol>
                <a:gridCol w="292543">
                  <a:extLst>
                    <a:ext uri="{9D8B030D-6E8A-4147-A177-3AD203B41FA5}">
                      <a16:colId xmlns="" xmlns:a16="http://schemas.microsoft.com/office/drawing/2014/main" val="20027"/>
                    </a:ext>
                  </a:extLst>
                </a:gridCol>
                <a:gridCol w="304165">
                  <a:extLst>
                    <a:ext uri="{9D8B030D-6E8A-4147-A177-3AD203B41FA5}">
                      <a16:colId xmlns="" xmlns:a16="http://schemas.microsoft.com/office/drawing/2014/main" val="20024"/>
                    </a:ext>
                  </a:extLst>
                </a:gridCol>
                <a:gridCol w="304165">
                  <a:extLst>
                    <a:ext uri="{9D8B030D-6E8A-4147-A177-3AD203B41FA5}">
                      <a16:colId xmlns="" xmlns:a16="http://schemas.microsoft.com/office/drawing/2014/main" val="20025"/>
                    </a:ext>
                  </a:extLst>
                </a:gridCol>
                <a:gridCol w="304165">
                  <a:extLst>
                    <a:ext uri="{9D8B030D-6E8A-4147-A177-3AD203B41FA5}">
                      <a16:colId xmlns="" xmlns:a16="http://schemas.microsoft.com/office/drawing/2014/main" val="20026"/>
                    </a:ext>
                  </a:extLst>
                </a:gridCol>
                <a:gridCol w="304165">
                  <a:extLst>
                    <a:ext uri="{9D8B030D-6E8A-4147-A177-3AD203B41FA5}">
                      <a16:colId xmlns="" xmlns:a16="http://schemas.microsoft.com/office/drawing/2014/main" val="20028"/>
                    </a:ext>
                  </a:extLst>
                </a:gridCol>
              </a:tblGrid>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May</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June</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a:solidFill>
                            <a:schemeClr val="bg1"/>
                          </a:solidFill>
                        </a:rPr>
                        <a:t>July</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August</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a:solidFill>
                            <a:schemeClr val="bg1"/>
                          </a:solidFill>
                        </a:rPr>
                        <a:t>September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October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endParaRPr lang="en-GB"/>
                    </a:p>
                  </a:txBody>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extLst>
                  <a:ext uri="{0D108BD9-81ED-4DB2-BD59-A6C34878D82A}">
                    <a16:rowId xmlns="" xmlns:a16="http://schemas.microsoft.com/office/drawing/2014/main" val="2645138973"/>
                  </a:ext>
                </a:extLst>
              </a:tr>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06/05</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13/05</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20/05</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27/05</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03/06</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10/06</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17/06</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24/06</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01/07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08/07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15/07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22/07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29/07</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05/08</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12/08</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19/08</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26/08</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02/09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09/09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16/09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23/09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30/09</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07/10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14/10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21/10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28/10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extLst>
                  <a:ext uri="{0D108BD9-81ED-4DB2-BD59-A6C34878D82A}">
                    <a16:rowId xmlns="" xmlns:a16="http://schemas.microsoft.com/office/drawing/2014/main" val="4105972714"/>
                  </a:ext>
                </a:extLst>
              </a:tr>
              <a:tr h="3636000">
                <a:tc>
                  <a:txBody>
                    <a:bodyPr/>
                    <a:lstStyle/>
                    <a:p>
                      <a:pPr algn="ctr"/>
                      <a:endParaRPr lang="en-US" sz="600" b="0" dirty="0">
                        <a:solidFill>
                          <a:schemeClr val="bg1"/>
                        </a:solidFill>
                      </a:endParaRPr>
                    </a:p>
                  </a:txBody>
                  <a:tcPr marL="36000" marR="36000" marT="36000" marB="36000" vert="vert270">
                    <a:lnL w="3175" cap="flat" cmpd="sng" algn="ctr">
                      <a:solidFill>
                        <a:schemeClr val="tx1">
                          <a:lumMod val="50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1149007"/>
                  </a:ext>
                </a:extLst>
              </a:tr>
            </a:tbl>
          </a:graphicData>
        </a:graphic>
      </p:graphicFrame>
      <p:sp>
        <p:nvSpPr>
          <p:cNvPr id="29" name="Rectangle 28">
            <a:extLst>
              <a:ext uri="{FF2B5EF4-FFF2-40B4-BE49-F238E27FC236}">
                <a16:creationId xmlns="" xmlns:a16="http://schemas.microsoft.com/office/drawing/2014/main" id="{F3EB2757-1D02-F943-B54B-ECECCBAAC990}"/>
              </a:ext>
            </a:extLst>
          </p:cNvPr>
          <p:cNvSpPr/>
          <p:nvPr/>
        </p:nvSpPr>
        <p:spPr>
          <a:xfrm>
            <a:off x="323528" y="3291830"/>
            <a:ext cx="7031550" cy="21602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Issue analysis and tracking (Investigation Tracker updated and published bi-weekly)</a:t>
            </a:r>
          </a:p>
        </p:txBody>
      </p:sp>
      <p:sp>
        <p:nvSpPr>
          <p:cNvPr id="115" name="Rectangle 114">
            <a:extLst>
              <a:ext uri="{FF2B5EF4-FFF2-40B4-BE49-F238E27FC236}">
                <a16:creationId xmlns="" xmlns:a16="http://schemas.microsoft.com/office/drawing/2014/main" id="{8B803917-08C4-B347-AB2A-57446C6406BD}"/>
              </a:ext>
            </a:extLst>
          </p:cNvPr>
          <p:cNvSpPr/>
          <p:nvPr/>
        </p:nvSpPr>
        <p:spPr>
          <a:xfrm>
            <a:off x="332650" y="2475317"/>
            <a:ext cx="6993650"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Findings template and Recommendation Packs</a:t>
            </a:r>
          </a:p>
        </p:txBody>
      </p:sp>
      <p:sp>
        <p:nvSpPr>
          <p:cNvPr id="120" name="Rectangle 119">
            <a:extLst>
              <a:ext uri="{FF2B5EF4-FFF2-40B4-BE49-F238E27FC236}">
                <a16:creationId xmlns="" xmlns:a16="http://schemas.microsoft.com/office/drawing/2014/main" id="{72FAFA24-C1FC-B24F-9807-690D8DF306C9}"/>
              </a:ext>
            </a:extLst>
          </p:cNvPr>
          <p:cNvSpPr/>
          <p:nvPr/>
        </p:nvSpPr>
        <p:spPr>
          <a:xfrm>
            <a:off x="323527" y="2715765"/>
            <a:ext cx="7031551" cy="2636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Investigation Analysis</a:t>
            </a:r>
            <a:endParaRPr lang="en-US" sz="600" i="1" kern="0" dirty="0">
              <a:solidFill>
                <a:srgbClr val="000000"/>
              </a:solidFill>
              <a:ea typeface="ＭＳ Ｐゴシック" pitchFamily="34" charset="-128"/>
            </a:endParaRPr>
          </a:p>
        </p:txBody>
      </p:sp>
      <p:sp>
        <p:nvSpPr>
          <p:cNvPr id="63" name="Rectangle 62">
            <a:extLst>
              <a:ext uri="{FF2B5EF4-FFF2-40B4-BE49-F238E27FC236}">
                <a16:creationId xmlns="" xmlns:a16="http://schemas.microsoft.com/office/drawing/2014/main" id="{8B803917-08C4-B347-AB2A-57446C6406BD}"/>
              </a:ext>
            </a:extLst>
          </p:cNvPr>
          <p:cNvSpPr/>
          <p:nvPr/>
        </p:nvSpPr>
        <p:spPr>
          <a:xfrm>
            <a:off x="323528" y="2094954"/>
            <a:ext cx="7002772"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Xoserve owned Recommendation options – update and publish recommendation tracker in line with UIG working group meetings</a:t>
            </a:r>
          </a:p>
        </p:txBody>
      </p:sp>
      <p:sp>
        <p:nvSpPr>
          <p:cNvPr id="47" name="Rectangle 46">
            <a:extLst>
              <a:ext uri="{FF2B5EF4-FFF2-40B4-BE49-F238E27FC236}">
                <a16:creationId xmlns="" xmlns:a16="http://schemas.microsoft.com/office/drawing/2014/main" id="{8B803917-08C4-B347-AB2A-57446C6406BD}"/>
              </a:ext>
            </a:extLst>
          </p:cNvPr>
          <p:cNvSpPr/>
          <p:nvPr/>
        </p:nvSpPr>
        <p:spPr>
          <a:xfrm>
            <a:off x="323528" y="3003798"/>
            <a:ext cx="7002772"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Support Mod development</a:t>
            </a:r>
          </a:p>
        </p:txBody>
      </p:sp>
      <p:sp>
        <p:nvSpPr>
          <p:cNvPr id="54" name="Triangle 123">
            <a:extLst>
              <a:ext uri="{FF2B5EF4-FFF2-40B4-BE49-F238E27FC236}">
                <a16:creationId xmlns="" xmlns:a16="http://schemas.microsoft.com/office/drawing/2014/main" id="{6F9210BC-760F-B640-8FBC-6D5BC3A96AFB}"/>
              </a:ext>
            </a:extLst>
          </p:cNvPr>
          <p:cNvSpPr/>
          <p:nvPr/>
        </p:nvSpPr>
        <p:spPr>
          <a:xfrm>
            <a:off x="420090"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55" name="TextBox 54">
            <a:extLst>
              <a:ext uri="{FF2B5EF4-FFF2-40B4-BE49-F238E27FC236}">
                <a16:creationId xmlns="" xmlns:a16="http://schemas.microsoft.com/office/drawing/2014/main" id="{6ECF800B-C755-FD4C-8704-BB42D910CD1F}"/>
              </a:ext>
            </a:extLst>
          </p:cNvPr>
          <p:cNvSpPr txBox="1"/>
          <p:nvPr/>
        </p:nvSpPr>
        <p:spPr>
          <a:xfrm>
            <a:off x="107504"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08/05 DSC ChMC</a:t>
            </a:r>
          </a:p>
        </p:txBody>
      </p:sp>
      <p:sp>
        <p:nvSpPr>
          <p:cNvPr id="62" name="Triangle 123">
            <a:extLst>
              <a:ext uri="{FF2B5EF4-FFF2-40B4-BE49-F238E27FC236}">
                <a16:creationId xmlns="" xmlns:a16="http://schemas.microsoft.com/office/drawing/2014/main" id="{6F9210BC-760F-B640-8FBC-6D5BC3A96AFB}"/>
              </a:ext>
            </a:extLst>
          </p:cNvPr>
          <p:cNvSpPr/>
          <p:nvPr/>
        </p:nvSpPr>
        <p:spPr>
          <a:xfrm>
            <a:off x="1860250"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66" name="TextBox 65">
            <a:extLst>
              <a:ext uri="{FF2B5EF4-FFF2-40B4-BE49-F238E27FC236}">
                <a16:creationId xmlns="" xmlns:a16="http://schemas.microsoft.com/office/drawing/2014/main" id="{6ECF800B-C755-FD4C-8704-BB42D910CD1F}"/>
              </a:ext>
            </a:extLst>
          </p:cNvPr>
          <p:cNvSpPr txBox="1"/>
          <p:nvPr/>
        </p:nvSpPr>
        <p:spPr>
          <a:xfrm>
            <a:off x="1547664" y="134262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12/06 DSC ChMC</a:t>
            </a:r>
          </a:p>
        </p:txBody>
      </p:sp>
      <p:sp>
        <p:nvSpPr>
          <p:cNvPr id="83" name="Triangle 123">
            <a:extLst>
              <a:ext uri="{FF2B5EF4-FFF2-40B4-BE49-F238E27FC236}">
                <a16:creationId xmlns="" xmlns:a16="http://schemas.microsoft.com/office/drawing/2014/main" id="{6F9210BC-760F-B640-8FBC-6D5BC3A96AFB}"/>
              </a:ext>
            </a:extLst>
          </p:cNvPr>
          <p:cNvSpPr/>
          <p:nvPr/>
        </p:nvSpPr>
        <p:spPr>
          <a:xfrm>
            <a:off x="924146" y="415150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4" name="TextBox 83">
            <a:extLst>
              <a:ext uri="{FF2B5EF4-FFF2-40B4-BE49-F238E27FC236}">
                <a16:creationId xmlns="" xmlns:a16="http://schemas.microsoft.com/office/drawing/2014/main" id="{6ECF800B-C755-FD4C-8704-BB42D910CD1F}"/>
              </a:ext>
            </a:extLst>
          </p:cNvPr>
          <p:cNvSpPr txBox="1"/>
          <p:nvPr/>
        </p:nvSpPr>
        <p:spPr>
          <a:xfrm>
            <a:off x="683568" y="4315273"/>
            <a:ext cx="738076"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20&amp;21/05 UIG WG</a:t>
            </a:r>
          </a:p>
        </p:txBody>
      </p:sp>
      <p:sp>
        <p:nvSpPr>
          <p:cNvPr id="85" name="Triangle 123">
            <a:extLst>
              <a:ext uri="{FF2B5EF4-FFF2-40B4-BE49-F238E27FC236}">
                <a16:creationId xmlns="" xmlns:a16="http://schemas.microsoft.com/office/drawing/2014/main" id="{6F9210BC-760F-B640-8FBC-6D5BC3A96AFB}"/>
              </a:ext>
            </a:extLst>
          </p:cNvPr>
          <p:cNvSpPr/>
          <p:nvPr/>
        </p:nvSpPr>
        <p:spPr>
          <a:xfrm>
            <a:off x="2339752" y="415150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6" name="TextBox 85">
            <a:extLst>
              <a:ext uri="{FF2B5EF4-FFF2-40B4-BE49-F238E27FC236}">
                <a16:creationId xmlns="" xmlns:a16="http://schemas.microsoft.com/office/drawing/2014/main" id="{6ECF800B-C755-FD4C-8704-BB42D910CD1F}"/>
              </a:ext>
            </a:extLst>
          </p:cNvPr>
          <p:cNvSpPr txBox="1"/>
          <p:nvPr/>
        </p:nvSpPr>
        <p:spPr>
          <a:xfrm>
            <a:off x="2195736" y="4315273"/>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24/06 UIG WG</a:t>
            </a:r>
          </a:p>
        </p:txBody>
      </p:sp>
      <p:sp>
        <p:nvSpPr>
          <p:cNvPr id="89" name="Triangle 123">
            <a:extLst>
              <a:ext uri="{FF2B5EF4-FFF2-40B4-BE49-F238E27FC236}">
                <a16:creationId xmlns="" xmlns:a16="http://schemas.microsoft.com/office/drawing/2014/main" id="{6F9210BC-760F-B640-8FBC-6D5BC3A96AFB}"/>
              </a:ext>
            </a:extLst>
          </p:cNvPr>
          <p:cNvSpPr/>
          <p:nvPr/>
        </p:nvSpPr>
        <p:spPr>
          <a:xfrm>
            <a:off x="809263"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0" name="TextBox 89">
            <a:extLst>
              <a:ext uri="{FF2B5EF4-FFF2-40B4-BE49-F238E27FC236}">
                <a16:creationId xmlns="" xmlns:a16="http://schemas.microsoft.com/office/drawing/2014/main" id="{6ECF800B-C755-FD4C-8704-BB42D910CD1F}"/>
              </a:ext>
            </a:extLst>
          </p:cNvPr>
          <p:cNvSpPr txBox="1"/>
          <p:nvPr/>
        </p:nvSpPr>
        <p:spPr>
          <a:xfrm>
            <a:off x="467544"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15/05 CoMC</a:t>
            </a:r>
          </a:p>
        </p:txBody>
      </p:sp>
      <p:sp>
        <p:nvSpPr>
          <p:cNvPr id="91" name="Triangle 123">
            <a:extLst>
              <a:ext uri="{FF2B5EF4-FFF2-40B4-BE49-F238E27FC236}">
                <a16:creationId xmlns="" xmlns:a16="http://schemas.microsoft.com/office/drawing/2014/main" id="{6F9210BC-760F-B640-8FBC-6D5BC3A96AFB}"/>
              </a:ext>
            </a:extLst>
          </p:cNvPr>
          <p:cNvSpPr/>
          <p:nvPr/>
        </p:nvSpPr>
        <p:spPr>
          <a:xfrm>
            <a:off x="2393439"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2" name="TextBox 91">
            <a:extLst>
              <a:ext uri="{FF2B5EF4-FFF2-40B4-BE49-F238E27FC236}">
                <a16:creationId xmlns="" xmlns:a16="http://schemas.microsoft.com/office/drawing/2014/main" id="{6ECF800B-C755-FD4C-8704-BB42D910CD1F}"/>
              </a:ext>
            </a:extLst>
          </p:cNvPr>
          <p:cNvSpPr txBox="1"/>
          <p:nvPr/>
        </p:nvSpPr>
        <p:spPr>
          <a:xfrm>
            <a:off x="2051720"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19/06 CoMC</a:t>
            </a:r>
          </a:p>
        </p:txBody>
      </p:sp>
      <p:sp>
        <p:nvSpPr>
          <p:cNvPr id="71" name="Triangle 123">
            <a:extLst>
              <a:ext uri="{FF2B5EF4-FFF2-40B4-BE49-F238E27FC236}">
                <a16:creationId xmlns="" xmlns:a16="http://schemas.microsoft.com/office/drawing/2014/main" id="{6F9210BC-760F-B640-8FBC-6D5BC3A96AFB}"/>
              </a:ext>
            </a:extLst>
          </p:cNvPr>
          <p:cNvSpPr/>
          <p:nvPr/>
        </p:nvSpPr>
        <p:spPr>
          <a:xfrm>
            <a:off x="3131840"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2" name="TextBox 71">
            <a:extLst>
              <a:ext uri="{FF2B5EF4-FFF2-40B4-BE49-F238E27FC236}">
                <a16:creationId xmlns="" xmlns:a16="http://schemas.microsoft.com/office/drawing/2014/main" id="{6ECF800B-C755-FD4C-8704-BB42D910CD1F}"/>
              </a:ext>
            </a:extLst>
          </p:cNvPr>
          <p:cNvSpPr txBox="1"/>
          <p:nvPr/>
        </p:nvSpPr>
        <p:spPr>
          <a:xfrm>
            <a:off x="2771800"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10/07 DSC ChMC</a:t>
            </a:r>
          </a:p>
        </p:txBody>
      </p:sp>
      <p:sp>
        <p:nvSpPr>
          <p:cNvPr id="77" name="Triangle 123">
            <a:extLst>
              <a:ext uri="{FF2B5EF4-FFF2-40B4-BE49-F238E27FC236}">
                <a16:creationId xmlns="" xmlns:a16="http://schemas.microsoft.com/office/drawing/2014/main" id="{6F9210BC-760F-B640-8FBC-6D5BC3A96AFB}"/>
              </a:ext>
            </a:extLst>
          </p:cNvPr>
          <p:cNvSpPr/>
          <p:nvPr/>
        </p:nvSpPr>
        <p:spPr>
          <a:xfrm>
            <a:off x="4283968"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8" name="TextBox 77">
            <a:extLst>
              <a:ext uri="{FF2B5EF4-FFF2-40B4-BE49-F238E27FC236}">
                <a16:creationId xmlns="" xmlns:a16="http://schemas.microsoft.com/office/drawing/2014/main" id="{6ECF800B-C755-FD4C-8704-BB42D910CD1F}"/>
              </a:ext>
            </a:extLst>
          </p:cNvPr>
          <p:cNvSpPr txBox="1"/>
          <p:nvPr/>
        </p:nvSpPr>
        <p:spPr>
          <a:xfrm>
            <a:off x="3923928"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07/08 DSC ChMC</a:t>
            </a:r>
          </a:p>
        </p:txBody>
      </p:sp>
      <p:sp>
        <p:nvSpPr>
          <p:cNvPr id="79" name="Triangle 123">
            <a:extLst>
              <a:ext uri="{FF2B5EF4-FFF2-40B4-BE49-F238E27FC236}">
                <a16:creationId xmlns="" xmlns:a16="http://schemas.microsoft.com/office/drawing/2014/main" id="{6F9210BC-760F-B640-8FBC-6D5BC3A96AFB}"/>
              </a:ext>
            </a:extLst>
          </p:cNvPr>
          <p:cNvSpPr/>
          <p:nvPr/>
        </p:nvSpPr>
        <p:spPr>
          <a:xfrm>
            <a:off x="5796136"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0" name="TextBox 79">
            <a:extLst>
              <a:ext uri="{FF2B5EF4-FFF2-40B4-BE49-F238E27FC236}">
                <a16:creationId xmlns="" xmlns:a16="http://schemas.microsoft.com/office/drawing/2014/main" id="{6ECF800B-C755-FD4C-8704-BB42D910CD1F}"/>
              </a:ext>
            </a:extLst>
          </p:cNvPr>
          <p:cNvSpPr txBox="1"/>
          <p:nvPr/>
        </p:nvSpPr>
        <p:spPr>
          <a:xfrm>
            <a:off x="5418454"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11/09 DSC ChMC</a:t>
            </a:r>
          </a:p>
        </p:txBody>
      </p:sp>
      <p:sp>
        <p:nvSpPr>
          <p:cNvPr id="81" name="Triangle 123">
            <a:extLst>
              <a:ext uri="{FF2B5EF4-FFF2-40B4-BE49-F238E27FC236}">
                <a16:creationId xmlns="" xmlns:a16="http://schemas.microsoft.com/office/drawing/2014/main" id="{6F9210BC-760F-B640-8FBC-6D5BC3A96AFB}"/>
              </a:ext>
            </a:extLst>
          </p:cNvPr>
          <p:cNvSpPr/>
          <p:nvPr/>
        </p:nvSpPr>
        <p:spPr>
          <a:xfrm>
            <a:off x="3354776"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5" name="TextBox 94">
            <a:extLst>
              <a:ext uri="{FF2B5EF4-FFF2-40B4-BE49-F238E27FC236}">
                <a16:creationId xmlns="" xmlns:a16="http://schemas.microsoft.com/office/drawing/2014/main" id="{6ECF800B-C755-FD4C-8704-BB42D910CD1F}"/>
              </a:ext>
            </a:extLst>
          </p:cNvPr>
          <p:cNvSpPr txBox="1"/>
          <p:nvPr/>
        </p:nvSpPr>
        <p:spPr>
          <a:xfrm>
            <a:off x="3013057"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17/07 CoMC</a:t>
            </a:r>
          </a:p>
        </p:txBody>
      </p:sp>
      <p:sp>
        <p:nvSpPr>
          <p:cNvPr id="96" name="Triangle 123">
            <a:extLst>
              <a:ext uri="{FF2B5EF4-FFF2-40B4-BE49-F238E27FC236}">
                <a16:creationId xmlns="" xmlns:a16="http://schemas.microsoft.com/office/drawing/2014/main" id="{6F9210BC-760F-B640-8FBC-6D5BC3A96AFB}"/>
              </a:ext>
            </a:extLst>
          </p:cNvPr>
          <p:cNvSpPr/>
          <p:nvPr/>
        </p:nvSpPr>
        <p:spPr>
          <a:xfrm>
            <a:off x="4625687"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97" name="TextBox 96">
            <a:extLst>
              <a:ext uri="{FF2B5EF4-FFF2-40B4-BE49-F238E27FC236}">
                <a16:creationId xmlns="" xmlns:a16="http://schemas.microsoft.com/office/drawing/2014/main" id="{6ECF800B-C755-FD4C-8704-BB42D910CD1F}"/>
              </a:ext>
            </a:extLst>
          </p:cNvPr>
          <p:cNvSpPr txBox="1"/>
          <p:nvPr/>
        </p:nvSpPr>
        <p:spPr>
          <a:xfrm>
            <a:off x="4283968"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14/08 CoMC</a:t>
            </a:r>
          </a:p>
        </p:txBody>
      </p:sp>
      <p:sp>
        <p:nvSpPr>
          <p:cNvPr id="98" name="Triangle 123">
            <a:extLst>
              <a:ext uri="{FF2B5EF4-FFF2-40B4-BE49-F238E27FC236}">
                <a16:creationId xmlns="" xmlns:a16="http://schemas.microsoft.com/office/drawing/2014/main" id="{6F9210BC-760F-B640-8FBC-6D5BC3A96AFB}"/>
              </a:ext>
            </a:extLst>
          </p:cNvPr>
          <p:cNvSpPr/>
          <p:nvPr/>
        </p:nvSpPr>
        <p:spPr>
          <a:xfrm>
            <a:off x="5993839"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3" name="TextBox 102">
            <a:extLst>
              <a:ext uri="{FF2B5EF4-FFF2-40B4-BE49-F238E27FC236}">
                <a16:creationId xmlns="" xmlns:a16="http://schemas.microsoft.com/office/drawing/2014/main" id="{6ECF800B-C755-FD4C-8704-BB42D910CD1F}"/>
              </a:ext>
            </a:extLst>
          </p:cNvPr>
          <p:cNvSpPr txBox="1"/>
          <p:nvPr/>
        </p:nvSpPr>
        <p:spPr>
          <a:xfrm>
            <a:off x="5652120"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18/09 CoMC</a:t>
            </a:r>
          </a:p>
        </p:txBody>
      </p:sp>
      <p:sp>
        <p:nvSpPr>
          <p:cNvPr id="104" name="Triangle 123">
            <a:extLst>
              <a:ext uri="{FF2B5EF4-FFF2-40B4-BE49-F238E27FC236}">
                <a16:creationId xmlns="" xmlns:a16="http://schemas.microsoft.com/office/drawing/2014/main" id="{6F9210BC-760F-B640-8FBC-6D5BC3A96AFB}"/>
              </a:ext>
            </a:extLst>
          </p:cNvPr>
          <p:cNvSpPr/>
          <p:nvPr/>
        </p:nvSpPr>
        <p:spPr>
          <a:xfrm>
            <a:off x="3570800" y="4155926"/>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5" name="TextBox 104">
            <a:extLst>
              <a:ext uri="{FF2B5EF4-FFF2-40B4-BE49-F238E27FC236}">
                <a16:creationId xmlns="" xmlns:a16="http://schemas.microsoft.com/office/drawing/2014/main" id="{6ECF800B-C755-FD4C-8704-BB42D910CD1F}"/>
              </a:ext>
            </a:extLst>
          </p:cNvPr>
          <p:cNvSpPr txBox="1"/>
          <p:nvPr/>
        </p:nvSpPr>
        <p:spPr>
          <a:xfrm>
            <a:off x="3275856" y="4319692"/>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23/07 UIG WG</a:t>
            </a:r>
          </a:p>
        </p:txBody>
      </p:sp>
      <p:sp>
        <p:nvSpPr>
          <p:cNvPr id="106" name="Triangle 123">
            <a:extLst>
              <a:ext uri="{FF2B5EF4-FFF2-40B4-BE49-F238E27FC236}">
                <a16:creationId xmlns="" xmlns:a16="http://schemas.microsoft.com/office/drawing/2014/main" id="{6F9210BC-760F-B640-8FBC-6D5BC3A96AFB}"/>
              </a:ext>
            </a:extLst>
          </p:cNvPr>
          <p:cNvSpPr/>
          <p:nvPr/>
        </p:nvSpPr>
        <p:spPr>
          <a:xfrm>
            <a:off x="4866944" y="415150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7" name="TextBox 106">
            <a:extLst>
              <a:ext uri="{FF2B5EF4-FFF2-40B4-BE49-F238E27FC236}">
                <a16:creationId xmlns="" xmlns:a16="http://schemas.microsoft.com/office/drawing/2014/main" id="{6ECF800B-C755-FD4C-8704-BB42D910CD1F}"/>
              </a:ext>
            </a:extLst>
          </p:cNvPr>
          <p:cNvSpPr txBox="1"/>
          <p:nvPr/>
        </p:nvSpPr>
        <p:spPr>
          <a:xfrm>
            <a:off x="4572000" y="4315273"/>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20/08 UIG WG</a:t>
            </a:r>
          </a:p>
        </p:txBody>
      </p:sp>
      <p:sp>
        <p:nvSpPr>
          <p:cNvPr id="108" name="Triangle 123">
            <a:extLst>
              <a:ext uri="{FF2B5EF4-FFF2-40B4-BE49-F238E27FC236}">
                <a16:creationId xmlns="" xmlns:a16="http://schemas.microsoft.com/office/drawing/2014/main" id="{6F9210BC-760F-B640-8FBC-6D5BC3A96AFB}"/>
              </a:ext>
            </a:extLst>
          </p:cNvPr>
          <p:cNvSpPr/>
          <p:nvPr/>
        </p:nvSpPr>
        <p:spPr>
          <a:xfrm>
            <a:off x="6163088" y="4151507"/>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9" name="TextBox 108">
            <a:extLst>
              <a:ext uri="{FF2B5EF4-FFF2-40B4-BE49-F238E27FC236}">
                <a16:creationId xmlns="" xmlns:a16="http://schemas.microsoft.com/office/drawing/2014/main" id="{6ECF800B-C755-FD4C-8704-BB42D910CD1F}"/>
              </a:ext>
            </a:extLst>
          </p:cNvPr>
          <p:cNvSpPr txBox="1"/>
          <p:nvPr/>
        </p:nvSpPr>
        <p:spPr>
          <a:xfrm>
            <a:off x="5868144" y="4315273"/>
            <a:ext cx="576064"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23/09 UIG WG</a:t>
            </a:r>
          </a:p>
        </p:txBody>
      </p:sp>
      <p:sp>
        <p:nvSpPr>
          <p:cNvPr id="64" name="TextBox 63">
            <a:extLst>
              <a:ext uri="{FF2B5EF4-FFF2-40B4-BE49-F238E27FC236}">
                <a16:creationId xmlns="" xmlns:a16="http://schemas.microsoft.com/office/drawing/2014/main" id="{8DE52843-4138-1442-9B64-C4E1D836BDAC}"/>
              </a:ext>
            </a:extLst>
          </p:cNvPr>
          <p:cNvSpPr txBox="1"/>
          <p:nvPr/>
        </p:nvSpPr>
        <p:spPr>
          <a:xfrm>
            <a:off x="1376791" y="1635646"/>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01/06/Exec Summary </a:t>
            </a:r>
          </a:p>
        </p:txBody>
      </p:sp>
      <p:sp>
        <p:nvSpPr>
          <p:cNvPr id="65" name="Diamond 64">
            <a:extLst>
              <a:ext uri="{FF2B5EF4-FFF2-40B4-BE49-F238E27FC236}">
                <a16:creationId xmlns="" xmlns:a16="http://schemas.microsoft.com/office/drawing/2014/main" id="{386EECE8-E9BF-8E4C-B2B2-6087159F6123}"/>
              </a:ext>
            </a:extLst>
          </p:cNvPr>
          <p:cNvSpPr/>
          <p:nvPr/>
        </p:nvSpPr>
        <p:spPr>
          <a:xfrm>
            <a:off x="1331640" y="1871994"/>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68" name="TextBox 67">
            <a:extLst>
              <a:ext uri="{FF2B5EF4-FFF2-40B4-BE49-F238E27FC236}">
                <a16:creationId xmlns="" xmlns:a16="http://schemas.microsoft.com/office/drawing/2014/main" id="{8DE52843-4138-1442-9B64-C4E1D836BDAC}"/>
              </a:ext>
            </a:extLst>
          </p:cNvPr>
          <p:cNvSpPr txBox="1"/>
          <p:nvPr/>
        </p:nvSpPr>
        <p:spPr>
          <a:xfrm>
            <a:off x="2672935" y="1635646"/>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01/07 Exec Summary </a:t>
            </a:r>
          </a:p>
        </p:txBody>
      </p:sp>
      <p:sp>
        <p:nvSpPr>
          <p:cNvPr id="69" name="Diamond 68">
            <a:extLst>
              <a:ext uri="{FF2B5EF4-FFF2-40B4-BE49-F238E27FC236}">
                <a16:creationId xmlns="" xmlns:a16="http://schemas.microsoft.com/office/drawing/2014/main" id="{386EECE8-E9BF-8E4C-B2B2-6087159F6123}"/>
              </a:ext>
            </a:extLst>
          </p:cNvPr>
          <p:cNvSpPr/>
          <p:nvPr/>
        </p:nvSpPr>
        <p:spPr>
          <a:xfrm>
            <a:off x="2627784" y="1871994"/>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93" name="TextBox 92">
            <a:extLst>
              <a:ext uri="{FF2B5EF4-FFF2-40B4-BE49-F238E27FC236}">
                <a16:creationId xmlns="" xmlns:a16="http://schemas.microsoft.com/office/drawing/2014/main" id="{8DE52843-4138-1442-9B64-C4E1D836BDAC}"/>
              </a:ext>
            </a:extLst>
          </p:cNvPr>
          <p:cNvSpPr txBox="1"/>
          <p:nvPr/>
        </p:nvSpPr>
        <p:spPr>
          <a:xfrm>
            <a:off x="4113095" y="1635646"/>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05/08 Exec Summary </a:t>
            </a:r>
          </a:p>
        </p:txBody>
      </p:sp>
      <p:sp>
        <p:nvSpPr>
          <p:cNvPr id="94" name="Diamond 93">
            <a:extLst>
              <a:ext uri="{FF2B5EF4-FFF2-40B4-BE49-F238E27FC236}">
                <a16:creationId xmlns="" xmlns:a16="http://schemas.microsoft.com/office/drawing/2014/main" id="{386EECE8-E9BF-8E4C-B2B2-6087159F6123}"/>
              </a:ext>
            </a:extLst>
          </p:cNvPr>
          <p:cNvSpPr/>
          <p:nvPr/>
        </p:nvSpPr>
        <p:spPr>
          <a:xfrm>
            <a:off x="4067944" y="1871994"/>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99" name="TextBox 98">
            <a:extLst>
              <a:ext uri="{FF2B5EF4-FFF2-40B4-BE49-F238E27FC236}">
                <a16:creationId xmlns="" xmlns:a16="http://schemas.microsoft.com/office/drawing/2014/main" id="{8DE52843-4138-1442-9B64-C4E1D836BDAC}"/>
              </a:ext>
            </a:extLst>
          </p:cNvPr>
          <p:cNvSpPr txBox="1"/>
          <p:nvPr/>
        </p:nvSpPr>
        <p:spPr>
          <a:xfrm>
            <a:off x="5409239" y="1635646"/>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02/09 Exec Summary </a:t>
            </a:r>
          </a:p>
        </p:txBody>
      </p:sp>
      <p:sp>
        <p:nvSpPr>
          <p:cNvPr id="100" name="Diamond 99">
            <a:extLst>
              <a:ext uri="{FF2B5EF4-FFF2-40B4-BE49-F238E27FC236}">
                <a16:creationId xmlns="" xmlns:a16="http://schemas.microsoft.com/office/drawing/2014/main" id="{386EECE8-E9BF-8E4C-B2B2-6087159F6123}"/>
              </a:ext>
            </a:extLst>
          </p:cNvPr>
          <p:cNvSpPr/>
          <p:nvPr/>
        </p:nvSpPr>
        <p:spPr>
          <a:xfrm>
            <a:off x="5364088" y="1871994"/>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cxnSp>
        <p:nvCxnSpPr>
          <p:cNvPr id="26" name="Straight Connector 25">
            <a:extLst>
              <a:ext uri="{FF2B5EF4-FFF2-40B4-BE49-F238E27FC236}">
                <a16:creationId xmlns="" xmlns:a16="http://schemas.microsoft.com/office/drawing/2014/main" id="{9E42E2F7-1B55-0246-A79F-66DE70F6DB26}"/>
              </a:ext>
            </a:extLst>
          </p:cNvPr>
          <p:cNvCxnSpPr>
            <a:cxnSpLocks/>
          </p:cNvCxnSpPr>
          <p:nvPr/>
        </p:nvCxnSpPr>
        <p:spPr>
          <a:xfrm>
            <a:off x="3923928" y="915566"/>
            <a:ext cx="0" cy="3744000"/>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1" name="Rectangle 100">
            <a:extLst>
              <a:ext uri="{FF2B5EF4-FFF2-40B4-BE49-F238E27FC236}">
                <a16:creationId xmlns="" xmlns:a16="http://schemas.microsoft.com/office/drawing/2014/main" id="{8B803917-08C4-B347-AB2A-57446C6406BD}"/>
              </a:ext>
            </a:extLst>
          </p:cNvPr>
          <p:cNvSpPr/>
          <p:nvPr/>
        </p:nvSpPr>
        <p:spPr>
          <a:xfrm>
            <a:off x="323528" y="4491542"/>
            <a:ext cx="7002772"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Review/draft updates to UIG user guide ongoing</a:t>
            </a:r>
          </a:p>
        </p:txBody>
      </p:sp>
      <p:sp>
        <p:nvSpPr>
          <p:cNvPr id="102" name="TextBox 101">
            <a:extLst>
              <a:ext uri="{FF2B5EF4-FFF2-40B4-BE49-F238E27FC236}">
                <a16:creationId xmlns="" xmlns:a16="http://schemas.microsoft.com/office/drawing/2014/main" id="{8DE52843-4138-1442-9B64-C4E1D836BDAC}"/>
              </a:ext>
            </a:extLst>
          </p:cNvPr>
          <p:cNvSpPr txBox="1"/>
          <p:nvPr/>
        </p:nvSpPr>
        <p:spPr>
          <a:xfrm>
            <a:off x="7416304" y="4371950"/>
            <a:ext cx="631479" cy="405683"/>
          </a:xfrm>
          <a:prstGeom prst="rect">
            <a:avLst/>
          </a:prstGeom>
          <a:solidFill>
            <a:schemeClr val="accent3">
              <a:lumMod val="40000"/>
              <a:lumOff val="60000"/>
            </a:schemeClr>
          </a:solid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21/10 Publish UIG Investigation guide V.2 </a:t>
            </a:r>
          </a:p>
        </p:txBody>
      </p:sp>
      <p:sp>
        <p:nvSpPr>
          <p:cNvPr id="110" name="Diamond 109">
            <a:extLst>
              <a:ext uri="{FF2B5EF4-FFF2-40B4-BE49-F238E27FC236}">
                <a16:creationId xmlns="" xmlns:a16="http://schemas.microsoft.com/office/drawing/2014/main" id="{386EECE8-E9BF-8E4C-B2B2-6087159F6123}"/>
              </a:ext>
            </a:extLst>
          </p:cNvPr>
          <p:cNvSpPr/>
          <p:nvPr/>
        </p:nvSpPr>
        <p:spPr>
          <a:xfrm>
            <a:off x="7308304" y="417625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11" name="Diamond 110">
            <a:extLst>
              <a:ext uri="{FF2B5EF4-FFF2-40B4-BE49-F238E27FC236}">
                <a16:creationId xmlns="" xmlns:a16="http://schemas.microsoft.com/office/drawing/2014/main" id="{386EECE8-E9BF-8E4C-B2B2-6087159F6123}"/>
              </a:ext>
            </a:extLst>
          </p:cNvPr>
          <p:cNvSpPr/>
          <p:nvPr/>
        </p:nvSpPr>
        <p:spPr>
          <a:xfrm>
            <a:off x="2915816" y="3888218"/>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12" name="TextBox 111">
            <a:extLst>
              <a:ext uri="{FF2B5EF4-FFF2-40B4-BE49-F238E27FC236}">
                <a16:creationId xmlns="" xmlns:a16="http://schemas.microsoft.com/office/drawing/2014/main" id="{8DE52843-4138-1442-9B64-C4E1D836BDAC}"/>
              </a:ext>
            </a:extLst>
          </p:cNvPr>
          <p:cNvSpPr txBox="1"/>
          <p:nvPr/>
        </p:nvSpPr>
        <p:spPr>
          <a:xfrm>
            <a:off x="3131840" y="3939902"/>
            <a:ext cx="2736304" cy="128685"/>
          </a:xfrm>
          <a:prstGeom prst="rect">
            <a:avLst/>
          </a:prstGeom>
          <a:solidFill>
            <a:schemeClr val="accent3">
              <a:lumMod val="40000"/>
              <a:lumOff val="60000"/>
            </a:schemeClr>
          </a:solid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w/c 01/07 create close out activity plan</a:t>
            </a:r>
          </a:p>
        </p:txBody>
      </p:sp>
      <p:sp>
        <p:nvSpPr>
          <p:cNvPr id="113" name="Triangle 123">
            <a:extLst>
              <a:ext uri="{FF2B5EF4-FFF2-40B4-BE49-F238E27FC236}">
                <a16:creationId xmlns="" xmlns:a16="http://schemas.microsoft.com/office/drawing/2014/main" id="{6F9210BC-760F-B640-8FBC-6D5BC3A96AFB}"/>
              </a:ext>
            </a:extLst>
          </p:cNvPr>
          <p:cNvSpPr/>
          <p:nvPr/>
        </p:nvSpPr>
        <p:spPr>
          <a:xfrm>
            <a:off x="6876256" y="1203598"/>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14" name="TextBox 113">
            <a:extLst>
              <a:ext uri="{FF2B5EF4-FFF2-40B4-BE49-F238E27FC236}">
                <a16:creationId xmlns="" xmlns:a16="http://schemas.microsoft.com/office/drawing/2014/main" id="{6ECF800B-C755-FD4C-8704-BB42D910CD1F}"/>
              </a:ext>
            </a:extLst>
          </p:cNvPr>
          <p:cNvSpPr txBox="1"/>
          <p:nvPr/>
        </p:nvSpPr>
        <p:spPr>
          <a:xfrm>
            <a:off x="6498574" y="1367364"/>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09/10 DSC ChMC</a:t>
            </a:r>
          </a:p>
        </p:txBody>
      </p:sp>
      <p:sp>
        <p:nvSpPr>
          <p:cNvPr id="116" name="Triangle 123">
            <a:extLst>
              <a:ext uri="{FF2B5EF4-FFF2-40B4-BE49-F238E27FC236}">
                <a16:creationId xmlns="" xmlns:a16="http://schemas.microsoft.com/office/drawing/2014/main" id="{6F9210BC-760F-B640-8FBC-6D5BC3A96AFB}"/>
              </a:ext>
            </a:extLst>
          </p:cNvPr>
          <p:cNvSpPr/>
          <p:nvPr/>
        </p:nvSpPr>
        <p:spPr>
          <a:xfrm>
            <a:off x="7073959" y="3579862"/>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17" name="TextBox 116">
            <a:extLst>
              <a:ext uri="{FF2B5EF4-FFF2-40B4-BE49-F238E27FC236}">
                <a16:creationId xmlns="" xmlns:a16="http://schemas.microsoft.com/office/drawing/2014/main" id="{6ECF800B-C755-FD4C-8704-BB42D910CD1F}"/>
              </a:ext>
            </a:extLst>
          </p:cNvPr>
          <p:cNvSpPr txBox="1"/>
          <p:nvPr/>
        </p:nvSpPr>
        <p:spPr>
          <a:xfrm>
            <a:off x="6732240" y="3739209"/>
            <a:ext cx="622839" cy="128685"/>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16/10 CoMC</a:t>
            </a:r>
          </a:p>
        </p:txBody>
      </p:sp>
    </p:spTree>
    <p:extLst>
      <p:ext uri="{BB962C8B-B14F-4D97-AF65-F5344CB8AC3E}">
        <p14:creationId xmlns:p14="http://schemas.microsoft.com/office/powerpoint/2010/main" val="1174216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 Of Task Force Funding</a:t>
            </a:r>
          </a:p>
        </p:txBody>
      </p:sp>
      <p:pic>
        <p:nvPicPr>
          <p:cNvPr id="3" name="Picture 2">
            <a:extLst>
              <a:ext uri="{FF2B5EF4-FFF2-40B4-BE49-F238E27FC236}">
                <a16:creationId xmlns="" xmlns:a16="http://schemas.microsoft.com/office/drawing/2014/main" id="{9C4315D6-DA19-425A-BDB8-6F4929187651}"/>
              </a:ext>
            </a:extLst>
          </p:cNvPr>
          <p:cNvPicPr>
            <a:picLocks noChangeAspect="1"/>
          </p:cNvPicPr>
          <p:nvPr/>
        </p:nvPicPr>
        <p:blipFill>
          <a:blip r:embed="rId3"/>
          <a:stretch>
            <a:fillRect/>
          </a:stretch>
        </p:blipFill>
        <p:spPr>
          <a:xfrm>
            <a:off x="251520" y="699542"/>
            <a:ext cx="8229600" cy="4267033"/>
          </a:xfrm>
          <a:prstGeom prst="rect">
            <a:avLst/>
          </a:prstGeom>
        </p:spPr>
      </p:pic>
    </p:spTree>
    <p:extLst>
      <p:ext uri="{BB962C8B-B14F-4D97-AF65-F5344CB8AC3E}">
        <p14:creationId xmlns:p14="http://schemas.microsoft.com/office/powerpoint/2010/main" val="981284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Down Arrow 36"/>
          <p:cNvSpPr/>
          <p:nvPr/>
        </p:nvSpPr>
        <p:spPr>
          <a:xfrm>
            <a:off x="6300192"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57" name="Down Arrow 56"/>
          <p:cNvSpPr/>
          <p:nvPr/>
        </p:nvSpPr>
        <p:spPr>
          <a:xfrm>
            <a:off x="5436096"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 name="Title 1"/>
          <p:cNvSpPr>
            <a:spLocks noGrp="1"/>
          </p:cNvSpPr>
          <p:nvPr>
            <p:ph type="title"/>
          </p:nvPr>
        </p:nvSpPr>
        <p:spPr>
          <a:xfrm>
            <a:off x="457200" y="123478"/>
            <a:ext cx="8229600" cy="539940"/>
          </a:xfrm>
        </p:spPr>
        <p:txBody>
          <a:bodyPr>
            <a:normAutofit/>
          </a:bodyPr>
          <a:lstStyle/>
          <a:p>
            <a:r>
              <a:rPr lang="en-GB" dirty="0"/>
              <a:t>Recommendations - where we are</a:t>
            </a:r>
          </a:p>
        </p:txBody>
      </p:sp>
      <p:sp>
        <p:nvSpPr>
          <p:cNvPr id="24" name="Rectangle 23"/>
          <p:cNvSpPr/>
          <p:nvPr/>
        </p:nvSpPr>
        <p:spPr>
          <a:xfrm>
            <a:off x="3851920" y="1986686"/>
            <a:ext cx="1440160" cy="122970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prstClr val="white"/>
                </a:solidFill>
              </a:rPr>
              <a:t>4 lines MOD –  (3.2.1) = 3 MODS – 1 sponsored Total  0692), 2 sponsored British Gas 0690 &amp; 0691</a:t>
            </a:r>
          </a:p>
        </p:txBody>
      </p:sp>
      <p:sp>
        <p:nvSpPr>
          <p:cNvPr id="33" name="Down Arrow 32"/>
          <p:cNvSpPr/>
          <p:nvPr/>
        </p:nvSpPr>
        <p:spPr>
          <a:xfrm>
            <a:off x="726762" y="1473630"/>
            <a:ext cx="732784" cy="18954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35" name="Down Arrow 34"/>
          <p:cNvSpPr/>
          <p:nvPr/>
        </p:nvSpPr>
        <p:spPr>
          <a:xfrm>
            <a:off x="4199256"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grpSp>
        <p:nvGrpSpPr>
          <p:cNvPr id="5" name="Group 4"/>
          <p:cNvGrpSpPr/>
          <p:nvPr/>
        </p:nvGrpSpPr>
        <p:grpSpPr>
          <a:xfrm>
            <a:off x="604910" y="3405463"/>
            <a:ext cx="4255122" cy="943979"/>
            <a:chOff x="741970" y="2636912"/>
            <a:chExt cx="5265331" cy="1896211"/>
          </a:xfrm>
        </p:grpSpPr>
        <p:sp>
          <p:nvSpPr>
            <p:cNvPr id="22" name="Rectangle 21"/>
            <p:cNvSpPr/>
            <p:nvPr/>
          </p:nvSpPr>
          <p:spPr>
            <a:xfrm>
              <a:off x="741970" y="2636912"/>
              <a:ext cx="5265331" cy="672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25 Future review</a:t>
              </a:r>
            </a:p>
          </p:txBody>
        </p:sp>
        <p:sp>
          <p:nvSpPr>
            <p:cNvPr id="47" name="Rectangle 46"/>
            <p:cNvSpPr/>
            <p:nvPr/>
          </p:nvSpPr>
          <p:spPr>
            <a:xfrm>
              <a:off x="1195716" y="3909054"/>
              <a:ext cx="801931" cy="62406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10 review August</a:t>
              </a:r>
              <a:endParaRPr lang="en-GB" sz="900" dirty="0">
                <a:solidFill>
                  <a:prstClr val="white"/>
                </a:solidFill>
              </a:endParaRPr>
            </a:p>
          </p:txBody>
        </p:sp>
        <p:sp>
          <p:nvSpPr>
            <p:cNvPr id="48" name="Down Arrow 47"/>
            <p:cNvSpPr/>
            <p:nvPr/>
          </p:nvSpPr>
          <p:spPr>
            <a:xfrm>
              <a:off x="1195716" y="3308987"/>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grpSp>
      <p:sp>
        <p:nvSpPr>
          <p:cNvPr id="38" name="Rectangle 37"/>
          <p:cNvSpPr/>
          <p:nvPr/>
        </p:nvSpPr>
        <p:spPr>
          <a:xfrm>
            <a:off x="2123729" y="1986686"/>
            <a:ext cx="878733" cy="68428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prstClr val="white"/>
                </a:solidFill>
              </a:rPr>
              <a:t>4 lines MOD 0681 – EON</a:t>
            </a:r>
          </a:p>
        </p:txBody>
      </p:sp>
      <p:sp>
        <p:nvSpPr>
          <p:cNvPr id="39" name="Down Arrow 38"/>
          <p:cNvSpPr/>
          <p:nvPr/>
        </p:nvSpPr>
        <p:spPr>
          <a:xfrm>
            <a:off x="2195736"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3" name="Rectangle 42"/>
          <p:cNvSpPr/>
          <p:nvPr/>
        </p:nvSpPr>
        <p:spPr>
          <a:xfrm>
            <a:off x="7760389" y="1492254"/>
            <a:ext cx="1276107" cy="207128"/>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50 CLOSED</a:t>
            </a:r>
          </a:p>
        </p:txBody>
      </p:sp>
      <p:sp>
        <p:nvSpPr>
          <p:cNvPr id="6" name="TextBox 5"/>
          <p:cNvSpPr txBox="1"/>
          <p:nvPr/>
        </p:nvSpPr>
        <p:spPr>
          <a:xfrm>
            <a:off x="7691113" y="4700632"/>
            <a:ext cx="929752" cy="400110"/>
          </a:xfrm>
          <a:prstGeom prst="rect">
            <a:avLst/>
          </a:prstGeom>
          <a:noFill/>
        </p:spPr>
        <p:txBody>
          <a:bodyPr wrap="square" rtlCol="0">
            <a:spAutoFit/>
          </a:bodyPr>
          <a:lstStyle/>
          <a:p>
            <a:r>
              <a:rPr lang="en-GB" sz="1000" dirty="0">
                <a:solidFill>
                  <a:prstClr val="black"/>
                </a:solidFill>
              </a:rPr>
              <a:t>As at 24/07/19</a:t>
            </a:r>
          </a:p>
        </p:txBody>
      </p:sp>
      <p:sp>
        <p:nvSpPr>
          <p:cNvPr id="51" name="Rectangle 50"/>
          <p:cNvSpPr/>
          <p:nvPr/>
        </p:nvSpPr>
        <p:spPr>
          <a:xfrm>
            <a:off x="2987824" y="1986686"/>
            <a:ext cx="907372" cy="123467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prstClr val="white"/>
                </a:solidFill>
              </a:rPr>
              <a:t>9 lines MOD – Scottish Power (12.2) = 1 MOD – sponsored 0693R</a:t>
            </a:r>
          </a:p>
        </p:txBody>
      </p:sp>
      <p:sp>
        <p:nvSpPr>
          <p:cNvPr id="52" name="Down Arrow 51"/>
          <p:cNvSpPr/>
          <p:nvPr/>
        </p:nvSpPr>
        <p:spPr>
          <a:xfrm>
            <a:off x="3059832" y="1437625"/>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4" name="Bent Arrow 3"/>
          <p:cNvSpPr/>
          <p:nvPr/>
        </p:nvSpPr>
        <p:spPr>
          <a:xfrm rot="5400000">
            <a:off x="7854275" y="1117163"/>
            <a:ext cx="389390" cy="28803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42" name="Rectangle 41"/>
          <p:cNvSpPr/>
          <p:nvPr/>
        </p:nvSpPr>
        <p:spPr>
          <a:xfrm>
            <a:off x="7760390" y="1710346"/>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11 do nothing</a:t>
            </a:r>
          </a:p>
        </p:txBody>
      </p:sp>
      <p:sp>
        <p:nvSpPr>
          <p:cNvPr id="44" name="Rectangle 43"/>
          <p:cNvSpPr/>
          <p:nvPr/>
        </p:nvSpPr>
        <p:spPr>
          <a:xfrm>
            <a:off x="7760390" y="1928437"/>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2 BAU</a:t>
            </a:r>
          </a:p>
        </p:txBody>
      </p:sp>
      <p:sp>
        <p:nvSpPr>
          <p:cNvPr id="49" name="Rectangle 48"/>
          <p:cNvSpPr/>
          <p:nvPr/>
        </p:nvSpPr>
        <p:spPr>
          <a:xfrm>
            <a:off x="7760390" y="2146529"/>
            <a:ext cx="1276107" cy="20712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11 completed</a:t>
            </a:r>
          </a:p>
        </p:txBody>
      </p:sp>
      <p:sp>
        <p:nvSpPr>
          <p:cNvPr id="50" name="Rectangle 49"/>
          <p:cNvSpPr/>
          <p:nvPr/>
        </p:nvSpPr>
        <p:spPr>
          <a:xfrm>
            <a:off x="7760390" y="2364622"/>
            <a:ext cx="1276107" cy="47715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26 other options progressed</a:t>
            </a:r>
          </a:p>
        </p:txBody>
      </p:sp>
      <p:sp>
        <p:nvSpPr>
          <p:cNvPr id="64" name="Rectangle 63"/>
          <p:cNvSpPr/>
          <p:nvPr/>
        </p:nvSpPr>
        <p:spPr>
          <a:xfrm>
            <a:off x="2339752" y="4038766"/>
            <a:ext cx="720080" cy="31067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7 review November</a:t>
            </a:r>
            <a:endParaRPr lang="en-GB" sz="900" dirty="0">
              <a:solidFill>
                <a:prstClr val="white"/>
              </a:solidFill>
            </a:endParaRPr>
          </a:p>
        </p:txBody>
      </p:sp>
      <p:sp>
        <p:nvSpPr>
          <p:cNvPr id="65" name="Down Arrow 64"/>
          <p:cNvSpPr/>
          <p:nvPr/>
        </p:nvSpPr>
        <p:spPr>
          <a:xfrm>
            <a:off x="2411760" y="3740039"/>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66" name="Rectangle 65"/>
          <p:cNvSpPr/>
          <p:nvPr/>
        </p:nvSpPr>
        <p:spPr>
          <a:xfrm>
            <a:off x="3635896" y="4038766"/>
            <a:ext cx="720080" cy="31067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8 review December</a:t>
            </a:r>
            <a:endParaRPr lang="en-GB" sz="900" dirty="0">
              <a:solidFill>
                <a:prstClr val="white"/>
              </a:solidFill>
            </a:endParaRPr>
          </a:p>
        </p:txBody>
      </p:sp>
      <p:sp>
        <p:nvSpPr>
          <p:cNvPr id="67" name="Down Arrow 66"/>
          <p:cNvSpPr/>
          <p:nvPr/>
        </p:nvSpPr>
        <p:spPr>
          <a:xfrm>
            <a:off x="3670424" y="3740039"/>
            <a:ext cx="592192" cy="334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20" name="Rectangle 19"/>
          <p:cNvSpPr/>
          <p:nvPr/>
        </p:nvSpPr>
        <p:spPr>
          <a:xfrm>
            <a:off x="251520" y="1005459"/>
            <a:ext cx="7645650" cy="468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prstClr val="white"/>
                </a:solidFill>
              </a:rPr>
              <a:t>14 finding &amp; recommendations = 95 recommendation lines</a:t>
            </a:r>
          </a:p>
        </p:txBody>
      </p:sp>
      <p:sp>
        <p:nvSpPr>
          <p:cNvPr id="61" name="Rectangle 60"/>
          <p:cNvSpPr/>
          <p:nvPr/>
        </p:nvSpPr>
        <p:spPr>
          <a:xfrm>
            <a:off x="5292081" y="1986686"/>
            <a:ext cx="876800" cy="68428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prstClr val="white"/>
                </a:solidFill>
              </a:rPr>
              <a:t>2 lines Xoserve drafted MODs 3.2.5</a:t>
            </a:r>
          </a:p>
        </p:txBody>
      </p:sp>
      <p:sp>
        <p:nvSpPr>
          <p:cNvPr id="41" name="Rectangle 40"/>
          <p:cNvSpPr/>
          <p:nvPr/>
        </p:nvSpPr>
        <p:spPr>
          <a:xfrm>
            <a:off x="6156177" y="1986686"/>
            <a:ext cx="878201" cy="68428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prstClr val="white"/>
                </a:solidFill>
              </a:rPr>
              <a:t>1 line MOD 0699 Scottish Power</a:t>
            </a:r>
          </a:p>
        </p:txBody>
      </p:sp>
    </p:spTree>
    <p:extLst>
      <p:ext uri="{BB962C8B-B14F-4D97-AF65-F5344CB8AC3E}">
        <p14:creationId xmlns:p14="http://schemas.microsoft.com/office/powerpoint/2010/main" val="782824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 Force Next Steps</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a:bodyPr>
          <a:lstStyle/>
          <a:p>
            <a:r>
              <a:rPr lang="en-GB" sz="1800" dirty="0"/>
              <a:t>Use the UNC UIG Work Group as the mechanism to </a:t>
            </a:r>
            <a:r>
              <a:rPr lang="en-GB" sz="1800" b="1" dirty="0"/>
              <a:t>share progress </a:t>
            </a:r>
            <a:r>
              <a:rPr lang="en-GB" sz="1800" dirty="0"/>
              <a:t>on all recommendations where options residing with Xoserve.</a:t>
            </a:r>
          </a:p>
          <a:p>
            <a:r>
              <a:rPr lang="en-GB" sz="1800" dirty="0"/>
              <a:t>Provide updates to the “</a:t>
            </a:r>
            <a:r>
              <a:rPr lang="en-GB" sz="1800" b="1" dirty="0"/>
              <a:t>Recommendation Tracker</a:t>
            </a:r>
            <a:r>
              <a:rPr lang="en-GB" sz="1800" dirty="0"/>
              <a:t>” in line with UNC UIG Work Group timescales.</a:t>
            </a:r>
          </a:p>
          <a:p>
            <a:r>
              <a:rPr lang="en-GB" sz="1800" b="1" dirty="0"/>
              <a:t>Assess existing investigation lines</a:t>
            </a:r>
            <a:r>
              <a:rPr lang="en-GB" sz="1800" dirty="0"/>
              <a:t> to work towards close down activates.</a:t>
            </a:r>
          </a:p>
          <a:p>
            <a:r>
              <a:rPr lang="en-GB" sz="1800" b="1" dirty="0"/>
              <a:t>Supporting MOD development </a:t>
            </a:r>
            <a:r>
              <a:rPr lang="en-GB" sz="1800" dirty="0"/>
              <a:t>to progress all live and draft modifications.</a:t>
            </a:r>
          </a:p>
          <a:p>
            <a:r>
              <a:rPr lang="en-GB" sz="1800" b="1" dirty="0"/>
              <a:t>Continue with </a:t>
            </a:r>
            <a:r>
              <a:rPr lang="en-GB" sz="1800" dirty="0"/>
              <a:t>complex machine learning activities with Analytics partner &amp; share outputs with the Industry.</a:t>
            </a:r>
          </a:p>
        </p:txBody>
      </p:sp>
    </p:spTree>
    <p:extLst>
      <p:ext uri="{BB962C8B-B14F-4D97-AF65-F5344CB8AC3E}">
        <p14:creationId xmlns:p14="http://schemas.microsoft.com/office/powerpoint/2010/main" val="2464677990"/>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10" ma:contentTypeDescription="Create a new document." ma:contentTypeScope="" ma:versionID="ff4a265c5312bb5ac9b6a6dde5a5a865">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54a99f3b233113e750cad3d07ae3ea5a"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1B2E31-4703-4F4D-BB47-74A8364BAC36}">
  <ds:schemaRefs>
    <ds:schemaRef ds:uri="http://purl.org/dc/dcmitype/"/>
    <ds:schemaRef ds:uri="5844fa40-a696-4ac9-bd38-c0330d295109"/>
    <ds:schemaRef ds:uri="http://schemas.microsoft.com/office/2006/metadata/properties"/>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http://purl.org/dc/terms/"/>
    <ds:schemaRef ds:uri="c78a4dae-5fc0-4ed3-ad80-da51122ab114"/>
    <ds:schemaRef ds:uri="http://www.w3.org/XML/1998/namespace"/>
  </ds:schemaRefs>
</ds:datastoreItem>
</file>

<file path=customXml/itemProps2.xml><?xml version="1.0" encoding="utf-8"?>
<ds:datastoreItem xmlns:ds="http://schemas.openxmlformats.org/officeDocument/2006/customXml" ds:itemID="{4C1E7C43-5E78-4FC8-A67E-94733C422D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4fa40-a696-4ac9-bd38-c0330d295109"/>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24919</TotalTime>
  <Words>689</Words>
  <Application>Microsoft Office PowerPoint</Application>
  <PresentationFormat>On-screen Show (16:9)</PresentationFormat>
  <Paragraphs>195</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xoserve templates</vt:lpstr>
      <vt:lpstr>UIG Task Force Progress Report</vt:lpstr>
      <vt:lpstr>Background</vt:lpstr>
      <vt:lpstr>UIG Task Force: Dashboard</vt:lpstr>
      <vt:lpstr>Plan on Page new</vt:lpstr>
      <vt:lpstr>Overview Of Task Force Funding</vt:lpstr>
      <vt:lpstr>Recommendations - where we are</vt:lpstr>
      <vt:lpstr>Task Force Next Steps</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185</cp:revision>
  <cp:lastPrinted>2019-07-25T08:08:54Z</cp:lastPrinted>
  <dcterms:created xsi:type="dcterms:W3CDTF">2018-09-02T17:12:15Z</dcterms:created>
  <dcterms:modified xsi:type="dcterms:W3CDTF">2019-08-06T12:34:30Z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-1339181547</vt:i4>
  </property>
  <property fmtid="{D5CDD505-2E9C-101B-9397-08002B2CF9AE}" pid="3" name="_NewReviewCycle">
    <vt:lpwstr/>
  </property>
  <property fmtid="{D5CDD505-2E9C-101B-9397-08002B2CF9AE}" pid="4" name="_EmailSubject">
    <vt:lpwstr>August CoMC material</vt:lpwstr>
  </property>
  <property fmtid="{D5CDD505-2E9C-101B-9397-08002B2CF9AE}" pid="5" name="_AuthorEmail">
    <vt:lpwstr>angela.clarke@xoserve.com</vt:lpwstr>
  </property>
  <property fmtid="{D5CDD505-2E9C-101B-9397-08002B2CF9AE}" pid="6" name="_AuthorEmailDisplayName">
    <vt:lpwstr>Clarke, Angela</vt:lpwstr>
  </property>
  <property fmtid="{D5CDD505-2E9C-101B-9397-08002B2CF9AE}" pid="7" name="_PreviousAdHocReviewCycleID">
    <vt:i4>1438235381</vt:i4>
  </property>
  <property fmtid="{D5CDD505-2E9C-101B-9397-08002B2CF9AE}" pid="8" name="ContentTypeId">
    <vt:lpwstr>0x0101002A9D4E94D94ABB48A35A572EF9A60258</vt:lpwstr>
  </property>
</Properties>
</file>