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7"/>
  </p:notesMasterIdLst>
  <p:handoutMasterIdLst>
    <p:handoutMasterId r:id="rId18"/>
  </p:handoutMasterIdLst>
  <p:sldIdLst>
    <p:sldId id="339" r:id="rId6"/>
    <p:sldId id="396" r:id="rId7"/>
    <p:sldId id="398" r:id="rId8"/>
    <p:sldId id="384" r:id="rId9"/>
    <p:sldId id="399" r:id="rId10"/>
    <p:sldId id="400" r:id="rId11"/>
    <p:sldId id="401" r:id="rId12"/>
    <p:sldId id="402" r:id="rId13"/>
    <p:sldId id="403" r:id="rId14"/>
    <p:sldId id="405" r:id="rId15"/>
    <p:sldId id="404" r:id="rId16"/>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35" autoAdjust="0"/>
    <p:restoredTop sz="94671" autoAdjust="0"/>
  </p:normalViewPr>
  <p:slideViewPr>
    <p:cSldViewPr snapToObjects="1">
      <p:cViewPr varScale="1">
        <p:scale>
          <a:sx n="93" d="100"/>
          <a:sy n="93" d="100"/>
        </p:scale>
        <p:origin x="-1116"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31/07/2019</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31/07/2019</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025" y="741363"/>
            <a:ext cx="6578600"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AFCE3B-317D-4AE0-BC7F-8267412B7C4C}" type="slidenum">
              <a:rPr lang="en-GB" smtClean="0"/>
              <a:t>4</a:t>
            </a:fld>
            <a:endParaRPr lang="en-GB"/>
          </a:p>
        </p:txBody>
      </p:sp>
    </p:spTree>
    <p:extLst>
      <p:ext uri="{BB962C8B-B14F-4D97-AF65-F5344CB8AC3E}">
        <p14:creationId xmlns:p14="http://schemas.microsoft.com/office/powerpoint/2010/main" val="2642619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8" y="4443962"/>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iming>
    <p:tnLst>
      <p:par>
        <p:cTn id="1" dur="indefinite" restart="never" nodeType="tmRoot"/>
      </p:par>
    </p:tnLst>
  </p:timing>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smtClean="0"/>
              <a:t>DSC </a:t>
            </a:r>
            <a:r>
              <a:rPr lang="en-US" sz="3200" dirty="0" err="1" smtClean="0"/>
              <a:t>ChMC</a:t>
            </a:r>
            <a:r>
              <a:rPr lang="en-US" sz="3200" dirty="0" smtClean="0"/>
              <a:t> Switching </a:t>
            </a:r>
            <a:r>
              <a:rPr lang="en-US" sz="3200" dirty="0" err="1" smtClean="0"/>
              <a:t>Programme</a:t>
            </a:r>
            <a:r>
              <a:rPr lang="en-US" sz="3200" dirty="0" smtClean="0"/>
              <a:t> Update</a:t>
            </a:r>
            <a:r>
              <a:rPr lang="en-US" sz="3200" dirty="0"/>
              <a:t/>
            </a:r>
            <a:br>
              <a:rPr lang="en-US" sz="3200" dirty="0"/>
            </a:br>
            <a:r>
              <a:rPr lang="en-US" sz="3100" dirty="0" smtClean="0"/>
              <a:t>10</a:t>
            </a:r>
            <a:r>
              <a:rPr lang="en-US" sz="3100" baseline="30000" dirty="0" smtClean="0"/>
              <a:t>th</a:t>
            </a:r>
            <a:r>
              <a:rPr lang="en-US" sz="3100" dirty="0" smtClean="0"/>
              <a:t> July 2019</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020491"/>
            <a:ext cx="7772400" cy="1102519"/>
          </a:xfrm>
        </p:spPr>
        <p:txBody>
          <a:bodyPr>
            <a:normAutofit/>
          </a:bodyPr>
          <a:lstStyle/>
          <a:p>
            <a:r>
              <a:rPr lang="en-GB" sz="3600" dirty="0" smtClean="0"/>
              <a:t>Funding status</a:t>
            </a:r>
            <a:endParaRPr lang="en-GB" sz="36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2872" y="3147814"/>
            <a:ext cx="1418257" cy="1418257"/>
          </a:xfrm>
          <a:prstGeom prst="rect">
            <a:avLst/>
          </a:prstGeom>
        </p:spPr>
      </p:pic>
    </p:spTree>
    <p:extLst>
      <p:ext uri="{BB962C8B-B14F-4D97-AF65-F5344CB8AC3E}">
        <p14:creationId xmlns:p14="http://schemas.microsoft.com/office/powerpoint/2010/main" val="2648018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CSSC Funding Status</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221600"/>
            <a:ext cx="8229600" cy="3186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8120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Switching Programme</a:t>
            </a:r>
          </a:p>
        </p:txBody>
      </p:sp>
      <p:sp>
        <p:nvSpPr>
          <p:cNvPr id="3" name="Content Placeholder 2"/>
          <p:cNvSpPr>
            <a:spLocks noGrp="1"/>
          </p:cNvSpPr>
          <p:nvPr>
            <p:ph idx="1"/>
          </p:nvPr>
        </p:nvSpPr>
        <p:spPr/>
        <p:txBody>
          <a:bodyPr>
            <a:normAutofit fontScale="92500" lnSpcReduction="10000"/>
          </a:bodyPr>
          <a:lstStyle/>
          <a:p>
            <a:pPr marL="0" indent="0">
              <a:buNone/>
            </a:pPr>
            <a:r>
              <a:rPr lang="en-GB" sz="1400" dirty="0" smtClean="0"/>
              <a:t>We continue to track at an amber status from a switching programme perspective, we are still pending clarification from the CSS physical </a:t>
            </a:r>
            <a:r>
              <a:rPr lang="en-GB" sz="1400" dirty="0" smtClean="0"/>
              <a:t>design and closeout of open actions at CSSC DSG meetings.</a:t>
            </a:r>
            <a:endParaRPr lang="en-GB" sz="1400" dirty="0" smtClean="0"/>
          </a:p>
          <a:p>
            <a:pPr marL="0" indent="0">
              <a:buNone/>
            </a:pPr>
            <a:endParaRPr lang="en-GB" sz="1400" dirty="0" smtClean="0"/>
          </a:p>
          <a:p>
            <a:pPr marL="0" indent="0">
              <a:buNone/>
            </a:pPr>
            <a:r>
              <a:rPr lang="en-GB" sz="1400" dirty="0" smtClean="0"/>
              <a:t>The next release of the physical design is due on Thursday 1</a:t>
            </a:r>
            <a:r>
              <a:rPr lang="en-GB" sz="1400" baseline="30000" dirty="0" smtClean="0"/>
              <a:t>st</a:t>
            </a:r>
            <a:r>
              <a:rPr lang="en-GB" sz="1400" dirty="0" smtClean="0"/>
              <a:t> August, we will review and comment on this design document as soon as we receive it.  Review and comment discussion and tracking continues via the Ofgem Design forum, the next meeting is being held on Monday 12</a:t>
            </a:r>
            <a:r>
              <a:rPr lang="en-GB" sz="1400" baseline="30000" dirty="0" smtClean="0"/>
              <a:t>th</a:t>
            </a:r>
            <a:r>
              <a:rPr lang="en-GB" sz="1400" dirty="0" smtClean="0"/>
              <a:t> August.  This is the last design forum for review of the physical interface document prior to planned approval on the 23</a:t>
            </a:r>
            <a:r>
              <a:rPr lang="en-GB" sz="1400" baseline="30000" dirty="0" smtClean="0"/>
              <a:t>rd</a:t>
            </a:r>
            <a:r>
              <a:rPr lang="en-GB" sz="1400" dirty="0" smtClean="0"/>
              <a:t> August at Programme Design Authority.</a:t>
            </a:r>
            <a:endParaRPr lang="en-GB" sz="1400" dirty="0"/>
          </a:p>
          <a:p>
            <a:pPr marL="0" indent="0">
              <a:buNone/>
            </a:pPr>
            <a:endParaRPr lang="en-GB" sz="1800" dirty="0" smtClean="0"/>
          </a:p>
          <a:p>
            <a:pPr marL="0" indent="0">
              <a:buNone/>
            </a:pPr>
            <a:r>
              <a:rPr lang="en-GB" sz="1400" dirty="0" smtClean="0"/>
              <a:t>Sunday 21st July saw the release of the full end to end Core system and Services Integration Approach document (CSSIA).  The review of this document is an industry wide activity with parties only having five days for review and comment with the deadline being Friday 26</a:t>
            </a:r>
            <a:r>
              <a:rPr lang="en-GB" sz="1400" baseline="30000" dirty="0" smtClean="0"/>
              <a:t>th</a:t>
            </a:r>
            <a:r>
              <a:rPr lang="en-GB" sz="1400" dirty="0" smtClean="0"/>
              <a:t> July 2019.</a:t>
            </a:r>
            <a:endParaRPr lang="en-GB" sz="1500" dirty="0" smtClean="0"/>
          </a:p>
          <a:p>
            <a:pPr marL="0" indent="0">
              <a:buNone/>
            </a:pPr>
            <a:endParaRPr lang="en-GB" sz="1400" dirty="0" smtClean="0"/>
          </a:p>
          <a:p>
            <a:pPr marL="0" indent="0">
              <a:buNone/>
            </a:pPr>
            <a:r>
              <a:rPr lang="en-GB" sz="1400" dirty="0" smtClean="0"/>
              <a:t>Xoserve </a:t>
            </a:r>
            <a:r>
              <a:rPr lang="en-GB" sz="1400" dirty="0"/>
              <a:t>have reviewed this document and </a:t>
            </a:r>
            <a:r>
              <a:rPr lang="en-GB" sz="1400" dirty="0" smtClean="0"/>
              <a:t>returned our comments within the deadline. The </a:t>
            </a:r>
            <a:r>
              <a:rPr lang="en-GB" sz="1400" dirty="0"/>
              <a:t>document is a fair document with the lower level detail being worked up in a number of areas at various technical working groups.  These groups are yet to be set up but from our discussions with the SI we understand these will commence shortly and will run through the Autumn period.</a:t>
            </a:r>
          </a:p>
          <a:p>
            <a:pPr marL="0" indent="0">
              <a:buNone/>
            </a:pPr>
            <a:endParaRPr lang="en-GB" sz="1400" dirty="0"/>
          </a:p>
          <a:p>
            <a:pPr marL="0" indent="0">
              <a:buNone/>
            </a:pPr>
            <a:endParaRPr lang="en-GB" dirty="0"/>
          </a:p>
        </p:txBody>
      </p:sp>
    </p:spTree>
    <p:extLst>
      <p:ext uri="{BB962C8B-B14F-4D97-AF65-F5344CB8AC3E}">
        <p14:creationId xmlns:p14="http://schemas.microsoft.com/office/powerpoint/2010/main" val="378987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Switching Programme</a:t>
            </a:r>
            <a:endParaRPr lang="en-GB" dirty="0"/>
          </a:p>
        </p:txBody>
      </p:sp>
      <p:sp>
        <p:nvSpPr>
          <p:cNvPr id="3" name="Content Placeholder 2"/>
          <p:cNvSpPr>
            <a:spLocks noGrp="1"/>
          </p:cNvSpPr>
          <p:nvPr>
            <p:ph idx="1"/>
          </p:nvPr>
        </p:nvSpPr>
        <p:spPr/>
        <p:txBody>
          <a:bodyPr>
            <a:normAutofit/>
          </a:bodyPr>
          <a:lstStyle/>
          <a:p>
            <a:pPr marL="0" indent="0">
              <a:buNone/>
            </a:pPr>
            <a:r>
              <a:rPr lang="en-GB" sz="1400" dirty="0"/>
              <a:t>A revised CSS Integrated plan (CSSIP) has been released by </a:t>
            </a:r>
            <a:r>
              <a:rPr lang="en-GB" sz="1400" dirty="0" smtClean="0"/>
              <a:t>Netcompany</a:t>
            </a:r>
            <a:r>
              <a:rPr lang="en-GB" sz="1400" dirty="0" smtClean="0"/>
              <a:t>.  </a:t>
            </a:r>
            <a:r>
              <a:rPr lang="en-GB" sz="1400" dirty="0"/>
              <a:t>Xoserve and Netcompany met </a:t>
            </a:r>
            <a:r>
              <a:rPr lang="en-GB" sz="1400" dirty="0" smtClean="0"/>
              <a:t>week  Tuesday 23</a:t>
            </a:r>
            <a:r>
              <a:rPr lang="en-GB" sz="1400" baseline="30000" dirty="0" smtClean="0"/>
              <a:t>rd</a:t>
            </a:r>
            <a:r>
              <a:rPr lang="en-GB" sz="1400" dirty="0" smtClean="0"/>
              <a:t> July </a:t>
            </a:r>
            <a:r>
              <a:rPr lang="en-GB" sz="1400" dirty="0"/>
              <a:t>for a detailed walk through of the CSSIP to understand how </a:t>
            </a:r>
            <a:r>
              <a:rPr lang="en-GB" sz="1400" dirty="0" err="1"/>
              <a:t>Xoserve’s</a:t>
            </a:r>
            <a:r>
              <a:rPr lang="en-GB" sz="1400" dirty="0"/>
              <a:t> consequential plan links into the CSSIP.  </a:t>
            </a:r>
            <a:endParaRPr lang="en-GB" sz="1400" dirty="0" smtClean="0"/>
          </a:p>
          <a:p>
            <a:pPr marL="0" indent="0">
              <a:buNone/>
            </a:pPr>
            <a:endParaRPr lang="en-GB" sz="1400" dirty="0" smtClean="0"/>
          </a:p>
          <a:p>
            <a:pPr marL="0" indent="0">
              <a:buNone/>
            </a:pPr>
            <a:r>
              <a:rPr lang="en-GB" sz="1400" dirty="0" smtClean="0"/>
              <a:t>This </a:t>
            </a:r>
            <a:r>
              <a:rPr lang="en-GB" sz="1400" dirty="0"/>
              <a:t>was a very constructive and collaborative meeting during which Xoserve walked through our consequential delivery plans highlighting dependencies and issues against some of the CSSIP tasks.  Joint actions have been taken for corrective action and CSSIP update where required.  </a:t>
            </a:r>
          </a:p>
          <a:p>
            <a:pPr marL="0" indent="0">
              <a:buNone/>
            </a:pPr>
            <a:endParaRPr lang="en-GB" sz="1400" dirty="0" smtClean="0"/>
          </a:p>
          <a:p>
            <a:pPr marL="0" indent="0">
              <a:buNone/>
            </a:pPr>
            <a:r>
              <a:rPr lang="en-GB" sz="1400" dirty="0" smtClean="0"/>
              <a:t>PWC are hosting two Industry forums for a walkthrough the  revised CSSIP.  This event is being held on two dates one in London and one in Solihull.  The dates are as follows:</a:t>
            </a:r>
          </a:p>
          <a:p>
            <a:r>
              <a:rPr lang="en-GB" sz="1400" dirty="0" smtClean="0"/>
              <a:t>8</a:t>
            </a:r>
            <a:r>
              <a:rPr lang="en-GB" sz="1400" baseline="30000" dirty="0" smtClean="0"/>
              <a:t>th</a:t>
            </a:r>
            <a:r>
              <a:rPr lang="en-GB" sz="1400" dirty="0" smtClean="0"/>
              <a:t> August – Solihull</a:t>
            </a:r>
          </a:p>
          <a:p>
            <a:r>
              <a:rPr lang="en-GB" sz="1400" dirty="0" smtClean="0"/>
              <a:t>9</a:t>
            </a:r>
            <a:r>
              <a:rPr lang="en-GB" sz="1400" baseline="30000" dirty="0" smtClean="0"/>
              <a:t>th</a:t>
            </a:r>
            <a:r>
              <a:rPr lang="en-GB" sz="1400" dirty="0" smtClean="0"/>
              <a:t> August - London  </a:t>
            </a:r>
            <a:endParaRPr lang="en-GB" sz="1400" dirty="0"/>
          </a:p>
        </p:txBody>
      </p:sp>
    </p:spTree>
    <p:extLst>
      <p:ext uri="{BB962C8B-B14F-4D97-AF65-F5344CB8AC3E}">
        <p14:creationId xmlns:p14="http://schemas.microsoft.com/office/powerpoint/2010/main" val="234808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t>
            </a:r>
            <a:r>
              <a:rPr lang="en-GB" dirty="0"/>
              <a:t>Switching </a:t>
            </a:r>
            <a:r>
              <a:rPr lang="en-GB" dirty="0" smtClean="0"/>
              <a:t>Programme</a:t>
            </a:r>
            <a:endParaRPr lang="en-GB" dirty="0"/>
          </a:p>
        </p:txBody>
      </p:sp>
      <p:sp>
        <p:nvSpPr>
          <p:cNvPr id="3" name="Content Placeholder 2"/>
          <p:cNvSpPr>
            <a:spLocks noGrp="1"/>
          </p:cNvSpPr>
          <p:nvPr>
            <p:ph idx="1"/>
          </p:nvPr>
        </p:nvSpPr>
        <p:spPr>
          <a:xfrm>
            <a:off x="457200" y="761058"/>
            <a:ext cx="8229600" cy="3970932"/>
          </a:xfrm>
        </p:spPr>
        <p:txBody>
          <a:bodyPr>
            <a:normAutofit/>
          </a:bodyPr>
          <a:lstStyle/>
          <a:p>
            <a:pPr marL="0" indent="0">
              <a:buNone/>
            </a:pPr>
            <a:r>
              <a:rPr lang="en-GB" sz="1400" dirty="0" err="1" smtClean="0"/>
              <a:t>Xoserve’s</a:t>
            </a:r>
            <a:r>
              <a:rPr lang="en-GB" sz="1400" dirty="0" smtClean="0"/>
              <a:t> detailed design phase continues with the majority of external industry workshops completed.  The following workshops and topics remain:</a:t>
            </a:r>
          </a:p>
          <a:p>
            <a:pPr marL="0" indent="0">
              <a:buNone/>
            </a:pPr>
            <a:endParaRPr lang="en-GB" sz="1400" dirty="0"/>
          </a:p>
          <a:p>
            <a:r>
              <a:rPr lang="en-GB" sz="1400" dirty="0" smtClean="0"/>
              <a:t>16</a:t>
            </a:r>
            <a:r>
              <a:rPr lang="en-GB" sz="1400" baseline="30000" dirty="0" smtClean="0"/>
              <a:t>th</a:t>
            </a:r>
            <a:r>
              <a:rPr lang="en-GB" sz="1400" dirty="0" smtClean="0"/>
              <a:t> August</a:t>
            </a:r>
          </a:p>
          <a:p>
            <a:pPr lvl="1"/>
            <a:r>
              <a:rPr lang="en-GB" sz="1200" dirty="0" smtClean="0"/>
              <a:t>Data Enquiry</a:t>
            </a:r>
          </a:p>
          <a:p>
            <a:pPr lvl="1"/>
            <a:r>
              <a:rPr lang="en-GB" sz="1200" dirty="0" smtClean="0"/>
              <a:t>File Formats and API’s</a:t>
            </a:r>
          </a:p>
          <a:p>
            <a:pPr marL="457200" lvl="1" indent="0">
              <a:buNone/>
            </a:pPr>
            <a:endParaRPr lang="en-GB" sz="1200" dirty="0"/>
          </a:p>
          <a:p>
            <a:pPr indent="-285750"/>
            <a:r>
              <a:rPr lang="en-GB" sz="1400" dirty="0" smtClean="0"/>
              <a:t>4</a:t>
            </a:r>
            <a:r>
              <a:rPr lang="en-GB" sz="1400" baseline="30000" dirty="0" smtClean="0"/>
              <a:t>th</a:t>
            </a:r>
            <a:r>
              <a:rPr lang="en-GB" sz="1400" dirty="0" smtClean="0"/>
              <a:t> September and 17</a:t>
            </a:r>
            <a:r>
              <a:rPr lang="en-GB" sz="1400" baseline="30000" dirty="0" smtClean="0"/>
              <a:t>th</a:t>
            </a:r>
            <a:r>
              <a:rPr lang="en-GB" sz="1400" dirty="0" smtClean="0"/>
              <a:t> September are both pencilled in contingency dates</a:t>
            </a:r>
          </a:p>
          <a:p>
            <a:pPr marL="57150" indent="0">
              <a:buNone/>
            </a:pPr>
            <a:endParaRPr lang="en-GB" sz="1400" dirty="0" smtClean="0"/>
          </a:p>
          <a:p>
            <a:pPr marL="57150" indent="0">
              <a:buNone/>
            </a:pPr>
            <a:r>
              <a:rPr lang="en-GB" sz="1400" dirty="0" smtClean="0"/>
              <a:t>Next meeting I will present to you the topics we have covered and the high level design recommendations that have passed into our build phase.  These decisions have been recorded within HLSO slide decks and will be updated and published within the relevant BRD’s.  We will begin to issue change packs from later this month.</a:t>
            </a:r>
          </a:p>
          <a:p>
            <a:pPr marL="57150" indent="0">
              <a:buNone/>
            </a:pPr>
            <a:endParaRPr lang="en-GB" sz="1400" dirty="0"/>
          </a:p>
          <a:p>
            <a:pPr marL="57150" indent="0">
              <a:buNone/>
            </a:pPr>
            <a:endParaRPr lang="en-GB" sz="1400" dirty="0" smtClean="0"/>
          </a:p>
        </p:txBody>
      </p:sp>
    </p:spTree>
    <p:extLst>
      <p:ext uri="{BB962C8B-B14F-4D97-AF65-F5344CB8AC3E}">
        <p14:creationId xmlns:p14="http://schemas.microsoft.com/office/powerpoint/2010/main" val="2068152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020491"/>
            <a:ext cx="7772400" cy="1102519"/>
          </a:xfrm>
        </p:spPr>
        <p:txBody>
          <a:bodyPr>
            <a:normAutofit/>
          </a:bodyPr>
          <a:lstStyle/>
          <a:p>
            <a:r>
              <a:rPr lang="en-GB" sz="3600" dirty="0" smtClean="0"/>
              <a:t>API Discussion</a:t>
            </a:r>
            <a:endParaRPr lang="en-GB" sz="36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62872" y="3147814"/>
            <a:ext cx="1418257" cy="1418257"/>
          </a:xfrm>
          <a:prstGeom prst="rect">
            <a:avLst/>
          </a:prstGeom>
        </p:spPr>
      </p:pic>
    </p:spTree>
    <p:extLst>
      <p:ext uri="{BB962C8B-B14F-4D97-AF65-F5344CB8AC3E}">
        <p14:creationId xmlns:p14="http://schemas.microsoft.com/office/powerpoint/2010/main" val="2815933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API &amp; File interfaces</a:t>
            </a:r>
            <a:endParaRPr lang="en-GB" dirty="0"/>
          </a:p>
        </p:txBody>
      </p:sp>
      <p:grpSp>
        <p:nvGrpSpPr>
          <p:cNvPr id="53" name="Group 52">
            <a:extLst>
              <a:ext uri="{FF2B5EF4-FFF2-40B4-BE49-F238E27FC236}">
                <a16:creationId xmlns="" xmlns:a16="http://schemas.microsoft.com/office/drawing/2014/main" id="{6706CB6B-2046-B846-84E7-5FC04BB226EE}"/>
              </a:ext>
            </a:extLst>
          </p:cNvPr>
          <p:cNvGrpSpPr/>
          <p:nvPr/>
        </p:nvGrpSpPr>
        <p:grpSpPr>
          <a:xfrm>
            <a:off x="4133996" y="1134108"/>
            <a:ext cx="669290" cy="611505"/>
            <a:chOff x="0" y="0"/>
            <a:chExt cx="669290" cy="612561"/>
          </a:xfrm>
        </p:grpSpPr>
        <p:pic>
          <p:nvPicPr>
            <p:cNvPr id="101" name="Picture 100" descr="Image result for people icon">
              <a:extLst>
                <a:ext uri="{FF2B5EF4-FFF2-40B4-BE49-F238E27FC236}">
                  <a16:creationId xmlns="" xmlns:a16="http://schemas.microsoft.com/office/drawing/2014/main" id="{6E95CFEA-6522-8541-BA59-19E7FD62E1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593" y="0"/>
              <a:ext cx="248920" cy="248920"/>
            </a:xfrm>
            <a:prstGeom prst="rect">
              <a:avLst/>
            </a:prstGeom>
            <a:noFill/>
            <a:ln>
              <a:noFill/>
            </a:ln>
          </p:spPr>
        </p:pic>
        <p:sp>
          <p:nvSpPr>
            <p:cNvPr id="102" name="Rectangle 101">
              <a:extLst>
                <a:ext uri="{FF2B5EF4-FFF2-40B4-BE49-F238E27FC236}">
                  <a16:creationId xmlns="" xmlns:a16="http://schemas.microsoft.com/office/drawing/2014/main" id="{86628015-21DA-2345-8FF2-C87F89E05124}"/>
                </a:ext>
              </a:extLst>
            </p:cNvPr>
            <p:cNvSpPr/>
            <p:nvPr/>
          </p:nvSpPr>
          <p:spPr>
            <a:xfrm>
              <a:off x="0" y="185814"/>
              <a:ext cx="669290" cy="4267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750" dirty="0">
                  <a:solidFill>
                    <a:srgbClr val="4472C4"/>
                  </a:solidFill>
                  <a:effectLst/>
                  <a:ea typeface="Calibri" panose="020F0502020204030204" pitchFamily="34" charset="0"/>
                  <a:cs typeface="Times New Roman" panose="02020603050405020304" pitchFamily="18" charset="0"/>
                </a:rPr>
                <a:t>Xoserve</a:t>
              </a:r>
              <a:endParaRPr lang="en-GB" sz="1200" dirty="0">
                <a:effectLst/>
                <a:ea typeface="Calibri" panose="020F0502020204030204" pitchFamily="34" charset="0"/>
                <a:cs typeface="Times New Roman" panose="02020603050405020304" pitchFamily="18" charset="0"/>
              </a:endParaRPr>
            </a:p>
          </p:txBody>
        </p:sp>
      </p:grpSp>
      <p:grpSp>
        <p:nvGrpSpPr>
          <p:cNvPr id="55" name="Group 54">
            <a:extLst>
              <a:ext uri="{FF2B5EF4-FFF2-40B4-BE49-F238E27FC236}">
                <a16:creationId xmlns="" xmlns:a16="http://schemas.microsoft.com/office/drawing/2014/main" id="{9ACF5A0E-CC4B-AC4E-9351-C89766116487}"/>
              </a:ext>
            </a:extLst>
          </p:cNvPr>
          <p:cNvGrpSpPr/>
          <p:nvPr/>
        </p:nvGrpSpPr>
        <p:grpSpPr>
          <a:xfrm>
            <a:off x="6351739" y="1137709"/>
            <a:ext cx="669290" cy="507366"/>
            <a:chOff x="0" y="0"/>
            <a:chExt cx="669290" cy="507835"/>
          </a:xfrm>
        </p:grpSpPr>
        <p:pic>
          <p:nvPicPr>
            <p:cNvPr id="99" name="Picture 98" descr="Image result for people icon">
              <a:extLst>
                <a:ext uri="{FF2B5EF4-FFF2-40B4-BE49-F238E27FC236}">
                  <a16:creationId xmlns="" xmlns:a16="http://schemas.microsoft.com/office/drawing/2014/main" id="{B0B07993-FC02-C44F-A585-5FFFD04F0CF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593" y="0"/>
              <a:ext cx="248920" cy="248920"/>
            </a:xfrm>
            <a:prstGeom prst="rect">
              <a:avLst/>
            </a:prstGeom>
            <a:noFill/>
            <a:ln>
              <a:noFill/>
            </a:ln>
          </p:spPr>
        </p:pic>
        <p:sp>
          <p:nvSpPr>
            <p:cNvPr id="100" name="Rectangle 99">
              <a:extLst>
                <a:ext uri="{FF2B5EF4-FFF2-40B4-BE49-F238E27FC236}">
                  <a16:creationId xmlns="" xmlns:a16="http://schemas.microsoft.com/office/drawing/2014/main" id="{A7F5740D-F0A5-2945-9CAF-E5E82DC36BC8}"/>
                </a:ext>
              </a:extLst>
            </p:cNvPr>
            <p:cNvSpPr/>
            <p:nvPr/>
          </p:nvSpPr>
          <p:spPr>
            <a:xfrm>
              <a:off x="0" y="185814"/>
              <a:ext cx="669290" cy="3220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750" dirty="0">
                  <a:solidFill>
                    <a:srgbClr val="4472C4"/>
                  </a:solidFill>
                  <a:ea typeface="Calibri" panose="020F0502020204030204" pitchFamily="34" charset="0"/>
                  <a:cs typeface="Times New Roman" panose="02020603050405020304" pitchFamily="18" charset="0"/>
                </a:rPr>
                <a:t>Our Customers</a:t>
              </a:r>
              <a:endParaRPr lang="en-GB" sz="1200" dirty="0">
                <a:effectLst/>
                <a:ea typeface="Calibri" panose="020F0502020204030204" pitchFamily="34" charset="0"/>
                <a:cs typeface="Times New Roman" panose="02020603050405020304" pitchFamily="18" charset="0"/>
              </a:endParaRPr>
            </a:p>
          </p:txBody>
        </p:sp>
      </p:grpSp>
      <p:sp>
        <p:nvSpPr>
          <p:cNvPr id="110" name="Left-Right Arrow 213">
            <a:extLst>
              <a:ext uri="{FF2B5EF4-FFF2-40B4-BE49-F238E27FC236}">
                <a16:creationId xmlns="" xmlns:a16="http://schemas.microsoft.com/office/drawing/2014/main" id="{266A9ECC-C4CC-C64B-941C-BAF751266AAB}"/>
              </a:ext>
            </a:extLst>
          </p:cNvPr>
          <p:cNvSpPr/>
          <p:nvPr/>
        </p:nvSpPr>
        <p:spPr>
          <a:xfrm>
            <a:off x="4790637" y="1247694"/>
            <a:ext cx="1453932" cy="192167"/>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1" name="Rectangle 110">
            <a:extLst>
              <a:ext uri="{FF2B5EF4-FFF2-40B4-BE49-F238E27FC236}">
                <a16:creationId xmlns="" xmlns:a16="http://schemas.microsoft.com/office/drawing/2014/main" id="{FD58BE37-2FEA-7140-9276-D69936AC9FC6}"/>
              </a:ext>
            </a:extLst>
          </p:cNvPr>
          <p:cNvSpPr/>
          <p:nvPr/>
        </p:nvSpPr>
        <p:spPr>
          <a:xfrm>
            <a:off x="4852102" y="837584"/>
            <a:ext cx="1407985" cy="39470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800" dirty="0">
                <a:solidFill>
                  <a:schemeClr val="tx1"/>
                </a:solidFill>
                <a:effectLst/>
                <a:ea typeface="Calibri" panose="020F0502020204030204" pitchFamily="34" charset="0"/>
                <a:cs typeface="Times New Roman" panose="02020603050405020304" pitchFamily="18" charset="0"/>
              </a:rPr>
              <a:t>File based </a:t>
            </a:r>
            <a:r>
              <a:rPr lang="en-US" sz="800" dirty="0">
                <a:solidFill>
                  <a:schemeClr val="tx1"/>
                </a:solidFill>
                <a:ea typeface="Calibri" panose="020F0502020204030204" pitchFamily="34" charset="0"/>
                <a:cs typeface="Times New Roman" panose="02020603050405020304" pitchFamily="18" charset="0"/>
              </a:rPr>
              <a:t>(delimited)</a:t>
            </a:r>
            <a:endParaRPr lang="en-US" sz="800" dirty="0">
              <a:solidFill>
                <a:schemeClr val="tx1"/>
              </a:solidFill>
              <a:effectLst/>
              <a:ea typeface="Calibri" panose="020F0502020204030204" pitchFamily="34" charset="0"/>
              <a:cs typeface="Times New Roman" panose="02020603050405020304" pitchFamily="18" charset="0"/>
            </a:endParaRPr>
          </a:p>
          <a:p>
            <a:pPr algn="ctr">
              <a:spcAft>
                <a:spcPts val="0"/>
              </a:spcAft>
            </a:pPr>
            <a:r>
              <a:rPr lang="en-US" sz="800" i="1" dirty="0">
                <a:solidFill>
                  <a:schemeClr val="tx1"/>
                </a:solidFill>
                <a:effectLst/>
                <a:ea typeface="Calibri" panose="020F0502020204030204" pitchFamily="34" charset="0"/>
                <a:cs typeface="Times New Roman" panose="02020603050405020304" pitchFamily="18" charset="0"/>
              </a:rPr>
              <a:t>Existing </a:t>
            </a:r>
            <a:endParaRPr lang="en-GB" sz="1200" i="1" dirty="0">
              <a:solidFill>
                <a:schemeClr val="tx1"/>
              </a:solidFill>
              <a:effectLst/>
              <a:ea typeface="Calibri" panose="020F0502020204030204" pitchFamily="34" charset="0"/>
              <a:cs typeface="Times New Roman" panose="02020603050405020304" pitchFamily="18" charset="0"/>
            </a:endParaRPr>
          </a:p>
        </p:txBody>
      </p:sp>
      <p:sp>
        <p:nvSpPr>
          <p:cNvPr id="112" name="Rectangle 111">
            <a:extLst>
              <a:ext uri="{FF2B5EF4-FFF2-40B4-BE49-F238E27FC236}">
                <a16:creationId xmlns="" xmlns:a16="http://schemas.microsoft.com/office/drawing/2014/main" id="{67BDB8D6-26A3-E843-A567-FB3F36AE8529}"/>
              </a:ext>
            </a:extLst>
          </p:cNvPr>
          <p:cNvSpPr/>
          <p:nvPr/>
        </p:nvSpPr>
        <p:spPr>
          <a:xfrm>
            <a:off x="1835696" y="770487"/>
            <a:ext cx="5248035" cy="97512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spcAft>
                <a:spcPts val="0"/>
              </a:spcAft>
            </a:pPr>
            <a:r>
              <a:rPr lang="en-GB" sz="800">
                <a:solidFill>
                  <a:srgbClr val="000000"/>
                </a:solidFill>
                <a:effectLst/>
                <a:ea typeface="Calibri" panose="020F0502020204030204" pitchFamily="34" charset="0"/>
                <a:cs typeface="Times New Roman" panose="02020603050405020304" pitchFamily="18" charset="0"/>
              </a:rPr>
              <a:t> </a:t>
            </a:r>
            <a:endParaRPr lang="en-GB" sz="1200">
              <a:effectLst/>
              <a:ea typeface="Calibri" panose="020F0502020204030204" pitchFamily="34" charset="0"/>
              <a:cs typeface="Times New Roman" panose="02020603050405020304" pitchFamily="18" charset="0"/>
            </a:endParaRPr>
          </a:p>
        </p:txBody>
      </p:sp>
      <p:grpSp>
        <p:nvGrpSpPr>
          <p:cNvPr id="114" name="Group 113">
            <a:extLst>
              <a:ext uri="{FF2B5EF4-FFF2-40B4-BE49-F238E27FC236}">
                <a16:creationId xmlns="" xmlns:a16="http://schemas.microsoft.com/office/drawing/2014/main" id="{C0779059-A0FF-AE42-A37C-14AD7A317045}"/>
              </a:ext>
            </a:extLst>
          </p:cNvPr>
          <p:cNvGrpSpPr/>
          <p:nvPr/>
        </p:nvGrpSpPr>
        <p:grpSpPr>
          <a:xfrm>
            <a:off x="1835696" y="2027976"/>
            <a:ext cx="5248035" cy="1512168"/>
            <a:chOff x="1907704" y="1059582"/>
            <a:chExt cx="5248035" cy="1512168"/>
          </a:xfrm>
        </p:grpSpPr>
        <p:grpSp>
          <p:nvGrpSpPr>
            <p:cNvPr id="115" name="Group 114">
              <a:extLst>
                <a:ext uri="{FF2B5EF4-FFF2-40B4-BE49-F238E27FC236}">
                  <a16:creationId xmlns="" xmlns:a16="http://schemas.microsoft.com/office/drawing/2014/main" id="{D3634C90-8082-304B-9CCA-87A14E0B9A5C}"/>
                </a:ext>
              </a:extLst>
            </p:cNvPr>
            <p:cNvGrpSpPr/>
            <p:nvPr/>
          </p:nvGrpSpPr>
          <p:grpSpPr>
            <a:xfrm>
              <a:off x="4206004" y="1653712"/>
              <a:ext cx="669290" cy="611505"/>
              <a:chOff x="0" y="0"/>
              <a:chExt cx="669290" cy="612561"/>
            </a:xfrm>
          </p:grpSpPr>
          <p:pic>
            <p:nvPicPr>
              <p:cNvPr id="129" name="Picture 128" descr="Image result for people icon">
                <a:extLst>
                  <a:ext uri="{FF2B5EF4-FFF2-40B4-BE49-F238E27FC236}">
                    <a16:creationId xmlns="" xmlns:a16="http://schemas.microsoft.com/office/drawing/2014/main" id="{41FC2E7E-AAF9-D541-976C-E6C4619D958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593" y="0"/>
                <a:ext cx="248920" cy="248920"/>
              </a:xfrm>
              <a:prstGeom prst="rect">
                <a:avLst/>
              </a:prstGeom>
              <a:noFill/>
              <a:ln>
                <a:noFill/>
              </a:ln>
            </p:spPr>
          </p:pic>
          <p:sp>
            <p:nvSpPr>
              <p:cNvPr id="130" name="Rectangle 129">
                <a:extLst>
                  <a:ext uri="{FF2B5EF4-FFF2-40B4-BE49-F238E27FC236}">
                    <a16:creationId xmlns="" xmlns:a16="http://schemas.microsoft.com/office/drawing/2014/main" id="{B3C83C5E-1312-FC41-B683-35E2CF80B970}"/>
                  </a:ext>
                </a:extLst>
              </p:cNvPr>
              <p:cNvSpPr/>
              <p:nvPr/>
            </p:nvSpPr>
            <p:spPr>
              <a:xfrm>
                <a:off x="0" y="185814"/>
                <a:ext cx="669290" cy="4267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750" dirty="0">
                    <a:solidFill>
                      <a:srgbClr val="4472C4"/>
                    </a:solidFill>
                    <a:effectLst/>
                    <a:ea typeface="Calibri" panose="020F0502020204030204" pitchFamily="34" charset="0"/>
                    <a:cs typeface="Times New Roman" panose="02020603050405020304" pitchFamily="18" charset="0"/>
                  </a:rPr>
                  <a:t>Xoserve</a:t>
                </a:r>
                <a:endParaRPr lang="en-GB" sz="1200" dirty="0">
                  <a:effectLst/>
                  <a:ea typeface="Calibri" panose="020F0502020204030204" pitchFamily="34" charset="0"/>
                  <a:cs typeface="Times New Roman" panose="02020603050405020304" pitchFamily="18" charset="0"/>
                </a:endParaRPr>
              </a:p>
            </p:txBody>
          </p:sp>
        </p:grpSp>
        <p:grpSp>
          <p:nvGrpSpPr>
            <p:cNvPr id="116" name="Group 115">
              <a:extLst>
                <a:ext uri="{FF2B5EF4-FFF2-40B4-BE49-F238E27FC236}">
                  <a16:creationId xmlns="" xmlns:a16="http://schemas.microsoft.com/office/drawing/2014/main" id="{1A24099E-04DB-7448-8AFF-42265F162F7E}"/>
                </a:ext>
              </a:extLst>
            </p:cNvPr>
            <p:cNvGrpSpPr/>
            <p:nvPr/>
          </p:nvGrpSpPr>
          <p:grpSpPr>
            <a:xfrm>
              <a:off x="6423747" y="1657313"/>
              <a:ext cx="669290" cy="507366"/>
              <a:chOff x="0" y="0"/>
              <a:chExt cx="669290" cy="507835"/>
            </a:xfrm>
          </p:grpSpPr>
          <p:pic>
            <p:nvPicPr>
              <p:cNvPr id="127" name="Picture 126" descr="Image result for people icon">
                <a:extLst>
                  <a:ext uri="{FF2B5EF4-FFF2-40B4-BE49-F238E27FC236}">
                    <a16:creationId xmlns="" xmlns:a16="http://schemas.microsoft.com/office/drawing/2014/main" id="{88D95C20-3AA4-5941-896A-E47C2BF539E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593" y="0"/>
                <a:ext cx="248920" cy="248920"/>
              </a:xfrm>
              <a:prstGeom prst="rect">
                <a:avLst/>
              </a:prstGeom>
              <a:noFill/>
              <a:ln>
                <a:noFill/>
              </a:ln>
            </p:spPr>
          </p:pic>
          <p:sp>
            <p:nvSpPr>
              <p:cNvPr id="128" name="Rectangle 127">
                <a:extLst>
                  <a:ext uri="{FF2B5EF4-FFF2-40B4-BE49-F238E27FC236}">
                    <a16:creationId xmlns="" xmlns:a16="http://schemas.microsoft.com/office/drawing/2014/main" id="{A5B0C42A-9135-3347-8B6A-0FB782DCE417}"/>
                  </a:ext>
                </a:extLst>
              </p:cNvPr>
              <p:cNvSpPr/>
              <p:nvPr/>
            </p:nvSpPr>
            <p:spPr>
              <a:xfrm>
                <a:off x="0" y="185814"/>
                <a:ext cx="669290" cy="3220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750" dirty="0">
                    <a:solidFill>
                      <a:srgbClr val="4472C4"/>
                    </a:solidFill>
                    <a:ea typeface="Calibri" panose="020F0502020204030204" pitchFamily="34" charset="0"/>
                    <a:cs typeface="Times New Roman" panose="02020603050405020304" pitchFamily="18" charset="0"/>
                  </a:rPr>
                  <a:t>Our Customers</a:t>
                </a:r>
                <a:endParaRPr lang="en-GB" sz="1200" dirty="0">
                  <a:ea typeface="Calibri" panose="020F0502020204030204" pitchFamily="34" charset="0"/>
                  <a:cs typeface="Times New Roman" panose="02020603050405020304" pitchFamily="18" charset="0"/>
                </a:endParaRPr>
              </a:p>
            </p:txBody>
          </p:sp>
        </p:grpSp>
        <p:grpSp>
          <p:nvGrpSpPr>
            <p:cNvPr id="117" name="Group 116">
              <a:extLst>
                <a:ext uri="{FF2B5EF4-FFF2-40B4-BE49-F238E27FC236}">
                  <a16:creationId xmlns="" xmlns:a16="http://schemas.microsoft.com/office/drawing/2014/main" id="{ACEF7631-19FC-0E42-93E7-414A1F9DE565}"/>
                </a:ext>
              </a:extLst>
            </p:cNvPr>
            <p:cNvGrpSpPr/>
            <p:nvPr/>
          </p:nvGrpSpPr>
          <p:grpSpPr>
            <a:xfrm>
              <a:off x="1988261" y="1710775"/>
              <a:ext cx="669290" cy="507366"/>
              <a:chOff x="0" y="0"/>
              <a:chExt cx="669290" cy="507835"/>
            </a:xfrm>
          </p:grpSpPr>
          <p:pic>
            <p:nvPicPr>
              <p:cNvPr id="125" name="Picture 124" descr="Image result for people icon">
                <a:extLst>
                  <a:ext uri="{FF2B5EF4-FFF2-40B4-BE49-F238E27FC236}">
                    <a16:creationId xmlns="" xmlns:a16="http://schemas.microsoft.com/office/drawing/2014/main" id="{BEB61D0C-AD19-CF43-82DB-68E4D91A5D1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593" y="0"/>
                <a:ext cx="248920" cy="248920"/>
              </a:xfrm>
              <a:prstGeom prst="rect">
                <a:avLst/>
              </a:prstGeom>
              <a:noFill/>
              <a:ln>
                <a:noFill/>
              </a:ln>
            </p:spPr>
          </p:pic>
          <p:sp>
            <p:nvSpPr>
              <p:cNvPr id="126" name="Rectangle 125">
                <a:extLst>
                  <a:ext uri="{FF2B5EF4-FFF2-40B4-BE49-F238E27FC236}">
                    <a16:creationId xmlns="" xmlns:a16="http://schemas.microsoft.com/office/drawing/2014/main" id="{D81CEA2B-FF64-D842-AFDE-3CBEF55F8A78}"/>
                  </a:ext>
                </a:extLst>
              </p:cNvPr>
              <p:cNvSpPr/>
              <p:nvPr/>
            </p:nvSpPr>
            <p:spPr>
              <a:xfrm>
                <a:off x="0" y="185814"/>
                <a:ext cx="669290" cy="3220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750">
                    <a:solidFill>
                      <a:srgbClr val="4472C4"/>
                    </a:solidFill>
                    <a:effectLst/>
                    <a:ea typeface="Calibri" panose="020F0502020204030204" pitchFamily="34" charset="0"/>
                    <a:cs typeface="Times New Roman" panose="02020603050405020304" pitchFamily="18" charset="0"/>
                  </a:rPr>
                  <a:t>CSS</a:t>
                </a:r>
                <a:endParaRPr lang="en-GB" sz="1200">
                  <a:effectLst/>
                  <a:ea typeface="Calibri" panose="020F0502020204030204" pitchFamily="34" charset="0"/>
                  <a:cs typeface="Times New Roman" panose="02020603050405020304" pitchFamily="18" charset="0"/>
                </a:endParaRPr>
              </a:p>
            </p:txBody>
          </p:sp>
        </p:grpSp>
        <p:sp>
          <p:nvSpPr>
            <p:cNvPr id="118" name="Left-Right Arrow 213">
              <a:extLst>
                <a:ext uri="{FF2B5EF4-FFF2-40B4-BE49-F238E27FC236}">
                  <a16:creationId xmlns="" xmlns:a16="http://schemas.microsoft.com/office/drawing/2014/main" id="{7ED74A48-9A7B-434F-B9CC-CD680CBA513F}"/>
                </a:ext>
              </a:extLst>
            </p:cNvPr>
            <p:cNvSpPr/>
            <p:nvPr/>
          </p:nvSpPr>
          <p:spPr>
            <a:xfrm>
              <a:off x="2657551" y="1767298"/>
              <a:ext cx="1453932" cy="192167"/>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9" name="Rectangle 118">
              <a:extLst>
                <a:ext uri="{FF2B5EF4-FFF2-40B4-BE49-F238E27FC236}">
                  <a16:creationId xmlns="" xmlns:a16="http://schemas.microsoft.com/office/drawing/2014/main" id="{D1CAE7BD-BB54-B547-A9EB-C59D9A5740C0}"/>
                </a:ext>
              </a:extLst>
            </p:cNvPr>
            <p:cNvSpPr/>
            <p:nvPr/>
          </p:nvSpPr>
          <p:spPr>
            <a:xfrm>
              <a:off x="2699792" y="1372591"/>
              <a:ext cx="1407985" cy="39470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800" dirty="0">
                  <a:solidFill>
                    <a:schemeClr val="tx1"/>
                  </a:solidFill>
                  <a:effectLst/>
                  <a:ea typeface="Calibri" panose="020F0502020204030204" pitchFamily="34" charset="0"/>
                  <a:cs typeface="Times New Roman" panose="02020603050405020304" pitchFamily="18" charset="0"/>
                </a:rPr>
                <a:t>API / Webhooks </a:t>
              </a:r>
              <a:r>
                <a:rPr lang="en-US" sz="800" dirty="0">
                  <a:solidFill>
                    <a:schemeClr val="tx1"/>
                  </a:solidFill>
                  <a:ea typeface="Calibri" panose="020F0502020204030204" pitchFamily="34" charset="0"/>
                  <a:cs typeface="Times New Roman" panose="02020603050405020304" pitchFamily="18" charset="0"/>
                </a:rPr>
                <a:t>(JSON)</a:t>
              </a:r>
              <a:endParaRPr lang="en-US" sz="800" dirty="0">
                <a:solidFill>
                  <a:schemeClr val="tx1"/>
                </a:solidFill>
                <a:effectLst/>
                <a:ea typeface="Calibri" panose="020F0502020204030204" pitchFamily="34" charset="0"/>
                <a:cs typeface="Times New Roman" panose="02020603050405020304" pitchFamily="18" charset="0"/>
              </a:endParaRPr>
            </a:p>
            <a:p>
              <a:pPr algn="ctr">
                <a:spcAft>
                  <a:spcPts val="0"/>
                </a:spcAft>
              </a:pPr>
              <a:r>
                <a:rPr lang="en-US" sz="800" i="1" dirty="0">
                  <a:solidFill>
                    <a:schemeClr val="tx1"/>
                  </a:solidFill>
                  <a:ea typeface="Calibri" panose="020F0502020204030204" pitchFamily="34" charset="0"/>
                  <a:cs typeface="Times New Roman" panose="02020603050405020304" pitchFamily="18" charset="0"/>
                </a:rPr>
                <a:t>NEW primary</a:t>
              </a:r>
              <a:endParaRPr lang="en-GB" sz="1200" i="1" dirty="0">
                <a:solidFill>
                  <a:schemeClr val="tx1"/>
                </a:solidFill>
                <a:effectLst/>
                <a:ea typeface="Calibri" panose="020F0502020204030204" pitchFamily="34" charset="0"/>
                <a:cs typeface="Times New Roman" panose="02020603050405020304" pitchFamily="18" charset="0"/>
              </a:endParaRPr>
            </a:p>
          </p:txBody>
        </p:sp>
        <p:sp>
          <p:nvSpPr>
            <p:cNvPr id="120" name="Left-Right Arrow 213">
              <a:extLst>
                <a:ext uri="{FF2B5EF4-FFF2-40B4-BE49-F238E27FC236}">
                  <a16:creationId xmlns="" xmlns:a16="http://schemas.microsoft.com/office/drawing/2014/main" id="{3BF55444-0FDF-5349-892B-B3A3FB865FCA}"/>
                </a:ext>
              </a:extLst>
            </p:cNvPr>
            <p:cNvSpPr/>
            <p:nvPr/>
          </p:nvSpPr>
          <p:spPr>
            <a:xfrm>
              <a:off x="4906508" y="1515274"/>
              <a:ext cx="1453932" cy="192167"/>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1" name="Rectangle 120">
              <a:extLst>
                <a:ext uri="{FF2B5EF4-FFF2-40B4-BE49-F238E27FC236}">
                  <a16:creationId xmlns="" xmlns:a16="http://schemas.microsoft.com/office/drawing/2014/main" id="{5C3E493B-72EA-3B48-812F-3B9BF2491C74}"/>
                </a:ext>
              </a:extLst>
            </p:cNvPr>
            <p:cNvSpPr/>
            <p:nvPr/>
          </p:nvSpPr>
          <p:spPr>
            <a:xfrm>
              <a:off x="4961555" y="1120566"/>
              <a:ext cx="1407985" cy="39470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800" dirty="0">
                  <a:solidFill>
                    <a:schemeClr val="tx1"/>
                  </a:solidFill>
                  <a:effectLst/>
                  <a:ea typeface="Calibri" panose="020F0502020204030204" pitchFamily="34" charset="0"/>
                  <a:cs typeface="Times New Roman" panose="02020603050405020304" pitchFamily="18" charset="0"/>
                </a:rPr>
                <a:t>API / Webhooks </a:t>
              </a:r>
              <a:r>
                <a:rPr lang="en-US" sz="800" dirty="0">
                  <a:solidFill>
                    <a:schemeClr val="tx1"/>
                  </a:solidFill>
                  <a:ea typeface="Calibri" panose="020F0502020204030204" pitchFamily="34" charset="0"/>
                  <a:cs typeface="Times New Roman" panose="02020603050405020304" pitchFamily="18" charset="0"/>
                </a:rPr>
                <a:t>(JSON) &amp; File based (delimited)</a:t>
              </a:r>
              <a:endParaRPr lang="en-US" sz="800" dirty="0">
                <a:solidFill>
                  <a:schemeClr val="tx1"/>
                </a:solidFill>
                <a:effectLst/>
                <a:ea typeface="Calibri" panose="020F0502020204030204" pitchFamily="34" charset="0"/>
                <a:cs typeface="Times New Roman" panose="02020603050405020304" pitchFamily="18" charset="0"/>
              </a:endParaRPr>
            </a:p>
            <a:p>
              <a:pPr algn="ctr">
                <a:spcAft>
                  <a:spcPts val="0"/>
                </a:spcAft>
              </a:pPr>
              <a:r>
                <a:rPr lang="en-US" sz="800" i="1" dirty="0">
                  <a:solidFill>
                    <a:schemeClr val="tx1"/>
                  </a:solidFill>
                  <a:ea typeface="Calibri" panose="020F0502020204030204" pitchFamily="34" charset="0"/>
                  <a:cs typeface="Times New Roman" panose="02020603050405020304" pitchFamily="18" charset="0"/>
                </a:rPr>
                <a:t>NEW secondary</a:t>
              </a:r>
              <a:endParaRPr lang="en-GB" sz="1200" i="1" dirty="0">
                <a:solidFill>
                  <a:schemeClr val="tx1"/>
                </a:solidFill>
                <a:effectLst/>
                <a:ea typeface="Calibri" panose="020F0502020204030204" pitchFamily="34" charset="0"/>
                <a:cs typeface="Times New Roman" panose="02020603050405020304" pitchFamily="18" charset="0"/>
              </a:endParaRPr>
            </a:p>
          </p:txBody>
        </p:sp>
        <p:sp>
          <p:nvSpPr>
            <p:cNvPr id="122" name="Left-Right Arrow 213">
              <a:extLst>
                <a:ext uri="{FF2B5EF4-FFF2-40B4-BE49-F238E27FC236}">
                  <a16:creationId xmlns="" xmlns:a16="http://schemas.microsoft.com/office/drawing/2014/main" id="{6C16FCF7-80D8-1749-9CDA-B4D5034F1699}"/>
                </a:ext>
              </a:extLst>
            </p:cNvPr>
            <p:cNvSpPr/>
            <p:nvPr/>
          </p:nvSpPr>
          <p:spPr>
            <a:xfrm>
              <a:off x="4918004" y="1962343"/>
              <a:ext cx="1453932" cy="192167"/>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3" name="Rectangle 122">
              <a:extLst>
                <a:ext uri="{FF2B5EF4-FFF2-40B4-BE49-F238E27FC236}">
                  <a16:creationId xmlns="" xmlns:a16="http://schemas.microsoft.com/office/drawing/2014/main" id="{A96320CA-6B95-EA48-821E-E89393DB4244}"/>
                </a:ext>
              </a:extLst>
            </p:cNvPr>
            <p:cNvSpPr/>
            <p:nvPr/>
          </p:nvSpPr>
          <p:spPr>
            <a:xfrm>
              <a:off x="4982195" y="2164679"/>
              <a:ext cx="1407985" cy="39470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800" dirty="0">
                  <a:solidFill>
                    <a:schemeClr val="tx1"/>
                  </a:solidFill>
                  <a:effectLst/>
                  <a:ea typeface="Calibri" panose="020F0502020204030204" pitchFamily="34" charset="0"/>
                  <a:cs typeface="Times New Roman" panose="02020603050405020304" pitchFamily="18" charset="0"/>
                </a:rPr>
                <a:t>File based </a:t>
              </a:r>
              <a:r>
                <a:rPr lang="en-US" sz="800" dirty="0">
                  <a:solidFill>
                    <a:schemeClr val="tx1"/>
                  </a:solidFill>
                  <a:ea typeface="Calibri" panose="020F0502020204030204" pitchFamily="34" charset="0"/>
                  <a:cs typeface="Times New Roman" panose="02020603050405020304" pitchFamily="18" charset="0"/>
                </a:rPr>
                <a:t>(delimited)</a:t>
              </a:r>
              <a:endParaRPr lang="en-US" sz="800" dirty="0">
                <a:solidFill>
                  <a:schemeClr val="tx1"/>
                </a:solidFill>
                <a:effectLst/>
                <a:ea typeface="Calibri" panose="020F0502020204030204" pitchFamily="34" charset="0"/>
                <a:cs typeface="Times New Roman" panose="02020603050405020304" pitchFamily="18" charset="0"/>
              </a:endParaRPr>
            </a:p>
            <a:p>
              <a:pPr algn="ctr">
                <a:spcAft>
                  <a:spcPts val="0"/>
                </a:spcAft>
              </a:pPr>
              <a:r>
                <a:rPr lang="en-US" sz="800" i="1" dirty="0">
                  <a:solidFill>
                    <a:schemeClr val="tx1"/>
                  </a:solidFill>
                  <a:effectLst/>
                  <a:ea typeface="Calibri" panose="020F0502020204030204" pitchFamily="34" charset="0"/>
                  <a:cs typeface="Times New Roman" panose="02020603050405020304" pitchFamily="18" charset="0"/>
                </a:rPr>
                <a:t>Existing (Amended)</a:t>
              </a:r>
              <a:endParaRPr lang="en-GB" sz="1200" i="1" dirty="0">
                <a:solidFill>
                  <a:schemeClr val="tx1"/>
                </a:solidFill>
                <a:effectLst/>
                <a:ea typeface="Calibri" panose="020F0502020204030204" pitchFamily="34" charset="0"/>
                <a:cs typeface="Times New Roman" panose="02020603050405020304" pitchFamily="18" charset="0"/>
              </a:endParaRPr>
            </a:p>
          </p:txBody>
        </p:sp>
        <p:sp>
          <p:nvSpPr>
            <p:cNvPr id="124" name="Rectangle 123">
              <a:extLst>
                <a:ext uri="{FF2B5EF4-FFF2-40B4-BE49-F238E27FC236}">
                  <a16:creationId xmlns="" xmlns:a16="http://schemas.microsoft.com/office/drawing/2014/main" id="{FA857269-6979-8B47-B162-6710B4185356}"/>
                </a:ext>
              </a:extLst>
            </p:cNvPr>
            <p:cNvSpPr/>
            <p:nvPr/>
          </p:nvSpPr>
          <p:spPr>
            <a:xfrm>
              <a:off x="1907704" y="1059582"/>
              <a:ext cx="5248035" cy="151216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spcAft>
                  <a:spcPts val="0"/>
                </a:spcAft>
              </a:pPr>
              <a:r>
                <a:rPr lang="en-GB" sz="800">
                  <a:solidFill>
                    <a:srgbClr val="000000"/>
                  </a:solidFill>
                  <a:effectLst/>
                  <a:ea typeface="Calibri" panose="020F0502020204030204" pitchFamily="34" charset="0"/>
                  <a:cs typeface="Times New Roman" panose="02020603050405020304" pitchFamily="18" charset="0"/>
                </a:rPr>
                <a:t> </a:t>
              </a:r>
              <a:endParaRPr lang="en-GB" sz="1200">
                <a:effectLst/>
                <a:ea typeface="Calibri" panose="020F0502020204030204" pitchFamily="34" charset="0"/>
                <a:cs typeface="Times New Roman" panose="02020603050405020304" pitchFamily="18" charset="0"/>
              </a:endParaRPr>
            </a:p>
          </p:txBody>
        </p:sp>
      </p:grpSp>
      <p:grpSp>
        <p:nvGrpSpPr>
          <p:cNvPr id="132" name="Group 131">
            <a:extLst>
              <a:ext uri="{FF2B5EF4-FFF2-40B4-BE49-F238E27FC236}">
                <a16:creationId xmlns="" xmlns:a16="http://schemas.microsoft.com/office/drawing/2014/main" id="{D17D857B-BD48-1D4B-AA8C-E94B56100148}"/>
              </a:ext>
            </a:extLst>
          </p:cNvPr>
          <p:cNvGrpSpPr/>
          <p:nvPr/>
        </p:nvGrpSpPr>
        <p:grpSpPr>
          <a:xfrm>
            <a:off x="4142923" y="4234354"/>
            <a:ext cx="669290" cy="611505"/>
            <a:chOff x="0" y="0"/>
            <a:chExt cx="669290" cy="612561"/>
          </a:xfrm>
        </p:grpSpPr>
        <p:pic>
          <p:nvPicPr>
            <p:cNvPr id="146" name="Picture 145" descr="Image result for people icon">
              <a:extLst>
                <a:ext uri="{FF2B5EF4-FFF2-40B4-BE49-F238E27FC236}">
                  <a16:creationId xmlns="" xmlns:a16="http://schemas.microsoft.com/office/drawing/2014/main" id="{A9E25341-1245-DE4D-885A-3A10DD424BD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593" y="0"/>
              <a:ext cx="248920" cy="248920"/>
            </a:xfrm>
            <a:prstGeom prst="rect">
              <a:avLst/>
            </a:prstGeom>
            <a:noFill/>
            <a:ln>
              <a:noFill/>
            </a:ln>
          </p:spPr>
        </p:pic>
        <p:sp>
          <p:nvSpPr>
            <p:cNvPr id="147" name="Rectangle 146">
              <a:extLst>
                <a:ext uri="{FF2B5EF4-FFF2-40B4-BE49-F238E27FC236}">
                  <a16:creationId xmlns="" xmlns:a16="http://schemas.microsoft.com/office/drawing/2014/main" id="{0EA0E576-3087-7F4B-872F-CAF8A358F931}"/>
                </a:ext>
              </a:extLst>
            </p:cNvPr>
            <p:cNvSpPr/>
            <p:nvPr/>
          </p:nvSpPr>
          <p:spPr>
            <a:xfrm>
              <a:off x="0" y="185814"/>
              <a:ext cx="669290" cy="4267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750" dirty="0">
                  <a:solidFill>
                    <a:srgbClr val="4472C4"/>
                  </a:solidFill>
                  <a:effectLst/>
                  <a:ea typeface="Calibri" panose="020F0502020204030204" pitchFamily="34" charset="0"/>
                  <a:cs typeface="Times New Roman" panose="02020603050405020304" pitchFamily="18" charset="0"/>
                </a:rPr>
                <a:t>Xoserve</a:t>
              </a:r>
              <a:endParaRPr lang="en-GB" sz="1200" dirty="0">
                <a:effectLst/>
                <a:ea typeface="Calibri" panose="020F0502020204030204" pitchFamily="34" charset="0"/>
                <a:cs typeface="Times New Roman" panose="02020603050405020304" pitchFamily="18" charset="0"/>
              </a:endParaRPr>
            </a:p>
          </p:txBody>
        </p:sp>
      </p:grpSp>
      <p:grpSp>
        <p:nvGrpSpPr>
          <p:cNvPr id="133" name="Group 132">
            <a:extLst>
              <a:ext uri="{FF2B5EF4-FFF2-40B4-BE49-F238E27FC236}">
                <a16:creationId xmlns="" xmlns:a16="http://schemas.microsoft.com/office/drawing/2014/main" id="{01A159C5-CF5F-3345-9A40-B505104CA9F6}"/>
              </a:ext>
            </a:extLst>
          </p:cNvPr>
          <p:cNvGrpSpPr/>
          <p:nvPr/>
        </p:nvGrpSpPr>
        <p:grpSpPr>
          <a:xfrm>
            <a:off x="6360666" y="4237955"/>
            <a:ext cx="669290" cy="507366"/>
            <a:chOff x="0" y="0"/>
            <a:chExt cx="669290" cy="507835"/>
          </a:xfrm>
        </p:grpSpPr>
        <p:pic>
          <p:nvPicPr>
            <p:cNvPr id="144" name="Picture 143" descr="Image result for people icon">
              <a:extLst>
                <a:ext uri="{FF2B5EF4-FFF2-40B4-BE49-F238E27FC236}">
                  <a16:creationId xmlns="" xmlns:a16="http://schemas.microsoft.com/office/drawing/2014/main" id="{D4218B28-F72A-1F4D-84F5-B118D8AF72C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593" y="0"/>
              <a:ext cx="248920" cy="248920"/>
            </a:xfrm>
            <a:prstGeom prst="rect">
              <a:avLst/>
            </a:prstGeom>
            <a:noFill/>
            <a:ln>
              <a:noFill/>
            </a:ln>
          </p:spPr>
        </p:pic>
        <p:sp>
          <p:nvSpPr>
            <p:cNvPr id="145" name="Rectangle 144">
              <a:extLst>
                <a:ext uri="{FF2B5EF4-FFF2-40B4-BE49-F238E27FC236}">
                  <a16:creationId xmlns="" xmlns:a16="http://schemas.microsoft.com/office/drawing/2014/main" id="{40E5F3B8-9E6B-894E-A484-4F6CA83C93BD}"/>
                </a:ext>
              </a:extLst>
            </p:cNvPr>
            <p:cNvSpPr/>
            <p:nvPr/>
          </p:nvSpPr>
          <p:spPr>
            <a:xfrm>
              <a:off x="0" y="185814"/>
              <a:ext cx="669290" cy="3220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750" dirty="0">
                  <a:solidFill>
                    <a:srgbClr val="4472C4"/>
                  </a:solidFill>
                  <a:ea typeface="Calibri" panose="020F0502020204030204" pitchFamily="34" charset="0"/>
                  <a:cs typeface="Times New Roman" panose="02020603050405020304" pitchFamily="18" charset="0"/>
                </a:rPr>
                <a:t>Our Customers</a:t>
              </a:r>
              <a:endParaRPr lang="en-GB" sz="1200" dirty="0">
                <a:ea typeface="Calibri" panose="020F0502020204030204" pitchFamily="34" charset="0"/>
                <a:cs typeface="Times New Roman" panose="02020603050405020304" pitchFamily="18" charset="0"/>
              </a:endParaRPr>
            </a:p>
          </p:txBody>
        </p:sp>
      </p:grpSp>
      <p:grpSp>
        <p:nvGrpSpPr>
          <p:cNvPr id="134" name="Group 133">
            <a:extLst>
              <a:ext uri="{FF2B5EF4-FFF2-40B4-BE49-F238E27FC236}">
                <a16:creationId xmlns="" xmlns:a16="http://schemas.microsoft.com/office/drawing/2014/main" id="{D9D29D3B-E3BF-AE43-8A4A-84B9E9173BD1}"/>
              </a:ext>
            </a:extLst>
          </p:cNvPr>
          <p:cNvGrpSpPr/>
          <p:nvPr/>
        </p:nvGrpSpPr>
        <p:grpSpPr>
          <a:xfrm>
            <a:off x="1925180" y="4291417"/>
            <a:ext cx="669290" cy="507366"/>
            <a:chOff x="0" y="0"/>
            <a:chExt cx="669290" cy="507835"/>
          </a:xfrm>
        </p:grpSpPr>
        <p:pic>
          <p:nvPicPr>
            <p:cNvPr id="142" name="Picture 141" descr="Image result for people icon">
              <a:extLst>
                <a:ext uri="{FF2B5EF4-FFF2-40B4-BE49-F238E27FC236}">
                  <a16:creationId xmlns="" xmlns:a16="http://schemas.microsoft.com/office/drawing/2014/main" id="{600A25F4-218D-EA43-BC05-8BC478130AD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593" y="0"/>
              <a:ext cx="248920" cy="248920"/>
            </a:xfrm>
            <a:prstGeom prst="rect">
              <a:avLst/>
            </a:prstGeom>
            <a:noFill/>
            <a:ln>
              <a:noFill/>
            </a:ln>
          </p:spPr>
        </p:pic>
        <p:sp>
          <p:nvSpPr>
            <p:cNvPr id="143" name="Rectangle 142">
              <a:extLst>
                <a:ext uri="{FF2B5EF4-FFF2-40B4-BE49-F238E27FC236}">
                  <a16:creationId xmlns="" xmlns:a16="http://schemas.microsoft.com/office/drawing/2014/main" id="{25A0972B-4AD4-2E4E-BDAA-98355DBAE886}"/>
                </a:ext>
              </a:extLst>
            </p:cNvPr>
            <p:cNvSpPr/>
            <p:nvPr/>
          </p:nvSpPr>
          <p:spPr>
            <a:xfrm>
              <a:off x="0" y="185814"/>
              <a:ext cx="669290" cy="3220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750">
                  <a:solidFill>
                    <a:srgbClr val="4472C4"/>
                  </a:solidFill>
                  <a:effectLst/>
                  <a:ea typeface="Calibri" panose="020F0502020204030204" pitchFamily="34" charset="0"/>
                  <a:cs typeface="Times New Roman" panose="02020603050405020304" pitchFamily="18" charset="0"/>
                </a:rPr>
                <a:t>CSS</a:t>
              </a:r>
              <a:endParaRPr lang="en-GB" sz="1200">
                <a:effectLst/>
                <a:ea typeface="Calibri" panose="020F0502020204030204" pitchFamily="34" charset="0"/>
                <a:cs typeface="Times New Roman" panose="02020603050405020304" pitchFamily="18" charset="0"/>
              </a:endParaRPr>
            </a:p>
          </p:txBody>
        </p:sp>
      </p:grpSp>
      <p:sp>
        <p:nvSpPr>
          <p:cNvPr id="135" name="Left-Right Arrow 213">
            <a:extLst>
              <a:ext uri="{FF2B5EF4-FFF2-40B4-BE49-F238E27FC236}">
                <a16:creationId xmlns="" xmlns:a16="http://schemas.microsoft.com/office/drawing/2014/main" id="{84CA8AED-FC57-644B-849E-668D5D208C97}"/>
              </a:ext>
            </a:extLst>
          </p:cNvPr>
          <p:cNvSpPr/>
          <p:nvPr/>
        </p:nvSpPr>
        <p:spPr>
          <a:xfrm>
            <a:off x="2594470" y="4347940"/>
            <a:ext cx="1453932" cy="192167"/>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6" name="Rectangle 135">
            <a:extLst>
              <a:ext uri="{FF2B5EF4-FFF2-40B4-BE49-F238E27FC236}">
                <a16:creationId xmlns="" xmlns:a16="http://schemas.microsoft.com/office/drawing/2014/main" id="{8ADB5096-E2DC-2241-98AA-126ED1AE8EF7}"/>
              </a:ext>
            </a:extLst>
          </p:cNvPr>
          <p:cNvSpPr/>
          <p:nvPr/>
        </p:nvSpPr>
        <p:spPr>
          <a:xfrm>
            <a:off x="2636711" y="3953233"/>
            <a:ext cx="1407985" cy="39470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800" dirty="0">
                <a:solidFill>
                  <a:schemeClr val="tx1"/>
                </a:solidFill>
                <a:effectLst/>
                <a:ea typeface="Calibri" panose="020F0502020204030204" pitchFamily="34" charset="0"/>
                <a:cs typeface="Times New Roman" panose="02020603050405020304" pitchFamily="18" charset="0"/>
              </a:rPr>
              <a:t>API / Webhooks </a:t>
            </a:r>
            <a:r>
              <a:rPr lang="en-US" sz="800" dirty="0">
                <a:solidFill>
                  <a:schemeClr val="tx1"/>
                </a:solidFill>
                <a:ea typeface="Calibri" panose="020F0502020204030204" pitchFamily="34" charset="0"/>
                <a:cs typeface="Times New Roman" panose="02020603050405020304" pitchFamily="18" charset="0"/>
              </a:rPr>
              <a:t>(JSON)</a:t>
            </a:r>
            <a:endParaRPr lang="en-US" sz="800" dirty="0">
              <a:solidFill>
                <a:schemeClr val="tx1"/>
              </a:solidFill>
              <a:effectLst/>
              <a:ea typeface="Calibri" panose="020F0502020204030204" pitchFamily="34" charset="0"/>
              <a:cs typeface="Times New Roman" panose="02020603050405020304" pitchFamily="18" charset="0"/>
            </a:endParaRPr>
          </a:p>
          <a:p>
            <a:pPr algn="ctr">
              <a:spcAft>
                <a:spcPts val="0"/>
              </a:spcAft>
            </a:pPr>
            <a:r>
              <a:rPr lang="en-US" sz="800" i="1" dirty="0">
                <a:solidFill>
                  <a:schemeClr val="tx1"/>
                </a:solidFill>
                <a:ea typeface="Calibri" panose="020F0502020204030204" pitchFamily="34" charset="0"/>
                <a:cs typeface="Times New Roman" panose="02020603050405020304" pitchFamily="18" charset="0"/>
              </a:rPr>
              <a:t>ALL primary</a:t>
            </a:r>
            <a:endParaRPr lang="en-GB" sz="1200" i="1" dirty="0">
              <a:solidFill>
                <a:schemeClr val="tx1"/>
              </a:solidFill>
              <a:effectLst/>
              <a:ea typeface="Calibri" panose="020F0502020204030204" pitchFamily="34" charset="0"/>
              <a:cs typeface="Times New Roman" panose="02020603050405020304" pitchFamily="18" charset="0"/>
            </a:endParaRPr>
          </a:p>
        </p:txBody>
      </p:sp>
      <p:sp>
        <p:nvSpPr>
          <p:cNvPr id="137" name="Left-Right Arrow 213">
            <a:extLst>
              <a:ext uri="{FF2B5EF4-FFF2-40B4-BE49-F238E27FC236}">
                <a16:creationId xmlns="" xmlns:a16="http://schemas.microsoft.com/office/drawing/2014/main" id="{BBBD803F-2D22-1347-BFF0-40AA57FD780E}"/>
              </a:ext>
            </a:extLst>
          </p:cNvPr>
          <p:cNvSpPr/>
          <p:nvPr/>
        </p:nvSpPr>
        <p:spPr>
          <a:xfrm>
            <a:off x="4852102" y="4335682"/>
            <a:ext cx="1453932" cy="192167"/>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38" name="Rectangle 137">
            <a:extLst>
              <a:ext uri="{FF2B5EF4-FFF2-40B4-BE49-F238E27FC236}">
                <a16:creationId xmlns="" xmlns:a16="http://schemas.microsoft.com/office/drawing/2014/main" id="{63EB6F37-5E83-B744-96C2-F93E8B328C44}"/>
              </a:ext>
            </a:extLst>
          </p:cNvPr>
          <p:cNvSpPr/>
          <p:nvPr/>
        </p:nvSpPr>
        <p:spPr>
          <a:xfrm>
            <a:off x="4907149" y="3940974"/>
            <a:ext cx="1407985" cy="39470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800" dirty="0">
                <a:solidFill>
                  <a:schemeClr val="tx1"/>
                </a:solidFill>
                <a:effectLst/>
                <a:ea typeface="Calibri" panose="020F0502020204030204" pitchFamily="34" charset="0"/>
                <a:cs typeface="Times New Roman" panose="02020603050405020304" pitchFamily="18" charset="0"/>
              </a:rPr>
              <a:t>API / Webhooks </a:t>
            </a:r>
            <a:r>
              <a:rPr lang="en-US" sz="800" dirty="0">
                <a:solidFill>
                  <a:schemeClr val="tx1"/>
                </a:solidFill>
                <a:ea typeface="Calibri" panose="020F0502020204030204" pitchFamily="34" charset="0"/>
                <a:cs typeface="Times New Roman" panose="02020603050405020304" pitchFamily="18" charset="0"/>
              </a:rPr>
              <a:t>(JSON)</a:t>
            </a:r>
            <a:endParaRPr lang="en-US" sz="800" dirty="0">
              <a:solidFill>
                <a:schemeClr val="tx1"/>
              </a:solidFill>
              <a:effectLst/>
              <a:ea typeface="Calibri" panose="020F0502020204030204" pitchFamily="34" charset="0"/>
              <a:cs typeface="Times New Roman" panose="02020603050405020304" pitchFamily="18" charset="0"/>
            </a:endParaRPr>
          </a:p>
          <a:p>
            <a:pPr algn="ctr">
              <a:spcAft>
                <a:spcPts val="0"/>
              </a:spcAft>
            </a:pPr>
            <a:r>
              <a:rPr lang="en-US" sz="800" i="1" dirty="0">
                <a:solidFill>
                  <a:schemeClr val="tx1"/>
                </a:solidFill>
                <a:ea typeface="Calibri" panose="020F0502020204030204" pitchFamily="34" charset="0"/>
                <a:cs typeface="Times New Roman" panose="02020603050405020304" pitchFamily="18" charset="0"/>
              </a:rPr>
              <a:t>ALL secondary</a:t>
            </a:r>
            <a:endParaRPr lang="en-GB" sz="1200" i="1" dirty="0">
              <a:solidFill>
                <a:schemeClr val="tx1"/>
              </a:solidFill>
              <a:effectLst/>
              <a:ea typeface="Calibri" panose="020F0502020204030204" pitchFamily="34" charset="0"/>
              <a:cs typeface="Times New Roman" panose="02020603050405020304" pitchFamily="18" charset="0"/>
            </a:endParaRPr>
          </a:p>
        </p:txBody>
      </p:sp>
      <p:sp>
        <p:nvSpPr>
          <p:cNvPr id="141" name="Rectangle 140">
            <a:extLst>
              <a:ext uri="{FF2B5EF4-FFF2-40B4-BE49-F238E27FC236}">
                <a16:creationId xmlns="" xmlns:a16="http://schemas.microsoft.com/office/drawing/2014/main" id="{9AB7D20C-1354-4048-B75A-05151762A810}"/>
              </a:ext>
            </a:extLst>
          </p:cNvPr>
          <p:cNvSpPr/>
          <p:nvPr/>
        </p:nvSpPr>
        <p:spPr>
          <a:xfrm>
            <a:off x="1844623" y="3830620"/>
            <a:ext cx="5248035" cy="1015239"/>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spcAft>
                <a:spcPts val="0"/>
              </a:spcAft>
            </a:pPr>
            <a:r>
              <a:rPr lang="en-GB" sz="800">
                <a:solidFill>
                  <a:srgbClr val="000000"/>
                </a:solidFill>
                <a:effectLst/>
                <a:ea typeface="Calibri" panose="020F0502020204030204" pitchFamily="34" charset="0"/>
                <a:cs typeface="Times New Roman" panose="02020603050405020304" pitchFamily="18" charset="0"/>
              </a:rPr>
              <a:t> </a:t>
            </a:r>
            <a:endParaRPr lang="en-GB" sz="1200">
              <a:effectLst/>
              <a:ea typeface="Calibri" panose="020F0502020204030204" pitchFamily="34" charset="0"/>
              <a:cs typeface="Times New Roman" panose="02020603050405020304" pitchFamily="18" charset="0"/>
            </a:endParaRPr>
          </a:p>
        </p:txBody>
      </p:sp>
      <p:sp>
        <p:nvSpPr>
          <p:cNvPr id="148" name="Rectangle 147">
            <a:extLst>
              <a:ext uri="{FF2B5EF4-FFF2-40B4-BE49-F238E27FC236}">
                <a16:creationId xmlns="" xmlns:a16="http://schemas.microsoft.com/office/drawing/2014/main" id="{B95D2BDB-39EE-4A4F-959C-50E3127C527F}"/>
              </a:ext>
            </a:extLst>
          </p:cNvPr>
          <p:cNvSpPr/>
          <p:nvPr/>
        </p:nvSpPr>
        <p:spPr>
          <a:xfrm>
            <a:off x="268448" y="1034938"/>
            <a:ext cx="1407985" cy="39470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600" b="1" dirty="0">
                <a:solidFill>
                  <a:schemeClr val="accent1"/>
                </a:solidFill>
                <a:ea typeface="Calibri" panose="020F0502020204030204" pitchFamily="34" charset="0"/>
                <a:cs typeface="Times New Roman" panose="02020603050405020304" pitchFamily="18" charset="0"/>
              </a:rPr>
              <a:t>AS-IS</a:t>
            </a:r>
            <a:endParaRPr lang="en-US" sz="1600" b="1" dirty="0">
              <a:solidFill>
                <a:schemeClr val="accent1"/>
              </a:solidFill>
              <a:effectLst/>
              <a:ea typeface="Calibri" panose="020F0502020204030204" pitchFamily="34" charset="0"/>
              <a:cs typeface="Times New Roman" panose="02020603050405020304" pitchFamily="18" charset="0"/>
            </a:endParaRPr>
          </a:p>
        </p:txBody>
      </p:sp>
      <p:sp>
        <p:nvSpPr>
          <p:cNvPr id="149" name="Rectangle 148">
            <a:extLst>
              <a:ext uri="{FF2B5EF4-FFF2-40B4-BE49-F238E27FC236}">
                <a16:creationId xmlns="" xmlns:a16="http://schemas.microsoft.com/office/drawing/2014/main" id="{E259330C-6011-9D4C-AC28-E7F5324D2859}"/>
              </a:ext>
            </a:extLst>
          </p:cNvPr>
          <p:cNvSpPr/>
          <p:nvPr/>
        </p:nvSpPr>
        <p:spPr>
          <a:xfrm>
            <a:off x="229353" y="2571750"/>
            <a:ext cx="1407985" cy="39470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600" b="1" dirty="0">
                <a:solidFill>
                  <a:schemeClr val="accent1"/>
                </a:solidFill>
                <a:ea typeface="Calibri" panose="020F0502020204030204" pitchFamily="34" charset="0"/>
                <a:cs typeface="Times New Roman" panose="02020603050405020304" pitchFamily="18" charset="0"/>
              </a:rPr>
              <a:t>CSSC</a:t>
            </a:r>
            <a:endParaRPr lang="en-US" sz="1600" b="1" dirty="0">
              <a:solidFill>
                <a:schemeClr val="accent1"/>
              </a:solidFill>
              <a:effectLst/>
              <a:ea typeface="Calibri" panose="020F0502020204030204" pitchFamily="34" charset="0"/>
              <a:cs typeface="Times New Roman" panose="02020603050405020304" pitchFamily="18" charset="0"/>
            </a:endParaRPr>
          </a:p>
        </p:txBody>
      </p:sp>
      <p:sp>
        <p:nvSpPr>
          <p:cNvPr id="150" name="Rectangle 149">
            <a:extLst>
              <a:ext uri="{FF2B5EF4-FFF2-40B4-BE49-F238E27FC236}">
                <a16:creationId xmlns="" xmlns:a16="http://schemas.microsoft.com/office/drawing/2014/main" id="{F89131BC-ABE9-9D4E-86AA-F0AB434EA874}"/>
              </a:ext>
            </a:extLst>
          </p:cNvPr>
          <p:cNvSpPr/>
          <p:nvPr/>
        </p:nvSpPr>
        <p:spPr>
          <a:xfrm>
            <a:off x="237167" y="4058083"/>
            <a:ext cx="1407985" cy="39470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600" b="1" dirty="0">
                <a:solidFill>
                  <a:schemeClr val="accent1"/>
                </a:solidFill>
                <a:ea typeface="Calibri" panose="020F0502020204030204" pitchFamily="34" charset="0"/>
                <a:cs typeface="Times New Roman" panose="02020603050405020304" pitchFamily="18" charset="0"/>
              </a:rPr>
              <a:t>FUTURE</a:t>
            </a:r>
            <a:endParaRPr lang="en-US" sz="1600" b="1" dirty="0">
              <a:solidFill>
                <a:schemeClr val="accent1"/>
              </a:solidFill>
              <a:effectLst/>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 xmlns:a16="http://schemas.microsoft.com/office/drawing/2014/main" id="{1C905324-2661-7F46-8F4D-6EDCDA2623E1}"/>
              </a:ext>
            </a:extLst>
          </p:cNvPr>
          <p:cNvSpPr/>
          <p:nvPr/>
        </p:nvSpPr>
        <p:spPr>
          <a:xfrm>
            <a:off x="7638615" y="4526830"/>
            <a:ext cx="1223412" cy="369332"/>
          </a:xfrm>
          <a:prstGeom prst="rect">
            <a:avLst/>
          </a:prstGeom>
        </p:spPr>
        <p:txBody>
          <a:bodyPr wrap="none">
            <a:spAutoFit/>
          </a:bodyPr>
          <a:lstStyle/>
          <a:p>
            <a:r>
              <a:rPr lang="en-GB" b="1" dirty="0">
                <a:solidFill>
                  <a:schemeClr val="accent1"/>
                </a:solidFill>
              </a:rPr>
              <a:t>Real-time</a:t>
            </a:r>
            <a:endParaRPr lang="en-US" b="1" dirty="0">
              <a:solidFill>
                <a:schemeClr val="accent1"/>
              </a:solidFill>
            </a:endParaRPr>
          </a:p>
        </p:txBody>
      </p:sp>
      <p:sp>
        <p:nvSpPr>
          <p:cNvPr id="152" name="Rectangle 151">
            <a:extLst>
              <a:ext uri="{FF2B5EF4-FFF2-40B4-BE49-F238E27FC236}">
                <a16:creationId xmlns="" xmlns:a16="http://schemas.microsoft.com/office/drawing/2014/main" id="{6654362A-555F-1D45-8810-8B7C4C8E7170}"/>
              </a:ext>
            </a:extLst>
          </p:cNvPr>
          <p:cNvSpPr/>
          <p:nvPr/>
        </p:nvSpPr>
        <p:spPr>
          <a:xfrm>
            <a:off x="7837387" y="652918"/>
            <a:ext cx="825867" cy="369332"/>
          </a:xfrm>
          <a:prstGeom prst="rect">
            <a:avLst/>
          </a:prstGeom>
        </p:spPr>
        <p:txBody>
          <a:bodyPr wrap="none">
            <a:spAutoFit/>
          </a:bodyPr>
          <a:lstStyle/>
          <a:p>
            <a:r>
              <a:rPr lang="en-GB" b="1" dirty="0">
                <a:solidFill>
                  <a:schemeClr val="accent1"/>
                </a:solidFill>
              </a:rPr>
              <a:t>Batch</a:t>
            </a:r>
            <a:endParaRPr lang="en-US" b="1" dirty="0">
              <a:solidFill>
                <a:schemeClr val="accent1"/>
              </a:solidFill>
            </a:endParaRPr>
          </a:p>
        </p:txBody>
      </p:sp>
      <p:sp>
        <p:nvSpPr>
          <p:cNvPr id="9" name="Down Arrow 8">
            <a:extLst>
              <a:ext uri="{FF2B5EF4-FFF2-40B4-BE49-F238E27FC236}">
                <a16:creationId xmlns="" xmlns:a16="http://schemas.microsoft.com/office/drawing/2014/main" id="{0C378F3C-0DC8-594A-BC62-6336A21858E4}"/>
              </a:ext>
            </a:extLst>
          </p:cNvPr>
          <p:cNvSpPr/>
          <p:nvPr/>
        </p:nvSpPr>
        <p:spPr>
          <a:xfrm>
            <a:off x="8100392" y="1232292"/>
            <a:ext cx="220986" cy="30591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4034437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Switching Interface Flow Diagram</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3893" y="671430"/>
            <a:ext cx="6456214" cy="4307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txBox="1">
            <a:spLocks/>
          </p:cNvSpPr>
          <p:nvPr/>
        </p:nvSpPr>
        <p:spPr>
          <a:xfrm>
            <a:off x="8653264" y="4731990"/>
            <a:ext cx="490736" cy="27384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74344DF-011B-48E6-B282-A6F0B24A15A4}" type="slidenum">
              <a:rPr lang="en-GB" sz="1000" smtClean="0"/>
              <a:pPr algn="r"/>
              <a:t>7</a:t>
            </a:fld>
            <a:endParaRPr lang="en-GB" sz="1000" dirty="0"/>
          </a:p>
        </p:txBody>
      </p:sp>
    </p:spTree>
    <p:extLst>
      <p:ext uri="{BB962C8B-B14F-4D97-AF65-F5344CB8AC3E}">
        <p14:creationId xmlns:p14="http://schemas.microsoft.com/office/powerpoint/2010/main" val="990936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CB1650-E8B3-4146-A257-B66834AEF911}"/>
              </a:ext>
            </a:extLst>
          </p:cNvPr>
          <p:cNvSpPr>
            <a:spLocks noGrp="1"/>
          </p:cNvSpPr>
          <p:nvPr>
            <p:ph type="title"/>
          </p:nvPr>
        </p:nvSpPr>
        <p:spPr/>
        <p:txBody>
          <a:bodyPr/>
          <a:lstStyle/>
          <a:p>
            <a:r>
              <a:rPr lang="en-US" dirty="0" smtClean="0"/>
              <a:t>Proposed API Scope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24951087"/>
              </p:ext>
            </p:extLst>
          </p:nvPr>
        </p:nvGraphicFramePr>
        <p:xfrm>
          <a:off x="251520" y="771550"/>
          <a:ext cx="8712969" cy="3637280"/>
        </p:xfrm>
        <a:graphic>
          <a:graphicData uri="http://schemas.openxmlformats.org/drawingml/2006/table">
            <a:tbl>
              <a:tblPr firstRow="1" bandRow="1">
                <a:tableStyleId>{5C22544A-7EE6-4342-B048-85BDC9FD1C3A}</a:tableStyleId>
              </a:tblPr>
              <a:tblGrid>
                <a:gridCol w="3456384"/>
                <a:gridCol w="1218193"/>
                <a:gridCol w="2019196"/>
                <a:gridCol w="2019196"/>
              </a:tblGrid>
              <a:tr h="370840">
                <a:tc>
                  <a:txBody>
                    <a:bodyPr/>
                    <a:lstStyle/>
                    <a:p>
                      <a:r>
                        <a:rPr lang="en-GB" sz="1600" dirty="0" smtClean="0"/>
                        <a:t>Interface / File</a:t>
                      </a:r>
                      <a:endParaRPr lang="en-GB" sz="1600" dirty="0"/>
                    </a:p>
                  </a:txBody>
                  <a:tcPr anchor="ctr"/>
                </a:tc>
                <a:tc>
                  <a:txBody>
                    <a:bodyPr/>
                    <a:lstStyle/>
                    <a:p>
                      <a:pPr algn="ctr"/>
                      <a:r>
                        <a:rPr lang="en-GB" sz="1600" dirty="0" smtClean="0"/>
                        <a:t>Direction</a:t>
                      </a:r>
                      <a:endParaRPr lang="en-GB" sz="1600" dirty="0"/>
                    </a:p>
                  </a:txBody>
                  <a:tcPr anchor="ctr"/>
                </a:tc>
                <a:tc>
                  <a:txBody>
                    <a:bodyPr/>
                    <a:lstStyle/>
                    <a:p>
                      <a:pPr algn="ctr"/>
                      <a:r>
                        <a:rPr lang="en-GB" sz="1600" dirty="0" smtClean="0"/>
                        <a:t>Traditional File Format</a:t>
                      </a:r>
                      <a:endParaRPr lang="en-GB" sz="1600" dirty="0"/>
                    </a:p>
                  </a:txBody>
                  <a:tcPr anchor="ctr"/>
                </a:tc>
                <a:tc>
                  <a:txBody>
                    <a:bodyPr/>
                    <a:lstStyle/>
                    <a:p>
                      <a:pPr algn="ctr"/>
                      <a:r>
                        <a:rPr lang="en-GB" sz="1600" dirty="0" smtClean="0"/>
                        <a:t>API</a:t>
                      </a:r>
                      <a:endParaRPr lang="en-GB" sz="1600" dirty="0"/>
                    </a:p>
                  </a:txBody>
                  <a:tcPr anchor="ctr"/>
                </a:tc>
              </a:tr>
              <a:tr h="370840">
                <a:tc>
                  <a:txBody>
                    <a:bodyPr/>
                    <a:lstStyle/>
                    <a:p>
                      <a:r>
                        <a:rPr lang="en-GB" sz="1600" dirty="0" smtClean="0"/>
                        <a:t>Nomination Enquiry (NOM)</a:t>
                      </a:r>
                      <a:endParaRPr lang="en-GB" sz="1600" dirty="0"/>
                    </a:p>
                  </a:txBody>
                  <a:tcPr anchor="ctr"/>
                </a:tc>
                <a:tc>
                  <a:txBody>
                    <a:bodyPr/>
                    <a:lstStyle/>
                    <a:p>
                      <a:pPr algn="ctr"/>
                      <a:r>
                        <a:rPr lang="en-GB" sz="1600" dirty="0" smtClean="0"/>
                        <a:t>Inbound</a:t>
                      </a:r>
                      <a:endParaRPr lang="en-GB" sz="1600" dirty="0"/>
                    </a:p>
                  </a:txBody>
                  <a:tcPr anchor="ctr"/>
                </a:tc>
                <a:tc>
                  <a:txBody>
                    <a:bodyPr/>
                    <a:lstStyle/>
                    <a:p>
                      <a:pPr algn="ctr"/>
                      <a:r>
                        <a:rPr lang="en-GB" sz="1600" dirty="0" smtClean="0"/>
                        <a:t>Yes</a:t>
                      </a:r>
                      <a:endParaRPr lang="en-GB" sz="1600" dirty="0"/>
                    </a:p>
                  </a:txBody>
                  <a:tcPr anchor="ctr"/>
                </a:tc>
                <a:tc>
                  <a:txBody>
                    <a:bodyPr/>
                    <a:lstStyle/>
                    <a:p>
                      <a:pPr algn="ctr"/>
                      <a:r>
                        <a:rPr lang="en-GB" sz="1600" dirty="0" smtClean="0"/>
                        <a:t>Yes*</a:t>
                      </a:r>
                      <a:endParaRPr lang="en-GB" sz="1600" dirty="0"/>
                    </a:p>
                  </a:txBody>
                  <a:tcPr anchor="ctr"/>
                </a:tc>
              </a:tr>
              <a:tr h="370840">
                <a:tc>
                  <a:txBody>
                    <a:bodyPr/>
                    <a:lstStyle/>
                    <a:p>
                      <a:r>
                        <a:rPr lang="en-GB" sz="1600" dirty="0" smtClean="0"/>
                        <a:t>Nomination Enquiry Response (NMR)</a:t>
                      </a:r>
                      <a:endParaRPr lang="en-GB" sz="1600" dirty="0"/>
                    </a:p>
                  </a:txBody>
                  <a:tcPr anchor="ctr"/>
                </a:tc>
                <a:tc>
                  <a:txBody>
                    <a:bodyPr/>
                    <a:lstStyle/>
                    <a:p>
                      <a:pPr algn="ctr"/>
                      <a:r>
                        <a:rPr lang="en-GB" sz="1600" dirty="0" smtClean="0"/>
                        <a:t>Outbound</a:t>
                      </a:r>
                      <a:endParaRPr lang="en-GB" sz="1600" dirty="0"/>
                    </a:p>
                  </a:txBody>
                  <a:tcPr anchor="ctr"/>
                </a:tc>
                <a:tc>
                  <a:txBody>
                    <a:bodyPr/>
                    <a:lstStyle/>
                    <a:p>
                      <a:pPr algn="ctr"/>
                      <a:r>
                        <a:rPr lang="en-GB" sz="1600" dirty="0" smtClean="0"/>
                        <a:t>Yes</a:t>
                      </a:r>
                      <a:endParaRPr lang="en-GB" sz="1600" dirty="0"/>
                    </a:p>
                  </a:txBody>
                  <a:tcPr anchor="ctr"/>
                </a:tc>
                <a:tc>
                  <a:txBody>
                    <a:bodyPr/>
                    <a:lstStyle/>
                    <a:p>
                      <a:pPr algn="ctr"/>
                      <a:r>
                        <a:rPr lang="en-GB" sz="1600" dirty="0" smtClean="0"/>
                        <a:t>Yes*</a:t>
                      </a:r>
                      <a:endParaRPr lang="en-GB" sz="1600" dirty="0"/>
                    </a:p>
                  </a:txBody>
                  <a:tcPr anchor="ctr"/>
                </a:tc>
              </a:tr>
              <a:tr h="370840">
                <a:tc>
                  <a:txBody>
                    <a:bodyPr/>
                    <a:lstStyle/>
                    <a:p>
                      <a:r>
                        <a:rPr lang="en-GB" sz="1600" dirty="0" smtClean="0"/>
                        <a:t>Meter</a:t>
                      </a:r>
                      <a:r>
                        <a:rPr lang="en-GB" sz="1600" baseline="0" dirty="0" smtClean="0"/>
                        <a:t> Point Transportation Rates</a:t>
                      </a:r>
                      <a:endParaRPr lang="en-GB" sz="1600" dirty="0"/>
                    </a:p>
                  </a:txBody>
                  <a:tcPr anchor="ctr"/>
                </a:tc>
                <a:tc>
                  <a:txBody>
                    <a:bodyPr/>
                    <a:lstStyle/>
                    <a:p>
                      <a:pPr algn="ctr"/>
                      <a:r>
                        <a:rPr lang="en-GB" sz="1600" dirty="0" smtClean="0"/>
                        <a:t>Inbound/ Outbound</a:t>
                      </a:r>
                      <a:endParaRPr lang="en-GB" sz="1600" dirty="0"/>
                    </a:p>
                  </a:txBody>
                  <a:tcPr anchor="ctr"/>
                </a:tc>
                <a:tc>
                  <a:txBody>
                    <a:bodyPr/>
                    <a:lstStyle/>
                    <a:p>
                      <a:pPr algn="ctr"/>
                      <a:r>
                        <a:rPr lang="en-GB" sz="1600" dirty="0" smtClean="0"/>
                        <a:t>No</a:t>
                      </a:r>
                      <a:endParaRPr lang="en-GB" sz="1600" dirty="0"/>
                    </a:p>
                  </a:txBody>
                  <a:tcPr anchor="ctr"/>
                </a:tc>
                <a:tc>
                  <a:txBody>
                    <a:bodyPr/>
                    <a:lstStyle/>
                    <a:p>
                      <a:pPr algn="ctr"/>
                      <a:r>
                        <a:rPr lang="en-GB" sz="1600" dirty="0" smtClean="0"/>
                        <a:t>Yes*</a:t>
                      </a:r>
                      <a:endParaRPr lang="en-GB" sz="1600" dirty="0"/>
                    </a:p>
                  </a:txBody>
                  <a:tcPr anchor="ctr"/>
                </a:tc>
              </a:tr>
              <a:tr h="370840">
                <a:tc>
                  <a:txBody>
                    <a:bodyPr/>
                    <a:lstStyle/>
                    <a:p>
                      <a:r>
                        <a:rPr lang="en-GB" sz="1600" dirty="0" smtClean="0"/>
                        <a:t>Settlement Data Submission (BRN)</a:t>
                      </a:r>
                      <a:endParaRPr lang="en-GB" sz="1600" dirty="0"/>
                    </a:p>
                  </a:txBody>
                  <a:tcPr anchor="ctr"/>
                </a:tc>
                <a:tc>
                  <a:txBody>
                    <a:bodyPr/>
                    <a:lstStyle/>
                    <a:p>
                      <a:pPr algn="ctr"/>
                      <a:r>
                        <a:rPr lang="en-GB" sz="1600" dirty="0" smtClean="0"/>
                        <a:t>Inbound</a:t>
                      </a:r>
                      <a:endParaRPr lang="en-GB" sz="1600" dirty="0"/>
                    </a:p>
                  </a:txBody>
                  <a:tcPr anchor="ctr"/>
                </a:tc>
                <a:tc>
                  <a:txBody>
                    <a:bodyPr/>
                    <a:lstStyle/>
                    <a:p>
                      <a:pPr algn="ctr"/>
                      <a:r>
                        <a:rPr lang="en-GB" sz="1600" dirty="0" smtClean="0"/>
                        <a:t>Yes</a:t>
                      </a:r>
                      <a:endParaRPr lang="en-GB" sz="1600" dirty="0"/>
                    </a:p>
                  </a:txBody>
                  <a:tcPr anchor="ctr"/>
                </a:tc>
                <a:tc>
                  <a:txBody>
                    <a:bodyPr/>
                    <a:lstStyle/>
                    <a:p>
                      <a:pPr algn="ctr"/>
                      <a:r>
                        <a:rPr lang="en-GB" sz="1600" dirty="0" smtClean="0"/>
                        <a:t>Yes</a:t>
                      </a:r>
                      <a:endParaRPr lang="en-GB" sz="1600" dirty="0"/>
                    </a:p>
                  </a:txBody>
                  <a:tcPr anchor="ctr"/>
                </a:tc>
              </a:tr>
              <a:tr h="370840">
                <a:tc>
                  <a:txBody>
                    <a:bodyPr/>
                    <a:lstStyle/>
                    <a:p>
                      <a:r>
                        <a:rPr lang="en-GB" sz="1600" dirty="0" smtClean="0"/>
                        <a:t>Settlement Data Submission Response (BRR)</a:t>
                      </a:r>
                      <a:endParaRPr lang="en-GB" sz="1600" dirty="0"/>
                    </a:p>
                  </a:txBody>
                  <a:tcPr anchor="ctr"/>
                </a:tc>
                <a:tc>
                  <a:txBody>
                    <a:bodyPr/>
                    <a:lstStyle/>
                    <a:p>
                      <a:pPr algn="ctr"/>
                      <a:r>
                        <a:rPr lang="en-GB" sz="1600" dirty="0" smtClean="0"/>
                        <a:t>Outbound</a:t>
                      </a:r>
                      <a:endParaRPr lang="en-GB" sz="1600" dirty="0"/>
                    </a:p>
                  </a:txBody>
                  <a:tcPr anchor="ctr"/>
                </a:tc>
                <a:tc>
                  <a:txBody>
                    <a:bodyPr/>
                    <a:lstStyle/>
                    <a:p>
                      <a:pPr algn="ctr"/>
                      <a:r>
                        <a:rPr lang="en-GB" sz="1600" dirty="0" smtClean="0"/>
                        <a:t>Yes</a:t>
                      </a:r>
                      <a:endParaRPr lang="en-GB" sz="1600" dirty="0"/>
                    </a:p>
                  </a:txBody>
                  <a:tcPr anchor="ctr"/>
                </a:tc>
                <a:tc>
                  <a:txBody>
                    <a:bodyPr/>
                    <a:lstStyle/>
                    <a:p>
                      <a:pPr algn="ctr"/>
                      <a:r>
                        <a:rPr lang="en-GB" sz="1600" dirty="0" smtClean="0"/>
                        <a:t>Yes</a:t>
                      </a:r>
                      <a:endParaRPr lang="en-GB" sz="1600" dirty="0"/>
                    </a:p>
                  </a:txBody>
                  <a:tcPr anchor="ctr"/>
                </a:tc>
              </a:tr>
              <a:tr h="370840">
                <a:tc>
                  <a:txBody>
                    <a:bodyPr/>
                    <a:lstStyle/>
                    <a:p>
                      <a:r>
                        <a:rPr lang="en-GB" sz="1600" dirty="0" smtClean="0"/>
                        <a:t>CSS Registration / Settlement Data Association (ASN)</a:t>
                      </a:r>
                      <a:endParaRPr lang="en-GB" sz="1600" dirty="0"/>
                    </a:p>
                  </a:txBody>
                  <a:tcPr anchor="ctr"/>
                </a:tc>
                <a:tc>
                  <a:txBody>
                    <a:bodyPr/>
                    <a:lstStyle/>
                    <a:p>
                      <a:pPr algn="ctr"/>
                      <a:r>
                        <a:rPr lang="en-GB" sz="1600" dirty="0" smtClean="0"/>
                        <a:t>Outbound</a:t>
                      </a:r>
                      <a:endParaRPr lang="en-GB" sz="1600" dirty="0"/>
                    </a:p>
                  </a:txBody>
                  <a:tcPr anchor="ctr"/>
                </a:tc>
                <a:tc>
                  <a:txBody>
                    <a:bodyPr/>
                    <a:lstStyle/>
                    <a:p>
                      <a:pPr algn="ctr"/>
                      <a:r>
                        <a:rPr lang="en-GB" sz="1600" dirty="0" smtClean="0"/>
                        <a:t>Yes</a:t>
                      </a:r>
                      <a:endParaRPr lang="en-GB" sz="1600" dirty="0"/>
                    </a:p>
                  </a:txBody>
                  <a:tcPr anchor="ctr"/>
                </a:tc>
                <a:tc>
                  <a:txBody>
                    <a:bodyPr/>
                    <a:lstStyle/>
                    <a:p>
                      <a:pPr algn="ctr"/>
                      <a:r>
                        <a:rPr lang="en-GB" sz="1600" dirty="0" smtClean="0"/>
                        <a:t>Yes</a:t>
                      </a:r>
                      <a:endParaRPr lang="en-GB" sz="1600" dirty="0"/>
                    </a:p>
                  </a:txBody>
                  <a:tcPr anchor="ctr"/>
                </a:tc>
              </a:tr>
            </a:tbl>
          </a:graphicData>
        </a:graphic>
      </p:graphicFrame>
      <p:sp>
        <p:nvSpPr>
          <p:cNvPr id="6" name="TextBox 5"/>
          <p:cNvSpPr txBox="1"/>
          <p:nvPr/>
        </p:nvSpPr>
        <p:spPr>
          <a:xfrm>
            <a:off x="289556" y="4465444"/>
            <a:ext cx="8021491" cy="523220"/>
          </a:xfrm>
          <a:prstGeom prst="rect">
            <a:avLst/>
          </a:prstGeom>
          <a:noFill/>
        </p:spPr>
        <p:txBody>
          <a:bodyPr wrap="none" rtlCol="0">
            <a:spAutoFit/>
          </a:bodyPr>
          <a:lstStyle/>
          <a:p>
            <a:r>
              <a:rPr lang="en-GB" sz="1400" dirty="0" smtClean="0">
                <a:solidFill>
                  <a:prstClr val="black"/>
                </a:solidFill>
              </a:rPr>
              <a:t>* = Current requirement for API delivery</a:t>
            </a:r>
          </a:p>
          <a:p>
            <a:r>
              <a:rPr lang="en-GB" sz="1400" dirty="0" smtClean="0">
                <a:solidFill>
                  <a:prstClr val="black"/>
                </a:solidFill>
              </a:rPr>
              <a:t>Please </a:t>
            </a:r>
            <a:r>
              <a:rPr lang="en-GB" sz="1400" dirty="0">
                <a:solidFill>
                  <a:prstClr val="black"/>
                </a:solidFill>
              </a:rPr>
              <a:t>note that the other amended file formats are not currently proposed to be replicated as APIs</a:t>
            </a:r>
          </a:p>
        </p:txBody>
      </p:sp>
    </p:spTree>
    <p:extLst>
      <p:ext uri="{BB962C8B-B14F-4D97-AF65-F5344CB8AC3E}">
        <p14:creationId xmlns:p14="http://schemas.microsoft.com/office/powerpoint/2010/main" val="2191059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CB1650-E8B3-4146-A257-B66834AEF911}"/>
              </a:ext>
            </a:extLst>
          </p:cNvPr>
          <p:cNvSpPr>
            <a:spLocks noGrp="1"/>
          </p:cNvSpPr>
          <p:nvPr>
            <p:ph type="title"/>
          </p:nvPr>
        </p:nvSpPr>
        <p:spPr/>
        <p:txBody>
          <a:bodyPr/>
          <a:lstStyle/>
          <a:p>
            <a:r>
              <a:rPr lang="en-US" dirty="0" smtClean="0"/>
              <a:t>API Landscape</a:t>
            </a:r>
            <a:endParaRPr lang="en-US" dirty="0"/>
          </a:p>
        </p:txBody>
      </p:sp>
      <p:sp>
        <p:nvSpPr>
          <p:cNvPr id="3" name="Content Placeholder 2">
            <a:extLst>
              <a:ext uri="{FF2B5EF4-FFF2-40B4-BE49-F238E27FC236}">
                <a16:creationId xmlns="" xmlns:a16="http://schemas.microsoft.com/office/drawing/2014/main" id="{5A39CF25-8A17-3842-84DA-2BF6E4AFEDA3}"/>
              </a:ext>
            </a:extLst>
          </p:cNvPr>
          <p:cNvSpPr>
            <a:spLocks noGrp="1"/>
          </p:cNvSpPr>
          <p:nvPr>
            <p:ph idx="1"/>
          </p:nvPr>
        </p:nvSpPr>
        <p:spPr/>
        <p:txBody>
          <a:bodyPr>
            <a:normAutofit lnSpcReduction="10000"/>
          </a:bodyPr>
          <a:lstStyle/>
          <a:p>
            <a:r>
              <a:rPr lang="en-US" sz="2000" dirty="0" smtClean="0"/>
              <a:t>This landscape will deliver </a:t>
            </a:r>
            <a:r>
              <a:rPr lang="en-US" sz="2000" dirty="0"/>
              <a:t>real-time architecture </a:t>
            </a:r>
            <a:r>
              <a:rPr lang="en-US" sz="2000" dirty="0" smtClean="0"/>
              <a:t>with </a:t>
            </a:r>
            <a:r>
              <a:rPr lang="en-US" sz="2000" dirty="0"/>
              <a:t>support for existing file-based interfaces</a:t>
            </a:r>
          </a:p>
          <a:p>
            <a:r>
              <a:rPr lang="en-US" sz="2000" dirty="0" smtClean="0"/>
              <a:t>Our roadmap vision will look to transition from batch (file) to real-time (API) processing at a future point with full discussions with our customers via the relevant governance forums</a:t>
            </a:r>
          </a:p>
          <a:p>
            <a:r>
              <a:rPr lang="en-US" sz="2000" dirty="0"/>
              <a:t>To provide architectural consistency across all market participants, Xoserve is proposing to mirror architectural patterns proposed by CSS physical design for API's and </a:t>
            </a:r>
            <a:r>
              <a:rPr lang="en-US" sz="2000" dirty="0" err="1"/>
              <a:t>webhooks</a:t>
            </a:r>
            <a:r>
              <a:rPr lang="en-US" sz="2000" dirty="0"/>
              <a:t>, alongside message formats (Open API) as well as security decisions around message signatures &amp; headers</a:t>
            </a:r>
            <a:r>
              <a:rPr lang="en-US" sz="2000" dirty="0" smtClean="0"/>
              <a:t>.</a:t>
            </a:r>
          </a:p>
          <a:p>
            <a:r>
              <a:rPr lang="en-US" sz="2000" dirty="0" smtClean="0"/>
              <a:t>Given the above we recommend and welcome your analysis and review of the CSS physical design.</a:t>
            </a:r>
            <a:endParaRPr lang="en-US" sz="2000" dirty="0"/>
          </a:p>
        </p:txBody>
      </p:sp>
    </p:spTree>
    <p:extLst>
      <p:ext uri="{BB962C8B-B14F-4D97-AF65-F5344CB8AC3E}">
        <p14:creationId xmlns:p14="http://schemas.microsoft.com/office/powerpoint/2010/main" val="106679291"/>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www.w3.org/XML/1998/namespace"/>
    <ds:schemaRef ds:uri="http://purl.org/dc/terms/"/>
    <ds:schemaRef ds:uri="http://schemas.microsoft.com/office/2006/documentManagement/types"/>
    <ds:schemaRef ds:uri="http://schemas.microsoft.com/office/2006/metadata/properties"/>
    <ds:schemaRef ds:uri="http://purl.org/dc/elements/1.1/"/>
    <ds:schemaRef ds:uri="http://purl.org/dc/dcmitype/"/>
    <ds:schemaRef ds:uri="http://schemas.openxmlformats.org/package/2006/metadata/core-properties"/>
    <ds:schemaRef ds:uri="2a985eae-c12e-416e-9833-85f34b1ee04e"/>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57299</TotalTime>
  <Words>757</Words>
  <Application>Microsoft Office PowerPoint</Application>
  <PresentationFormat>On-screen Show (16:9)</PresentationFormat>
  <Paragraphs>98</Paragraphs>
  <Slides>11</Slides>
  <Notes>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xoserve templates</vt:lpstr>
      <vt:lpstr>CSS Bid Group 20181016 v3.1</vt:lpstr>
      <vt:lpstr>DSC ChMC Switching Programme Update 10th July 2019 </vt:lpstr>
      <vt:lpstr>Switching Programme</vt:lpstr>
      <vt:lpstr>Switching Programme</vt:lpstr>
      <vt:lpstr> Switching Programme</vt:lpstr>
      <vt:lpstr>API Discussion</vt:lpstr>
      <vt:lpstr>API &amp; File interfaces</vt:lpstr>
      <vt:lpstr>Switching Interface Flow Diagram</vt:lpstr>
      <vt:lpstr>Proposed API Scope</vt:lpstr>
      <vt:lpstr>API Landscape</vt:lpstr>
      <vt:lpstr>Funding status</vt:lpstr>
      <vt:lpstr>CSSC Funding Status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Lyndon</cp:lastModifiedBy>
  <cp:revision>676</cp:revision>
  <cp:lastPrinted>2018-06-05T15:35:35Z</cp:lastPrinted>
  <dcterms:created xsi:type="dcterms:W3CDTF">2011-09-20T14:58:41Z</dcterms:created>
  <dcterms:modified xsi:type="dcterms:W3CDTF">2019-07-31T14:38:14Z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-1032004431</vt:i4>
  </property>
  <property fmtid="{D5CDD505-2E9C-101B-9397-08002B2CF9AE}" pid="4" name="_NewReviewCycle">
    <vt:lpwstr/>
  </property>
  <property fmtid="{D5CDD505-2E9C-101B-9397-08002B2CF9AE}" pid="5" name="_EmailSubject">
    <vt:lpwstr>Meeting Documents for ChMC - Section 8, 9 and 10</vt:lpwstr>
  </property>
  <property fmtid="{D5CDD505-2E9C-101B-9397-08002B2CF9AE}" pid="6" name="_AuthorEmail">
    <vt:lpwstr>richard.johnson@xoserve.com</vt:lpwstr>
  </property>
  <property fmtid="{D5CDD505-2E9C-101B-9397-08002B2CF9AE}" pid="7" name="_AuthorEmailDisplayName">
    <vt:lpwstr>Johnson, Richard</vt:lpwstr>
  </property>
  <property fmtid="{D5CDD505-2E9C-101B-9397-08002B2CF9AE}" pid="8" name="_PreviousAdHocReviewCycleID">
    <vt:i4>1729976567</vt:i4>
  </property>
</Properties>
</file>