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339" r:id="rId6"/>
    <p:sldId id="396" r:id="rId7"/>
    <p:sldId id="398" r:id="rId8"/>
    <p:sldId id="384" r:id="rId9"/>
    <p:sldId id="405" r:id="rId10"/>
    <p:sldId id="404" r:id="rId11"/>
    <p:sldId id="406"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p:scale>
          <a:sx n="110" d="100"/>
          <a:sy n="110" d="100"/>
        </p:scale>
        <p:origin x="-618"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06/08/2019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06/08/2019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Switching </a:t>
            </a:r>
            <a:r>
              <a:rPr lang="en-US" sz="3200" dirty="0" err="1" smtClean="0"/>
              <a:t>Programme</a:t>
            </a:r>
            <a:r>
              <a:rPr lang="en-US" sz="3200" dirty="0" smtClean="0"/>
              <a:t> Update</a:t>
            </a:r>
            <a:r>
              <a:rPr lang="en-US" sz="3200" dirty="0"/>
              <a:t/>
            </a:r>
            <a:br>
              <a:rPr lang="en-US" sz="3200" dirty="0"/>
            </a:br>
            <a:r>
              <a:rPr lang="en-US" sz="3100" dirty="0" smtClean="0"/>
              <a:t>10</a:t>
            </a:r>
            <a:r>
              <a:rPr lang="en-US" sz="3100" baseline="30000" dirty="0" smtClean="0"/>
              <a:t>th</a:t>
            </a:r>
            <a:r>
              <a:rPr lang="en-US" sz="3100" dirty="0" smtClean="0"/>
              <a:t> July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p:txBody>
          <a:bodyPr>
            <a:normAutofit fontScale="92500" lnSpcReduction="10000"/>
          </a:bodyPr>
          <a:lstStyle/>
          <a:p>
            <a:pPr marL="0" indent="0">
              <a:buNone/>
            </a:pPr>
            <a:r>
              <a:rPr lang="en-GB" sz="1400" dirty="0" smtClean="0"/>
              <a:t>We continue to track at an amber status from a switching programme perspective, we are still pending clarification from the CSS physical design and closeout of open actions at CSSC DSG meetings.</a:t>
            </a:r>
          </a:p>
          <a:p>
            <a:pPr marL="0" indent="0">
              <a:buNone/>
            </a:pPr>
            <a:endParaRPr lang="en-GB" sz="1400" dirty="0" smtClean="0"/>
          </a:p>
          <a:p>
            <a:pPr marL="0" indent="0">
              <a:buNone/>
            </a:pPr>
            <a:r>
              <a:rPr lang="en-GB" sz="1400" dirty="0" smtClean="0"/>
              <a:t>The next release of the physical design was released on Thursday 1</a:t>
            </a:r>
            <a:r>
              <a:rPr lang="en-GB" sz="1400" baseline="30000" dirty="0" smtClean="0"/>
              <a:t>st</a:t>
            </a:r>
            <a:r>
              <a:rPr lang="en-GB" sz="1400" dirty="0" smtClean="0"/>
              <a:t> August, Xoserve have reviewed and commented on this design document. Review and comment discussion and tracking continues via the Ofgem Design forum, the next meeting is being held on Monday 12</a:t>
            </a:r>
            <a:r>
              <a:rPr lang="en-GB" sz="1400" baseline="30000" dirty="0" smtClean="0"/>
              <a:t>th</a:t>
            </a:r>
            <a:r>
              <a:rPr lang="en-GB" sz="1400" dirty="0" smtClean="0"/>
              <a:t> August.  This is the last design forum for review of the physical interface document prior to planned approval on the 23</a:t>
            </a:r>
            <a:r>
              <a:rPr lang="en-GB" sz="1400" baseline="30000" dirty="0" smtClean="0"/>
              <a:t>rd</a:t>
            </a:r>
            <a:r>
              <a:rPr lang="en-GB" sz="1400" dirty="0" smtClean="0"/>
              <a:t> August at Programme Design Authority.</a:t>
            </a:r>
            <a:endParaRPr lang="en-GB" sz="1400" dirty="0"/>
          </a:p>
          <a:p>
            <a:pPr marL="0" indent="0">
              <a:buNone/>
            </a:pPr>
            <a:endParaRPr lang="en-GB" sz="1800" dirty="0" smtClean="0"/>
          </a:p>
          <a:p>
            <a:pPr marL="0" indent="0">
              <a:buNone/>
            </a:pPr>
            <a:r>
              <a:rPr lang="en-GB" sz="1400" dirty="0" smtClean="0"/>
              <a:t>Sunday 21st July saw the release of the full end to end Core system and Services Integration Approach document (CSSIA).  The review of this document was an industry wide activity with parties only having five days for review and comment with the deadline being Friday 26</a:t>
            </a:r>
            <a:r>
              <a:rPr lang="en-GB" sz="1400" baseline="30000" dirty="0" smtClean="0"/>
              <a:t>th</a:t>
            </a:r>
            <a:r>
              <a:rPr lang="en-GB" sz="1400" dirty="0" smtClean="0"/>
              <a:t> July 2019.</a:t>
            </a:r>
            <a:endParaRPr lang="en-GB" sz="1500" dirty="0" smtClean="0"/>
          </a:p>
          <a:p>
            <a:pPr marL="0" indent="0">
              <a:buNone/>
            </a:pPr>
            <a:endParaRPr lang="en-GB" sz="1400" dirty="0" smtClean="0"/>
          </a:p>
          <a:p>
            <a:pPr marL="0" indent="0">
              <a:buNone/>
            </a:pPr>
            <a:r>
              <a:rPr lang="en-GB" sz="1400" dirty="0" smtClean="0"/>
              <a:t>Xoserve </a:t>
            </a:r>
            <a:r>
              <a:rPr lang="en-GB" sz="1400" dirty="0"/>
              <a:t>have reviewed this document and </a:t>
            </a:r>
            <a:r>
              <a:rPr lang="en-GB" sz="1400" dirty="0" smtClean="0"/>
              <a:t>returned our comments within the deadline. The </a:t>
            </a:r>
            <a:r>
              <a:rPr lang="en-GB" sz="1400" dirty="0"/>
              <a:t>document is a fair document with the lower level detail being worked up in a number of areas at various technical working groups.  These groups are yet to be set up but from our discussions with the SI we understand these will commence shortly and will run through the Autumn period.</a:t>
            </a:r>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Switching Programme</a:t>
            </a:r>
            <a:endParaRPr lang="en-GB" dirty="0"/>
          </a:p>
        </p:txBody>
      </p:sp>
      <p:sp>
        <p:nvSpPr>
          <p:cNvPr id="3" name="Content Placeholder 2"/>
          <p:cNvSpPr>
            <a:spLocks noGrp="1"/>
          </p:cNvSpPr>
          <p:nvPr>
            <p:ph idx="1"/>
          </p:nvPr>
        </p:nvSpPr>
        <p:spPr/>
        <p:txBody>
          <a:bodyPr>
            <a:normAutofit/>
          </a:bodyPr>
          <a:lstStyle/>
          <a:p>
            <a:pPr marL="0" indent="0">
              <a:buNone/>
            </a:pPr>
            <a:r>
              <a:rPr lang="en-GB" sz="1400" dirty="0"/>
              <a:t>A revised CSS Integrated plan (CSSIP) has been released by </a:t>
            </a:r>
            <a:r>
              <a:rPr lang="en-GB" sz="1400" dirty="0" smtClean="0"/>
              <a:t>Netcompany.  </a:t>
            </a:r>
            <a:r>
              <a:rPr lang="en-GB" sz="1400" dirty="0"/>
              <a:t>Xoserve and Netcompany met </a:t>
            </a:r>
            <a:r>
              <a:rPr lang="en-GB" sz="1400" dirty="0" smtClean="0"/>
              <a:t>week commencing Tuesday 23</a:t>
            </a:r>
            <a:r>
              <a:rPr lang="en-GB" sz="1400" baseline="30000" dirty="0" smtClean="0"/>
              <a:t>rd</a:t>
            </a:r>
            <a:r>
              <a:rPr lang="en-GB" sz="1400" dirty="0" smtClean="0"/>
              <a:t> July </a:t>
            </a:r>
            <a:r>
              <a:rPr lang="en-GB" sz="1400" dirty="0"/>
              <a:t>for a detailed walk through of the CSSIP to understand how </a:t>
            </a:r>
            <a:r>
              <a:rPr lang="en-GB" sz="1400" dirty="0" err="1"/>
              <a:t>Xoserve’s</a:t>
            </a:r>
            <a:r>
              <a:rPr lang="en-GB" sz="1400" dirty="0"/>
              <a:t> consequential plan links into the CSSIP.  </a:t>
            </a:r>
            <a:endParaRPr lang="en-GB" sz="1400" dirty="0" smtClean="0"/>
          </a:p>
          <a:p>
            <a:pPr marL="0" indent="0">
              <a:buNone/>
            </a:pPr>
            <a:endParaRPr lang="en-GB" sz="1400" dirty="0" smtClean="0"/>
          </a:p>
          <a:p>
            <a:pPr marL="0" indent="0">
              <a:buNone/>
            </a:pPr>
            <a:r>
              <a:rPr lang="en-GB" sz="1400" dirty="0" smtClean="0"/>
              <a:t>This </a:t>
            </a:r>
            <a:r>
              <a:rPr lang="en-GB" sz="1400" dirty="0"/>
              <a:t>was a very constructive and collaborative meeting during which Xoserve walked through our consequential delivery plans highlighting dependencies and issues against some of the CSSIP tasks.  Joint actions have been taken for corrective action and CSSIP update where required.  </a:t>
            </a:r>
          </a:p>
          <a:p>
            <a:pPr marL="0" indent="0">
              <a:buNone/>
            </a:pPr>
            <a:endParaRPr lang="en-GB" sz="1400" dirty="0" smtClean="0"/>
          </a:p>
          <a:p>
            <a:pPr marL="0" indent="0">
              <a:buNone/>
            </a:pPr>
            <a:r>
              <a:rPr lang="en-GB" sz="1400" dirty="0" smtClean="0"/>
              <a:t>PWC are hosting two Industry forums for a walkthrough the  revised CSSIP.  This event is being held on two dates one in London and one in Solihull.  The dates are as follows:</a:t>
            </a:r>
          </a:p>
          <a:p>
            <a:r>
              <a:rPr lang="en-GB" sz="1400" dirty="0" smtClean="0"/>
              <a:t>8</a:t>
            </a:r>
            <a:r>
              <a:rPr lang="en-GB" sz="1400" baseline="30000" dirty="0" smtClean="0"/>
              <a:t>th</a:t>
            </a:r>
            <a:r>
              <a:rPr lang="en-GB" sz="1400" dirty="0" smtClean="0"/>
              <a:t> August – Solihull</a:t>
            </a:r>
          </a:p>
          <a:p>
            <a:r>
              <a:rPr lang="en-GB" sz="1400" dirty="0" smtClean="0"/>
              <a:t>9</a:t>
            </a:r>
            <a:r>
              <a:rPr lang="en-GB" sz="1400" baseline="30000" dirty="0" smtClean="0"/>
              <a:t>th</a:t>
            </a:r>
            <a:r>
              <a:rPr lang="en-GB" sz="1400" dirty="0" smtClean="0"/>
              <a:t> August - London  </a:t>
            </a:r>
            <a:endParaRPr lang="en-GB" sz="1400" dirty="0"/>
          </a:p>
        </p:txBody>
      </p:sp>
    </p:spTree>
    <p:extLst>
      <p:ext uri="{BB962C8B-B14F-4D97-AF65-F5344CB8AC3E}">
        <p14:creationId xmlns:p14="http://schemas.microsoft.com/office/powerpoint/2010/main" val="23480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Switching </a:t>
            </a:r>
            <a:r>
              <a:rPr lang="en-GB" dirty="0" smtClean="0"/>
              <a:t>Programme</a:t>
            </a:r>
            <a:endParaRPr lang="en-GB" dirty="0"/>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r>
              <a:rPr lang="en-GB" sz="1400" dirty="0" err="1" smtClean="0"/>
              <a:t>Xoserve’s</a:t>
            </a:r>
            <a:r>
              <a:rPr lang="en-GB" sz="1400" dirty="0" smtClean="0"/>
              <a:t> detailed design phase continues with the majority of external industry workshops completed.  The following workshops and topics remain:</a:t>
            </a:r>
          </a:p>
          <a:p>
            <a:pPr marL="0" indent="0">
              <a:buNone/>
            </a:pPr>
            <a:endParaRPr lang="en-GB" sz="1400" dirty="0"/>
          </a:p>
          <a:p>
            <a:r>
              <a:rPr lang="en-GB" sz="1400" dirty="0" smtClean="0"/>
              <a:t>16</a:t>
            </a:r>
            <a:r>
              <a:rPr lang="en-GB" sz="1400" baseline="30000" dirty="0" smtClean="0"/>
              <a:t>th</a:t>
            </a:r>
            <a:r>
              <a:rPr lang="en-GB" sz="1400" dirty="0" smtClean="0"/>
              <a:t> August</a:t>
            </a:r>
          </a:p>
          <a:p>
            <a:pPr lvl="1"/>
            <a:r>
              <a:rPr lang="en-GB" sz="1200" dirty="0" smtClean="0"/>
              <a:t>Data Enquiry</a:t>
            </a:r>
          </a:p>
          <a:p>
            <a:pPr lvl="1"/>
            <a:r>
              <a:rPr lang="en-GB" sz="1200" dirty="0" smtClean="0"/>
              <a:t>File Formats and API’s</a:t>
            </a:r>
          </a:p>
          <a:p>
            <a:pPr marL="457200" lvl="1" indent="0">
              <a:buNone/>
            </a:pPr>
            <a:endParaRPr lang="en-GB" sz="1200" dirty="0"/>
          </a:p>
          <a:p>
            <a:pPr indent="-285750"/>
            <a:r>
              <a:rPr lang="en-GB" sz="1400" dirty="0" smtClean="0"/>
              <a:t>4</a:t>
            </a:r>
            <a:r>
              <a:rPr lang="en-GB" sz="1400" baseline="30000" dirty="0" smtClean="0"/>
              <a:t>th</a:t>
            </a:r>
            <a:r>
              <a:rPr lang="en-GB" sz="1400" dirty="0" smtClean="0"/>
              <a:t> September and 17</a:t>
            </a:r>
            <a:r>
              <a:rPr lang="en-GB" sz="1400" baseline="30000" dirty="0" smtClean="0"/>
              <a:t>th</a:t>
            </a:r>
            <a:r>
              <a:rPr lang="en-GB" sz="1400" dirty="0" smtClean="0"/>
              <a:t> September are both pencilled in contingency dates</a:t>
            </a:r>
          </a:p>
          <a:p>
            <a:pPr marL="57150" indent="0">
              <a:buNone/>
            </a:pPr>
            <a:endParaRPr lang="en-GB" sz="1400" dirty="0" smtClean="0"/>
          </a:p>
          <a:p>
            <a:pPr marL="57150" indent="0">
              <a:buNone/>
            </a:pPr>
            <a:r>
              <a:rPr lang="en-GB" sz="1400" dirty="0" smtClean="0"/>
              <a:t>Next meeting I will present to you the topics we have covered and the high level design recommendations that have passed into our build phase.  These decisions have been recorded within HLSO slide decks and will be updated and published within the relevant BRD’s.  We will begin to issue change packs from later this month.</a:t>
            </a:r>
          </a:p>
          <a:p>
            <a:pPr marL="57150" indent="0">
              <a:buNone/>
            </a:pPr>
            <a:endParaRPr lang="en-GB" sz="1400" dirty="0"/>
          </a:p>
          <a:p>
            <a:pPr marL="57150" indent="0">
              <a:buNone/>
            </a:pPr>
            <a:endParaRPr lang="en-GB" sz="1400" dirty="0" smtClean="0"/>
          </a:p>
        </p:txBody>
      </p:sp>
    </p:spTree>
    <p:extLst>
      <p:ext uri="{BB962C8B-B14F-4D97-AF65-F5344CB8AC3E}">
        <p14:creationId xmlns:p14="http://schemas.microsoft.com/office/powerpoint/2010/main" val="206815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smtClean="0"/>
              <a:t>Funding status</a:t>
            </a:r>
            <a:endParaRPr lang="en-GB"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CSSC Funding Status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21600"/>
            <a:ext cx="8229600" cy="3186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12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CSSC Financial Update</a:t>
            </a:r>
            <a:endParaRPr lang="en-GB" dirty="0"/>
          </a:p>
        </p:txBody>
      </p:sp>
      <p:sp>
        <p:nvSpPr>
          <p:cNvPr id="5" name="Right Arrow 4"/>
          <p:cNvSpPr/>
          <p:nvPr/>
        </p:nvSpPr>
        <p:spPr>
          <a:xfrm>
            <a:off x="820615" y="2524125"/>
            <a:ext cx="7772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cxnSp>
        <p:nvCxnSpPr>
          <p:cNvPr id="7" name="Straight Connector 6"/>
          <p:cNvCxnSpPr/>
          <p:nvPr/>
        </p:nvCxnSpPr>
        <p:spPr>
          <a:xfrm>
            <a:off x="3282462" y="1895475"/>
            <a:ext cx="0" cy="1876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1895475"/>
            <a:ext cx="0" cy="1876425"/>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70185" y="1635646"/>
            <a:ext cx="497209" cy="263353"/>
          </a:xfrm>
          <a:prstGeom prst="rect">
            <a:avLst/>
          </a:prstGeom>
          <a:noFill/>
        </p:spPr>
        <p:txBody>
          <a:bodyPr wrap="none" lIns="77925" tIns="38963" rIns="77925" bIns="38963" rtlCol="0">
            <a:spAutoFit/>
          </a:bodyPr>
          <a:lstStyle/>
          <a:p>
            <a:r>
              <a:rPr lang="en-GB" sz="1200" dirty="0" smtClean="0"/>
              <a:t>2019</a:t>
            </a:r>
            <a:endParaRPr lang="en-GB" sz="1200" dirty="0"/>
          </a:p>
        </p:txBody>
      </p:sp>
      <p:sp>
        <p:nvSpPr>
          <p:cNvPr id="11" name="TextBox 10"/>
          <p:cNvSpPr txBox="1"/>
          <p:nvPr/>
        </p:nvSpPr>
        <p:spPr>
          <a:xfrm>
            <a:off x="4396154" y="1625514"/>
            <a:ext cx="497209" cy="263353"/>
          </a:xfrm>
          <a:prstGeom prst="rect">
            <a:avLst/>
          </a:prstGeom>
          <a:noFill/>
        </p:spPr>
        <p:txBody>
          <a:bodyPr wrap="none" lIns="77925" tIns="38963" rIns="77925" bIns="38963" rtlCol="0">
            <a:spAutoFit/>
          </a:bodyPr>
          <a:lstStyle/>
          <a:p>
            <a:r>
              <a:rPr lang="en-GB" sz="1200" dirty="0" smtClean="0"/>
              <a:t>2020</a:t>
            </a:r>
            <a:endParaRPr lang="en-GB" sz="1200" dirty="0"/>
          </a:p>
        </p:txBody>
      </p:sp>
      <p:sp>
        <p:nvSpPr>
          <p:cNvPr id="12" name="TextBox 11"/>
          <p:cNvSpPr txBox="1"/>
          <p:nvPr/>
        </p:nvSpPr>
        <p:spPr>
          <a:xfrm>
            <a:off x="6975231" y="1635646"/>
            <a:ext cx="564984" cy="263353"/>
          </a:xfrm>
          <a:prstGeom prst="rect">
            <a:avLst/>
          </a:prstGeom>
          <a:noFill/>
        </p:spPr>
        <p:txBody>
          <a:bodyPr wrap="none" lIns="77925" tIns="38963" rIns="77925" bIns="38963" rtlCol="0">
            <a:spAutoFit/>
          </a:bodyPr>
          <a:lstStyle/>
          <a:p>
            <a:r>
              <a:rPr lang="en-GB" sz="1200" dirty="0" smtClean="0"/>
              <a:t>FY 21</a:t>
            </a:r>
            <a:endParaRPr lang="en-GB" sz="1200" dirty="0"/>
          </a:p>
        </p:txBody>
      </p:sp>
      <p:sp>
        <p:nvSpPr>
          <p:cNvPr id="13" name="Isosceles Triangle 12"/>
          <p:cNvSpPr/>
          <p:nvPr/>
        </p:nvSpPr>
        <p:spPr>
          <a:xfrm>
            <a:off x="1277815" y="2905125"/>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14" name="TextBox 13"/>
          <p:cNvSpPr txBox="1"/>
          <p:nvPr/>
        </p:nvSpPr>
        <p:spPr>
          <a:xfrm>
            <a:off x="754270" y="3584216"/>
            <a:ext cx="1067878" cy="355686"/>
          </a:xfrm>
          <a:prstGeom prst="rect">
            <a:avLst/>
          </a:prstGeom>
          <a:noFill/>
        </p:spPr>
        <p:txBody>
          <a:bodyPr wrap="none" lIns="77925" tIns="38963" rIns="77925" bIns="38963" rtlCol="0">
            <a:spAutoFit/>
          </a:bodyPr>
          <a:lstStyle/>
          <a:p>
            <a:r>
              <a:rPr lang="en-GB" sz="900" dirty="0"/>
              <a:t>CSSC Funding </a:t>
            </a:r>
          </a:p>
          <a:p>
            <a:r>
              <a:rPr lang="en-GB" sz="900" dirty="0"/>
              <a:t>Update Jun 2019 </a:t>
            </a:r>
          </a:p>
        </p:txBody>
      </p:sp>
      <p:sp>
        <p:nvSpPr>
          <p:cNvPr id="15" name="Isosceles Triangle 14"/>
          <p:cNvSpPr/>
          <p:nvPr/>
        </p:nvSpPr>
        <p:spPr>
          <a:xfrm>
            <a:off x="2862209" y="2886075"/>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16" name="TextBox 15"/>
          <p:cNvSpPr txBox="1"/>
          <p:nvPr/>
        </p:nvSpPr>
        <p:spPr>
          <a:xfrm>
            <a:off x="2254338" y="3517725"/>
            <a:ext cx="1093526" cy="494185"/>
          </a:xfrm>
          <a:prstGeom prst="rect">
            <a:avLst/>
          </a:prstGeom>
          <a:noFill/>
        </p:spPr>
        <p:txBody>
          <a:bodyPr wrap="none" lIns="77925" tIns="38963" rIns="77925" bIns="38963" rtlCol="0">
            <a:spAutoFit/>
          </a:bodyPr>
          <a:lstStyle/>
          <a:p>
            <a:r>
              <a:rPr lang="en-GB" sz="900" dirty="0"/>
              <a:t>CSSC Funding </a:t>
            </a:r>
          </a:p>
          <a:p>
            <a:r>
              <a:rPr lang="en-GB" sz="900" dirty="0"/>
              <a:t>Update </a:t>
            </a:r>
            <a:r>
              <a:rPr lang="en-GB" sz="900" dirty="0" smtClean="0"/>
              <a:t>Dec 19</a:t>
            </a:r>
            <a:endParaRPr lang="en-GB" sz="900" dirty="0"/>
          </a:p>
          <a:p>
            <a:r>
              <a:rPr lang="en-GB" sz="900" dirty="0"/>
              <a:t>Based on analysis</a:t>
            </a:r>
          </a:p>
        </p:txBody>
      </p:sp>
      <p:sp>
        <p:nvSpPr>
          <p:cNvPr id="17" name="Rectangle 16"/>
          <p:cNvSpPr/>
          <p:nvPr/>
        </p:nvSpPr>
        <p:spPr>
          <a:xfrm>
            <a:off x="754270" y="1275606"/>
            <a:ext cx="5341730" cy="323850"/>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r>
              <a:rPr lang="en-GB" sz="1200" dirty="0">
                <a:solidFill>
                  <a:schemeClr val="tx1"/>
                </a:solidFill>
              </a:rPr>
              <a:t>BP19 covers CSSC until FY 2020</a:t>
            </a:r>
          </a:p>
        </p:txBody>
      </p:sp>
      <p:sp>
        <p:nvSpPr>
          <p:cNvPr id="18" name="Rectangle 17"/>
          <p:cNvSpPr/>
          <p:nvPr/>
        </p:nvSpPr>
        <p:spPr>
          <a:xfrm>
            <a:off x="6236677" y="1275606"/>
            <a:ext cx="2110154" cy="323850"/>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r>
              <a:rPr lang="en-GB" sz="1000" dirty="0">
                <a:solidFill>
                  <a:schemeClr val="tx1"/>
                </a:solidFill>
              </a:rPr>
              <a:t>Funding via Budget Planning process for BP21</a:t>
            </a:r>
          </a:p>
        </p:txBody>
      </p:sp>
      <p:sp>
        <p:nvSpPr>
          <p:cNvPr id="19" name="TextBox 18"/>
          <p:cNvSpPr txBox="1"/>
          <p:nvPr/>
        </p:nvSpPr>
        <p:spPr>
          <a:xfrm>
            <a:off x="1739829" y="4396629"/>
            <a:ext cx="5208435" cy="263353"/>
          </a:xfrm>
          <a:prstGeom prst="rect">
            <a:avLst/>
          </a:prstGeom>
          <a:noFill/>
        </p:spPr>
        <p:txBody>
          <a:bodyPr wrap="none" lIns="77925" tIns="38963" rIns="77925" bIns="38963" rtlCol="0">
            <a:spAutoFit/>
          </a:bodyPr>
          <a:lstStyle/>
          <a:p>
            <a:r>
              <a:rPr lang="en-GB" sz="1200" dirty="0" smtClean="0"/>
              <a:t>Planned </a:t>
            </a:r>
            <a:r>
              <a:rPr lang="en-GB" sz="1200" dirty="0" err="1" smtClean="0"/>
              <a:t>CoMC</a:t>
            </a:r>
            <a:r>
              <a:rPr lang="en-GB" sz="1200" dirty="0" smtClean="0"/>
              <a:t> financial updates dependent on Programme dependencies</a:t>
            </a:r>
          </a:p>
        </p:txBody>
      </p:sp>
      <p:sp>
        <p:nvSpPr>
          <p:cNvPr id="20" name="Isosceles Triangle 19"/>
          <p:cNvSpPr/>
          <p:nvPr/>
        </p:nvSpPr>
        <p:spPr>
          <a:xfrm>
            <a:off x="3706617" y="2895600"/>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22" name="Isosceles Triangle 21"/>
          <p:cNvSpPr/>
          <p:nvPr/>
        </p:nvSpPr>
        <p:spPr>
          <a:xfrm>
            <a:off x="5004048" y="2886075"/>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23" name="Isosceles Triangle 22"/>
          <p:cNvSpPr/>
          <p:nvPr/>
        </p:nvSpPr>
        <p:spPr>
          <a:xfrm>
            <a:off x="6444208" y="2886075"/>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24" name="Isosceles Triangle 23"/>
          <p:cNvSpPr/>
          <p:nvPr/>
        </p:nvSpPr>
        <p:spPr>
          <a:xfrm>
            <a:off x="7308304" y="2886075"/>
            <a:ext cx="269631" cy="2476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en-GB"/>
          </a:p>
        </p:txBody>
      </p:sp>
      <p:sp>
        <p:nvSpPr>
          <p:cNvPr id="26" name="TextBox 25"/>
          <p:cNvSpPr txBox="1"/>
          <p:nvPr/>
        </p:nvSpPr>
        <p:spPr>
          <a:xfrm>
            <a:off x="6527590" y="3443974"/>
            <a:ext cx="1285886" cy="217186"/>
          </a:xfrm>
          <a:prstGeom prst="rect">
            <a:avLst/>
          </a:prstGeom>
          <a:noFill/>
        </p:spPr>
        <p:txBody>
          <a:bodyPr wrap="none" lIns="77925" tIns="38963" rIns="77925" bIns="38963" rtlCol="0">
            <a:spAutoFit/>
          </a:bodyPr>
          <a:lstStyle/>
          <a:p>
            <a:r>
              <a:rPr lang="en-GB" sz="900" dirty="0" smtClean="0"/>
              <a:t>Dates to be confirmed</a:t>
            </a:r>
          </a:p>
        </p:txBody>
      </p:sp>
      <p:sp>
        <p:nvSpPr>
          <p:cNvPr id="28" name="TextBox 27"/>
          <p:cNvSpPr txBox="1"/>
          <p:nvPr/>
        </p:nvSpPr>
        <p:spPr>
          <a:xfrm>
            <a:off x="1475656" y="1878090"/>
            <a:ext cx="1561603" cy="909684"/>
          </a:xfrm>
          <a:prstGeom prst="rect">
            <a:avLst/>
          </a:prstGeom>
          <a:noFill/>
        </p:spPr>
        <p:txBody>
          <a:bodyPr wrap="none" lIns="77925" tIns="38963" rIns="77925" bIns="38963" rtlCol="0">
            <a:spAutoFit/>
          </a:bodyPr>
          <a:lstStyle/>
          <a:p>
            <a:r>
              <a:rPr lang="en-GB" sz="900" dirty="0"/>
              <a:t>Internal Xoserve </a:t>
            </a:r>
          </a:p>
          <a:p>
            <a:r>
              <a:rPr lang="en-GB" sz="900" dirty="0"/>
              <a:t>assessment of costs </a:t>
            </a:r>
          </a:p>
          <a:p>
            <a:r>
              <a:rPr lang="en-GB" sz="900" dirty="0"/>
              <a:t>Based on impacts due to</a:t>
            </a:r>
          </a:p>
          <a:p>
            <a:r>
              <a:rPr lang="en-GB" sz="900" dirty="0"/>
              <a:t> CSS Design &amp; Programme</a:t>
            </a:r>
          </a:p>
          <a:p>
            <a:r>
              <a:rPr lang="en-GB" sz="900" dirty="0"/>
              <a:t> updates</a:t>
            </a:r>
          </a:p>
          <a:p>
            <a:endParaRPr lang="en-GB" sz="900" dirty="0"/>
          </a:p>
        </p:txBody>
      </p:sp>
      <p:cxnSp>
        <p:nvCxnSpPr>
          <p:cNvPr id="30" name="Elbow Connector 29"/>
          <p:cNvCxnSpPr>
            <a:endCxn id="15" idx="1"/>
          </p:cNvCxnSpPr>
          <p:nvPr/>
        </p:nvCxnSpPr>
        <p:spPr>
          <a:xfrm rot="16200000" flipH="1">
            <a:off x="2653025" y="2733309"/>
            <a:ext cx="485775" cy="67408"/>
          </a:xfrm>
          <a:prstGeom prst="bentConnector4">
            <a:avLst>
              <a:gd name="adj1" fmla="val 37255"/>
              <a:gd name="adj2" fmla="val -21304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259016" y="2005557"/>
            <a:ext cx="1183294" cy="494185"/>
          </a:xfrm>
          <a:prstGeom prst="rect">
            <a:avLst/>
          </a:prstGeom>
          <a:noFill/>
        </p:spPr>
        <p:txBody>
          <a:bodyPr wrap="none" lIns="77925" tIns="38963" rIns="77925" bIns="38963" rtlCol="0">
            <a:spAutoFit/>
          </a:bodyPr>
          <a:lstStyle/>
          <a:p>
            <a:r>
              <a:rPr lang="en-GB" sz="900" dirty="0"/>
              <a:t>External</a:t>
            </a:r>
          </a:p>
          <a:p>
            <a:r>
              <a:rPr lang="en-GB" sz="900" dirty="0"/>
              <a:t>Testing</a:t>
            </a:r>
          </a:p>
          <a:p>
            <a:r>
              <a:rPr lang="en-GB" sz="900" dirty="0"/>
              <a:t> </a:t>
            </a:r>
            <a:r>
              <a:rPr lang="en-GB" sz="900" dirty="0" smtClean="0"/>
              <a:t>Impact assessment</a:t>
            </a:r>
            <a:endParaRPr lang="en-GB" sz="900" dirty="0"/>
          </a:p>
        </p:txBody>
      </p:sp>
      <p:cxnSp>
        <p:nvCxnSpPr>
          <p:cNvPr id="32" name="Elbow Connector 31"/>
          <p:cNvCxnSpPr/>
          <p:nvPr/>
        </p:nvCxnSpPr>
        <p:spPr>
          <a:xfrm rot="16200000" flipH="1">
            <a:off x="3407578" y="2740168"/>
            <a:ext cx="548256" cy="67407"/>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680570" y="1923678"/>
            <a:ext cx="971550" cy="494185"/>
          </a:xfrm>
          <a:prstGeom prst="rect">
            <a:avLst/>
          </a:prstGeom>
          <a:noFill/>
        </p:spPr>
        <p:txBody>
          <a:bodyPr wrap="square" lIns="77925" tIns="38963" rIns="77925" bIns="38963" rtlCol="0">
            <a:spAutoFit/>
          </a:bodyPr>
          <a:lstStyle/>
          <a:p>
            <a:r>
              <a:rPr lang="en-GB" sz="900" dirty="0"/>
              <a:t>Transition &amp; </a:t>
            </a:r>
          </a:p>
          <a:p>
            <a:r>
              <a:rPr lang="en-GB" sz="900" dirty="0"/>
              <a:t>Service </a:t>
            </a:r>
            <a:r>
              <a:rPr lang="en-GB" sz="900" dirty="0" err="1"/>
              <a:t>Mgmt</a:t>
            </a:r>
            <a:r>
              <a:rPr lang="en-GB" sz="900" dirty="0"/>
              <a:t> </a:t>
            </a:r>
          </a:p>
          <a:p>
            <a:r>
              <a:rPr lang="en-GB" sz="900" dirty="0"/>
              <a:t> Impacts</a:t>
            </a:r>
          </a:p>
        </p:txBody>
      </p:sp>
      <p:sp>
        <p:nvSpPr>
          <p:cNvPr id="29" name="TextBox 28"/>
          <p:cNvSpPr txBox="1"/>
          <p:nvPr/>
        </p:nvSpPr>
        <p:spPr>
          <a:xfrm>
            <a:off x="3446414" y="3507854"/>
            <a:ext cx="1125586" cy="771184"/>
          </a:xfrm>
          <a:prstGeom prst="rect">
            <a:avLst/>
          </a:prstGeom>
          <a:noFill/>
        </p:spPr>
        <p:txBody>
          <a:bodyPr wrap="none" lIns="77925" tIns="38963" rIns="77925" bIns="38963" rtlCol="0">
            <a:spAutoFit/>
          </a:bodyPr>
          <a:lstStyle/>
          <a:p>
            <a:r>
              <a:rPr lang="en-GB" sz="900" dirty="0"/>
              <a:t>CSSC Funding </a:t>
            </a:r>
          </a:p>
          <a:p>
            <a:r>
              <a:rPr lang="en-GB" sz="900" dirty="0"/>
              <a:t>Update </a:t>
            </a:r>
            <a:r>
              <a:rPr lang="en-GB" sz="900" dirty="0" smtClean="0"/>
              <a:t>Mar 20</a:t>
            </a:r>
            <a:endParaRPr lang="en-GB" sz="900" dirty="0"/>
          </a:p>
          <a:p>
            <a:r>
              <a:rPr lang="en-GB" sz="900" dirty="0"/>
              <a:t>Based on </a:t>
            </a:r>
            <a:r>
              <a:rPr lang="en-GB" sz="900" dirty="0" smtClean="0"/>
              <a:t>analysis </a:t>
            </a:r>
          </a:p>
          <a:p>
            <a:r>
              <a:rPr lang="en-GB" sz="900" dirty="0" smtClean="0"/>
              <a:t>of testing </a:t>
            </a:r>
          </a:p>
          <a:p>
            <a:r>
              <a:rPr lang="en-GB" sz="900" dirty="0" smtClean="0"/>
              <a:t>requirements</a:t>
            </a:r>
            <a:endParaRPr lang="en-GB" sz="900" dirty="0"/>
          </a:p>
        </p:txBody>
      </p:sp>
      <p:sp>
        <p:nvSpPr>
          <p:cNvPr id="34" name="TextBox 33"/>
          <p:cNvSpPr txBox="1"/>
          <p:nvPr/>
        </p:nvSpPr>
        <p:spPr>
          <a:xfrm>
            <a:off x="4774618" y="3517725"/>
            <a:ext cx="1324358" cy="632685"/>
          </a:xfrm>
          <a:prstGeom prst="rect">
            <a:avLst/>
          </a:prstGeom>
          <a:noFill/>
        </p:spPr>
        <p:txBody>
          <a:bodyPr wrap="none" lIns="77925" tIns="38963" rIns="77925" bIns="38963" rtlCol="0">
            <a:spAutoFit/>
          </a:bodyPr>
          <a:lstStyle/>
          <a:p>
            <a:r>
              <a:rPr lang="en-GB" sz="900" dirty="0"/>
              <a:t>CSSC Funding </a:t>
            </a:r>
          </a:p>
          <a:p>
            <a:r>
              <a:rPr lang="en-GB" sz="900" dirty="0"/>
              <a:t>Update </a:t>
            </a:r>
            <a:r>
              <a:rPr lang="en-GB" sz="900" dirty="0" smtClean="0"/>
              <a:t>July 20</a:t>
            </a:r>
          </a:p>
          <a:p>
            <a:r>
              <a:rPr lang="en-GB" sz="900" dirty="0" smtClean="0"/>
              <a:t>Based </a:t>
            </a:r>
            <a:r>
              <a:rPr lang="en-GB" sz="900" dirty="0"/>
              <a:t>on </a:t>
            </a:r>
            <a:r>
              <a:rPr lang="en-GB" sz="900" dirty="0" smtClean="0"/>
              <a:t>Transition &amp; </a:t>
            </a:r>
          </a:p>
          <a:p>
            <a:r>
              <a:rPr lang="en-GB" sz="900" dirty="0" smtClean="0"/>
              <a:t>Service Management</a:t>
            </a:r>
            <a:endParaRPr lang="en-GB" sz="900" dirty="0"/>
          </a:p>
        </p:txBody>
      </p:sp>
      <p:cxnSp>
        <p:nvCxnSpPr>
          <p:cNvPr id="35" name="Elbow Connector 34"/>
          <p:cNvCxnSpPr/>
          <p:nvPr/>
        </p:nvCxnSpPr>
        <p:spPr>
          <a:xfrm rot="16200000" flipH="1">
            <a:off x="4736973" y="2684941"/>
            <a:ext cx="601560" cy="67407"/>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353694"/>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dcmitype/"/>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2a985eae-c12e-416e-9833-85f34b1ee04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57323</TotalTime>
  <Words>564</Words>
  <Application>Microsoft Office PowerPoint</Application>
  <PresentationFormat>On-screen Show (16:9)</PresentationFormat>
  <Paragraphs>63</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xoserve templates</vt:lpstr>
      <vt:lpstr>CSS Bid Group 20181016 v3.1</vt:lpstr>
      <vt:lpstr>DSC ChMC Switching Programme Update 10th July 2019 </vt:lpstr>
      <vt:lpstr>Switching Programme</vt:lpstr>
      <vt:lpstr>Switching Programme</vt:lpstr>
      <vt:lpstr> Switching Programme</vt:lpstr>
      <vt:lpstr>Funding status</vt:lpstr>
      <vt:lpstr>CSSC Funding Status</vt:lpstr>
      <vt:lpstr>CSSC Financial Update</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678</cp:revision>
  <cp:lastPrinted>2018-06-05T15:35:35Z</cp:lastPrinted>
  <dcterms:created xsi:type="dcterms:W3CDTF">2011-09-20T14:58:41Z</dcterms:created>
  <dcterms:modified xsi:type="dcterms:W3CDTF">2019-08-06T14:20:37Z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943820139</vt:i4>
  </property>
  <property fmtid="{D5CDD505-2E9C-101B-9397-08002B2CF9AE}" pid="4" name="_NewReviewCycle">
    <vt:lpwstr/>
  </property>
  <property fmtid="{D5CDD505-2E9C-101B-9397-08002B2CF9AE}" pid="5" name="_EmailSubject">
    <vt:lpwstr>CSS Update for CoMC</vt:lpwstr>
  </property>
  <property fmtid="{D5CDD505-2E9C-101B-9397-08002B2CF9AE}" pid="6" name="_AuthorEmail">
    <vt:lpwstr>box.xoserve.DSCCompliance@xoserve.com</vt:lpwstr>
  </property>
  <property fmtid="{D5CDD505-2E9C-101B-9397-08002B2CF9AE}" pid="7" name="_AuthorEmailDisplayName">
    <vt:lpwstr>.box.xoserve.DSCCompliance</vt:lpwstr>
  </property>
  <property fmtid="{D5CDD505-2E9C-101B-9397-08002B2CF9AE}" pid="8" name="_PreviousAdHocReviewCycleID">
    <vt:i4>1729976567</vt:i4>
  </property>
</Properties>
</file>