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8" r:id="rId5"/>
    <p:sldId id="524" r:id="rId6"/>
    <p:sldId id="525" r:id="rId7"/>
    <p:sldId id="526" r:id="rId8"/>
    <p:sldId id="527" r:id="rId9"/>
    <p:sldId id="528" r:id="rId10"/>
    <p:sldId id="529" r:id="rId11"/>
    <p:sldId id="522"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1D6E8"/>
    <a:srgbClr val="FFFFFF"/>
    <a:srgbClr val="40D1F5"/>
    <a:srgbClr val="84B8DA"/>
    <a:srgbClr val="9C4877"/>
    <a:srgbClr val="2B80B1"/>
    <a:srgbClr val="9CCB3B"/>
    <a:srgbClr val="F5835D"/>
    <a:srgbClr val="E7BB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540" autoAdjust="0"/>
    <p:restoredTop sz="94643"/>
  </p:normalViewPr>
  <p:slideViewPr>
    <p:cSldViewPr>
      <p:cViewPr varScale="1">
        <p:scale>
          <a:sx n="28" d="100"/>
          <a:sy n="28" d="100"/>
        </p:scale>
        <p:origin x="32" y="896"/>
      </p:cViewPr>
      <p:guideLst>
        <p:guide orient="horz" pos="162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08/08/2019</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Amendment Invoice </a:t>
            </a:r>
            <a:br>
              <a:rPr lang="en-GB" dirty="0"/>
            </a:br>
            <a:r>
              <a:rPr lang="en-GB" dirty="0"/>
              <a:t>Contract Management Committee Update</a:t>
            </a:r>
          </a:p>
        </p:txBody>
      </p:sp>
      <p:sp>
        <p:nvSpPr>
          <p:cNvPr id="3" name="Subtitle 2"/>
          <p:cNvSpPr>
            <a:spLocks noGrp="1"/>
          </p:cNvSpPr>
          <p:nvPr>
            <p:ph type="subTitle" idx="1"/>
          </p:nvPr>
        </p:nvSpPr>
        <p:spPr/>
        <p:txBody>
          <a:bodyPr/>
          <a:lstStyle/>
          <a:p>
            <a:r>
              <a:rPr lang="en-GB" dirty="0"/>
              <a:t>14</a:t>
            </a:r>
            <a:r>
              <a:rPr lang="en-GB" baseline="30000" dirty="0"/>
              <a:t>th</a:t>
            </a:r>
            <a:r>
              <a:rPr lang="en-GB" dirty="0"/>
              <a:t> August 2019</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p:cNvCxnSpPr/>
          <p:nvPr/>
        </p:nvCxnSpPr>
        <p:spPr>
          <a:xfrm>
            <a:off x="5039447" y="1339055"/>
            <a:ext cx="0" cy="3507804"/>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36749" y="1979723"/>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a:t>
            </a:r>
          </a:p>
          <a:p>
            <a:pPr algn="ctr"/>
            <a:r>
              <a:rPr lang="en-GB" sz="1200" b="1" dirty="0"/>
              <a:t>(LSPs)</a:t>
            </a:r>
          </a:p>
        </p:txBody>
      </p:sp>
      <p:sp>
        <p:nvSpPr>
          <p:cNvPr id="37" name="Rounded Rectangle 36"/>
          <p:cNvSpPr/>
          <p:nvPr/>
        </p:nvSpPr>
        <p:spPr>
          <a:xfrm>
            <a:off x="136749" y="2567236"/>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a:t>
            </a:r>
          </a:p>
          <a:p>
            <a:pPr algn="ctr"/>
            <a:r>
              <a:rPr lang="en-GB" sz="1200" b="1" dirty="0"/>
              <a:t>(SSPs)</a:t>
            </a:r>
          </a:p>
        </p:txBody>
      </p:sp>
      <p:sp>
        <p:nvSpPr>
          <p:cNvPr id="38" name="Rounded Rectangle 37"/>
          <p:cNvSpPr/>
          <p:nvPr/>
        </p:nvSpPr>
        <p:spPr>
          <a:xfrm>
            <a:off x="142603" y="3154749"/>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3" name="TextBox 2"/>
          <p:cNvSpPr txBox="1"/>
          <p:nvPr/>
        </p:nvSpPr>
        <p:spPr>
          <a:xfrm>
            <a:off x="4786813" y="4803998"/>
            <a:ext cx="505267" cy="230832"/>
          </a:xfrm>
          <a:prstGeom prst="rect">
            <a:avLst/>
          </a:prstGeom>
          <a:noFill/>
        </p:spPr>
        <p:txBody>
          <a:bodyPr wrap="none" rtlCol="0">
            <a:spAutoFit/>
          </a:bodyPr>
          <a:lstStyle/>
          <a:p>
            <a:r>
              <a:rPr lang="en-GB" sz="900" dirty="0">
                <a:solidFill>
                  <a:srgbClr val="FF0000"/>
                </a:solidFill>
              </a:rPr>
              <a:t>Today</a:t>
            </a:r>
          </a:p>
        </p:txBody>
      </p:sp>
    </p:spTree>
    <p:extLst>
      <p:ext uri="{BB962C8B-B14F-4D97-AF65-F5344CB8AC3E}">
        <p14:creationId xmlns:p14="http://schemas.microsoft.com/office/powerpoint/2010/main" val="30187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245446427"/>
              </p:ext>
            </p:extLst>
          </p:nvPr>
        </p:nvGraphicFramePr>
        <p:xfrm>
          <a:off x="6876256" y="238514"/>
          <a:ext cx="2088232" cy="463749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 </a:t>
                      </a:r>
                      <a:r>
                        <a:rPr lang="en-GB" sz="800" b="0" baseline="0" dirty="0">
                          <a:solidFill>
                            <a:schemeClr val="bg1"/>
                          </a:solidFill>
                        </a:rPr>
                        <a:t>(ASP only)</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87556">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dirty="0">
                          <a:solidFill>
                            <a:schemeClr val="tx1"/>
                          </a:solidFill>
                          <a:latin typeface="+mn-lt"/>
                          <a:ea typeface="+mn-ea"/>
                          <a:cs typeface="+mn-cs"/>
                        </a:rPr>
                        <a:t>65 MPRNs out of the 180,617 LSPs that were billed incurred an ASP mismatch, the lowest amount since Nexus go-live,</a:t>
                      </a:r>
                      <a:r>
                        <a:rPr lang="en-GB" sz="700" kern="1200" baseline="0" dirty="0">
                          <a:solidFill>
                            <a:schemeClr val="tx1"/>
                          </a:solidFill>
                          <a:latin typeface="+mn-lt"/>
                          <a:ea typeface="+mn-ea"/>
                          <a:cs typeface="+mn-cs"/>
                        </a:rPr>
                        <a:t> as a result of defect fixes and greater control around exception resolutions</a:t>
                      </a:r>
                      <a:r>
                        <a:rPr lang="en-GB" sz="700" kern="1200" dirty="0">
                          <a:solidFill>
                            <a:schemeClr val="tx1"/>
                          </a:solidFill>
                          <a:latin typeface="+mn-lt"/>
                          <a:ea typeface="+mn-ea"/>
                          <a:cs typeface="+mn-cs"/>
                        </a:rPr>
                        <a:t>.</a:t>
                      </a:r>
                      <a:endParaRPr lang="en-GB" sz="700" dirty="0"/>
                    </a:p>
                    <a:p>
                      <a:pPr marL="72000" lvl="0" indent="-72000">
                        <a:spcAft>
                          <a:spcPts val="400"/>
                        </a:spcAft>
                        <a:buFont typeface="Arial" panose="020B0604020202020204" pitchFamily="34" charset="0"/>
                        <a:buChar char="•"/>
                      </a:pPr>
                      <a:r>
                        <a:rPr lang="en-GB" sz="700" dirty="0"/>
                        <a:t>94.11% of ASP and 90% of AML mismatch correction</a:t>
                      </a:r>
                      <a:r>
                        <a:rPr lang="en-GB" sz="700" baseline="0" dirty="0"/>
                        <a:t> files issued to customers within SLA  of PDD -3 days.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Amber until provision of correction files falls in-line with SLA.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1"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576" y="4083918"/>
            <a:ext cx="648072" cy="6480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0912" y="408391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4427984" y="4011910"/>
            <a:ext cx="1944216"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2"/>
                </a:solidFill>
              </a:rPr>
              <a:t>90% </a:t>
            </a:r>
            <a:r>
              <a:rPr lang="en-GB" sz="1200" b="0" u="sng" dirty="0">
                <a:solidFill>
                  <a:schemeClr val="tx2"/>
                </a:solidFill>
              </a:rPr>
              <a:t>AML</a:t>
            </a:r>
            <a:r>
              <a:rPr lang="en-GB" sz="1200" b="0" dirty="0">
                <a:solidFill>
                  <a:schemeClr val="tx2"/>
                </a:solidFill>
              </a:rPr>
              <a:t> offline correction files issued to customers ahead of payment due date</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544" y="768786"/>
            <a:ext cx="6192688" cy="21410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itle 1"/>
          <p:cNvSpPr txBox="1">
            <a:spLocks/>
          </p:cNvSpPr>
          <p:nvPr/>
        </p:nvSpPr>
        <p:spPr>
          <a:xfrm>
            <a:off x="1556048" y="4011910"/>
            <a:ext cx="1944216"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2"/>
                </a:solidFill>
              </a:rPr>
              <a:t>94% </a:t>
            </a:r>
            <a:r>
              <a:rPr lang="en-GB" sz="1200" b="0" u="sng" dirty="0">
                <a:solidFill>
                  <a:schemeClr val="tx2"/>
                </a:solidFill>
              </a:rPr>
              <a:t>ASP</a:t>
            </a:r>
            <a:r>
              <a:rPr lang="en-GB" sz="1200" b="0" dirty="0">
                <a:solidFill>
                  <a:schemeClr val="tx2"/>
                </a:solidFill>
              </a:rPr>
              <a:t> offline correction files issued to customers ahead of payment due date</a:t>
            </a:r>
          </a:p>
        </p:txBody>
      </p:sp>
      <p:sp>
        <p:nvSpPr>
          <p:cNvPr id="17" name="Title 1"/>
          <p:cNvSpPr txBox="1">
            <a:spLocks/>
          </p:cNvSpPr>
          <p:nvPr/>
        </p:nvSpPr>
        <p:spPr>
          <a:xfrm>
            <a:off x="293837" y="2913298"/>
            <a:ext cx="3054027"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2"/>
                </a:solidFill>
              </a:rPr>
              <a:t>Mismatch instances are at the lowest since Nexus go-live, however failure to issue all correction files to all customers ahead of Payment Due Date minus 3 business days is causing SLA failure.</a:t>
            </a:r>
            <a:endParaRPr lang="en-GB" sz="1000" b="0" dirty="0">
              <a:solidFill>
                <a:schemeClr val="tx2"/>
              </a:solidFill>
            </a:endParaRPr>
          </a:p>
        </p:txBody>
      </p:sp>
      <p:sp>
        <p:nvSpPr>
          <p:cNvPr id="18" name="Title 1"/>
          <p:cNvSpPr txBox="1">
            <a:spLocks/>
          </p:cNvSpPr>
          <p:nvPr/>
        </p:nvSpPr>
        <p:spPr>
          <a:xfrm>
            <a:off x="3561656" y="2913298"/>
            <a:ext cx="3054027"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2"/>
                </a:solidFill>
              </a:rPr>
              <a:t>Provision of a single ASP file, followed by a single AML file remains a delivery target for January 2020.</a:t>
            </a:r>
            <a:endParaRPr lang="en-GB" sz="1000" b="0" dirty="0">
              <a:solidFill>
                <a:schemeClr val="tx2"/>
              </a:solidFill>
            </a:endParaRPr>
          </a:p>
        </p:txBody>
      </p:sp>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3685017728"/>
              </p:ext>
            </p:extLst>
          </p:nvPr>
        </p:nvGraphicFramePr>
        <p:xfrm>
          <a:off x="6876256" y="483518"/>
          <a:ext cx="2088232" cy="409393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r>
                        <a:rPr lang="en-GB" sz="700" dirty="0"/>
                        <a:t>Exception backlog clearance continues to trend</a:t>
                      </a:r>
                      <a:r>
                        <a:rPr lang="en-GB" sz="700" baseline="0" dirty="0"/>
                        <a:t> downwards.</a:t>
                      </a:r>
                      <a:endParaRPr lang="en-GB" sz="700" dirty="0"/>
                    </a:p>
                    <a:p>
                      <a:pPr marL="72000" lvl="0" indent="-72000">
                        <a:spcAft>
                          <a:spcPts val="400"/>
                        </a:spcAft>
                        <a:buFont typeface="Arial" panose="020B0604020202020204" pitchFamily="34" charset="0"/>
                        <a:buChar char="•"/>
                      </a:pPr>
                      <a:r>
                        <a:rPr lang="en-GB" sz="700" dirty="0"/>
                        <a:t>Despite reductions in backlog exceptions,</a:t>
                      </a:r>
                      <a:r>
                        <a:rPr lang="en-GB" sz="700" baseline="0" dirty="0"/>
                        <a:t> the number of LSP and SSP reconciliations held off the AMS as a result of an exception remains high. Provision of the exception/exclusion MI from 28</a:t>
                      </a:r>
                      <a:r>
                        <a:rPr lang="en-GB" sz="700" baseline="30000" dirty="0"/>
                        <a:t>th</a:t>
                      </a:r>
                      <a:r>
                        <a:rPr lang="en-GB" sz="700" baseline="0" dirty="0"/>
                        <a:t> Aug’19 will highlight all such exceptions. </a:t>
                      </a:r>
                    </a:p>
                    <a:p>
                      <a:pPr marL="72000" lvl="0" indent="-72000">
                        <a:spcAft>
                          <a:spcPts val="400"/>
                        </a:spcAft>
                        <a:buFont typeface="Arial" panose="020B0604020202020204" pitchFamily="34" charset="0"/>
                        <a:buChar char="•"/>
                      </a:pPr>
                      <a:r>
                        <a:rPr lang="en-GB" sz="700" baseline="0" dirty="0"/>
                        <a:t>Amber status because of risks to being able to clear known exceptions within cycle  starting from this months July billing cycle (as per SLA).</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exception?</a:t>
            </a:r>
          </a:p>
          <a:p>
            <a:pPr marL="171450" indent="-171450" algn="l">
              <a:spcAft>
                <a:spcPts val="300"/>
              </a:spcAft>
              <a:buFont typeface="Arial" charset="0"/>
              <a:buChar char="•"/>
            </a:pPr>
            <a:r>
              <a:rPr lang="en-US" sz="8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7" y="1995686"/>
            <a:ext cx="33267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2"/>
                </a:solidFill>
              </a:rPr>
              <a:t>166,903 </a:t>
            </a:r>
            <a:r>
              <a:rPr lang="en-GB" sz="1200" b="0" dirty="0">
                <a:solidFill>
                  <a:schemeClr val="tx2"/>
                </a:solidFill>
              </a:rPr>
              <a:t>distinct MPRNs currently have unresolved exceptions within our systems</a:t>
            </a:r>
          </a:p>
          <a:p>
            <a:pPr algn="l"/>
            <a:r>
              <a:rPr lang="en-GB" sz="1200" b="0" i="1" dirty="0">
                <a:solidFill>
                  <a:schemeClr val="tx2"/>
                </a:solidFill>
              </a:rPr>
              <a:t>(269,920 in May’19)</a:t>
            </a:r>
            <a:endParaRPr lang="en-GB" sz="900" b="0" i="1" dirty="0">
              <a:solidFill>
                <a:schemeClr val="tx2"/>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2"/>
                </a:solidFill>
              </a:rPr>
              <a:t>Customer MI </a:t>
            </a:r>
            <a:r>
              <a:rPr lang="en-GB" sz="1200" b="0" dirty="0">
                <a:solidFill>
                  <a:schemeClr val="tx2"/>
                </a:solidFill>
              </a:rPr>
              <a:t>outlining all reconciliations and their status </a:t>
            </a:r>
            <a:r>
              <a:rPr lang="en-GB" sz="1200" b="0" i="1" dirty="0">
                <a:solidFill>
                  <a:schemeClr val="tx2"/>
                </a:solidFill>
              </a:rPr>
              <a:t>(invoiced, in exception, in exclusion</a:t>
            </a:r>
            <a:r>
              <a:rPr lang="en-GB" sz="1200" b="0" dirty="0">
                <a:solidFill>
                  <a:schemeClr val="tx2"/>
                </a:solidFill>
              </a:rPr>
              <a:t>) in development. Currently at risk of being available for next billing cycle.</a:t>
            </a:r>
            <a:endParaRPr lang="en-GB" sz="900" b="0" i="1" dirty="0">
              <a:solidFill>
                <a:schemeClr val="tx2"/>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2262301079"/>
              </p:ext>
            </p:extLst>
          </p:nvPr>
        </p:nvGraphicFramePr>
        <p:xfrm>
          <a:off x="6876256" y="477914"/>
          <a:ext cx="2088232" cy="414473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040876">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c.15,000 distinct sites released from bill blocks over the last three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Cataloguing of the majority of exclusion scenarios complete and signed-off by </a:t>
                      </a:r>
                      <a:r>
                        <a:rPr lang="en-GB" sz="700" kern="1200" baseline="0" dirty="0" err="1">
                          <a:solidFill>
                            <a:schemeClr val="tx1"/>
                          </a:solidFill>
                          <a:latin typeface="+mn-lt"/>
                          <a:ea typeface="+mn-ea"/>
                          <a:cs typeface="+mn-cs"/>
                        </a:rPr>
                        <a:t>Xoserve</a:t>
                      </a:r>
                      <a:r>
                        <a:rPr lang="en-GB" sz="700" kern="1200" baseline="0" dirty="0">
                          <a:solidFill>
                            <a:schemeClr val="tx1"/>
                          </a:solidFill>
                          <a:latin typeface="+mn-lt"/>
                          <a:ea typeface="+mn-ea"/>
                          <a:cs typeface="+mn-cs"/>
                        </a:rPr>
                        <a:t> business teams.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dirty="0"/>
                        <a:t>RAG status to remain at Amber until the provision of all exception and exclusion MI to enable tracking of exclusion resolutions</a:t>
                      </a:r>
                      <a:r>
                        <a:rPr lang="en-GB" sz="700" baseline="0" dirty="0"/>
                        <a:t> in-line with target SLA.</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3420380"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100" dirty="0">
                <a:solidFill>
                  <a:schemeClr val="tx2"/>
                </a:solidFill>
              </a:rPr>
              <a:t>5,043 </a:t>
            </a:r>
            <a:r>
              <a:rPr lang="en-GB" sz="1100" b="0" dirty="0">
                <a:solidFill>
                  <a:schemeClr val="tx2"/>
                </a:solidFill>
              </a:rPr>
              <a:t>distinct MPRNs currently have bill blocks placed upon them</a:t>
            </a:r>
          </a:p>
          <a:p>
            <a:pPr algn="l"/>
            <a:r>
              <a:rPr lang="en-GB" sz="1000" b="0" i="1" dirty="0">
                <a:solidFill>
                  <a:schemeClr val="tx2"/>
                </a:solidFill>
              </a:rPr>
              <a:t>(20,466 in May’19)</a:t>
            </a:r>
            <a:endParaRPr lang="en-GB" sz="800" b="0" i="1" dirty="0">
              <a:solidFill>
                <a:schemeClr val="tx2"/>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2"/>
                </a:solidFill>
              </a:rPr>
              <a:t>Customer MI </a:t>
            </a:r>
            <a:r>
              <a:rPr lang="en-GB" sz="1200" b="0" dirty="0">
                <a:solidFill>
                  <a:schemeClr val="tx2"/>
                </a:solidFill>
              </a:rPr>
              <a:t>outlining all reconciliations and their status </a:t>
            </a:r>
            <a:r>
              <a:rPr lang="en-GB" sz="1200" b="0" i="1" dirty="0">
                <a:solidFill>
                  <a:schemeClr val="tx2"/>
                </a:solidFill>
              </a:rPr>
              <a:t>(invoiced, in exception, in exclusion</a:t>
            </a:r>
            <a:r>
              <a:rPr lang="en-GB" sz="1200" b="0" dirty="0">
                <a:solidFill>
                  <a:schemeClr val="tx2"/>
                </a:solidFill>
              </a:rPr>
              <a:t>) in development. Currently at risk of being available for next billing cycle.</a:t>
            </a:r>
            <a:endParaRPr lang="en-GB" sz="900" b="0" i="1" dirty="0">
              <a:solidFill>
                <a:schemeClr val="tx2"/>
              </a:solidFill>
            </a:endParaRPr>
          </a:p>
        </p:txBody>
      </p:sp>
    </p:spTree>
    <p:extLst>
      <p:ext uri="{BB962C8B-B14F-4D97-AF65-F5344CB8AC3E}">
        <p14:creationId xmlns:p14="http://schemas.microsoft.com/office/powerpoint/2010/main" val="113154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2788271070"/>
              </p:ext>
            </p:extLst>
          </p:nvPr>
        </p:nvGraphicFramePr>
        <p:xfrm>
          <a:off x="6876256" y="483518"/>
          <a:ext cx="2088232" cy="318969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Defect backlog halved since 1</a:t>
                      </a:r>
                      <a:r>
                        <a:rPr lang="en-GB" sz="700" baseline="30000" dirty="0"/>
                        <a:t>st</a:t>
                      </a:r>
                      <a:r>
                        <a:rPr lang="en-GB" sz="700" baseline="0" dirty="0"/>
                        <a:t> June with 16 fixes successfully deployed.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dirty="0">
                          <a:solidFill>
                            <a:schemeClr val="tx1"/>
                          </a:solidFill>
                          <a:latin typeface="+mn-lt"/>
                          <a:ea typeface="+mn-ea"/>
                          <a:cs typeface="+mn-cs"/>
                        </a:rPr>
                        <a:t>17 AML/ASP</a:t>
                      </a:r>
                      <a:r>
                        <a:rPr lang="en-GB" sz="700" kern="1200" baseline="0" dirty="0">
                          <a:solidFill>
                            <a:schemeClr val="tx1"/>
                          </a:solidFill>
                          <a:latin typeface="+mn-lt"/>
                          <a:ea typeface="+mn-ea"/>
                          <a:cs typeface="+mn-cs"/>
                        </a:rPr>
                        <a:t> defects currently open of which 7 were raised in July. </a:t>
                      </a:r>
                      <a:endParaRPr lang="en-GB" sz="700" baseline="0" dirty="0"/>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All current known defects, identified pre and post revised commercial agreement, on track to be resolved in-line with 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62" y="936922"/>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520442" y="936922"/>
            <a:ext cx="1769975" cy="1224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400" dirty="0">
                <a:solidFill>
                  <a:schemeClr val="tx2"/>
                </a:solidFill>
              </a:rPr>
              <a:t>17</a:t>
            </a:r>
          </a:p>
          <a:p>
            <a:r>
              <a:rPr lang="en-GB" sz="1200" b="0" dirty="0">
                <a:solidFill>
                  <a:schemeClr val="tx2"/>
                </a:solidFill>
              </a:rPr>
              <a:t>Defects currently open and awaiting fix deployment</a:t>
            </a:r>
            <a:endParaRPr lang="en-GB" sz="1100" b="0"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10771169"/>
              </p:ext>
            </p:extLst>
          </p:nvPr>
        </p:nvGraphicFramePr>
        <p:xfrm>
          <a:off x="251520" y="1995686"/>
          <a:ext cx="6308052" cy="2647094"/>
        </p:xfrm>
        <a:graphic>
          <a:graphicData uri="http://schemas.openxmlformats.org/drawingml/2006/table">
            <a:tbl>
              <a:tblPr firstRow="1" firstCol="1" bandRow="1">
                <a:tableStyleId>{5940675A-B579-460E-94D1-54222C63F5DA}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691428">
                  <a:extLst>
                    <a:ext uri="{9D8B030D-6E8A-4147-A177-3AD203B41FA5}">
                      <a16:colId xmlns:a16="http://schemas.microsoft.com/office/drawing/2014/main" val="20004"/>
                    </a:ext>
                  </a:extLst>
                </a:gridCol>
              </a:tblGrid>
              <a:tr h="300134">
                <a:tc>
                  <a:txBody>
                    <a:bodyPr/>
                    <a:lstStyle/>
                    <a:p>
                      <a:pPr algn="ctr">
                        <a:spcAft>
                          <a:spcPts val="0"/>
                        </a:spcAft>
                      </a:pPr>
                      <a:r>
                        <a:rPr lang="en-GB" sz="700" dirty="0">
                          <a:solidFill>
                            <a:schemeClr val="bg1"/>
                          </a:solidFill>
                          <a:effectLst/>
                        </a:rPr>
                        <a:t>Defect ID</a:t>
                      </a:r>
                      <a:endParaRPr lang="en-GB" sz="700" dirty="0">
                        <a:solidFill>
                          <a:schemeClr val="bg1"/>
                        </a:solidFill>
                        <a:effectLst/>
                        <a:latin typeface="Calibri"/>
                        <a:ea typeface="Times New Roman"/>
                        <a:cs typeface="Times New Roman"/>
                      </a:endParaRPr>
                    </a:p>
                  </a:txBody>
                  <a:tcPr marL="36961" marR="36961" marT="0" marB="0" anchor="ctr">
                    <a:solidFill>
                      <a:srgbClr val="002060"/>
                    </a:solidFill>
                  </a:tcPr>
                </a:tc>
                <a:tc>
                  <a:txBody>
                    <a:bodyPr/>
                    <a:lstStyle/>
                    <a:p>
                      <a:pPr algn="ctr">
                        <a:spcAft>
                          <a:spcPts val="0"/>
                        </a:spcAft>
                      </a:pPr>
                      <a:r>
                        <a:rPr lang="en-GB" sz="700">
                          <a:solidFill>
                            <a:schemeClr val="bg1"/>
                          </a:solidFill>
                          <a:effectLst/>
                        </a:rPr>
                        <a:t> </a:t>
                      </a:r>
                    </a:p>
                    <a:p>
                      <a:pPr algn="ctr">
                        <a:spcAft>
                          <a:spcPts val="0"/>
                        </a:spcAft>
                      </a:pPr>
                      <a:r>
                        <a:rPr lang="en-GB" sz="700">
                          <a:solidFill>
                            <a:schemeClr val="bg1"/>
                          </a:solidFill>
                          <a:effectLst/>
                        </a:rPr>
                        <a:t>Defect Title</a:t>
                      </a:r>
                      <a:endParaRPr lang="en-GB" sz="700">
                        <a:solidFill>
                          <a:schemeClr val="bg1"/>
                        </a:solidFill>
                        <a:effectLst/>
                        <a:latin typeface="Calibri"/>
                        <a:ea typeface="Times New Roman"/>
                        <a:cs typeface="Times New Roman"/>
                      </a:endParaRPr>
                    </a:p>
                  </a:txBody>
                  <a:tcPr marL="36961" marR="36961" marT="0" marB="0">
                    <a:solidFill>
                      <a:srgbClr val="002060"/>
                    </a:solidFill>
                  </a:tcPr>
                </a:tc>
                <a:tc>
                  <a:txBody>
                    <a:bodyPr/>
                    <a:lstStyle/>
                    <a:p>
                      <a:pPr>
                        <a:spcAft>
                          <a:spcPts val="0"/>
                        </a:spcAft>
                      </a:pPr>
                      <a:r>
                        <a:rPr lang="en-GB" sz="700" dirty="0">
                          <a:solidFill>
                            <a:schemeClr val="bg1"/>
                          </a:solidFill>
                          <a:effectLst/>
                        </a:rPr>
                        <a:t>Date Detected </a:t>
                      </a:r>
                      <a:endParaRPr lang="en-GB" sz="700" dirty="0">
                        <a:solidFill>
                          <a:schemeClr val="bg1"/>
                        </a:solidFill>
                        <a:effectLst/>
                        <a:latin typeface="Calibri"/>
                        <a:ea typeface="Times New Roman"/>
                        <a:cs typeface="Times New Roman"/>
                      </a:endParaRPr>
                    </a:p>
                  </a:txBody>
                  <a:tcPr marL="36961" marR="36961" marT="0" marB="0" anchor="ctr">
                    <a:solidFill>
                      <a:srgbClr val="002060"/>
                    </a:solidFill>
                  </a:tcPr>
                </a:tc>
                <a:tc>
                  <a:txBody>
                    <a:bodyPr/>
                    <a:lstStyle/>
                    <a:p>
                      <a:pPr>
                        <a:spcAft>
                          <a:spcPts val="0"/>
                        </a:spcAft>
                      </a:pPr>
                      <a:r>
                        <a:rPr lang="en-GB" sz="700" dirty="0">
                          <a:solidFill>
                            <a:schemeClr val="bg1"/>
                          </a:solidFill>
                          <a:effectLst/>
                        </a:rPr>
                        <a:t>Target Fix Date</a:t>
                      </a:r>
                      <a:endParaRPr lang="en-GB" sz="700" dirty="0">
                        <a:solidFill>
                          <a:schemeClr val="bg1"/>
                        </a:solidFill>
                        <a:effectLst/>
                        <a:latin typeface="Calibri"/>
                        <a:ea typeface="Times New Roman"/>
                        <a:cs typeface="Times New Roman"/>
                      </a:endParaRPr>
                    </a:p>
                  </a:txBody>
                  <a:tcPr marL="36961" marR="36961" marT="0" marB="0" anchor="ctr">
                    <a:solidFill>
                      <a:srgbClr val="002060"/>
                    </a:solidFill>
                  </a:tcPr>
                </a:tc>
                <a:tc>
                  <a:txBody>
                    <a:bodyPr/>
                    <a:lstStyle/>
                    <a:p>
                      <a:pPr>
                        <a:spcAft>
                          <a:spcPts val="0"/>
                        </a:spcAft>
                      </a:pPr>
                      <a:r>
                        <a:rPr lang="en-GB" sz="700" dirty="0">
                          <a:solidFill>
                            <a:schemeClr val="bg1"/>
                          </a:solidFill>
                          <a:effectLst/>
                        </a:rPr>
                        <a:t>SLA Resolution Date</a:t>
                      </a:r>
                      <a:endParaRPr lang="en-GB" sz="700" dirty="0">
                        <a:solidFill>
                          <a:schemeClr val="bg1"/>
                        </a:solidFill>
                        <a:effectLst/>
                        <a:latin typeface="Calibri"/>
                        <a:ea typeface="Times New Roman"/>
                        <a:cs typeface="Times New Roman"/>
                      </a:endParaRPr>
                    </a:p>
                  </a:txBody>
                  <a:tcPr marL="36961" marR="36961" marT="0" marB="0" anchor="ctr">
                    <a:solidFill>
                      <a:srgbClr val="002060"/>
                    </a:solidFill>
                  </a:tcPr>
                </a:tc>
                <a:extLst>
                  <a:ext uri="{0D108BD9-81ED-4DB2-BD59-A6C34878D82A}">
                    <a16:rowId xmlns:a16="http://schemas.microsoft.com/office/drawing/2014/main" val="10000"/>
                  </a:ext>
                </a:extLst>
              </a:tr>
              <a:tr h="59906">
                <a:tc>
                  <a:txBody>
                    <a:bodyPr/>
                    <a:lstStyle/>
                    <a:p>
                      <a:pPr algn="ctr">
                        <a:spcAft>
                          <a:spcPts val="0"/>
                        </a:spcAft>
                      </a:pPr>
                      <a:r>
                        <a:rPr lang="en-GB" sz="700" b="1" dirty="0">
                          <a:effectLst/>
                        </a:rPr>
                        <a:t>1331</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DM prime REC charges are not getting calculated &amp; presented within ASP supporting information file</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dirty="0">
                          <a:effectLst/>
                        </a:rPr>
                        <a:t>27/03/2019</a:t>
                      </a:r>
                      <a:endParaRPr lang="en-GB" sz="700" dirty="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12/07/2019</a:t>
                      </a:r>
                    </a:p>
                  </a:txBody>
                  <a:tcPr marL="36961" marR="36961" marT="0" marB="0" anchor="ctr">
                    <a:solidFill>
                      <a:srgbClr val="00B050"/>
                    </a:solidFill>
                  </a:tcPr>
                </a:tc>
                <a:tc>
                  <a:txBody>
                    <a:bodyPr/>
                    <a:lstStyle/>
                    <a:p>
                      <a:pPr algn="ctr">
                        <a:spcAft>
                          <a:spcPts val="0"/>
                        </a:spcAft>
                      </a:pPr>
                      <a:r>
                        <a:rPr lang="en-GB" sz="700">
                          <a:effectLst/>
                        </a:rPr>
                        <a:t>31/8/2019  </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1"/>
                  </a:ext>
                </a:extLst>
              </a:tr>
              <a:tr h="0">
                <a:tc>
                  <a:txBody>
                    <a:bodyPr/>
                    <a:lstStyle/>
                    <a:p>
                      <a:pPr algn="ctr">
                        <a:spcAft>
                          <a:spcPts val="0"/>
                        </a:spcAft>
                      </a:pPr>
                      <a:r>
                        <a:rPr lang="en-GB" sz="700" b="1" dirty="0">
                          <a:effectLst/>
                        </a:rPr>
                        <a:t>1333</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dirty="0">
                          <a:effectLst/>
                        </a:rPr>
                        <a:t> DM REC financial mismatches (Dec-2018 RCA)</a:t>
                      </a:r>
                      <a:endParaRPr lang="en-GB" sz="700" dirty="0">
                        <a:effectLst/>
                        <a:latin typeface="Calibri"/>
                        <a:ea typeface="Times New Roman"/>
                        <a:cs typeface="Times New Roman"/>
                      </a:endParaRPr>
                    </a:p>
                  </a:txBody>
                  <a:tcPr marL="36961" marR="36961" marT="0" marB="0"/>
                </a:tc>
                <a:tc>
                  <a:txBody>
                    <a:bodyPr/>
                    <a:lstStyle/>
                    <a:p>
                      <a:pPr algn="ctr">
                        <a:spcAft>
                          <a:spcPts val="0"/>
                        </a:spcAft>
                      </a:pPr>
                      <a:r>
                        <a:rPr lang="en-GB" sz="700">
                          <a:effectLst/>
                        </a:rPr>
                        <a:t>27/03/2019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26/07/2019</a:t>
                      </a:r>
                    </a:p>
                  </a:txBody>
                  <a:tcPr marL="36961" marR="36961" marT="0" marB="0" anchor="ctr">
                    <a:solidFill>
                      <a:srgbClr val="00B050"/>
                    </a:solidFill>
                  </a:tcPr>
                </a:tc>
                <a:tc>
                  <a:txBody>
                    <a:bodyPr/>
                    <a:lstStyle/>
                    <a:p>
                      <a:pPr algn="ctr">
                        <a:spcAft>
                          <a:spcPts val="0"/>
                        </a:spcAft>
                      </a:pPr>
                      <a:r>
                        <a:rPr lang="en-GB" sz="700">
                          <a:effectLst/>
                        </a:rPr>
                        <a:t>31/8/2019   </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2"/>
                  </a:ext>
                </a:extLst>
              </a:tr>
              <a:tr h="42317">
                <a:tc>
                  <a:txBody>
                    <a:bodyPr/>
                    <a:lstStyle/>
                    <a:p>
                      <a:pPr algn="ctr">
                        <a:spcAft>
                          <a:spcPts val="0"/>
                        </a:spcAft>
                      </a:pPr>
                      <a:r>
                        <a:rPr lang="en-GB" sz="700" b="1" dirty="0">
                          <a:effectLst/>
                        </a:rPr>
                        <a:t>1334</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RECs processed within D+5 close out are identified to have an inconsistency in terms of mapping the GUID and the REC start/end dates (Dec-2018 RCA)</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27/03/2019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30/08/2019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31/8/2019   </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3"/>
                  </a:ext>
                </a:extLst>
              </a:tr>
              <a:tr h="0">
                <a:tc>
                  <a:txBody>
                    <a:bodyPr/>
                    <a:lstStyle/>
                    <a:p>
                      <a:pPr algn="ctr">
                        <a:spcAft>
                          <a:spcPts val="0"/>
                        </a:spcAft>
                      </a:pPr>
                      <a:r>
                        <a:rPr lang="en-GB" sz="700" b="1" dirty="0">
                          <a:effectLst/>
                        </a:rPr>
                        <a:t>1369</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dirty="0">
                          <a:effectLst/>
                        </a:rPr>
                        <a:t>SAPBW - Class 4 reads showing on 'fallout report' where the read has been made inactive which do not generate a rec - CR315</a:t>
                      </a:r>
                      <a:endParaRPr lang="en-GB" sz="700" dirty="0">
                        <a:effectLst/>
                        <a:latin typeface="Calibri"/>
                        <a:ea typeface="Times New Roman"/>
                        <a:cs typeface="Times New Roman"/>
                      </a:endParaRPr>
                    </a:p>
                  </a:txBody>
                  <a:tcPr marL="36961" marR="36961" marT="0" marB="0"/>
                </a:tc>
                <a:tc>
                  <a:txBody>
                    <a:bodyPr/>
                    <a:lstStyle/>
                    <a:p>
                      <a:pPr algn="ctr">
                        <a:spcAft>
                          <a:spcPts val="0"/>
                        </a:spcAft>
                      </a:pPr>
                      <a:r>
                        <a:rPr lang="en-GB" sz="700">
                          <a:effectLst/>
                        </a:rPr>
                        <a:t>29/04/2019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09/08/2019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31/8/2019   </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4"/>
                  </a:ext>
                </a:extLst>
              </a:tr>
              <a:tr h="0">
                <a:tc>
                  <a:txBody>
                    <a:bodyPr/>
                    <a:lstStyle/>
                    <a:p>
                      <a:pPr algn="ctr">
                        <a:spcAft>
                          <a:spcPts val="0"/>
                        </a:spcAft>
                      </a:pPr>
                      <a:r>
                        <a:rPr lang="en-GB" sz="700" b="1" dirty="0">
                          <a:effectLst/>
                        </a:rPr>
                        <a:t>1377</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AML Credit Issue - Incorrect negative Volume and energy is calculated</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15/05/2019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29/08/2019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31/8/2019   </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5"/>
                  </a:ext>
                </a:extLst>
              </a:tr>
              <a:tr h="33226">
                <a:tc>
                  <a:txBody>
                    <a:bodyPr/>
                    <a:lstStyle/>
                    <a:p>
                      <a:pPr algn="ctr">
                        <a:spcAft>
                          <a:spcPts val="0"/>
                        </a:spcAft>
                      </a:pPr>
                      <a:r>
                        <a:rPr lang="en-GB" sz="700" b="1" dirty="0">
                          <a:effectLst/>
                        </a:rPr>
                        <a:t>1395</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Meter Reading is inactive in the production system</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07/06/2019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29/08/2019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dirty="0">
                          <a:effectLst/>
                        </a:rPr>
                        <a:t>31/8/2019   </a:t>
                      </a:r>
                      <a:endParaRPr lang="en-GB" sz="700" dirty="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6"/>
                  </a:ext>
                </a:extLst>
              </a:tr>
              <a:tr h="50983">
                <a:tc>
                  <a:txBody>
                    <a:bodyPr/>
                    <a:lstStyle/>
                    <a:p>
                      <a:pPr algn="ctr">
                        <a:spcAft>
                          <a:spcPts val="0"/>
                        </a:spcAft>
                      </a:pPr>
                      <a:r>
                        <a:rPr lang="en-GB" sz="700" b="1" dirty="0">
                          <a:effectLst/>
                        </a:rPr>
                        <a:t>1396</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AML file missing volume</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10/06/2019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23/08/2019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06/09/2019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7"/>
                  </a:ext>
                </a:extLst>
              </a:tr>
              <a:tr h="54001">
                <a:tc>
                  <a:txBody>
                    <a:bodyPr/>
                    <a:lstStyle/>
                    <a:p>
                      <a:pPr algn="ctr">
                        <a:spcAft>
                          <a:spcPts val="0"/>
                        </a:spcAft>
                      </a:pPr>
                      <a:r>
                        <a:rPr lang="en-GB" sz="700" b="1" dirty="0">
                          <a:effectLst/>
                        </a:rPr>
                        <a:t>1399</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For Shorthaul sites - incorrect UDQI loaded</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11/06/2019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23/08/2019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06/09/2019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8"/>
                  </a:ext>
                </a:extLst>
              </a:tr>
              <a:tr h="59555">
                <a:tc>
                  <a:txBody>
                    <a:bodyPr/>
                    <a:lstStyle/>
                    <a:p>
                      <a:pPr algn="ctr">
                        <a:spcAft>
                          <a:spcPts val="0"/>
                        </a:spcAft>
                      </a:pPr>
                      <a:r>
                        <a:rPr lang="en-GB" sz="700" b="1" dirty="0">
                          <a:effectLst/>
                        </a:rPr>
                        <a:t>1405</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AML/ASP issue - SFN on D date and UMR read on (D-1)</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18/06/2019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23/08/2019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06/09/2019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09"/>
                  </a:ext>
                </a:extLst>
              </a:tr>
              <a:tr h="38554">
                <a:tc>
                  <a:txBody>
                    <a:bodyPr/>
                    <a:lstStyle/>
                    <a:p>
                      <a:pPr algn="ctr">
                        <a:spcAft>
                          <a:spcPts val="0"/>
                        </a:spcAft>
                      </a:pPr>
                      <a:r>
                        <a:rPr lang="en-GB" sz="700" b="1" dirty="0">
                          <a:effectLst/>
                        </a:rPr>
                        <a:t>1412</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June Release - Re: Defect 54993 - Class 3 Rec has populated in correct volumes and energies</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04/07/2019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06/09/2019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06/09/2019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0"/>
                  </a:ext>
                </a:extLst>
              </a:tr>
              <a:tr h="0">
                <a:tc>
                  <a:txBody>
                    <a:bodyPr/>
                    <a:lstStyle/>
                    <a:p>
                      <a:pPr algn="ctr">
                        <a:spcAft>
                          <a:spcPts val="0"/>
                        </a:spcAft>
                      </a:pPr>
                      <a:r>
                        <a:rPr lang="en-GB" sz="700" b="1" dirty="0">
                          <a:effectLst/>
                        </a:rPr>
                        <a:t>1414</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dirty="0">
                          <a:effectLst/>
                        </a:rPr>
                        <a:t>SAP - Read profile is incorrectly populated when there is a class change from 1 to 2 or 2 to 1</a:t>
                      </a:r>
                      <a:endParaRPr lang="en-GB" sz="700" dirty="0">
                        <a:effectLst/>
                        <a:latin typeface="Calibri"/>
                        <a:ea typeface="Times New Roman"/>
                        <a:cs typeface="Times New Roman"/>
                      </a:endParaRPr>
                    </a:p>
                  </a:txBody>
                  <a:tcPr marL="36961" marR="36961" marT="0" marB="0"/>
                </a:tc>
                <a:tc>
                  <a:txBody>
                    <a:bodyPr/>
                    <a:lstStyle/>
                    <a:p>
                      <a:pPr algn="ctr">
                        <a:spcAft>
                          <a:spcPts val="0"/>
                        </a:spcAft>
                      </a:pPr>
                      <a:r>
                        <a:rPr lang="en-GB" sz="700">
                          <a:effectLst/>
                        </a:rPr>
                        <a:t>12/07/2019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20/09/2019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04/10/2019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1"/>
                  </a:ext>
                </a:extLst>
              </a:tr>
              <a:tr h="41218">
                <a:tc>
                  <a:txBody>
                    <a:bodyPr/>
                    <a:lstStyle/>
                    <a:p>
                      <a:pPr algn="ctr">
                        <a:spcAft>
                          <a:spcPts val="0"/>
                        </a:spcAft>
                      </a:pPr>
                      <a:r>
                        <a:rPr lang="en-GB" sz="700" b="1" dirty="0">
                          <a:effectLst/>
                        </a:rPr>
                        <a:t>1415</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SAP - Actual Reads uploaded through the manual Read entry screen has resulted in zero consumption</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15/07/2019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04/10/2019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04/10/2019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2"/>
                  </a:ext>
                </a:extLst>
              </a:tr>
              <a:tr h="43882">
                <a:tc>
                  <a:txBody>
                    <a:bodyPr/>
                    <a:lstStyle/>
                    <a:p>
                      <a:pPr algn="ctr">
                        <a:spcAft>
                          <a:spcPts val="0"/>
                        </a:spcAft>
                      </a:pPr>
                      <a:r>
                        <a:rPr lang="en-GB" sz="700" b="1" dirty="0">
                          <a:effectLst/>
                        </a:rPr>
                        <a:t>1426</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SAP -  The Net value on the billing document for both previous and current have inconstancy with the decimal point values</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23/07/2019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04/10/2019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04/10/2019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3"/>
                  </a:ext>
                </a:extLst>
              </a:tr>
              <a:tr h="46546">
                <a:tc>
                  <a:txBody>
                    <a:bodyPr/>
                    <a:lstStyle/>
                    <a:p>
                      <a:pPr algn="ctr">
                        <a:spcAft>
                          <a:spcPts val="0"/>
                        </a:spcAft>
                      </a:pPr>
                      <a:r>
                        <a:rPr lang="en-GB" sz="700" b="1" dirty="0">
                          <a:effectLst/>
                        </a:rPr>
                        <a:t>1428</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MR15 exception not genereting for negavite variance volume</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24/07/2019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a:solidFill>
                            <a:schemeClr val="bg1"/>
                          </a:solidFill>
                          <a:effectLst/>
                        </a:rPr>
                        <a:t>04/10/2019</a:t>
                      </a:r>
                      <a:endParaRPr lang="en-GB" sz="70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04/10/2019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4"/>
                  </a:ext>
                </a:extLst>
              </a:tr>
              <a:tr h="0">
                <a:tc>
                  <a:txBody>
                    <a:bodyPr/>
                    <a:lstStyle/>
                    <a:p>
                      <a:pPr algn="ctr">
                        <a:spcAft>
                          <a:spcPts val="0"/>
                        </a:spcAft>
                      </a:pPr>
                      <a:r>
                        <a:rPr lang="en-GB" sz="700" b="1" dirty="0">
                          <a:effectLst/>
                        </a:rPr>
                        <a:t>1429</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RGMA activity  has performed both class 3 normal rec and C2C reconciliation. This should have ideally triggered only C2C rec since DRE or AMR at the site.</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24/07/2019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04/10/2019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04/10/2019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5"/>
                  </a:ext>
                </a:extLst>
              </a:tr>
              <a:tr h="0">
                <a:tc>
                  <a:txBody>
                    <a:bodyPr/>
                    <a:lstStyle/>
                    <a:p>
                      <a:pPr algn="ctr">
                        <a:spcAft>
                          <a:spcPts val="0"/>
                        </a:spcAft>
                      </a:pPr>
                      <a:r>
                        <a:rPr lang="en-GB" sz="700" b="1" dirty="0">
                          <a:effectLst/>
                        </a:rPr>
                        <a:t>1431</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SAP - ASP Mismatch on Pre go-live variance</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30/07/2019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04/10/2019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a:effectLst/>
                        </a:rPr>
                        <a:t>04/10/2019</a:t>
                      </a:r>
                      <a:endParaRPr lang="en-GB" sz="70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6"/>
                  </a:ext>
                </a:extLst>
              </a:tr>
              <a:tr h="51874">
                <a:tc>
                  <a:txBody>
                    <a:bodyPr/>
                    <a:lstStyle/>
                    <a:p>
                      <a:pPr algn="ctr">
                        <a:spcAft>
                          <a:spcPts val="0"/>
                        </a:spcAft>
                      </a:pPr>
                      <a:r>
                        <a:rPr lang="en-GB" sz="700" b="1" dirty="0">
                          <a:effectLst/>
                        </a:rPr>
                        <a:t>1436</a:t>
                      </a:r>
                      <a:endParaRPr lang="en-GB" sz="700" b="1" dirty="0">
                        <a:effectLst/>
                        <a:latin typeface="Calibri"/>
                        <a:ea typeface="Times New Roman"/>
                        <a:cs typeface="Times New Roman"/>
                      </a:endParaRPr>
                    </a:p>
                  </a:txBody>
                  <a:tcPr marL="36961" marR="36961" marT="0" marB="0" anchor="ctr"/>
                </a:tc>
                <a:tc>
                  <a:txBody>
                    <a:bodyPr/>
                    <a:lstStyle/>
                    <a:p>
                      <a:pPr>
                        <a:spcAft>
                          <a:spcPts val="0"/>
                        </a:spcAft>
                      </a:pPr>
                      <a:r>
                        <a:rPr lang="en-GB" sz="700">
                          <a:effectLst/>
                        </a:rPr>
                        <a:t>SAP-AML Incorrect Formula Period Year SMP AQ</a:t>
                      </a:r>
                      <a:endParaRPr lang="en-GB" sz="700">
                        <a:effectLst/>
                        <a:latin typeface="Calibri"/>
                        <a:ea typeface="Times New Roman"/>
                        <a:cs typeface="Times New Roman"/>
                      </a:endParaRPr>
                    </a:p>
                  </a:txBody>
                  <a:tcPr marL="36961" marR="36961" marT="0" marB="0"/>
                </a:tc>
                <a:tc>
                  <a:txBody>
                    <a:bodyPr/>
                    <a:lstStyle/>
                    <a:p>
                      <a:pPr algn="ctr">
                        <a:spcAft>
                          <a:spcPts val="0"/>
                        </a:spcAft>
                      </a:pPr>
                      <a:r>
                        <a:rPr lang="en-GB" sz="700">
                          <a:effectLst/>
                        </a:rPr>
                        <a:t>05/08/2019</a:t>
                      </a:r>
                      <a:endParaRPr lang="en-GB" sz="700">
                        <a:effectLst/>
                        <a:latin typeface="Calibri"/>
                        <a:ea typeface="Times New Roman"/>
                        <a:cs typeface="Times New Roman"/>
                      </a:endParaRPr>
                    </a:p>
                  </a:txBody>
                  <a:tcPr marL="36961" marR="36961" marT="0" marB="0" anchor="ctr"/>
                </a:tc>
                <a:tc>
                  <a:txBody>
                    <a:bodyPr/>
                    <a:lstStyle/>
                    <a:p>
                      <a:pPr algn="ctr">
                        <a:spcAft>
                          <a:spcPts val="0"/>
                        </a:spcAft>
                      </a:pPr>
                      <a:r>
                        <a:rPr lang="en-GB" sz="700" dirty="0">
                          <a:solidFill>
                            <a:schemeClr val="bg1"/>
                          </a:solidFill>
                          <a:effectLst/>
                        </a:rPr>
                        <a:t>04/10/2019</a:t>
                      </a:r>
                      <a:endParaRPr lang="en-GB" sz="700" dirty="0">
                        <a:solidFill>
                          <a:schemeClr val="bg1"/>
                        </a:solidFill>
                        <a:effectLst/>
                        <a:latin typeface="Calibri"/>
                        <a:ea typeface="Times New Roman"/>
                        <a:cs typeface="Times New Roman"/>
                      </a:endParaRPr>
                    </a:p>
                  </a:txBody>
                  <a:tcPr marL="36961" marR="36961" marT="0" marB="0" anchor="ctr">
                    <a:solidFill>
                      <a:srgbClr val="00B050"/>
                    </a:solidFill>
                  </a:tcPr>
                </a:tc>
                <a:tc>
                  <a:txBody>
                    <a:bodyPr/>
                    <a:lstStyle/>
                    <a:p>
                      <a:pPr algn="ctr">
                        <a:spcAft>
                          <a:spcPts val="0"/>
                        </a:spcAft>
                      </a:pPr>
                      <a:r>
                        <a:rPr lang="en-GB" sz="700" dirty="0">
                          <a:effectLst/>
                        </a:rPr>
                        <a:t>04/10/2019</a:t>
                      </a:r>
                      <a:endParaRPr lang="en-GB" sz="700" dirty="0">
                        <a:effectLst/>
                        <a:latin typeface="Calibri"/>
                        <a:ea typeface="Times New Roman"/>
                        <a:cs typeface="Times New Roman"/>
                      </a:endParaRPr>
                    </a:p>
                  </a:txBody>
                  <a:tcPr marL="36961" marR="36961" marT="0" marB="0" anchor="ct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51832763"/>
              </p:ext>
            </p:extLst>
          </p:nvPr>
        </p:nvGraphicFramePr>
        <p:xfrm>
          <a:off x="6876256" y="483518"/>
          <a:ext cx="2088232" cy="393645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t>Testing of exception</a:t>
                      </a:r>
                      <a:r>
                        <a:rPr lang="en-US" sz="700" baseline="0" dirty="0"/>
                        <a:t> and exclusion reports complete, awaiting transport of reports to production.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baseline="0" dirty="0"/>
                        <a:t>All reports, including provision of customer monthly summaries, are being targeted to be available from 28</a:t>
                      </a:r>
                      <a:r>
                        <a:rPr lang="en-US" sz="700" baseline="30000" dirty="0"/>
                        <a:t>th</a:t>
                      </a:r>
                      <a:r>
                        <a:rPr lang="en-US" sz="700" baseline="0" dirty="0"/>
                        <a:t> August. Amber status because of the Monthly Customer Reconciliation Counts report remaining outstanding (in development and test at the time of publication). </a:t>
                      </a:r>
                      <a:endParaRPr lang="en-US"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16" name="Picture 2" descr="C:\Users\alex.stuart\OneDrive - Xoserve Limited\PowerPoint Icons\Business Blue\Tasks Complete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198" t="-1687" r="-2055" b="63592"/>
          <a:stretch/>
        </p:blipFill>
        <p:spPr bwMode="auto">
          <a:xfrm>
            <a:off x="235894" y="1858143"/>
            <a:ext cx="504057" cy="448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alex.stuart\OneDrive - Xoserve Limited\PowerPoint Icons\Business Blue\Tasks Complete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198" t="-1687" r="-2055" b="63592"/>
          <a:stretch/>
        </p:blipFill>
        <p:spPr bwMode="auto">
          <a:xfrm>
            <a:off x="235894" y="2458594"/>
            <a:ext cx="504057" cy="44805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alex.stuart\OneDrive - Xoserve Limited\PowerPoint Icons\Business Blue\Tasks Complete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198" t="-1687" r="-2055" b="63592"/>
          <a:stretch/>
        </p:blipFill>
        <p:spPr bwMode="auto">
          <a:xfrm>
            <a:off x="235893" y="3059045"/>
            <a:ext cx="504057" cy="448051"/>
          </a:xfrm>
          <a:prstGeom prst="rect">
            <a:avLst/>
          </a:prstGeom>
          <a:noFill/>
          <a:extLst>
            <a:ext uri="{909E8E84-426E-40DD-AFC4-6F175D3DCCD1}">
              <a14:hiddenFill xmlns:a14="http://schemas.microsoft.com/office/drawing/2010/main">
                <a:solidFill>
                  <a:srgbClr val="FFFFFF"/>
                </a:solidFill>
              </a14:hiddenFill>
            </a:ext>
          </a:extLst>
        </p:spPr>
      </p:pic>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t>Open/Unresolved Exception MI </a:t>
            </a:r>
            <a:r>
              <a:rPr lang="en-GB" sz="1050" b="0" dirty="0"/>
              <a:t>tested and signed-off in readiness for July billing cycle</a:t>
            </a:r>
          </a:p>
        </p:txBody>
      </p:sp>
      <p:sp>
        <p:nvSpPr>
          <p:cNvPr id="22" name="Title 1">
            <a:extLst>
              <a:ext uri="{FF2B5EF4-FFF2-40B4-BE49-F238E27FC236}">
                <a16:creationId xmlns:a16="http://schemas.microsoft.com/office/drawing/2014/main" id="{343E47B2-6C81-204B-BF33-B65B32A7FA00}"/>
              </a:ext>
            </a:extLst>
          </p:cNvPr>
          <p:cNvSpPr txBox="1">
            <a:spLocks/>
          </p:cNvSpPr>
          <p:nvPr/>
        </p:nvSpPr>
        <p:spPr>
          <a:xfrm>
            <a:off x="883965" y="245859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t>Open/Unresolved Exclusion MI </a:t>
            </a:r>
            <a:r>
              <a:rPr lang="en-GB" sz="1050" b="0" dirty="0"/>
              <a:t>tested and signed-off in readiness for July billing cycle</a:t>
            </a:r>
          </a:p>
        </p:txBody>
      </p:sp>
      <p:sp>
        <p:nvSpPr>
          <p:cNvPr id="23" name="Title 1">
            <a:extLst>
              <a:ext uri="{FF2B5EF4-FFF2-40B4-BE49-F238E27FC236}">
                <a16:creationId xmlns:a16="http://schemas.microsoft.com/office/drawing/2014/main" id="{343E47B2-6C81-204B-BF33-B65B32A7FA00}"/>
              </a:ext>
            </a:extLst>
          </p:cNvPr>
          <p:cNvSpPr txBox="1">
            <a:spLocks/>
          </p:cNvSpPr>
          <p:nvPr/>
        </p:nvSpPr>
        <p:spPr>
          <a:xfrm>
            <a:off x="883965" y="3082279"/>
            <a:ext cx="5688632"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t>ASP and AML monthly mismatch summary counts  </a:t>
            </a:r>
            <a:r>
              <a:rPr lang="en-GB" sz="1050" b="0" dirty="0"/>
              <a:t>tested and signed-off in readiness for July billing cycle</a:t>
            </a:r>
          </a:p>
        </p:txBody>
      </p:sp>
      <p:pic>
        <p:nvPicPr>
          <p:cNvPr id="24" name="Picture 2" descr="C:\Users\alex.stuart\OneDrive - Xoserve Limited\PowerPoint Icons\Business Blue\Tasks Complete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198" t="-1687" r="-2055" b="63592"/>
          <a:stretch/>
        </p:blipFill>
        <p:spPr bwMode="auto">
          <a:xfrm>
            <a:off x="235893" y="3570332"/>
            <a:ext cx="504057" cy="448051"/>
          </a:xfrm>
          <a:prstGeom prst="rect">
            <a:avLst/>
          </a:prstGeom>
          <a:noFill/>
          <a:extLst>
            <a:ext uri="{909E8E84-426E-40DD-AFC4-6F175D3DCCD1}">
              <a14:hiddenFill xmlns:a14="http://schemas.microsoft.com/office/drawing/2010/main">
                <a:solidFill>
                  <a:srgbClr val="FFFFFF"/>
                </a:solidFill>
              </a14:hiddenFill>
            </a:ext>
          </a:extLst>
        </p:spPr>
      </p:pic>
      <p:sp>
        <p:nvSpPr>
          <p:cNvPr id="25" name="Title 1">
            <a:extLst>
              <a:ext uri="{FF2B5EF4-FFF2-40B4-BE49-F238E27FC236}">
                <a16:creationId xmlns:a16="http://schemas.microsoft.com/office/drawing/2014/main" id="{343E47B2-6C81-204B-BF33-B65B32A7FA00}"/>
              </a:ext>
            </a:extLst>
          </p:cNvPr>
          <p:cNvSpPr txBox="1">
            <a:spLocks/>
          </p:cNvSpPr>
          <p:nvPr/>
        </p:nvSpPr>
        <p:spPr>
          <a:xfrm>
            <a:off x="899592" y="3558496"/>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t>Open/Unresolved Defects MI </a:t>
            </a:r>
            <a:r>
              <a:rPr lang="en-GB" sz="1050" b="0" dirty="0"/>
              <a:t>operational</a:t>
            </a: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83965" y="1282079"/>
            <a:ext cx="58326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t>Monthly Customer Reconciliation Count MI </a:t>
            </a:r>
            <a:r>
              <a:rPr lang="en-GB" sz="1050" b="0" dirty="0"/>
              <a:t>remains in development and test. At risk of being available for use in August (July billing cycle).</a:t>
            </a:r>
          </a:p>
        </p:txBody>
      </p:sp>
      <p:pic>
        <p:nvPicPr>
          <p:cNvPr id="1026" name="Picture 2" descr="C:\Users\alex.stuart\OneDrive - Xoserve Limited\PowerPoint Icons\Business Blue\13-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421" y="1203598"/>
            <a:ext cx="517001" cy="51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18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2793590068"/>
              </p:ext>
            </p:extLst>
          </p:nvPr>
        </p:nvGraphicFramePr>
        <p:xfrm>
          <a:off x="107504" y="843558"/>
          <a:ext cx="8928993" cy="4113088"/>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40751">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40336">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kern="1200" dirty="0">
                          <a:solidFill>
                            <a:schemeClr val="tx1"/>
                          </a:solidFill>
                          <a:latin typeface="+mn-lt"/>
                          <a:ea typeface="+mn-ea"/>
                          <a:cs typeface="+mn-cs"/>
                        </a:rPr>
                        <a:t>Defects, including associated data fixes, within the gift of Xoserve and its partners to resolve should be cleared within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13981">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95611">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13981">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22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5"/>
                  </a:ext>
                </a:extLst>
              </a:tr>
              <a:tr h="195611">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62637">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kern="1200" dirty="0">
                          <a:solidFill>
                            <a:schemeClr val="tx1"/>
                          </a:solidFill>
                          <a:latin typeface="+mn-lt"/>
                          <a:ea typeface="+mn-ea"/>
                          <a:cs typeface="+mn-cs"/>
                        </a:rPr>
                        <a:t>65 MPRNs out of the 180,617 LSPs that were billed incurred an ASP mismatch, the lowest amount since Nexus go-live,</a:t>
                      </a:r>
                      <a:r>
                        <a:rPr lang="en-GB" sz="600" kern="1200" baseline="0" dirty="0">
                          <a:solidFill>
                            <a:schemeClr val="tx1"/>
                          </a:solidFill>
                          <a:latin typeface="+mn-lt"/>
                          <a:ea typeface="+mn-ea"/>
                          <a:cs typeface="+mn-cs"/>
                        </a:rPr>
                        <a:t> as a result of defect fixes and greater control around exception resolutions</a:t>
                      </a:r>
                      <a:r>
                        <a:rPr lang="en-GB" sz="600" kern="1200" dirty="0">
                          <a:solidFill>
                            <a:schemeClr val="tx1"/>
                          </a:solidFill>
                          <a:latin typeface="+mn-lt"/>
                          <a:ea typeface="+mn-ea"/>
                          <a:cs typeface="+mn-cs"/>
                        </a:rPr>
                        <a:t>.</a:t>
                      </a:r>
                      <a:endParaRPr lang="en-GB" sz="600" dirty="0"/>
                    </a:p>
                    <a:p>
                      <a:pPr marL="72000" lvl="0" indent="-72000">
                        <a:spcAft>
                          <a:spcPts val="400"/>
                        </a:spcAft>
                        <a:buFont typeface="Arial" panose="020B0604020202020204" pitchFamily="34" charset="0"/>
                        <a:buChar char="•"/>
                      </a:pPr>
                      <a:r>
                        <a:rPr lang="en-GB" sz="600" dirty="0"/>
                        <a:t>94.11% of ASP and 90% of AML mismatch correction</a:t>
                      </a:r>
                      <a:r>
                        <a:rPr lang="en-GB" sz="600" baseline="0" dirty="0"/>
                        <a:t> files issued to customers within SLA  of PDD -3 days.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baseline="0" dirty="0"/>
                        <a:t>Amber until provision of correction files falls in-line with SLA.</a:t>
                      </a:r>
                    </a:p>
                    <a:p>
                      <a:pPr marL="0" lvl="0" indent="0">
                        <a:spcAft>
                          <a:spcPts val="400"/>
                        </a:spcAft>
                        <a:buFont typeface="Arial" panose="020B0604020202020204" pitchFamily="34" charset="0"/>
                        <a:buNone/>
                      </a:pPr>
                      <a:endParaRPr lang="en-GB" sz="600" baseline="0" dirty="0"/>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600" dirty="0"/>
                        <a:t>Exception backlog clearance continues to trend</a:t>
                      </a:r>
                      <a:r>
                        <a:rPr lang="en-GB" sz="600" baseline="0" dirty="0"/>
                        <a:t> downwards.</a:t>
                      </a:r>
                      <a:endParaRPr lang="en-GB" sz="600" dirty="0"/>
                    </a:p>
                    <a:p>
                      <a:pPr marL="72000" lvl="0" indent="-72000">
                        <a:spcAft>
                          <a:spcPts val="400"/>
                        </a:spcAft>
                        <a:buFont typeface="Arial" panose="020B0604020202020204" pitchFamily="34" charset="0"/>
                        <a:buChar char="•"/>
                      </a:pPr>
                      <a:r>
                        <a:rPr lang="en-GB" sz="600" dirty="0"/>
                        <a:t>Despite reductions in backlog exceptions,</a:t>
                      </a:r>
                      <a:r>
                        <a:rPr lang="en-GB" sz="600" baseline="0" dirty="0"/>
                        <a:t> the number of LSP and SSP reconciliations held off the AMS as a result of an exception remains high. Provision of the exception/exclusion MI from 28</a:t>
                      </a:r>
                      <a:r>
                        <a:rPr lang="en-GB" sz="600" baseline="30000" dirty="0"/>
                        <a:t>th</a:t>
                      </a:r>
                      <a:r>
                        <a:rPr lang="en-GB" sz="600" baseline="0" dirty="0"/>
                        <a:t> Aug’19 will highlight all such exceptions. </a:t>
                      </a:r>
                    </a:p>
                    <a:p>
                      <a:pPr marL="72000" lvl="0" indent="-72000">
                        <a:spcAft>
                          <a:spcPts val="400"/>
                        </a:spcAft>
                        <a:buFont typeface="Arial" panose="020B0604020202020204" pitchFamily="34" charset="0"/>
                        <a:buChar char="•"/>
                      </a:pPr>
                      <a:r>
                        <a:rPr lang="en-GB" sz="600" baseline="0" dirty="0"/>
                        <a:t>Amber status because of risks to being able to clear known exceptions within cycle  starting from this months July billing cycle (as per SLA).</a:t>
                      </a:r>
                      <a:endParaRPr lang="en-GB" sz="600" dirty="0"/>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kern="1200" baseline="0" dirty="0">
                          <a:solidFill>
                            <a:schemeClr val="tx1"/>
                          </a:solidFill>
                          <a:latin typeface="+mn-lt"/>
                          <a:ea typeface="+mn-ea"/>
                          <a:cs typeface="+mn-cs"/>
                        </a:rPr>
                        <a:t>c.15,000 distinct sites released from bill blocks over the last three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kern="1200" baseline="0" dirty="0">
                          <a:solidFill>
                            <a:schemeClr val="tx1"/>
                          </a:solidFill>
                          <a:latin typeface="+mn-lt"/>
                          <a:ea typeface="+mn-ea"/>
                          <a:cs typeface="+mn-cs"/>
                        </a:rPr>
                        <a:t>Cataloguing of the majority of exclusion scenarios complete and signed-off by </a:t>
                      </a:r>
                      <a:r>
                        <a:rPr lang="en-GB" sz="600" kern="1200" baseline="0" dirty="0" err="1">
                          <a:solidFill>
                            <a:schemeClr val="tx1"/>
                          </a:solidFill>
                          <a:latin typeface="+mn-lt"/>
                          <a:ea typeface="+mn-ea"/>
                          <a:cs typeface="+mn-cs"/>
                        </a:rPr>
                        <a:t>Xoserve</a:t>
                      </a:r>
                      <a:r>
                        <a:rPr lang="en-GB" sz="600" kern="1200" baseline="0" dirty="0">
                          <a:solidFill>
                            <a:schemeClr val="tx1"/>
                          </a:solidFill>
                          <a:latin typeface="+mn-lt"/>
                          <a:ea typeface="+mn-ea"/>
                          <a:cs typeface="+mn-cs"/>
                        </a:rPr>
                        <a:t> business teams.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dirty="0"/>
                        <a:t>RAG status to remain at Amber until the provision of all exception and exclusion MI to enable tracking of exclusion resolutions</a:t>
                      </a:r>
                      <a:r>
                        <a:rPr lang="en-GB" sz="600" baseline="0" dirty="0"/>
                        <a:t> in-line with target SLA.</a:t>
                      </a:r>
                      <a:endParaRPr lang="en-GB" sz="600" dirty="0"/>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baseline="0"/>
                        <a:t>Defect </a:t>
                      </a:r>
                      <a:r>
                        <a:rPr lang="en-GB" sz="600" baseline="0" dirty="0"/>
                        <a:t>backlog halved since 1</a:t>
                      </a:r>
                      <a:r>
                        <a:rPr lang="en-GB" sz="600" baseline="30000" dirty="0"/>
                        <a:t>st</a:t>
                      </a:r>
                      <a:r>
                        <a:rPr lang="en-GB" sz="600" baseline="0" dirty="0"/>
                        <a:t> June with 16 fixes successfully deployed.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kern="1200" dirty="0">
                          <a:solidFill>
                            <a:schemeClr val="tx1"/>
                          </a:solidFill>
                          <a:latin typeface="+mn-lt"/>
                          <a:ea typeface="+mn-ea"/>
                          <a:cs typeface="+mn-cs"/>
                        </a:rPr>
                        <a:t>17 AML/ASP</a:t>
                      </a:r>
                      <a:r>
                        <a:rPr lang="en-GB" sz="600" kern="1200" baseline="0" dirty="0">
                          <a:solidFill>
                            <a:schemeClr val="tx1"/>
                          </a:solidFill>
                          <a:latin typeface="+mn-lt"/>
                          <a:ea typeface="+mn-ea"/>
                          <a:cs typeface="+mn-cs"/>
                        </a:rPr>
                        <a:t> defects currently open of which 7 were raised in July. </a:t>
                      </a:r>
                      <a:endParaRPr lang="en-GB" sz="600" baseline="0" dirty="0"/>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600" baseline="0" dirty="0"/>
                        <a:t>All current known defects, identified pre and post revised commercial agreement, on track to be resolved in-line with SLA.</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600" dirty="0"/>
                        <a:t>Testing of exception</a:t>
                      </a:r>
                      <a:r>
                        <a:rPr lang="en-US" sz="600" baseline="0" dirty="0"/>
                        <a:t> and exclusion reports complete, awaiting transport of reports to production.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600" baseline="0" dirty="0"/>
                        <a:t>All reports, including provision of customer monthly summaries, are being targeted to be available from 28</a:t>
                      </a:r>
                      <a:r>
                        <a:rPr lang="en-US" sz="600" baseline="30000" dirty="0"/>
                        <a:t>th</a:t>
                      </a:r>
                      <a:r>
                        <a:rPr lang="en-US" sz="600" baseline="0" dirty="0"/>
                        <a:t> August. Amber status because of the Monthly Customer Reconciliation Counts report remaining outstanding (in development and test at the time of publication). </a:t>
                      </a:r>
                      <a:endParaRPr lang="en-US" sz="600" dirty="0"/>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1039727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8234</TotalTime>
  <Words>2039</Words>
  <Application>Microsoft Office PowerPoint</Application>
  <PresentationFormat>On-screen Show (16:9)</PresentationFormat>
  <Paragraphs>257</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Amendment Invoice  Contract Management Committee Update</vt:lpstr>
      <vt:lpstr>Summary Resolution Plan</vt:lpstr>
      <vt:lpstr>Supporting Information Mismatches</vt:lpstr>
      <vt:lpstr>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313</cp:revision>
  <cp:lastPrinted>2019-03-04T15:22:29Z</cp:lastPrinted>
  <dcterms:created xsi:type="dcterms:W3CDTF">2018-09-02T17:12:15Z</dcterms:created>
  <dcterms:modified xsi:type="dcterms:W3CDTF">2019-08-08T13:06:07Z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-96290704</vt:i4>
  </property>
  <property fmtid="{D5CDD505-2E9C-101B-9397-08002B2CF9AE}" pid="3" name="_NewReviewCycle">
    <vt:lpwstr/>
  </property>
  <property fmtid="{D5CDD505-2E9C-101B-9397-08002B2CF9AE}" pid="4" name="_EmailSubject">
    <vt:lpwstr>CoMC Agenda item 2.2.2</vt:lpwstr>
  </property>
  <property fmtid="{D5CDD505-2E9C-101B-9397-08002B2CF9AE}" pid="5" name="_AuthorEmail">
    <vt:lpwstr>box.xoserve.DSCCompliance@xoserve.com</vt:lpwstr>
  </property>
  <property fmtid="{D5CDD505-2E9C-101B-9397-08002B2CF9AE}" pid="6" name="_AuthorEmailDisplayName">
    <vt:lpwstr>.box.xoserve.DSCCompliance</vt:lpwstr>
  </property>
  <property fmtid="{D5CDD505-2E9C-101B-9397-08002B2CF9AE}" pid="7" name="_PreviousAdHocReviewCycleID">
    <vt:i4>-1132271577</vt:i4>
  </property>
  <property fmtid="{D5CDD505-2E9C-101B-9397-08002B2CF9AE}" pid="8" name="ContentTypeId">
    <vt:lpwstr>0x0101006E927B77B7F39148B9CB17AE711C8D35</vt:lpwstr>
  </property>
</Properties>
</file>