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99" r:id="rId5"/>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BB20"/>
    <a:srgbClr val="40D1F5"/>
    <a:srgbClr val="FFFFFF"/>
    <a:srgbClr val="B1D6E8"/>
    <a:srgbClr val="84B8DA"/>
    <a:srgbClr val="9C4877"/>
    <a:srgbClr val="2B80B1"/>
    <a:srgbClr val="9CCB3B"/>
    <a:srgbClr val="F5835D"/>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98" d="100"/>
          <a:sy n="98" d="100"/>
        </p:scale>
        <p:origin x="-354"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0CC7C86-2D66-4C55-8F99-E153512351BA}" type="datetimeFigureOut">
              <a:rPr lang="en-GB" smtClean="0"/>
              <a:t>02/07/2019</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32048"/>
          </a:xfrm>
        </p:spPr>
        <p:txBody>
          <a:bodyPr>
            <a:normAutofit/>
          </a:bodyPr>
          <a:lstStyle/>
          <a:p>
            <a:r>
              <a:rPr lang="en-GB" sz="1600" dirty="0" smtClean="0"/>
              <a:t>Gemini GB Charging Part B  Change Assurance Summary Dashboard</a:t>
            </a:r>
            <a:endParaRPr lang="en-GB" sz="1600" dirty="0"/>
          </a:p>
        </p:txBody>
      </p:sp>
      <p:graphicFrame>
        <p:nvGraphicFramePr>
          <p:cNvPr id="3" name="Table 2"/>
          <p:cNvGraphicFramePr>
            <a:graphicFrameLocks noGrp="1"/>
          </p:cNvGraphicFramePr>
          <p:nvPr>
            <p:extLst>
              <p:ext uri="{D42A27DB-BD31-4B8C-83A1-F6EECF244321}">
                <p14:modId xmlns:p14="http://schemas.microsoft.com/office/powerpoint/2010/main" val="2113015386"/>
              </p:ext>
            </p:extLst>
          </p:nvPr>
        </p:nvGraphicFramePr>
        <p:xfrm>
          <a:off x="107504" y="1044501"/>
          <a:ext cx="8985169" cy="3846576"/>
        </p:xfrm>
        <a:graphic>
          <a:graphicData uri="http://schemas.openxmlformats.org/drawingml/2006/table">
            <a:tbl>
              <a:tblPr firstRow="1" bandRow="1"/>
              <a:tblGrid>
                <a:gridCol w="374382"/>
                <a:gridCol w="463797"/>
                <a:gridCol w="803552"/>
                <a:gridCol w="2045404"/>
                <a:gridCol w="633345"/>
                <a:gridCol w="4664689"/>
              </a:tblGrid>
              <a:tr h="18095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Area</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Date</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Change</a:t>
                      </a:r>
                      <a:r>
                        <a:rPr lang="en-GB" sz="800" baseline="0" dirty="0" smtClean="0"/>
                        <a:t> Project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RAYG by Area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CA1</a:t>
                      </a:r>
                      <a:r>
                        <a:rPr lang="en-GB" sz="800" baseline="0" dirty="0" smtClean="0"/>
                        <a:t> – CA4</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Summary</a:t>
                      </a:r>
                      <a:r>
                        <a:rPr lang="en-GB" sz="800" baseline="0" dirty="0" smtClean="0"/>
                        <a: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r>
              <a:tr h="34235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800" dirty="0" smtClean="0"/>
                        <a:t>Programme Delivery</a:t>
                      </a:r>
                      <a:endParaRPr lang="en-GB" sz="800" dirty="0"/>
                    </a:p>
                  </a:txBody>
                  <a:tcPr marL="68580" marR="68580" marT="34290" marB="34290" vert="vert27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baseline="0" dirty="0" smtClean="0"/>
                        <a:t>May 2019</a:t>
                      </a:r>
                      <a:endParaRPr lang="en-GB" sz="80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baseline="0" dirty="0" smtClean="0"/>
                        <a:t>G Charging Part B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baseline="0" dirty="0" smtClean="0"/>
                        <a:t>Health Check 1 Change Assurance</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dirty="0" smtClean="0"/>
                        <a:t>Business</a:t>
                      </a:r>
                      <a:r>
                        <a:rPr lang="en-GB" sz="800" baseline="0" dirty="0" smtClean="0"/>
                        <a:t> Case                       Team       </a:t>
                      </a:r>
                    </a:p>
                    <a:p>
                      <a:r>
                        <a:rPr lang="en-GB" sz="800" baseline="0" dirty="0" smtClean="0"/>
                        <a:t> </a:t>
                      </a:r>
                    </a:p>
                    <a:p>
                      <a:r>
                        <a:rPr lang="en-GB" sz="800" baseline="0" dirty="0" smtClean="0"/>
                        <a:t>Sponsorship                          Plan</a:t>
                      </a:r>
                    </a:p>
                    <a:p>
                      <a:endParaRPr lang="en-GB" sz="800" baseline="0" dirty="0" smtClean="0"/>
                    </a:p>
                    <a:p>
                      <a:r>
                        <a:rPr lang="en-GB" sz="800" baseline="0" dirty="0" smtClean="0"/>
                        <a:t>Governance                          Customer</a:t>
                      </a:r>
                    </a:p>
                    <a:p>
                      <a:endParaRPr lang="en-GB" sz="800" baseline="0" dirty="0" smtClean="0"/>
                    </a:p>
                    <a:p>
                      <a:r>
                        <a:rPr lang="en-GB" sz="800" baseline="0" dirty="0" smtClean="0"/>
                        <a:t>Scope and Solution             Other </a:t>
                      </a:r>
                    </a:p>
                    <a:p>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a:t>
                      </a:r>
                    </a:p>
                    <a:p>
                      <a:pPr algn="l"/>
                      <a:endParaRPr lang="en-GB" sz="800" b="1" dirty="0" smtClean="0">
                        <a:solidFill>
                          <a:schemeClr val="tx1"/>
                        </a:solidFill>
                      </a:endParaRPr>
                    </a:p>
                    <a:p>
                      <a:pPr algn="l"/>
                      <a:r>
                        <a:rPr lang="en-GB" sz="800" b="1" dirty="0" smtClean="0">
                          <a:solidFill>
                            <a:schemeClr val="tx1"/>
                          </a:solidFill>
                        </a:rPr>
                        <a:t>  CA1</a:t>
                      </a:r>
                    </a:p>
                    <a:p>
                      <a:pPr algn="l"/>
                      <a:endParaRPr lang="en-GB" sz="800" b="1" baseline="0" dirty="0" smtClean="0">
                        <a:solidFill>
                          <a:schemeClr val="tx1"/>
                        </a:solidFill>
                      </a:endParaRPr>
                    </a:p>
                    <a:p>
                      <a:pPr algn="l"/>
                      <a:r>
                        <a:rPr lang="en-GB" sz="800" b="1" baseline="0" dirty="0" smtClean="0">
                          <a:solidFill>
                            <a:schemeClr val="tx1"/>
                          </a:solidFill>
                        </a:rPr>
                        <a:t>  CA2</a:t>
                      </a:r>
                    </a:p>
                    <a:p>
                      <a:pPr algn="l"/>
                      <a:endParaRPr lang="en-GB" sz="800" b="1" baseline="0" dirty="0" smtClean="0">
                        <a:solidFill>
                          <a:schemeClr val="tx1"/>
                        </a:solidFill>
                      </a:endParaRPr>
                    </a:p>
                    <a:p>
                      <a:pPr algn="l"/>
                      <a:r>
                        <a:rPr lang="en-GB" sz="800" b="1" baseline="0" dirty="0" smtClean="0">
                          <a:solidFill>
                            <a:schemeClr val="tx1"/>
                          </a:solidFill>
                        </a:rPr>
                        <a:t>  CA3</a:t>
                      </a:r>
                    </a:p>
                    <a:p>
                      <a:pPr algn="l"/>
                      <a:endParaRPr lang="en-GB" sz="800" b="1" baseline="0" dirty="0" smtClean="0">
                        <a:solidFill>
                          <a:schemeClr val="tx1"/>
                        </a:solidFill>
                      </a:endParaRPr>
                    </a:p>
                    <a:p>
                      <a:pPr algn="l"/>
                      <a:r>
                        <a:rPr lang="en-GB" sz="800" b="1" baseline="0" dirty="0" smtClean="0">
                          <a:solidFill>
                            <a:schemeClr val="tx1"/>
                          </a:solidFill>
                        </a:rPr>
                        <a:t>  CA4</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85725" lvl="0" indent="-85725">
                        <a:lnSpc>
                          <a:spcPct val="107000"/>
                        </a:lnSpc>
                        <a:spcAft>
                          <a:spcPts val="0"/>
                        </a:spcAft>
                        <a:buFont typeface="Arial" panose="020B0604020202020204" pitchFamily="34" charset="0"/>
                        <a:buChar char="•"/>
                      </a:pPr>
                      <a:r>
                        <a:rPr lang="en-US" sz="1000" kern="1200" dirty="0" smtClean="0">
                          <a:solidFill>
                            <a:schemeClr val="dk1"/>
                          </a:solidFill>
                          <a:effectLst/>
                          <a:latin typeface="Calibri"/>
                          <a:ea typeface="Calibri"/>
                          <a:cs typeface="Arial"/>
                        </a:rPr>
                        <a:t>A significant element of Part B, Mod 621 was de-scoped after </a:t>
                      </a:r>
                      <a:r>
                        <a:rPr lang="en-US" sz="1000" kern="1200" dirty="0" err="1" smtClean="0">
                          <a:solidFill>
                            <a:schemeClr val="dk1"/>
                          </a:solidFill>
                          <a:effectLst/>
                          <a:latin typeface="Calibri"/>
                          <a:ea typeface="Calibri"/>
                          <a:cs typeface="Arial"/>
                        </a:rPr>
                        <a:t>Ofgem</a:t>
                      </a:r>
                      <a:r>
                        <a:rPr lang="en-US" sz="1000" kern="1200" dirty="0" smtClean="0">
                          <a:solidFill>
                            <a:schemeClr val="dk1"/>
                          </a:solidFill>
                          <a:effectLst/>
                          <a:latin typeface="Calibri"/>
                          <a:ea typeface="Calibri"/>
                          <a:cs typeface="Arial"/>
                        </a:rPr>
                        <a:t> rejection and the National Grid alternative, Mod 678 is not yet approved. The Part B solution has been amended to allow  go live until a decision on the outstanding Mod.</a:t>
                      </a:r>
                    </a:p>
                    <a:p>
                      <a:pPr marL="85725" lvl="0" indent="-85725">
                        <a:lnSpc>
                          <a:spcPct val="107000"/>
                        </a:lnSpc>
                        <a:spcAft>
                          <a:spcPts val="0"/>
                        </a:spcAft>
                        <a:buFont typeface="Arial" panose="020B0604020202020204" pitchFamily="34" charset="0"/>
                        <a:buChar char="•"/>
                      </a:pPr>
                      <a:r>
                        <a:rPr lang="en-US" sz="1000" kern="1200" dirty="0" smtClean="0">
                          <a:solidFill>
                            <a:schemeClr val="dk1"/>
                          </a:solidFill>
                          <a:effectLst/>
                          <a:latin typeface="Calibri"/>
                          <a:ea typeface="Calibri"/>
                          <a:cs typeface="Arial"/>
                        </a:rPr>
                        <a:t>Part B is expected to deliver its expected outcomes and no material risk to delivery was noted. Assurance</a:t>
                      </a:r>
                      <a:r>
                        <a:rPr lang="en-US" sz="1000" kern="1200" baseline="0" dirty="0" smtClean="0">
                          <a:solidFill>
                            <a:schemeClr val="dk1"/>
                          </a:solidFill>
                          <a:effectLst/>
                          <a:latin typeface="Calibri"/>
                          <a:ea typeface="Calibri"/>
                          <a:cs typeface="Arial"/>
                        </a:rPr>
                        <a:t> </a:t>
                      </a:r>
                      <a:r>
                        <a:rPr lang="en-US" sz="1000" kern="1200" dirty="0" smtClean="0">
                          <a:solidFill>
                            <a:schemeClr val="dk1"/>
                          </a:solidFill>
                          <a:effectLst/>
                          <a:latin typeface="Calibri"/>
                          <a:ea typeface="Calibri"/>
                          <a:cs typeface="Arial"/>
                        </a:rPr>
                        <a:t>findings reflect catch-up actions  for Stage Gate success, completeness, and with post-Part B lessons in mind.</a:t>
                      </a:r>
                    </a:p>
                    <a:p>
                      <a:pPr marL="85725" lvl="0" indent="-85725">
                        <a:lnSpc>
                          <a:spcPct val="107000"/>
                        </a:lnSpc>
                        <a:spcAft>
                          <a:spcPts val="0"/>
                        </a:spcAft>
                        <a:buFont typeface="Arial" panose="020B0604020202020204" pitchFamily="34" charset="0"/>
                        <a:buChar char="•"/>
                      </a:pPr>
                      <a:r>
                        <a:rPr lang="en-US" sz="1000" kern="1200" dirty="0" smtClean="0">
                          <a:solidFill>
                            <a:schemeClr val="dk1"/>
                          </a:solidFill>
                          <a:effectLst/>
                          <a:latin typeface="Calibri"/>
                          <a:ea typeface="Calibri"/>
                          <a:cs typeface="Arial"/>
                        </a:rPr>
                        <a:t>The project is being delivered by an experienced Gemini cross-company team, with good collaboration between all parties a key factor in the progress made to date. Where Wipro resources have changed (primarily off-shore), knowledge transfer has been effective and no impact to service has been experienced.</a:t>
                      </a:r>
                    </a:p>
                    <a:p>
                      <a:pPr marL="85725" lvl="0" indent="-85725">
                        <a:lnSpc>
                          <a:spcPct val="107000"/>
                        </a:lnSpc>
                        <a:spcAft>
                          <a:spcPts val="0"/>
                        </a:spcAft>
                        <a:buFont typeface="Arial" panose="020B0604020202020204" pitchFamily="34" charset="0"/>
                        <a:buChar char="•"/>
                      </a:pPr>
                      <a:r>
                        <a:rPr lang="en-US" sz="1000" kern="1200" dirty="0" smtClean="0">
                          <a:solidFill>
                            <a:schemeClr val="dk1"/>
                          </a:solidFill>
                          <a:effectLst/>
                          <a:latin typeface="Calibri"/>
                          <a:ea typeface="Calibri"/>
                          <a:cs typeface="Arial"/>
                        </a:rPr>
                        <a:t>The project was running to plan with Acceptance testing on plan, UAT start expected within tolerance, and no significant progress-impacting defects raised.</a:t>
                      </a:r>
                    </a:p>
                    <a:p>
                      <a:pPr marL="85725" lvl="0" indent="-85725">
                        <a:lnSpc>
                          <a:spcPct val="107000"/>
                        </a:lnSpc>
                        <a:spcAft>
                          <a:spcPts val="0"/>
                        </a:spcAft>
                        <a:buFont typeface="Arial" panose="020B0604020202020204" pitchFamily="34" charset="0"/>
                        <a:buChar char="•"/>
                      </a:pPr>
                      <a:r>
                        <a:rPr lang="en-US" sz="1000" kern="1200" dirty="0" smtClean="0">
                          <a:solidFill>
                            <a:schemeClr val="dk1"/>
                          </a:solidFill>
                          <a:effectLst/>
                          <a:latin typeface="Calibri"/>
                          <a:ea typeface="Calibri"/>
                          <a:cs typeface="Arial"/>
                        </a:rPr>
                        <a:t>Re-work from the de-scoping and project support resource constraints have resulted in some project control artefacts being out of date, including the PID, Control Log, RAID and Plan. This has not materially impacted the project, as the project team have successfully addressed key priorities to date.</a:t>
                      </a:r>
                    </a:p>
                    <a:p>
                      <a:pPr marL="85725" lvl="0" indent="-85725">
                        <a:lnSpc>
                          <a:spcPct val="107000"/>
                        </a:lnSpc>
                        <a:spcAft>
                          <a:spcPts val="0"/>
                        </a:spcAft>
                        <a:buFont typeface="Arial" panose="020B0604020202020204" pitchFamily="34" charset="0"/>
                        <a:buChar char="•"/>
                      </a:pPr>
                      <a:r>
                        <a:rPr lang="en-US" sz="1000" kern="1200" dirty="0" smtClean="0">
                          <a:solidFill>
                            <a:schemeClr val="dk1"/>
                          </a:solidFill>
                          <a:effectLst/>
                          <a:latin typeface="Calibri"/>
                          <a:ea typeface="Calibri"/>
                          <a:cs typeface="Arial"/>
                        </a:rPr>
                        <a:t>Although the project plan was out of date, the detailed Testing plan was being maintained and communicated effectively. </a:t>
                      </a:r>
                    </a:p>
                    <a:p>
                      <a:pPr marL="85725" lvl="0" indent="-85725">
                        <a:lnSpc>
                          <a:spcPct val="107000"/>
                        </a:lnSpc>
                        <a:spcAft>
                          <a:spcPts val="0"/>
                        </a:spcAft>
                        <a:buFont typeface="Arial" panose="020B0604020202020204" pitchFamily="34" charset="0"/>
                        <a:buChar char="•"/>
                      </a:pPr>
                      <a:r>
                        <a:rPr lang="en-US" sz="1000" kern="1200" dirty="0" smtClean="0">
                          <a:solidFill>
                            <a:schemeClr val="dk1"/>
                          </a:solidFill>
                          <a:effectLst/>
                          <a:latin typeface="Calibri"/>
                          <a:ea typeface="Calibri"/>
                          <a:cs typeface="Arial"/>
                        </a:rPr>
                        <a:t>RAID is updated monthly, less frequently than is ideal, but  with mitigation through effective cross-team involvement, awareness and communication.</a:t>
                      </a:r>
                    </a:p>
                    <a:p>
                      <a:pPr marL="85725" lvl="0" indent="-85725">
                        <a:lnSpc>
                          <a:spcPct val="107000"/>
                        </a:lnSpc>
                        <a:spcAft>
                          <a:spcPts val="0"/>
                        </a:spcAft>
                        <a:buFont typeface="Arial" panose="020B0604020202020204" pitchFamily="34" charset="0"/>
                        <a:buChar char="•"/>
                      </a:pPr>
                      <a:r>
                        <a:rPr lang="en-US" sz="1000" kern="1200" dirty="0" smtClean="0">
                          <a:solidFill>
                            <a:schemeClr val="dk1"/>
                          </a:solidFill>
                          <a:effectLst/>
                          <a:latin typeface="Calibri"/>
                          <a:ea typeface="Calibri"/>
                          <a:cs typeface="Arial"/>
                        </a:rPr>
                        <a:t>Implementation readiness preparation was progressing, again with an action to bring the plan up to date noted during this assurance.</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r>
            </a:tbl>
          </a:graphicData>
        </a:graphic>
      </p:graphicFrame>
      <p:grpSp>
        <p:nvGrpSpPr>
          <p:cNvPr id="4" name="Group 3"/>
          <p:cNvGrpSpPr/>
          <p:nvPr/>
        </p:nvGrpSpPr>
        <p:grpSpPr>
          <a:xfrm>
            <a:off x="2215740" y="2513398"/>
            <a:ext cx="1280962" cy="1117992"/>
            <a:chOff x="3830339" y="964780"/>
            <a:chExt cx="1304389" cy="1117992"/>
          </a:xfrm>
        </p:grpSpPr>
        <p:sp>
          <p:nvSpPr>
            <p:cNvPr id="5" name="Rectangle 4"/>
            <p:cNvSpPr/>
            <p:nvPr/>
          </p:nvSpPr>
          <p:spPr>
            <a:xfrm>
              <a:off x="3830339" y="964780"/>
              <a:ext cx="682229" cy="121714"/>
            </a:xfrm>
            <a:prstGeom prst="rect">
              <a:avLst/>
            </a:prstGeom>
            <a:solidFill>
              <a:srgbClr val="FFFF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6" name="Rectangle 5"/>
            <p:cNvSpPr/>
            <p:nvPr/>
          </p:nvSpPr>
          <p:spPr>
            <a:xfrm>
              <a:off x="4257419" y="1229876"/>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7" name="Rectangle 6"/>
            <p:cNvSpPr/>
            <p:nvPr/>
          </p:nvSpPr>
          <p:spPr>
            <a:xfrm>
              <a:off x="4257419" y="1468137"/>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8" name="Rectangle 7"/>
            <p:cNvSpPr/>
            <p:nvPr/>
          </p:nvSpPr>
          <p:spPr>
            <a:xfrm>
              <a:off x="4257419" y="17240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9" name="Rectangle 8"/>
            <p:cNvSpPr/>
            <p:nvPr/>
          </p:nvSpPr>
          <p:spPr>
            <a:xfrm>
              <a:off x="4257419" y="1961058"/>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10" name="Rectangle 9"/>
            <p:cNvSpPr/>
            <p:nvPr/>
          </p:nvSpPr>
          <p:spPr>
            <a:xfrm>
              <a:off x="5004048" y="12298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1" name="Rectangle 10"/>
            <p:cNvSpPr/>
            <p:nvPr/>
          </p:nvSpPr>
          <p:spPr>
            <a:xfrm>
              <a:off x="5004048" y="1468137"/>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2" name="Rectangle 11"/>
            <p:cNvSpPr/>
            <p:nvPr/>
          </p:nvSpPr>
          <p:spPr>
            <a:xfrm>
              <a:off x="5004048" y="1724076"/>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grpSp>
      <p:sp>
        <p:nvSpPr>
          <p:cNvPr id="15" name="Rectangle 14"/>
          <p:cNvSpPr/>
          <p:nvPr/>
        </p:nvSpPr>
        <p:spPr>
          <a:xfrm>
            <a:off x="4148213" y="2677253"/>
            <a:ext cx="211894" cy="202006"/>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6" name="Rectangle 15"/>
          <p:cNvSpPr/>
          <p:nvPr/>
        </p:nvSpPr>
        <p:spPr>
          <a:xfrm>
            <a:off x="4144082" y="2942406"/>
            <a:ext cx="216025" cy="183200"/>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smtClean="0">
                <a:latin typeface="Calibri" panose="020F0502020204030204"/>
              </a:rPr>
              <a:t>0</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7" name="Rectangle 16"/>
          <p:cNvSpPr/>
          <p:nvPr/>
        </p:nvSpPr>
        <p:spPr>
          <a:xfrm>
            <a:off x="4148212" y="3193901"/>
            <a:ext cx="211895" cy="192150"/>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smtClean="0">
                <a:latin typeface="Calibri" panose="020F0502020204030204"/>
              </a:rPr>
              <a:t>5</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8" name="Rectangle 17"/>
          <p:cNvSpPr/>
          <p:nvPr/>
        </p:nvSpPr>
        <p:spPr>
          <a:xfrm>
            <a:off x="4148212" y="3457091"/>
            <a:ext cx="207764" cy="174299"/>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smtClean="0">
                <a:latin typeface="Calibri" panose="020F0502020204030204"/>
              </a:rPr>
              <a:t>6</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9" name="TextBox 18"/>
          <p:cNvSpPr txBox="1"/>
          <p:nvPr/>
        </p:nvSpPr>
        <p:spPr>
          <a:xfrm>
            <a:off x="107504" y="555526"/>
            <a:ext cx="8856984" cy="553998"/>
          </a:xfrm>
          <a:prstGeom prst="rect">
            <a:avLst/>
          </a:prstGeom>
          <a:noFill/>
        </p:spPr>
        <p:txBody>
          <a:bodyPr wrap="square" rtlCol="0">
            <a:spAutoFit/>
          </a:bodyPr>
          <a:lstStyle/>
          <a:p>
            <a:r>
              <a:rPr lang="en-GB" sz="1000" dirty="0">
                <a:latin typeface="Calibri" panose="020F0502020204030204" pitchFamily="34" charset="0"/>
              </a:rPr>
              <a:t>Part B of the GB Charging Project is planned for implementation in September 2019 (UK Link elements on 5</a:t>
            </a:r>
            <a:r>
              <a:rPr lang="en-GB" sz="1000" baseline="30000" dirty="0">
                <a:latin typeface="Calibri" panose="020F0502020204030204" pitchFamily="34" charset="0"/>
              </a:rPr>
              <a:t>th</a:t>
            </a:r>
            <a:r>
              <a:rPr lang="en-GB" sz="1000" dirty="0">
                <a:latin typeface="Calibri" panose="020F0502020204030204" pitchFamily="34" charset="0"/>
              </a:rPr>
              <a:t> June 2019).</a:t>
            </a:r>
          </a:p>
          <a:p>
            <a:r>
              <a:rPr lang="en-GB" sz="1000" dirty="0">
                <a:latin typeface="Calibri" panose="020F0502020204030204" pitchFamily="34" charset="0"/>
              </a:rPr>
              <a:t>The purpose of the assurance </a:t>
            </a:r>
            <a:r>
              <a:rPr lang="en-GB" sz="1000">
                <a:latin typeface="Calibri" panose="020F0502020204030204" pitchFamily="34" charset="0"/>
              </a:rPr>
              <a:t>activity </a:t>
            </a:r>
            <a:r>
              <a:rPr lang="en-GB" sz="1000" smtClean="0">
                <a:latin typeface="Calibri" panose="020F0502020204030204" pitchFamily="34" charset="0"/>
              </a:rPr>
              <a:t>was </a:t>
            </a:r>
            <a:r>
              <a:rPr lang="en-GB" sz="1000" dirty="0">
                <a:latin typeface="Calibri" panose="020F0502020204030204" pitchFamily="34" charset="0"/>
              </a:rPr>
              <a:t>to review the current health of the project, the progress of Acceptance testing and readiness for UAT ahead of implementation</a:t>
            </a:r>
            <a:endParaRPr lang="en-GB" sz="1000" dirty="0">
              <a:solidFill>
                <a:prstClr val="black"/>
              </a:solidFill>
              <a:latin typeface="Calibri" panose="020F0502020204030204" pitchFamily="34" charset="0"/>
              <a:ea typeface="Calibri"/>
              <a:cs typeface="Arial"/>
            </a:endParaRPr>
          </a:p>
        </p:txBody>
      </p:sp>
      <p:sp>
        <p:nvSpPr>
          <p:cNvPr id="20" name="TextBox 19"/>
          <p:cNvSpPr txBox="1"/>
          <p:nvPr/>
        </p:nvSpPr>
        <p:spPr>
          <a:xfrm>
            <a:off x="2739734" y="3578170"/>
            <a:ext cx="997507" cy="461665"/>
          </a:xfrm>
          <a:prstGeom prst="rect">
            <a:avLst/>
          </a:prstGeom>
          <a:noFill/>
        </p:spPr>
        <p:txBody>
          <a:bodyPr wrap="square" rtlCol="0">
            <a:spAutoFit/>
          </a:bodyPr>
          <a:lstStyle/>
          <a:p>
            <a:pPr marL="85725" indent="-85725">
              <a:buFont typeface="Arial" panose="020B0604020202020204" pitchFamily="34" charset="0"/>
              <a:buChar char="•"/>
            </a:pPr>
            <a:r>
              <a:rPr lang="en-GB" sz="800" dirty="0" smtClean="0">
                <a:latin typeface="Calibri" panose="020F0502020204030204" pitchFamily="34" charset="0"/>
              </a:rPr>
              <a:t>Info Security</a:t>
            </a:r>
          </a:p>
          <a:p>
            <a:pPr marL="85725" indent="-85725">
              <a:buFont typeface="Arial" panose="020B0604020202020204" pitchFamily="34" charset="0"/>
              <a:buChar char="•"/>
            </a:pPr>
            <a:r>
              <a:rPr lang="en-GB" sz="800" dirty="0" smtClean="0">
                <a:latin typeface="Calibri" panose="020F0502020204030204" pitchFamily="34" charset="0"/>
              </a:rPr>
              <a:t>Testing</a:t>
            </a:r>
          </a:p>
          <a:p>
            <a:pPr marL="85725" indent="-85725">
              <a:buFont typeface="Arial" panose="020B0604020202020204" pitchFamily="34" charset="0"/>
              <a:buChar char="•"/>
            </a:pPr>
            <a:r>
              <a:rPr lang="en-GB" sz="800" dirty="0" err="1" smtClean="0">
                <a:latin typeface="Calibri" panose="020F0502020204030204" pitchFamily="34" charset="0"/>
              </a:rPr>
              <a:t>SOx</a:t>
            </a:r>
            <a:endParaRPr lang="en-GB" sz="800" dirty="0" smtClean="0">
              <a:latin typeface="Calibri" panose="020F0502020204030204" pitchFamily="34" charset="0"/>
            </a:endParaRPr>
          </a:p>
        </p:txBody>
      </p:sp>
      <p:sp>
        <p:nvSpPr>
          <p:cNvPr id="26" name="Rectangle 25"/>
          <p:cNvSpPr/>
          <p:nvPr/>
        </p:nvSpPr>
        <p:spPr>
          <a:xfrm>
            <a:off x="3489003" y="3760166"/>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27" name="Rectangle 26"/>
          <p:cNvSpPr/>
          <p:nvPr/>
        </p:nvSpPr>
        <p:spPr>
          <a:xfrm>
            <a:off x="3489003" y="3881880"/>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92D050"/>
              </a:solidFill>
              <a:effectLst/>
              <a:uLnTx/>
              <a:uFillTx/>
              <a:latin typeface="Calibri" panose="020F0502020204030204"/>
              <a:ea typeface="+mn-ea"/>
              <a:cs typeface="+mn-cs"/>
            </a:endParaRPr>
          </a:p>
        </p:txBody>
      </p:sp>
      <p:sp>
        <p:nvSpPr>
          <p:cNvPr id="25" name="Rectangle 24"/>
          <p:cNvSpPr/>
          <p:nvPr/>
        </p:nvSpPr>
        <p:spPr>
          <a:xfrm>
            <a:off x="3489003" y="3631390"/>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 name="TextBox 12"/>
          <p:cNvSpPr txBox="1"/>
          <p:nvPr/>
        </p:nvSpPr>
        <p:spPr>
          <a:xfrm>
            <a:off x="4098205" y="1743829"/>
            <a:ext cx="307777" cy="822191"/>
          </a:xfrm>
          <a:prstGeom prst="rect">
            <a:avLst/>
          </a:prstGeom>
          <a:noFill/>
        </p:spPr>
        <p:txBody>
          <a:bodyPr vert="vert270" wrap="square" rtlCol="0" anchor="ctr">
            <a:spAutoFit/>
          </a:bodyPr>
          <a:lstStyle/>
          <a:p>
            <a:r>
              <a:rPr lang="en-GB" sz="800" dirty="0" smtClean="0"/>
              <a:t>At Healthcheck</a:t>
            </a:r>
            <a:endParaRPr lang="en-GB" sz="800" dirty="0"/>
          </a:p>
        </p:txBody>
      </p:sp>
    </p:spTree>
    <p:extLst>
      <p:ext uri="{BB962C8B-B14F-4D97-AF65-F5344CB8AC3E}">
        <p14:creationId xmlns:p14="http://schemas.microsoft.com/office/powerpoint/2010/main" val="3585260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3E825A80442449A378920108535122" ma:contentTypeVersion="8" ma:contentTypeDescription="Create a new document." ma:contentTypeScope="" ma:versionID="8b616d1d355e7854dd1140b29a1a9a37">
  <xsd:schema xmlns:xsd="http://www.w3.org/2001/XMLSchema" xmlns:xs="http://www.w3.org/2001/XMLSchema" xmlns:p="http://schemas.microsoft.com/office/2006/metadata/properties" xmlns:ns2="9afbca7d-6292-4540-93d0-bdb3d9928507" xmlns:ns3="147368bb-89ea-45a9-809f-73e1558d95c8" targetNamespace="http://schemas.microsoft.com/office/2006/metadata/properties" ma:root="true" ma:fieldsID="82be41854e22a2b6f5b60bbe993d0a53" ns2:_="" ns3:_="">
    <xsd:import namespace="9afbca7d-6292-4540-93d0-bdb3d9928507"/>
    <xsd:import namespace="147368bb-89ea-45a9-809f-73e1558d95c8"/>
    <xsd:element name="properties">
      <xsd:complexType>
        <xsd:sequence>
          <xsd:element name="documentManagement">
            <xsd:complexType>
              <xsd:all>
                <xsd:element ref="ns2:SharedWithUsers" minOccurs="0"/>
                <xsd:element ref="ns2:SharedWithDetails" minOccurs="0"/>
                <xsd:element ref="ns3:Description0" minOccurs="0"/>
                <xsd:element ref="ns3:MediaServiceMetadata" minOccurs="0"/>
                <xsd:element ref="ns3:MediaServiceFastMetadata" minOccurs="0"/>
                <xsd:element ref="ns3:MediaServiceEventHashCode" minOccurs="0"/>
                <xsd:element ref="ns3:MediaServiceGenerationTime"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bca7d-6292-4540-93d0-bdb3d992850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7368bb-89ea-45a9-809f-73e1558d95c8" elementFormDefault="qualified">
    <xsd:import namespace="http://schemas.microsoft.com/office/2006/documentManagement/types"/>
    <xsd:import namespace="http://schemas.microsoft.com/office/infopath/2007/PartnerControls"/>
    <xsd:element name="Description0" ma:index="10" nillable="true" ma:displayName="Description" ma:description="Column is used to give a high level overview of content" ma:internalName="Description0">
      <xsd:simpleType>
        <xsd:restriction base="dms:Text">
          <xsd:maxLength value="255"/>
        </xsd:restriction>
      </xsd:simple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Tags" ma:index="15" nillable="true" ma:displayName="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scription0 xmlns="147368bb-89ea-45a9-809f-73e1558d95c8" xsi:nil="true"/>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37AF3AF5-296F-441C-805B-57F2BB7C4E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fbca7d-6292-4540-93d0-bdb3d9928507"/>
    <ds:schemaRef ds:uri="147368bb-89ea-45a9-809f-73e1558d95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9afbca7d-6292-4540-93d0-bdb3d9928507"/>
    <ds:schemaRef ds:uri="http://purl.org/dc/terms/"/>
    <ds:schemaRef ds:uri="http://schemas.microsoft.com/office/infopath/2007/PartnerControls"/>
    <ds:schemaRef ds:uri="http://www.w3.org/XML/1998/namespace"/>
    <ds:schemaRef ds:uri="147368bb-89ea-45a9-809f-73e1558d95c8"/>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1939</TotalTime>
  <Words>393</Words>
  <Application>Microsoft Office PowerPoint</Application>
  <PresentationFormat>On-screen Show (16:9)</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Gemini GB Charging Part B  Change Assurance Summary Dashboard</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129</cp:revision>
  <cp:lastPrinted>2019-05-24T13:25:35Z</cp:lastPrinted>
  <dcterms:created xsi:type="dcterms:W3CDTF">2018-09-02T17:12:15Z</dcterms:created>
  <dcterms:modified xsi:type="dcterms:W3CDTF">2019-07-02T13:17:39Z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-1844279381</vt:i4>
  </property>
  <property fmtid="{D5CDD505-2E9C-101B-9397-08002B2CF9AE}" pid="3" name="_NewReviewCycle">
    <vt:lpwstr/>
  </property>
  <property fmtid="{D5CDD505-2E9C-101B-9397-08002B2CF9AE}" pid="4" name="_EmailSubject">
    <vt:lpwstr>Reminder: Change Management Committee Document Submission - July 2019</vt:lpwstr>
  </property>
  <property fmtid="{D5CDD505-2E9C-101B-9397-08002B2CF9AE}" pid="5" name="_AuthorEmail">
    <vt:lpwstr>Trevor.Howfield@xoserve.com</vt:lpwstr>
  </property>
  <property fmtid="{D5CDD505-2E9C-101B-9397-08002B2CF9AE}" pid="6" name="_AuthorEmailDisplayName">
    <vt:lpwstr>Howfield, Trevor</vt:lpwstr>
  </property>
  <property fmtid="{D5CDD505-2E9C-101B-9397-08002B2CF9AE}" pid="7" name="_PreviousAdHocReviewCycleID">
    <vt:i4>1696637420</vt:i4>
  </property>
  <property fmtid="{D5CDD505-2E9C-101B-9397-08002B2CF9AE}" pid="8" name="ContentTypeId">
    <vt:lpwstr>0x010100933E825A80442449A378920108535122</vt:lpwstr>
  </property>
</Properties>
</file>