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98" r:id="rId5"/>
    <p:sldId id="299" r:id="rId6"/>
    <p:sldId id="300" r:id="rId7"/>
    <p:sldId id="301" r:id="rId8"/>
    <p:sldId id="314" r:id="rId9"/>
    <p:sldId id="311" r:id="rId10"/>
    <p:sldId id="320" r:id="rId11"/>
    <p:sldId id="312" r:id="rId12"/>
    <p:sldId id="321" r:id="rId13"/>
    <p:sldId id="322" r:id="rId14"/>
    <p:sldId id="323" r:id="rId15"/>
    <p:sldId id="318" r:id="rId16"/>
    <p:sldId id="331" r:id="rId17"/>
    <p:sldId id="325" r:id="rId18"/>
    <p:sldId id="324" r:id="rId19"/>
    <p:sldId id="326" r:id="rId20"/>
    <p:sldId id="327" r:id="rId21"/>
    <p:sldId id="328" r:id="rId22"/>
    <p:sldId id="329" r:id="rId23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D6E8"/>
    <a:srgbClr val="9C4877"/>
    <a:srgbClr val="FFFFFF"/>
    <a:srgbClr val="1D3E61"/>
    <a:srgbClr val="40D1F5"/>
    <a:srgbClr val="84B8DA"/>
    <a:srgbClr val="2B80B1"/>
    <a:srgbClr val="9CCB3B"/>
    <a:srgbClr val="F5835D"/>
    <a:srgbClr val="E7B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5" autoAdjust="0"/>
    <p:restoredTop sz="93094" autoAdjust="0"/>
  </p:normalViewPr>
  <p:slideViewPr>
    <p:cSldViewPr>
      <p:cViewPr varScale="1">
        <p:scale>
          <a:sx n="83" d="100"/>
          <a:sy n="83" d="100"/>
        </p:scale>
        <p:origin x="-34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895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UKLink</a:t>
            </a:r>
            <a:r>
              <a:rPr lang="en-GB" dirty="0" smtClean="0"/>
              <a:t> Change Congestion and Release Options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9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 3 – June and Retro+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359054"/>
              </p:ext>
            </p:extLst>
          </p:nvPr>
        </p:nvGraphicFramePr>
        <p:xfrm>
          <a:off x="72000" y="2866990"/>
          <a:ext cx="9000002" cy="208902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8182"/>
                <a:gridCol w="818182"/>
                <a:gridCol w="818182"/>
                <a:gridCol w="818182"/>
                <a:gridCol w="818182"/>
                <a:gridCol w="818182"/>
                <a:gridCol w="818182"/>
                <a:gridCol w="818182"/>
                <a:gridCol w="818182"/>
                <a:gridCol w="818182"/>
                <a:gridCol w="818182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EUC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ysClr val="windowText" lastClr="000000"/>
                          </a:solidFill>
                        </a:rPr>
                        <a:t>MiR</a:t>
                      </a:r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 5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Nov 19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Doc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ysClr val="windowText" lastClr="000000"/>
                          </a:solidFill>
                        </a:rPr>
                        <a:t>MiR</a:t>
                      </a:r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 6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Jun 20 (candidates)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Nov 20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CSS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Nov 21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</a:tr>
              <a:tr h="1784224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4655</a:t>
                      </a: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4871A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4621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4679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4725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4866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4851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4955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4897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4899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4645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4691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4692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4716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4772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4780B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4801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4850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4865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4871B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4888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4930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4931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4932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4941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Retro (4914)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Extra</a:t>
                      </a:r>
                      <a:r>
                        <a:rPr lang="en-GB" sz="1000" baseline="0" dirty="0" smtClean="0"/>
                        <a:t> scope </a:t>
                      </a:r>
                      <a:r>
                        <a:rPr lang="en-GB" sz="1000" dirty="0" smtClean="0"/>
                        <a:t>tbc from</a:t>
                      </a:r>
                      <a:r>
                        <a:rPr lang="en-GB" sz="1000" baseline="0" dirty="0" smtClean="0"/>
                        <a:t> June list</a:t>
                      </a:r>
                      <a:endParaRPr lang="en-GB" sz="1000" dirty="0" smtClean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CSSC (4854)</a:t>
                      </a: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Tbc</a:t>
                      </a: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769984"/>
              </p:ext>
            </p:extLst>
          </p:nvPr>
        </p:nvGraphicFramePr>
        <p:xfrm>
          <a:off x="107508" y="699542"/>
          <a:ext cx="8928990" cy="1880232"/>
        </p:xfrm>
        <a:graphic>
          <a:graphicData uri="http://schemas.openxmlformats.org/drawingml/2006/table">
            <a:tbl>
              <a:tblPr/>
              <a:tblGrid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</a:tblGrid>
              <a:tr h="8572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7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</a:t>
                      </a:r>
                    </a:p>
                  </a:txBody>
                  <a:tcPr marL="4286" marR="4286" marT="4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</a:tr>
              <a:tr h="857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EUC</a:t>
                      </a:r>
                    </a:p>
                  </a:txBody>
                  <a:tcPr marL="4286" marR="4286" marT="42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57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 D5</a:t>
                      </a:r>
                    </a:p>
                  </a:txBody>
                  <a:tcPr marL="4286" marR="4286" marT="42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572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19 Major Release</a:t>
                      </a:r>
                    </a:p>
                  </a:txBody>
                  <a:tcPr marL="4286" marR="4286" marT="42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5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5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 D6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5725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June 20 Major Release</a:t>
                      </a:r>
                    </a:p>
                  </a:txBody>
                  <a:tcPr marL="4286" marR="4286" marT="42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5725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Retro (Nov 20 Major Release)</a:t>
                      </a:r>
                    </a:p>
                  </a:txBody>
                  <a:tcPr marL="4286" marR="4286" marT="42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57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20 Major BAU Scope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725">
                <a:tc gridSpan="25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CSS Consequential</a:t>
                      </a:r>
                    </a:p>
                  </a:txBody>
                  <a:tcPr marL="4286" marR="4286" marT="42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01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21 Major Release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8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Risks – Option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1200" dirty="0"/>
              <a:t>Dedicated environments for </a:t>
            </a:r>
            <a:r>
              <a:rPr lang="en-GB" sz="1200" dirty="0" smtClean="0"/>
              <a:t>June 20 and Retro may </a:t>
            </a:r>
            <a:r>
              <a:rPr lang="en-GB" sz="1200" dirty="0"/>
              <a:t>not be </a:t>
            </a:r>
            <a:r>
              <a:rPr lang="en-GB" sz="1200" dirty="0" smtClean="0"/>
              <a:t>available. </a:t>
            </a:r>
            <a:r>
              <a:rPr lang="en-GB" sz="1200" dirty="0"/>
              <a:t>Impact assessments required as each solution option is approved to determine best </a:t>
            </a:r>
            <a:r>
              <a:rPr lang="en-GB" sz="1200" dirty="0" smtClean="0"/>
              <a:t>fit</a:t>
            </a:r>
          </a:p>
          <a:p>
            <a:pPr algn="just"/>
            <a:endParaRPr lang="en-GB" sz="1200" dirty="0"/>
          </a:p>
          <a:p>
            <a:pPr algn="just"/>
            <a:r>
              <a:rPr lang="en-GB" sz="1200" dirty="0"/>
              <a:t>SME Resource availability, particularly for </a:t>
            </a:r>
            <a:r>
              <a:rPr lang="en-GB" sz="1200" dirty="0" smtClean="0"/>
              <a:t>SPAA </a:t>
            </a:r>
            <a:r>
              <a:rPr lang="en-GB" sz="1200" dirty="0"/>
              <a:t>changes </a:t>
            </a:r>
          </a:p>
          <a:p>
            <a:pPr marL="0" indent="0" algn="just">
              <a:buNone/>
            </a:pPr>
            <a:endParaRPr lang="en-GB" sz="1200" dirty="0" smtClean="0"/>
          </a:p>
          <a:p>
            <a:pPr algn="just"/>
            <a:r>
              <a:rPr lang="en-GB" sz="1200" dirty="0" smtClean="0"/>
              <a:t>Minor Release schedule may require scaling back as release windows would be significantly reduced to allow for PIS and BAU defect fix releases</a:t>
            </a:r>
          </a:p>
          <a:p>
            <a:pPr marL="0" indent="0" algn="just">
              <a:buNone/>
            </a:pPr>
            <a:endParaRPr lang="en-GB" sz="1200" dirty="0" smtClean="0"/>
          </a:p>
          <a:p>
            <a:pPr algn="just"/>
            <a:r>
              <a:rPr lang="en-GB" sz="1200" dirty="0" smtClean="0"/>
              <a:t>Retro </a:t>
            </a:r>
            <a:r>
              <a:rPr lang="en-GB" sz="1200" dirty="0"/>
              <a:t>and CSSC in Market trials at same time placing high demand on </a:t>
            </a:r>
            <a:r>
              <a:rPr lang="en-GB" sz="1200" dirty="0" err="1"/>
              <a:t>Xoserve</a:t>
            </a:r>
            <a:r>
              <a:rPr lang="en-GB" sz="1200" dirty="0"/>
              <a:t> and customer resources. Adding additional scope to Retro will exasperate </a:t>
            </a:r>
            <a:r>
              <a:rPr lang="en-GB" sz="1200" dirty="0" smtClean="0"/>
              <a:t>this</a:t>
            </a:r>
          </a:p>
          <a:p>
            <a:pPr marL="0" indent="0" algn="just">
              <a:buNone/>
            </a:pPr>
            <a:endParaRPr lang="en-GB" sz="1200" dirty="0"/>
          </a:p>
          <a:p>
            <a:pPr algn="just"/>
            <a:r>
              <a:rPr lang="en-GB" sz="1200" dirty="0"/>
              <a:t>Retro delivery scope increased by adding changes to the Nov 20 Release – risk around delivery </a:t>
            </a:r>
            <a:r>
              <a:rPr lang="en-GB" sz="1200" dirty="0" smtClean="0"/>
              <a:t>complexity</a:t>
            </a:r>
          </a:p>
          <a:p>
            <a:pPr algn="just"/>
            <a:endParaRPr lang="en-GB" sz="1200" dirty="0"/>
          </a:p>
          <a:p>
            <a:pPr algn="just"/>
            <a:r>
              <a:rPr lang="en-GB" sz="1200" dirty="0"/>
              <a:t>PIS for Retro could be complicated by additional scope items</a:t>
            </a:r>
            <a:r>
              <a:rPr lang="en-GB" sz="1200" dirty="0" smtClean="0"/>
              <a:t>.</a:t>
            </a:r>
          </a:p>
          <a:p>
            <a:pPr algn="just"/>
            <a:endParaRPr lang="en-GB" sz="19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0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 err="1" smtClean="0"/>
              <a:t>Xoserve</a:t>
            </a:r>
            <a:r>
              <a:rPr lang="en-GB" sz="1600" dirty="0" smtClean="0"/>
              <a:t> recommends pursuing </a:t>
            </a:r>
            <a:r>
              <a:rPr lang="en-GB" sz="1600" b="1" dirty="0" smtClean="0"/>
              <a:t>Option 1 – June 20 Major Release </a:t>
            </a:r>
            <a:r>
              <a:rPr lang="en-GB" sz="1600" dirty="0" smtClean="0"/>
              <a:t>as this option presents the least risk to </a:t>
            </a:r>
            <a:r>
              <a:rPr lang="en-GB" sz="1600" dirty="0" err="1" smtClean="0"/>
              <a:t>UKLink</a:t>
            </a:r>
            <a:r>
              <a:rPr lang="en-GB" sz="1600" dirty="0" smtClean="0"/>
              <a:t> service.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30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5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of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200" dirty="0"/>
              <a:t>The starting position anticipates there to be </a:t>
            </a:r>
            <a:r>
              <a:rPr lang="en-GB" sz="1200" dirty="0" smtClean="0"/>
              <a:t>16 </a:t>
            </a:r>
            <a:r>
              <a:rPr lang="en-GB" sz="1200" dirty="0"/>
              <a:t>changes to be delivered that will require a major release, based on any of the following criteria being met:</a:t>
            </a:r>
          </a:p>
          <a:p>
            <a:pPr lvl="1"/>
            <a:r>
              <a:rPr lang="en-GB" sz="1200" dirty="0"/>
              <a:t>Market trials required</a:t>
            </a:r>
          </a:p>
          <a:p>
            <a:pPr lvl="1"/>
            <a:r>
              <a:rPr lang="en-GB" sz="1200" dirty="0"/>
              <a:t>Performance testing required</a:t>
            </a:r>
          </a:p>
          <a:p>
            <a:pPr lvl="1"/>
            <a:r>
              <a:rPr lang="en-GB" sz="1200" dirty="0"/>
              <a:t>Change </a:t>
            </a:r>
            <a:r>
              <a:rPr lang="en-GB" sz="1200" dirty="0" smtClean="0"/>
              <a:t>Packs required (6 months prior to implementation)</a:t>
            </a:r>
            <a:endParaRPr lang="en-GB" sz="1200" dirty="0"/>
          </a:p>
          <a:p>
            <a:pPr lvl="1"/>
            <a:r>
              <a:rPr lang="en-GB" sz="1200" dirty="0"/>
              <a:t>Changes to non-ISU system(s) required (BW, </a:t>
            </a:r>
            <a:r>
              <a:rPr lang="en-GB" sz="1200" dirty="0" err="1"/>
              <a:t>MarketFlow</a:t>
            </a:r>
            <a:r>
              <a:rPr lang="en-GB" sz="1200" dirty="0"/>
              <a:t>, CMS, </a:t>
            </a:r>
            <a:r>
              <a:rPr lang="en-GB" sz="1200" dirty="0" err="1"/>
              <a:t>etc</a:t>
            </a:r>
            <a:r>
              <a:rPr lang="en-GB" sz="1200" dirty="0"/>
              <a:t>…)</a:t>
            </a:r>
          </a:p>
          <a:p>
            <a:endParaRPr lang="en-GB" sz="1200" dirty="0" smtClean="0"/>
          </a:p>
          <a:p>
            <a:pPr marL="0" indent="0">
              <a:buNone/>
            </a:pPr>
            <a:r>
              <a:rPr lang="en-GB" sz="1200" dirty="0" smtClean="0"/>
              <a:t>To provide the most efficient delivery options </a:t>
            </a:r>
            <a:r>
              <a:rPr lang="en-GB" sz="1200" dirty="0" err="1" smtClean="0"/>
              <a:t>Xoserve</a:t>
            </a:r>
            <a:r>
              <a:rPr lang="en-GB" sz="1200" dirty="0" smtClean="0"/>
              <a:t> have reviewed release candidates against the following criteria:</a:t>
            </a:r>
          </a:p>
          <a:p>
            <a:pPr lvl="1"/>
            <a:r>
              <a:rPr lang="en-GB" sz="1200" b="1" dirty="0" smtClean="0"/>
              <a:t>Efficiencies:</a:t>
            </a:r>
          </a:p>
          <a:p>
            <a:pPr lvl="2"/>
            <a:r>
              <a:rPr lang="en-GB" sz="1200" dirty="0" smtClean="0"/>
              <a:t>Common code objects</a:t>
            </a:r>
          </a:p>
          <a:p>
            <a:pPr lvl="2"/>
            <a:r>
              <a:rPr lang="en-GB" sz="1200" dirty="0" smtClean="0"/>
              <a:t>Common processes</a:t>
            </a:r>
          </a:p>
          <a:p>
            <a:pPr lvl="2"/>
            <a:r>
              <a:rPr lang="en-GB" sz="1200" dirty="0" smtClean="0"/>
              <a:t>Common testing</a:t>
            </a:r>
            <a:endParaRPr lang="en-GB" sz="1200" dirty="0"/>
          </a:p>
          <a:p>
            <a:pPr lvl="1"/>
            <a:r>
              <a:rPr lang="en-GB" sz="1200" b="1" dirty="0" smtClean="0"/>
              <a:t>Opportunities</a:t>
            </a:r>
            <a:r>
              <a:rPr lang="en-GB" sz="1200" dirty="0" smtClean="0"/>
              <a:t> to deliver change more frequently - moving from Major to Minor Release by:</a:t>
            </a:r>
          </a:p>
          <a:p>
            <a:pPr lvl="2"/>
            <a:r>
              <a:rPr lang="en-GB" sz="1200" dirty="0" smtClean="0"/>
              <a:t>Performing Design Phase and delivering Change Packs for File Format Changes 7 months before a </a:t>
            </a:r>
            <a:r>
              <a:rPr lang="en-GB" sz="1200" dirty="0"/>
              <a:t>M</a:t>
            </a:r>
            <a:r>
              <a:rPr lang="en-GB" sz="1200" dirty="0" smtClean="0"/>
              <a:t>inor Release</a:t>
            </a:r>
          </a:p>
          <a:p>
            <a:pPr lvl="2"/>
            <a:r>
              <a:rPr lang="en-GB" sz="1200" dirty="0" smtClean="0"/>
              <a:t>Extending the scope of Minor Releases in include BW changes</a:t>
            </a:r>
          </a:p>
          <a:p>
            <a:pPr lvl="2"/>
            <a:r>
              <a:rPr lang="en-GB" sz="1200" dirty="0" smtClean="0"/>
              <a:t>Identifying and potential accepting the risks of not Performance Testing changes</a:t>
            </a:r>
          </a:p>
          <a:p>
            <a:pPr lvl="2"/>
            <a:r>
              <a:rPr lang="en-GB" sz="1200" dirty="0" smtClean="0"/>
              <a:t>Providing alternatives to Market Trials</a:t>
            </a:r>
          </a:p>
          <a:p>
            <a:pPr lvl="1"/>
            <a:r>
              <a:rPr lang="en-GB" sz="1200" b="1" dirty="0" smtClean="0"/>
              <a:t>Risks</a:t>
            </a:r>
            <a:r>
              <a:rPr lang="en-GB" sz="1200" dirty="0" smtClean="0"/>
              <a:t> associated with the delivery options have also been highlighted</a:t>
            </a:r>
            <a:r>
              <a:rPr lang="en-GB" sz="1200" dirty="0"/>
              <a:t>.</a:t>
            </a:r>
            <a:endParaRPr lang="en-GB" sz="1200" dirty="0" smtClean="0"/>
          </a:p>
          <a:p>
            <a:pPr lvl="1"/>
            <a:endParaRPr lang="en-GB" sz="700" dirty="0" smtClean="0"/>
          </a:p>
          <a:p>
            <a:pPr lvl="1"/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416559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AAB7F775-B62D-4B10-B2D6-35D8917FF020}"/>
              </a:ext>
            </a:extLst>
          </p:cNvPr>
          <p:cNvSpPr txBox="1">
            <a:spLocks/>
          </p:cNvSpPr>
          <p:nvPr/>
        </p:nvSpPr>
        <p:spPr>
          <a:xfrm>
            <a:off x="28329" y="-20538"/>
            <a:ext cx="8688388" cy="5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400" dirty="0" smtClean="0"/>
              <a:t>Proposed UK Link Release Candidates XRNs</a:t>
            </a:r>
            <a:endParaRPr lang="en-GB" sz="1400" dirty="0"/>
          </a:p>
        </p:txBody>
      </p:sp>
      <p:sp>
        <p:nvSpPr>
          <p:cNvPr id="188" name="TextBox 187"/>
          <p:cNvSpPr txBox="1"/>
          <p:nvPr/>
        </p:nvSpPr>
        <p:spPr>
          <a:xfrm>
            <a:off x="280072" y="538995"/>
            <a:ext cx="8352928" cy="1992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>
              <a:solidFill>
                <a:schemeClr val="tx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792278"/>
              </p:ext>
            </p:extLst>
          </p:nvPr>
        </p:nvGraphicFramePr>
        <p:xfrm>
          <a:off x="395536" y="442941"/>
          <a:ext cx="8424937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2880320"/>
                <a:gridCol w="648072"/>
                <a:gridCol w="1152128"/>
                <a:gridCol w="864096"/>
                <a:gridCol w="1440160"/>
                <a:gridCol w="864097"/>
              </a:tblGrid>
              <a:tr h="290334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XRN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Title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HLSO</a:t>
                      </a:r>
                      <a:r>
                        <a:rPr lang="en-GB" sz="600" baseline="0" dirty="0" smtClean="0"/>
                        <a:t> Status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DSG – preferred solution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err="1" smtClean="0"/>
                        <a:t>ChMC</a:t>
                      </a:r>
                      <a:r>
                        <a:rPr lang="en-GB" sz="600" dirty="0" smtClean="0"/>
                        <a:t> – agreed solution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Systems</a:t>
                      </a:r>
                      <a:r>
                        <a:rPr lang="en-GB" sz="600" baseline="0" dirty="0" smtClean="0"/>
                        <a:t> Impacted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Impacted</a:t>
                      </a:r>
                      <a:r>
                        <a:rPr lang="en-GB" sz="600" baseline="0" dirty="0" smtClean="0"/>
                        <a:t> Process(</a:t>
                      </a:r>
                      <a:r>
                        <a:rPr lang="en-GB" sz="600" baseline="0" dirty="0" err="1" smtClean="0"/>
                        <a:t>es</a:t>
                      </a:r>
                      <a:r>
                        <a:rPr lang="en-GB" sz="600" baseline="0" dirty="0" smtClean="0"/>
                        <a:t>)</a:t>
                      </a:r>
                      <a:endParaRPr lang="en-GB" sz="600" dirty="0"/>
                    </a:p>
                  </a:txBody>
                  <a:tcPr/>
                </a:tc>
              </a:tr>
              <a:tr h="290334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4645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Rejection of incrementing reads submitted for  an isolated supply Meter Point  (RGMA flows)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In</a:t>
                      </a:r>
                      <a:r>
                        <a:rPr lang="en-GB" sz="600" baseline="0" dirty="0" smtClean="0"/>
                        <a:t> progress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SAP ISU, SAP PO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RGMA</a:t>
                      </a:r>
                      <a:endParaRPr lang="en-GB" sz="600" dirty="0"/>
                    </a:p>
                  </a:txBody>
                  <a:tcPr/>
                </a:tc>
              </a:tr>
              <a:tr h="193556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4691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CSEPs: IGT and</a:t>
                      </a:r>
                      <a:r>
                        <a:rPr lang="en-GB" sz="600" baseline="0" dirty="0" smtClean="0"/>
                        <a:t> GT File Formats (CGI Files)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Yes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Yes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Yes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SAP PO, SAP ISU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SPAA</a:t>
                      </a:r>
                      <a:endParaRPr lang="en-GB" sz="600" dirty="0"/>
                    </a:p>
                  </a:txBody>
                  <a:tcPr/>
                </a:tc>
              </a:tr>
              <a:tr h="216527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4692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CSEPs:</a:t>
                      </a:r>
                      <a:r>
                        <a:rPr lang="en-GB" sz="600" baseline="0" dirty="0" smtClean="0"/>
                        <a:t> IGT and GT File Formats </a:t>
                      </a:r>
                      <a:r>
                        <a:rPr lang="en-GB" sz="600" dirty="0" smtClean="0"/>
                        <a:t>(CIN Files)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Yes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Solution to be agreed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SAP PO, SAP ISU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SPAA</a:t>
                      </a:r>
                      <a:endParaRPr lang="en-GB" sz="600" dirty="0"/>
                    </a:p>
                  </a:txBody>
                  <a:tcPr/>
                </a:tc>
              </a:tr>
              <a:tr h="193556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4772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Composite Weather Variable (CWV) improvements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Yes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Yes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Yes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 SAP PO, SAP ISU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AQ</a:t>
                      </a:r>
                      <a:endParaRPr lang="en-GB" sz="600" dirty="0"/>
                    </a:p>
                  </a:txBody>
                  <a:tcPr/>
                </a:tc>
              </a:tr>
              <a:tr h="290334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4780(b)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Introduction of Meter Asset Provider Identity (MAP ID) in the UK Link system (CSSC)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Yes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Solution to be agreed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err="1" smtClean="0"/>
                        <a:t>MarketFlow</a:t>
                      </a:r>
                      <a:r>
                        <a:rPr lang="en-GB" sz="600" dirty="0" smtClean="0"/>
                        <a:t>, SAP PO, SAP ISU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SPAA, RGMA</a:t>
                      </a:r>
                      <a:endParaRPr lang="en-GB" sz="600" dirty="0"/>
                    </a:p>
                  </a:txBody>
                  <a:tcPr/>
                </a:tc>
              </a:tr>
              <a:tr h="193556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4801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Additional information to be made available on DES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In</a:t>
                      </a:r>
                      <a:r>
                        <a:rPr lang="en-GB" sz="600" baseline="0" dirty="0" smtClean="0"/>
                        <a:t> progress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SAP ISU, DES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/>
                </a:tc>
              </a:tr>
              <a:tr h="193556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4850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Notification of customer contact details to Transporters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In progress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Solution</a:t>
                      </a:r>
                      <a:r>
                        <a:rPr lang="en-GB" sz="600" baseline="0" dirty="0" smtClean="0"/>
                        <a:t> to be agreed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SAP PO, SAP ISU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SPAA</a:t>
                      </a:r>
                      <a:endParaRPr lang="en-GB" sz="600" dirty="0"/>
                    </a:p>
                  </a:txBody>
                  <a:tcPr/>
                </a:tc>
              </a:tr>
              <a:tr h="206904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4865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Amendment to treatment and</a:t>
                      </a:r>
                      <a:r>
                        <a:rPr lang="en-GB" sz="600" baseline="0" dirty="0" smtClean="0"/>
                        <a:t> reporting of CYCL reads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Yes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Solution to be agreed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 err="1" smtClean="0"/>
                        <a:t>MarketFlow</a:t>
                      </a:r>
                      <a:r>
                        <a:rPr lang="en-GB" sz="600" dirty="0" smtClean="0"/>
                        <a:t>, SAP PO, SAP ISU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Metering (Reads)</a:t>
                      </a:r>
                      <a:endParaRPr lang="en-GB" sz="600" dirty="0"/>
                    </a:p>
                  </a:txBody>
                  <a:tcPr/>
                </a:tc>
              </a:tr>
              <a:tr h="193556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4871(b)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Modification</a:t>
                      </a:r>
                      <a:r>
                        <a:rPr lang="en-GB" sz="600" baseline="0" dirty="0" smtClean="0"/>
                        <a:t> 665 – Changes to Ratchet Regime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In progress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 smtClean="0"/>
                        <a:t>DES, SAP PO, SAP ISU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SPAA, Invoicing</a:t>
                      </a:r>
                      <a:endParaRPr lang="en-GB" sz="600" dirty="0"/>
                    </a:p>
                  </a:txBody>
                  <a:tcPr/>
                </a:tc>
              </a:tr>
              <a:tr h="290334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4888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Removing duplicate address update validation for IGT Supply Meter Points via Contact Management Service (CMS)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Yes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Solution to be agreed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CMS, SAP ISU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SPAA</a:t>
                      </a:r>
                      <a:endParaRPr lang="en-GB" sz="600" dirty="0"/>
                    </a:p>
                  </a:txBody>
                  <a:tcPr/>
                </a:tc>
              </a:tr>
              <a:tr h="193556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4941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Auto updates to meter read frequency (MOD692)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Yes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Solution to be agreed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SAP PO, SAP ISU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RGMA, SPAA, AQ</a:t>
                      </a:r>
                      <a:endParaRPr lang="en-GB" sz="600" dirty="0"/>
                    </a:p>
                  </a:txBody>
                  <a:tcPr/>
                </a:tc>
              </a:tr>
              <a:tr h="205820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4930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Requirement to inform shipper of meter link code change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Yes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Solution to be agreed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DES,</a:t>
                      </a:r>
                      <a:r>
                        <a:rPr lang="en-GB" sz="600" baseline="0" dirty="0" smtClean="0"/>
                        <a:t> SAP ISU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SPAA,</a:t>
                      </a:r>
                      <a:r>
                        <a:rPr lang="en-GB" sz="600" baseline="0" dirty="0" smtClean="0"/>
                        <a:t> RGMA</a:t>
                      </a:r>
                      <a:endParaRPr lang="en-GB" sz="600" dirty="0"/>
                    </a:p>
                  </a:txBody>
                  <a:tcPr/>
                </a:tc>
              </a:tr>
              <a:tr h="193556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4931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Submission </a:t>
                      </a:r>
                      <a:r>
                        <a:rPr lang="en-GB" sz="600" smtClean="0"/>
                        <a:t>of space </a:t>
                      </a:r>
                      <a:r>
                        <a:rPr lang="en-GB" sz="600" dirty="0" smtClean="0"/>
                        <a:t>in mandatory data on </a:t>
                      </a:r>
                      <a:r>
                        <a:rPr lang="en-GB" sz="600" smtClean="0"/>
                        <a:t>multiple SPA </a:t>
                      </a:r>
                      <a:r>
                        <a:rPr lang="en-GB" sz="600" dirty="0" smtClean="0"/>
                        <a:t>files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No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 err="1" smtClean="0"/>
                        <a:t>MarketFlow</a:t>
                      </a:r>
                      <a:r>
                        <a:rPr lang="en-GB" sz="600" dirty="0" smtClean="0"/>
                        <a:t>, SAP PO, SAP ISU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SPAA</a:t>
                      </a:r>
                      <a:endParaRPr lang="en-GB" sz="600" dirty="0"/>
                    </a:p>
                  </a:txBody>
                  <a:tcPr/>
                </a:tc>
              </a:tr>
              <a:tr h="290334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4932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Improvements to the quality of the conversion factor values held</a:t>
                      </a:r>
                      <a:r>
                        <a:rPr lang="en-GB" sz="600" baseline="0" dirty="0" smtClean="0"/>
                        <a:t> on the Supply Point Register (MOD681)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Yes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Solution to be agreed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SAP ISU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RGMA, SPAA, AQ</a:t>
                      </a:r>
                      <a:endParaRPr lang="en-GB" sz="600" dirty="0"/>
                    </a:p>
                  </a:txBody>
                  <a:tcPr/>
                </a:tc>
              </a:tr>
              <a:tr h="193556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4896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Failure to supply gas system and template amendment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In progress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SAP ISU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Invoicing – other</a:t>
                      </a:r>
                      <a:endParaRPr lang="en-GB" sz="600" dirty="0"/>
                    </a:p>
                  </a:txBody>
                  <a:tcPr/>
                </a:tc>
              </a:tr>
              <a:tr h="193556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4923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AQ calculation for RGMA</a:t>
                      </a:r>
                      <a:r>
                        <a:rPr lang="en-GB" sz="600" baseline="0" dirty="0" smtClean="0"/>
                        <a:t> (ONUPD) Estimate Reads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Yes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Solution to be agreed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SAP PO, SAP ISU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AQ</a:t>
                      </a:r>
                      <a:endParaRPr lang="en-GB" sz="600" dirty="0"/>
                    </a:p>
                  </a:txBody>
                  <a:tcPr/>
                </a:tc>
              </a:tr>
              <a:tr h="207222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4716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Increased Field</a:t>
                      </a:r>
                      <a:r>
                        <a:rPr lang="en-GB" sz="600" baseline="0" dirty="0" smtClean="0"/>
                        <a:t> Length – “Updated by” data item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Yes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Yes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Yes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 err="1" smtClean="0"/>
                        <a:t>MarketFlow</a:t>
                      </a:r>
                      <a:r>
                        <a:rPr lang="en-GB" sz="600" dirty="0" smtClean="0"/>
                        <a:t>, SAP PO, SAP ISU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SPAA</a:t>
                      </a:r>
                      <a:endParaRPr lang="en-GB" sz="600" dirty="0"/>
                    </a:p>
                  </a:txBody>
                  <a:tcPr/>
                </a:tc>
              </a:tr>
              <a:tr h="290334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4854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Transfer of NDM sampling obligations from Distribution Network Operators to the CDSP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In</a:t>
                      </a:r>
                      <a:r>
                        <a:rPr lang="en-GB" sz="600" baseline="0" dirty="0" smtClean="0"/>
                        <a:t> progress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 err="1" smtClean="0"/>
                        <a:t>MarketFlow</a:t>
                      </a:r>
                      <a:r>
                        <a:rPr lang="en-GB" sz="600" dirty="0" smtClean="0"/>
                        <a:t>, SAP PO, SAP ISU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/>
                </a:tc>
              </a:tr>
              <a:tr h="216023"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4955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Amendment of MDD PSR Codes and Needs Code Descriptions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Yes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Solution</a:t>
                      </a:r>
                      <a:r>
                        <a:rPr lang="en-GB" sz="600" baseline="0" dirty="0" smtClean="0"/>
                        <a:t> to be agreed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-</a:t>
                      </a:r>
                      <a:endParaRPr lang="en-GB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 smtClean="0"/>
                        <a:t>SAP ISU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" dirty="0" smtClean="0"/>
                        <a:t>SPAA</a:t>
                      </a:r>
                      <a:endParaRPr lang="en-GB" sz="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500" dirty="0" smtClean="0"/>
              <a:t>Recommended Changes – Major to Minor </a:t>
            </a:r>
            <a:endParaRPr lang="en-GB" sz="25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1500" dirty="0" smtClean="0"/>
              <a:t>The following 5 changes could be delivered in Minor </a:t>
            </a:r>
            <a:r>
              <a:rPr lang="en-GB" sz="1500" dirty="0"/>
              <a:t>R</a:t>
            </a:r>
            <a:r>
              <a:rPr lang="en-GB" sz="1500" dirty="0" smtClean="0"/>
              <a:t>eleases, with expected minimal challenges from HLSOs or Customer: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endParaRPr lang="en-GB" sz="1500" dirty="0" smtClean="0"/>
          </a:p>
          <a:p>
            <a:pPr marL="0" indent="0">
              <a:buNone/>
            </a:pPr>
            <a:endParaRPr lang="en-GB" sz="1500" dirty="0" smtClean="0"/>
          </a:p>
          <a:p>
            <a:pPr marL="0" indent="0">
              <a:buNone/>
            </a:pPr>
            <a:endParaRPr lang="en-GB" sz="1500" dirty="0" smtClean="0"/>
          </a:p>
          <a:p>
            <a:pPr marL="0" indent="0">
              <a:buNone/>
            </a:pPr>
            <a:endParaRPr lang="en-GB" sz="1500" dirty="0" smtClean="0"/>
          </a:p>
          <a:p>
            <a:endParaRPr lang="en-GB" sz="1400" dirty="0" smtClean="0"/>
          </a:p>
          <a:p>
            <a:endParaRPr lang="en-GB" sz="1400" dirty="0"/>
          </a:p>
          <a:p>
            <a:endParaRPr lang="en-US" sz="1400" dirty="0" smtClean="0"/>
          </a:p>
          <a:p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Risk: </a:t>
            </a:r>
            <a:r>
              <a:rPr lang="en-US" sz="1400" dirty="0" smtClean="0"/>
              <a:t>Output of Detailed Impact Assessments could change the recommendation.</a:t>
            </a:r>
          </a:p>
          <a:p>
            <a:pPr marL="0" indent="0">
              <a:buNone/>
            </a:pPr>
            <a:endParaRPr lang="en-GB" sz="1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5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5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5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410129"/>
              </p:ext>
            </p:extLst>
          </p:nvPr>
        </p:nvGraphicFramePr>
        <p:xfrm>
          <a:off x="539552" y="1563638"/>
          <a:ext cx="8064896" cy="1912022"/>
        </p:xfrm>
        <a:graphic>
          <a:graphicData uri="http://schemas.openxmlformats.org/drawingml/2006/table">
            <a:tbl>
              <a:tblPr/>
              <a:tblGrid>
                <a:gridCol w="877771"/>
                <a:gridCol w="7187125"/>
              </a:tblGrid>
              <a:tr h="38802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XRN</a:t>
                      </a:r>
                      <a:endParaRPr lang="en-GB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XRN </a:t>
                      </a:r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Title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4645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 rejection of incrementing reads submitted for an Isolated Supply Meter Point (RGMA flows)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4865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Amendment to Treatment and Reporting of CYCL Reads</a:t>
                      </a:r>
                    </a:p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4888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Removing Duplicate Address Update Validation for IGT Supply Meter Points via Contact Management Service (CMS)</a:t>
                      </a:r>
                    </a:p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4930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Requirement to inform shipper of meter link code change</a:t>
                      </a:r>
                    </a:p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4931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Submission </a:t>
                      </a:r>
                      <a:r>
                        <a:rPr lang="en-US" sz="1000" smtClean="0"/>
                        <a:t>of space </a:t>
                      </a:r>
                      <a:r>
                        <a:rPr lang="en-US" sz="1000" dirty="0" smtClean="0"/>
                        <a:t>in mandatory data on </a:t>
                      </a:r>
                      <a:r>
                        <a:rPr lang="en-US" sz="1000" smtClean="0"/>
                        <a:t>multiple SPA </a:t>
                      </a:r>
                      <a:r>
                        <a:rPr lang="en-US" sz="1000" dirty="0" smtClean="0"/>
                        <a:t>files </a:t>
                      </a:r>
                    </a:p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5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986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GB" dirty="0"/>
              <a:t>Recommended </a:t>
            </a:r>
            <a:r>
              <a:rPr lang="en-GB" dirty="0" smtClean="0"/>
              <a:t>Changes – Major to Minor (File Format Changes)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578993"/>
              </p:ext>
            </p:extLst>
          </p:nvPr>
        </p:nvGraphicFramePr>
        <p:xfrm>
          <a:off x="389829" y="1635646"/>
          <a:ext cx="8208914" cy="1371600"/>
        </p:xfrm>
        <a:graphic>
          <a:graphicData uri="http://schemas.openxmlformats.org/drawingml/2006/table">
            <a:tbl>
              <a:tblPr/>
              <a:tblGrid>
                <a:gridCol w="569329"/>
                <a:gridCol w="4051495"/>
                <a:gridCol w="635529"/>
                <a:gridCol w="1045974"/>
                <a:gridCol w="635529"/>
                <a:gridCol w="635529"/>
                <a:gridCol w="635529"/>
              </a:tblGrid>
              <a:tr h="38802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XRN Ref</a:t>
                      </a:r>
                      <a:endParaRPr lang="en-GB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CR Title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Market Trials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Perf Testing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Cust Change Required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File </a:t>
                      </a:r>
                      <a:r>
                        <a:rPr lang="en-GB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Format </a:t>
                      </a:r>
                      <a:endParaRPr lang="en-GB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BW Changes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4691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CSEP's - IGT and GT File Formats - CGI Files</a:t>
                      </a:r>
                      <a:r>
                        <a:rPr lang="en-US" sz="10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*</a:t>
                      </a:r>
                      <a:endParaRPr lang="en-GB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0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Y</a:t>
                      </a:r>
                      <a:endParaRPr lang="en-GB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0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Y</a:t>
                      </a:r>
                      <a:endParaRPr lang="en-GB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4692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CSEPs - IGT and GT file Formats (CIN Files)</a:t>
                      </a:r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</a:t>
                      </a:r>
                      <a:endParaRPr lang="en-GB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</a:t>
                      </a:r>
                      <a:endParaRPr lang="en-GB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Composite Weather Variable (CWV)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Improvements</a:t>
                      </a:r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**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323528" y="771550"/>
            <a:ext cx="8229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400" dirty="0" smtClean="0"/>
          </a:p>
          <a:p>
            <a:pPr marL="0" indent="0" algn="just">
              <a:buNone/>
            </a:pPr>
            <a:r>
              <a:rPr lang="en-GB" sz="1400" dirty="0" smtClean="0"/>
              <a:t>The following XRNS’s 4691, 4692 and 4772 could be completed as a Minor Release if agreed with customers. 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4431640"/>
            <a:ext cx="81369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*</a:t>
            </a:r>
            <a:r>
              <a:rPr lang="en-GB" sz="1000" dirty="0"/>
              <a:t>4691/4692 Would require confirmation that market trials &amp; performance testing are not required by customers</a:t>
            </a:r>
            <a:r>
              <a:rPr lang="en-GB" sz="1000" dirty="0" smtClean="0"/>
              <a:t>.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** </a:t>
            </a:r>
            <a:r>
              <a:rPr lang="en-GB" sz="1000" dirty="0" smtClean="0"/>
              <a:t>Would be need to be aligned to a major release date.</a:t>
            </a:r>
            <a:endParaRPr lang="en-GB" sz="1000" dirty="0"/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219822"/>
            <a:ext cx="82089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b="1" dirty="0" smtClean="0"/>
              <a:t>Risk: </a:t>
            </a:r>
            <a:r>
              <a:rPr lang="en-GB" sz="1400" dirty="0" smtClean="0"/>
              <a:t>If delivered as Minor Release(s) Market Trials would not be offered. Therefore alternative method of proving testing would be required. </a:t>
            </a:r>
          </a:p>
          <a:p>
            <a:pPr algn="just"/>
            <a:r>
              <a:rPr lang="en-GB" sz="1400" b="1" dirty="0" smtClean="0"/>
              <a:t>Risk: </a:t>
            </a:r>
            <a:r>
              <a:rPr lang="en-GB" sz="1400" dirty="0" smtClean="0"/>
              <a:t>Change packs would need to be delivered 6 months prior to implementation meaning project team would need to shut-down scope at same time. </a:t>
            </a:r>
            <a:r>
              <a:rPr lang="en-GB" sz="1400" dirty="0" err="1" smtClean="0"/>
              <a:t>MiR</a:t>
            </a:r>
            <a:r>
              <a:rPr lang="en-GB" sz="1400" dirty="0" smtClean="0"/>
              <a:t> scope usually confirmed 3 months prior to implementation.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5651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986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GB" dirty="0"/>
              <a:t>Recommended </a:t>
            </a:r>
            <a:r>
              <a:rPr lang="en-GB" dirty="0" smtClean="0"/>
              <a:t>Changes – Major to Minor (Business Warehouse &amp; CMS)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565421"/>
              </p:ext>
            </p:extLst>
          </p:nvPr>
        </p:nvGraphicFramePr>
        <p:xfrm>
          <a:off x="389829" y="1635646"/>
          <a:ext cx="8208914" cy="1676400"/>
        </p:xfrm>
        <a:graphic>
          <a:graphicData uri="http://schemas.openxmlformats.org/drawingml/2006/table">
            <a:tbl>
              <a:tblPr/>
              <a:tblGrid>
                <a:gridCol w="569329"/>
                <a:gridCol w="4051495"/>
                <a:gridCol w="635529"/>
                <a:gridCol w="1045974"/>
                <a:gridCol w="635529"/>
                <a:gridCol w="635529"/>
                <a:gridCol w="635529"/>
              </a:tblGrid>
              <a:tr h="38802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XRN Ref</a:t>
                      </a:r>
                      <a:endParaRPr lang="en-GB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CR Title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Market Trials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Perf Testing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Cust Change Required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File </a:t>
                      </a:r>
                      <a:r>
                        <a:rPr lang="en-GB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Format </a:t>
                      </a:r>
                      <a:endParaRPr lang="en-GB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BW/CMS </a:t>
                      </a:r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Changes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Composite Weather Variable (CWV) Improvements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4801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Additional information to be made viewable on DES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4888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Removing Duplicate Address Update Validation for IGT Supply Meter Points via Contact Management Service (CMS)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0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Y</a:t>
                      </a:r>
                      <a:endParaRPr lang="en-GB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Incorrect display of read and asset information on DES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323528" y="771550"/>
            <a:ext cx="8229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400" dirty="0" smtClean="0"/>
          </a:p>
          <a:p>
            <a:pPr marL="0" indent="0" algn="just">
              <a:buNone/>
            </a:pPr>
            <a:r>
              <a:rPr lang="en-GB" sz="1400" dirty="0" smtClean="0"/>
              <a:t>The following XRNS’s 4772, 4801 and 4925 could be completed as a Minor Release if contractual changes are made</a:t>
            </a:r>
            <a:r>
              <a:rPr lang="en-GB" sz="1400" dirty="0"/>
              <a:t> </a:t>
            </a:r>
            <a:r>
              <a:rPr lang="en-GB" sz="1400" dirty="0" smtClean="0"/>
              <a:t>to incorporate BW changes into the Minor Release Contract.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147814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1600" b="1" dirty="0" smtClean="0"/>
          </a:p>
          <a:p>
            <a:pPr algn="just"/>
            <a:r>
              <a:rPr lang="en-GB" sz="1400" b="1" dirty="0" smtClean="0"/>
              <a:t>Risk: </a:t>
            </a:r>
            <a:r>
              <a:rPr lang="en-GB" sz="1400" dirty="0" smtClean="0"/>
              <a:t>The existing Minor Release budget would not be able to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accommodate additional spend required to deliver BW changes. Funding would need to be moved from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UKLink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Change Budget.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8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500" dirty="0"/>
              <a:t>Recommended </a:t>
            </a:r>
            <a:r>
              <a:rPr lang="en-GB" sz="2500" dirty="0" smtClean="0"/>
              <a:t>Changes – Major Candidates</a:t>
            </a:r>
            <a:endParaRPr lang="en-GB" sz="2500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323528" y="771550"/>
            <a:ext cx="8229600" cy="1368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400" dirty="0" smtClean="0"/>
              <a:t>The following XRNSs 4850, 4780-B, 4871-B , 4904, 4932 and 4941 are recommended to remain as major release candidates as they require extensive customer testing.  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 smtClean="0"/>
              <a:t>In addition, XRN 4850 delivers a new service that presents end customer data to external parties and so will require extensive testing and a high level of involvement and assurance from Security. This means that it must be delivered as a Major Release.</a:t>
            </a:r>
            <a:endParaRPr lang="en-GB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017583"/>
              </p:ext>
            </p:extLst>
          </p:nvPr>
        </p:nvGraphicFramePr>
        <p:xfrm>
          <a:off x="323528" y="2283718"/>
          <a:ext cx="8208914" cy="1981200"/>
        </p:xfrm>
        <a:graphic>
          <a:graphicData uri="http://schemas.openxmlformats.org/drawingml/2006/table">
            <a:tbl>
              <a:tblPr/>
              <a:tblGrid>
                <a:gridCol w="569329"/>
                <a:gridCol w="4051495"/>
                <a:gridCol w="635529"/>
                <a:gridCol w="1045974"/>
                <a:gridCol w="635529"/>
                <a:gridCol w="635529"/>
                <a:gridCol w="635529"/>
              </a:tblGrid>
              <a:tr h="38802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XRN Ref</a:t>
                      </a:r>
                      <a:endParaRPr lang="en-GB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CR Title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Market Trials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Perf Testing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Cust Change Required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File </a:t>
                      </a:r>
                      <a:r>
                        <a:rPr lang="en-GB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Format </a:t>
                      </a:r>
                      <a:endParaRPr lang="en-GB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BW Changes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4850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Notification of Customer Contact Details to Transporters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4780 - 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Inclusion of Meter Asset Provider Identity (MAP Id) in the UK Link system (CSS Consequential Change)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4871 - 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Modification 0665 - Changes to Ratchet Regime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Improvements to the quality of the Conversion Factor values held on the Supply Point Register (MOD0681S)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 updates to meter read frequency (MOD0692)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86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6070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500" i="1" dirty="0" smtClean="0"/>
          </a:p>
          <a:p>
            <a:r>
              <a:rPr lang="en-US" sz="1600" dirty="0" smtClean="0"/>
              <a:t>Summary of planned releases and congestion</a:t>
            </a:r>
          </a:p>
          <a:p>
            <a:endParaRPr lang="en-US" sz="1600" dirty="0"/>
          </a:p>
          <a:p>
            <a:r>
              <a:rPr lang="en-US" sz="1600" dirty="0" smtClean="0"/>
              <a:t>Walkthrough of options</a:t>
            </a:r>
          </a:p>
          <a:p>
            <a:endParaRPr lang="en-US" sz="1600" dirty="0" smtClean="0"/>
          </a:p>
          <a:p>
            <a:r>
              <a:rPr lang="en-US" sz="1600" dirty="0" smtClean="0"/>
              <a:t>Recommendations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Analysis</a:t>
            </a:r>
          </a:p>
          <a:p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35584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 Release Schedule</a:t>
            </a:r>
            <a:endParaRPr lang="en-GB" dirty="0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6070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1600" dirty="0" err="1"/>
              <a:t>Xoserve’s</a:t>
            </a:r>
            <a:r>
              <a:rPr lang="en-GB" sz="1600" dirty="0"/>
              <a:t> primary purpose must be to maintain the stability of the </a:t>
            </a:r>
            <a:r>
              <a:rPr lang="en-GB" sz="1600" dirty="0" err="1"/>
              <a:t>UKLink</a:t>
            </a:r>
            <a:r>
              <a:rPr lang="en-GB" sz="1600" dirty="0"/>
              <a:t> Platform.</a:t>
            </a:r>
          </a:p>
          <a:p>
            <a:pPr marL="0" indent="0" algn="just">
              <a:buNone/>
            </a:pPr>
            <a:endParaRPr lang="en-GB" sz="1600" dirty="0" smtClean="0"/>
          </a:p>
          <a:p>
            <a:pPr marL="0" indent="0" algn="just">
              <a:buNone/>
            </a:pPr>
            <a:r>
              <a:rPr lang="en-GB" sz="1600" dirty="0" smtClean="0"/>
              <a:t>The schedule of 2 Major and up to 3 Minor Releases a year was put in place to enable efficient delivery of  customer change whilst protecting the stability of the </a:t>
            </a:r>
            <a:r>
              <a:rPr lang="en-GB" sz="1600" dirty="0" err="1" smtClean="0"/>
              <a:t>UKLink</a:t>
            </a:r>
            <a:r>
              <a:rPr lang="en-GB" sz="1600" dirty="0" smtClean="0"/>
              <a:t>.</a:t>
            </a:r>
          </a:p>
          <a:p>
            <a:pPr marL="0" indent="0" algn="just">
              <a:buNone/>
            </a:pPr>
            <a:r>
              <a:rPr lang="en-GB" sz="1600" dirty="0" smtClean="0"/>
              <a:t> </a:t>
            </a:r>
          </a:p>
          <a:p>
            <a:pPr marL="0" indent="0" algn="just">
              <a:buNone/>
            </a:pPr>
            <a:r>
              <a:rPr lang="en-GB" sz="1600" dirty="0" smtClean="0"/>
              <a:t>The timeline below demonstrates the standard planned </a:t>
            </a:r>
            <a:r>
              <a:rPr lang="en-GB" sz="1600" dirty="0" err="1" smtClean="0"/>
              <a:t>UKLink</a:t>
            </a:r>
            <a:r>
              <a:rPr lang="en-GB" sz="1600" dirty="0" smtClean="0"/>
              <a:t> Releases between Jan 2020 and Jan 2022. </a:t>
            </a:r>
          </a:p>
          <a:p>
            <a:pPr marL="0" indent="0" algn="just">
              <a:buNone/>
            </a:pPr>
            <a:endParaRPr lang="en-GB" sz="1500" dirty="0" smtClean="0"/>
          </a:p>
          <a:p>
            <a:pPr marL="0" indent="0" algn="just">
              <a:buNone/>
            </a:pPr>
            <a:endParaRPr lang="en-GB" sz="15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464280"/>
              </p:ext>
            </p:extLst>
          </p:nvPr>
        </p:nvGraphicFramePr>
        <p:xfrm>
          <a:off x="467544" y="3075806"/>
          <a:ext cx="8229600" cy="1728195"/>
        </p:xfrm>
        <a:graphic>
          <a:graphicData uri="http://schemas.openxmlformats.org/drawingml/2006/table">
            <a:tbl>
              <a:tblPr/>
              <a:tblGrid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</a:tblGrid>
              <a:tr h="149351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5358" marR="5358" marT="5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5358" marR="5358" marT="5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93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5358" marR="5358" marT="5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4223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Documentation</a:t>
                      </a:r>
                    </a:p>
                  </a:txBody>
                  <a:tcPr marL="5358" marR="5358" marT="5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223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 D6</a:t>
                      </a:r>
                    </a:p>
                  </a:txBody>
                  <a:tcPr marL="5358" marR="5358" marT="5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 D7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D8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 D8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3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June 20 Major Release</a:t>
                      </a:r>
                    </a:p>
                  </a:txBody>
                  <a:tcPr marL="5358" marR="5358" marT="5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38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2020 Major Release - Retro</a:t>
                      </a:r>
                    </a:p>
                  </a:txBody>
                  <a:tcPr marL="5358" marR="5358" marT="5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238">
                <a:tc gridSpan="19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June 2021  Major Release - CSS Consequential</a:t>
                      </a:r>
                    </a:p>
                  </a:txBody>
                  <a:tcPr marL="5358" marR="5358" marT="5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3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58" marR="5358" marT="53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21 Major Release</a:t>
                      </a:r>
                    </a:p>
                  </a:txBody>
                  <a:tcPr marL="5358" marR="5358" marT="5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2238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58" marR="5358" marT="53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43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Position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1900" dirty="0" smtClean="0"/>
              <a:t>Over 2020 and 2021 there are reduced </a:t>
            </a:r>
            <a:r>
              <a:rPr lang="en-GB" sz="1900" dirty="0"/>
              <a:t>opportunities to deliver customer change due to Retro and CSSC </a:t>
            </a:r>
            <a:r>
              <a:rPr lang="en-GB" sz="1900" dirty="0" smtClean="0"/>
              <a:t>projects:</a:t>
            </a:r>
          </a:p>
          <a:p>
            <a:pPr marL="0" indent="0">
              <a:buNone/>
            </a:pPr>
            <a:endParaRPr lang="en-GB" sz="19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900" dirty="0"/>
              <a:t>O</a:t>
            </a:r>
            <a:r>
              <a:rPr lang="en-GB" sz="1900" dirty="0" smtClean="0"/>
              <a:t>ccupying Release windows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900" dirty="0" smtClean="0"/>
              <a:t>Occupying Dev/Test/MT environments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900" dirty="0" smtClean="0"/>
              <a:t>Utilising both </a:t>
            </a:r>
            <a:r>
              <a:rPr lang="en-GB" sz="1900" dirty="0" err="1"/>
              <a:t>Xoserve</a:t>
            </a:r>
            <a:r>
              <a:rPr lang="en-GB" sz="1900" dirty="0"/>
              <a:t> and customer </a:t>
            </a:r>
            <a:r>
              <a:rPr lang="en-GB" sz="1900" dirty="0" smtClean="0"/>
              <a:t>resources</a:t>
            </a:r>
          </a:p>
          <a:p>
            <a:pPr marL="0" indent="0">
              <a:buNone/>
            </a:pPr>
            <a:endParaRPr lang="en-GB" sz="1900" dirty="0" smtClean="0"/>
          </a:p>
          <a:p>
            <a:r>
              <a:rPr lang="en-GB" sz="1900" dirty="0" smtClean="0"/>
              <a:t>This increases the complexity and therefore the risk profile for delivery of BAU changes to </a:t>
            </a:r>
            <a:r>
              <a:rPr lang="en-GB" sz="1900" dirty="0" err="1" smtClean="0"/>
              <a:t>UKLink</a:t>
            </a:r>
            <a:endParaRPr lang="en-GB" sz="1900" dirty="0" smtClean="0"/>
          </a:p>
          <a:p>
            <a:pPr marL="0" indent="0">
              <a:buNone/>
            </a:pPr>
            <a:endParaRPr lang="en-GB" sz="1900" dirty="0" smtClean="0"/>
          </a:p>
          <a:p>
            <a:r>
              <a:rPr lang="en-GB" sz="1900" dirty="0"/>
              <a:t>Other factors affecting </a:t>
            </a:r>
            <a:r>
              <a:rPr lang="en-GB" sz="1900" dirty="0" smtClean="0"/>
              <a:t>release scheduling </a:t>
            </a:r>
            <a:r>
              <a:rPr lang="en-GB" sz="1900" dirty="0"/>
              <a:t>are DSG solution option selection and MOD </a:t>
            </a:r>
            <a:r>
              <a:rPr lang="en-GB" sz="1900" dirty="0" smtClean="0"/>
              <a:t>approval timescales</a:t>
            </a:r>
            <a:endParaRPr lang="en-GB" sz="1900" dirty="0"/>
          </a:p>
          <a:p>
            <a:pPr marL="0" indent="0">
              <a:buNone/>
            </a:pPr>
            <a:endParaRPr lang="en-GB" sz="1900" dirty="0"/>
          </a:p>
          <a:p>
            <a:pPr algn="just"/>
            <a:r>
              <a:rPr lang="en-GB" sz="1900" dirty="0" smtClean="0"/>
              <a:t>With the above in mind, </a:t>
            </a:r>
            <a:r>
              <a:rPr lang="en-GB" sz="1900" dirty="0" err="1" smtClean="0"/>
              <a:t>Xoserve</a:t>
            </a:r>
            <a:r>
              <a:rPr lang="en-GB" sz="1900" dirty="0" smtClean="0"/>
              <a:t> have analysed each known unallocated </a:t>
            </a:r>
            <a:r>
              <a:rPr lang="en-GB" sz="1900" dirty="0" err="1" smtClean="0"/>
              <a:t>UKLink</a:t>
            </a:r>
            <a:r>
              <a:rPr lang="en-GB" sz="1900" dirty="0" smtClean="0"/>
              <a:t> change proposal to determine options for release scheduling and delivery prior to CSSC implementation (June 2021).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5990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Release Approach Options</a:t>
            </a:r>
            <a:endParaRPr lang="en-GB" dirty="0"/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500" dirty="0" smtClean="0"/>
              <a:t>The next slides outline three different release approach options, to deliver the proposed XRNs, based on the analysis detailed in the previous slides. Key points to note:</a:t>
            </a:r>
          </a:p>
          <a:p>
            <a:pPr marL="0" indent="0">
              <a:buNone/>
            </a:pPr>
            <a:endParaRPr lang="en-GB" sz="1400" dirty="0" smtClean="0"/>
          </a:p>
          <a:p>
            <a:r>
              <a:rPr lang="en-GB" sz="1400" dirty="0" smtClean="0"/>
              <a:t>There are at least 34 changes in total, open on the UK Link Platform. 15 changes are in delivery. 19 changes</a:t>
            </a:r>
            <a:r>
              <a:rPr lang="en-GB" sz="1400" dirty="0" smtClean="0">
                <a:solidFill>
                  <a:srgbClr val="FF0000"/>
                </a:solidFill>
              </a:rPr>
              <a:t>*</a:t>
            </a:r>
            <a:r>
              <a:rPr lang="en-GB" sz="1400" dirty="0" smtClean="0"/>
              <a:t> are currently not allocated to a Release.</a:t>
            </a:r>
          </a:p>
          <a:p>
            <a:pPr marL="0" indent="0">
              <a:buNone/>
            </a:pPr>
            <a:endParaRPr lang="en-GB" sz="1400" dirty="0" smtClean="0"/>
          </a:p>
          <a:p>
            <a:r>
              <a:rPr lang="en-GB" sz="1400" dirty="0" smtClean="0"/>
              <a:t>For </a:t>
            </a:r>
            <a:r>
              <a:rPr lang="en-GB" sz="1400" b="1" dirty="0" smtClean="0"/>
              <a:t>Option 1</a:t>
            </a:r>
            <a:r>
              <a:rPr lang="en-GB" sz="1400" dirty="0" smtClean="0"/>
              <a:t>, there is a Major </a:t>
            </a:r>
            <a:r>
              <a:rPr lang="en-GB" sz="1400" dirty="0"/>
              <a:t>R</a:t>
            </a:r>
            <a:r>
              <a:rPr lang="en-GB" sz="1400" dirty="0" smtClean="0"/>
              <a:t>elease in June 20. Minor Releases will be scheduled according to demand and best fit</a:t>
            </a:r>
          </a:p>
          <a:p>
            <a:endParaRPr lang="en-GB" sz="1400" dirty="0" smtClean="0"/>
          </a:p>
          <a:p>
            <a:r>
              <a:rPr lang="en-GB" sz="1400" dirty="0" smtClean="0"/>
              <a:t>For </a:t>
            </a:r>
            <a:r>
              <a:rPr lang="en-GB" sz="1400" b="1" dirty="0" smtClean="0"/>
              <a:t>Option 2</a:t>
            </a:r>
            <a:r>
              <a:rPr lang="en-GB" sz="1400" dirty="0" smtClean="0"/>
              <a:t>, the 5 changes that must be delivered via a Major Release are appended on the back of Nov 20 due to no June 20 Major Release. Multiple Minor Releases will deliver the other changes. </a:t>
            </a:r>
            <a:r>
              <a:rPr lang="en-GB" sz="1400" dirty="0"/>
              <a:t>A</a:t>
            </a:r>
            <a:r>
              <a:rPr lang="en-GB" sz="1400" dirty="0" smtClean="0"/>
              <a:t>ll of the changes with BW impacts have been added to </a:t>
            </a:r>
            <a:r>
              <a:rPr lang="en-GB" sz="1400" dirty="0" err="1" smtClean="0"/>
              <a:t>MiR</a:t>
            </a:r>
            <a:r>
              <a:rPr lang="en-GB" sz="1400" dirty="0" smtClean="0"/>
              <a:t> 9 to allow the most time for approval from </a:t>
            </a:r>
            <a:r>
              <a:rPr lang="en-GB" sz="1400" dirty="0" err="1" smtClean="0"/>
              <a:t>Xoserve</a:t>
            </a:r>
            <a:r>
              <a:rPr lang="en-GB" sz="1400" dirty="0" smtClean="0"/>
              <a:t> Operations and customers.</a:t>
            </a:r>
          </a:p>
          <a:p>
            <a:endParaRPr lang="en-GB" sz="1400" dirty="0"/>
          </a:p>
          <a:p>
            <a:r>
              <a:rPr lang="en-GB" sz="1400" dirty="0" smtClean="0"/>
              <a:t>For </a:t>
            </a:r>
            <a:r>
              <a:rPr lang="en-GB" sz="1400" b="1" dirty="0" smtClean="0"/>
              <a:t>Option 3, </a:t>
            </a:r>
            <a:r>
              <a:rPr lang="en-GB" sz="1400" dirty="0" smtClean="0"/>
              <a:t>scope candidates will be taken from the June Release and appended to the November Release based on, risk profile, best fit and resource constraints.</a:t>
            </a:r>
          </a:p>
          <a:p>
            <a:endParaRPr lang="en-GB" sz="1500" dirty="0" smtClean="0"/>
          </a:p>
          <a:p>
            <a:pPr marL="0" indent="0">
              <a:buNone/>
            </a:pPr>
            <a:r>
              <a:rPr lang="en-GB" sz="1000" dirty="0" smtClean="0">
                <a:solidFill>
                  <a:srgbClr val="FF0000"/>
                </a:solidFill>
              </a:rPr>
              <a:t>* The detailed analysis of these 19 changes can be found in the Analysis section of this deck.</a:t>
            </a:r>
          </a:p>
        </p:txBody>
      </p:sp>
    </p:spTree>
    <p:extLst>
      <p:ext uri="{BB962C8B-B14F-4D97-AF65-F5344CB8AC3E}">
        <p14:creationId xmlns:p14="http://schemas.microsoft.com/office/powerpoint/2010/main" val="238355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 1 – June 20 Major Release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042710"/>
              </p:ext>
            </p:extLst>
          </p:nvPr>
        </p:nvGraphicFramePr>
        <p:xfrm>
          <a:off x="72000" y="2866990"/>
          <a:ext cx="9000002" cy="208902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8182"/>
                <a:gridCol w="818182"/>
                <a:gridCol w="818182"/>
                <a:gridCol w="818182"/>
                <a:gridCol w="818182"/>
                <a:gridCol w="818182"/>
                <a:gridCol w="818182"/>
                <a:gridCol w="818182"/>
                <a:gridCol w="818182"/>
                <a:gridCol w="818182"/>
                <a:gridCol w="818182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EUC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ysClr val="windowText" lastClr="000000"/>
                          </a:solidFill>
                        </a:rPr>
                        <a:t>MiR</a:t>
                      </a:r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 5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Nov 19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Doc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ysClr val="windowText" lastClr="000000"/>
                          </a:solidFill>
                        </a:rPr>
                        <a:t>MiR</a:t>
                      </a:r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 6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Jun</a:t>
                      </a:r>
                      <a:r>
                        <a:rPr lang="en-GB" sz="1400" baseline="0" dirty="0" smtClean="0">
                          <a:solidFill>
                            <a:sysClr val="windowText" lastClr="000000"/>
                          </a:solidFill>
                        </a:rPr>
                        <a:t>e 20 (candidates)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Nov 20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CSS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Nov 21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</a:tr>
              <a:tr h="1784224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4655</a:t>
                      </a: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4871A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4621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4679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4725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4866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4851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4955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4897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4899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4645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4691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4692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4716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4772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4780B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4801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4850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4865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4871B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4888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4930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4931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4932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4941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Retro (4914)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CSSC (4854)</a:t>
                      </a: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Tbc</a:t>
                      </a: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931195"/>
              </p:ext>
            </p:extLst>
          </p:nvPr>
        </p:nvGraphicFramePr>
        <p:xfrm>
          <a:off x="179512" y="699542"/>
          <a:ext cx="8784990" cy="1952030"/>
        </p:xfrm>
        <a:graphic>
          <a:graphicData uri="http://schemas.openxmlformats.org/drawingml/2006/table">
            <a:tbl>
              <a:tblPr/>
              <a:tblGrid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  <a:gridCol w="292833"/>
              </a:tblGrid>
              <a:tr h="17438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38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</a:tr>
              <a:tr h="17438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EUC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38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 D5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38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19 Major Release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21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38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D6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382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June 20 Major Release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382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Retro (Nov 20 Major Release)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382">
                <a:tc gridSpan="25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CSS Consequential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38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21 Major Release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44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 1 - Risks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200" dirty="0" smtClean="0"/>
              <a:t>Dedicated environments may not be available for June 20. Candidates will be impact assessed for co-existence options once solution options agreed</a:t>
            </a:r>
          </a:p>
          <a:p>
            <a:pPr marL="0" indent="0">
              <a:buNone/>
            </a:pPr>
            <a:endParaRPr lang="en-GB" sz="1200" dirty="0" smtClean="0"/>
          </a:p>
          <a:p>
            <a:r>
              <a:rPr lang="en-GB" sz="1200" dirty="0" smtClean="0"/>
              <a:t>SME Resource availability, particularly for SPAA changes </a:t>
            </a:r>
          </a:p>
          <a:p>
            <a:pPr marL="0" indent="0">
              <a:buNone/>
            </a:pPr>
            <a:endParaRPr lang="en-GB" sz="1200" dirty="0" smtClean="0"/>
          </a:p>
          <a:p>
            <a:r>
              <a:rPr lang="en-GB" sz="1200" dirty="0" smtClean="0"/>
              <a:t>Scope not yet approved. Already 4 weeks behind standard 12 month Major Release plan</a:t>
            </a:r>
          </a:p>
          <a:p>
            <a:pPr marL="0" indent="0">
              <a:buNone/>
            </a:pPr>
            <a:endParaRPr lang="en-GB" sz="1200" dirty="0" smtClean="0"/>
          </a:p>
          <a:p>
            <a:r>
              <a:rPr lang="en-GB" sz="1200" dirty="0" smtClean="0"/>
              <a:t>Scope or Testing (quality) will be reduced by any further delay in June 20 scope approval if Release date remains as June 26</a:t>
            </a:r>
            <a:r>
              <a:rPr lang="en-GB" sz="1200" baseline="30000" dirty="0" smtClean="0"/>
              <a:t>th</a:t>
            </a:r>
            <a:endParaRPr lang="en-GB" sz="1200" dirty="0" smtClean="0"/>
          </a:p>
          <a:p>
            <a:pPr marL="0" indent="0">
              <a:buNone/>
            </a:pPr>
            <a:endParaRPr lang="en-GB" sz="1200" dirty="0" smtClean="0"/>
          </a:p>
          <a:p>
            <a:r>
              <a:rPr lang="en-GB" sz="1200" dirty="0" smtClean="0"/>
              <a:t>Issue of Change Packs reliant on scope being confirmed before Detailed Design starts (09/09).</a:t>
            </a:r>
          </a:p>
          <a:p>
            <a:endParaRPr lang="en-GB" sz="1600" dirty="0"/>
          </a:p>
          <a:p>
            <a:endParaRPr lang="en-GB" sz="1600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53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 2 – </a:t>
            </a:r>
            <a:r>
              <a:rPr lang="en-GB" dirty="0"/>
              <a:t>M</a:t>
            </a:r>
            <a:r>
              <a:rPr lang="en-GB" dirty="0" smtClean="0"/>
              <a:t>inor Releases and Retro+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069590"/>
              </p:ext>
            </p:extLst>
          </p:nvPr>
        </p:nvGraphicFramePr>
        <p:xfrm>
          <a:off x="35496" y="3075806"/>
          <a:ext cx="9000002" cy="177770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8182"/>
                <a:gridCol w="818182"/>
                <a:gridCol w="818182"/>
                <a:gridCol w="818182"/>
                <a:gridCol w="818182"/>
                <a:gridCol w="818182"/>
                <a:gridCol w="818182"/>
                <a:gridCol w="818182"/>
                <a:gridCol w="818182"/>
                <a:gridCol w="818182"/>
                <a:gridCol w="818182"/>
              </a:tblGrid>
              <a:tr h="278741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EUC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ysClr val="windowText" lastClr="000000"/>
                          </a:solidFill>
                        </a:rPr>
                        <a:t>MiR</a:t>
                      </a:r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 5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Nov 19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Doc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ysClr val="windowText" lastClr="000000"/>
                          </a:solidFill>
                        </a:rPr>
                        <a:t>MiR</a:t>
                      </a:r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 6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ysClr val="windowText" lastClr="000000"/>
                          </a:solidFill>
                        </a:rPr>
                        <a:t>MiR</a:t>
                      </a:r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 7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ysClr val="windowText" lastClr="000000"/>
                          </a:solidFill>
                        </a:rPr>
                        <a:t>MiR</a:t>
                      </a:r>
                      <a:r>
                        <a:rPr lang="en-GB" sz="1400" baseline="0" dirty="0" smtClean="0">
                          <a:solidFill>
                            <a:sysClr val="windowText" lastClr="000000"/>
                          </a:solidFill>
                        </a:rPr>
                        <a:t> 8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ysClr val="windowText" lastClr="000000"/>
                          </a:solidFill>
                        </a:rPr>
                        <a:t>MiR</a:t>
                      </a:r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 9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Nov 20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CSS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ysClr val="windowText" lastClr="000000"/>
                          </a:solidFill>
                        </a:rPr>
                        <a:t>Nov 21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1D6E8"/>
                    </a:solidFill>
                  </a:tcPr>
                </a:tc>
              </a:tr>
              <a:tr h="250867">
                <a:tc vMerge="1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200" b="1" dirty="0" smtClean="0"/>
                        <a:t>Candidates</a:t>
                      </a:r>
                      <a:endParaRPr lang="en-GB" sz="1200" b="1" dirty="0"/>
                    </a:p>
                  </a:txBody>
                  <a:tcPr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1198585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4655</a:t>
                      </a: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4871A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4621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4679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4725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4866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4851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4955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4897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4899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4645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4716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4801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4865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4888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/>
                        <a:t>4772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4930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4931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4691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4692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Retro (4914)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4780B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4850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4871B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4941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4932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CSSC (4854)</a:t>
                      </a: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Tbc</a:t>
                      </a:r>
                      <a:endParaRPr lang="en-GB" sz="10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709070"/>
              </p:ext>
            </p:extLst>
          </p:nvPr>
        </p:nvGraphicFramePr>
        <p:xfrm>
          <a:off x="107500" y="627534"/>
          <a:ext cx="8928990" cy="2193604"/>
        </p:xfrm>
        <a:graphic>
          <a:graphicData uri="http://schemas.openxmlformats.org/drawingml/2006/table">
            <a:tbl>
              <a:tblPr/>
              <a:tblGrid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</a:tblGrid>
              <a:tr h="8572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3E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7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</a:tr>
              <a:tr h="857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EUC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57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 D5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572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19 Major Release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5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5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 D6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5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 D7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5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 D8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5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 D9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5725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Retro (Nov 20 Major Release)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5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20 Major BAU Scope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5725">
                <a:tc gridSpan="25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CSS Consequential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5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286" marR="4286" marT="42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21 Major Release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12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Risks – Option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176464"/>
          </a:xfrm>
        </p:spPr>
        <p:txBody>
          <a:bodyPr>
            <a:normAutofit fontScale="40000" lnSpcReduction="20000"/>
          </a:bodyPr>
          <a:lstStyle/>
          <a:p>
            <a:endParaRPr lang="en-GB" dirty="0" smtClean="0"/>
          </a:p>
          <a:p>
            <a:pPr algn="just"/>
            <a:r>
              <a:rPr lang="en-GB" sz="2900" dirty="0" smtClean="0"/>
              <a:t>Dedicated environments for Minor Releases may not be available. Impact assessments required as each solution option is approved to determine best fit</a:t>
            </a:r>
          </a:p>
          <a:p>
            <a:pPr algn="just"/>
            <a:endParaRPr lang="en-GB" sz="2900" dirty="0" smtClean="0"/>
          </a:p>
          <a:p>
            <a:pPr algn="just"/>
            <a:r>
              <a:rPr lang="en-GB" sz="3000" dirty="0"/>
              <a:t>SME Resource availability, particularly for </a:t>
            </a:r>
            <a:r>
              <a:rPr lang="en-GB" sz="3000" dirty="0" smtClean="0"/>
              <a:t>SPAA </a:t>
            </a:r>
            <a:r>
              <a:rPr lang="en-GB" sz="3000" dirty="0"/>
              <a:t>changes </a:t>
            </a:r>
          </a:p>
          <a:p>
            <a:pPr marL="0" indent="0" algn="just">
              <a:buNone/>
            </a:pPr>
            <a:endParaRPr lang="en-GB" sz="2900" dirty="0" smtClean="0"/>
          </a:p>
          <a:p>
            <a:pPr algn="just"/>
            <a:r>
              <a:rPr lang="en-GB" sz="2900" dirty="0" smtClean="0"/>
              <a:t>4 concurrent Minor Releases sharing the same resources introduces greater delivery risk</a:t>
            </a:r>
          </a:p>
          <a:p>
            <a:pPr algn="just"/>
            <a:endParaRPr lang="en-GB" sz="2900" dirty="0" smtClean="0"/>
          </a:p>
          <a:p>
            <a:pPr algn="just"/>
            <a:r>
              <a:rPr lang="en-GB" sz="2900" dirty="0" smtClean="0"/>
              <a:t>Contractual changes, to incorporate BW will require budget reallocation approvals</a:t>
            </a:r>
          </a:p>
          <a:p>
            <a:pPr algn="just"/>
            <a:endParaRPr lang="en-GB" sz="2900" dirty="0" smtClean="0"/>
          </a:p>
          <a:p>
            <a:pPr algn="just"/>
            <a:r>
              <a:rPr lang="en-GB" sz="2900" dirty="0" smtClean="0"/>
              <a:t>Minor Release PIS windows shortened/overlapping increasing the risk to the Production </a:t>
            </a:r>
            <a:r>
              <a:rPr lang="en-GB" sz="2900" dirty="0" err="1" smtClean="0"/>
              <a:t>UKLink</a:t>
            </a:r>
            <a:r>
              <a:rPr lang="en-GB" sz="2900" dirty="0" smtClean="0"/>
              <a:t> service</a:t>
            </a:r>
          </a:p>
          <a:p>
            <a:pPr algn="just"/>
            <a:endParaRPr lang="en-GB" sz="2900" dirty="0" smtClean="0"/>
          </a:p>
          <a:p>
            <a:pPr algn="just"/>
            <a:r>
              <a:rPr lang="en-GB" sz="2900" dirty="0" smtClean="0"/>
              <a:t>Potential conflicts with BAU defect fix releases increasing the risk to the Production service</a:t>
            </a:r>
          </a:p>
          <a:p>
            <a:pPr algn="just"/>
            <a:endParaRPr lang="en-GB" sz="2900" dirty="0" smtClean="0"/>
          </a:p>
          <a:p>
            <a:pPr algn="just"/>
            <a:r>
              <a:rPr lang="en-GB" sz="2900" dirty="0" smtClean="0"/>
              <a:t>Retro and CSSC in Market trials at same time placing high demand on </a:t>
            </a:r>
            <a:r>
              <a:rPr lang="en-GB" sz="2900" dirty="0" err="1" smtClean="0"/>
              <a:t>Xoserve</a:t>
            </a:r>
            <a:r>
              <a:rPr lang="en-GB" sz="2900" dirty="0" smtClean="0"/>
              <a:t> and customer resources. Adding additional scope to Retro will exasperate this</a:t>
            </a:r>
          </a:p>
          <a:p>
            <a:pPr algn="just"/>
            <a:endParaRPr lang="en-GB" sz="2900" dirty="0" smtClean="0"/>
          </a:p>
          <a:p>
            <a:pPr algn="just"/>
            <a:r>
              <a:rPr lang="en-GB" sz="2900" dirty="0" smtClean="0"/>
              <a:t>Retro delivery scope increased by adding changes to the Nov 20 Release – risk around delivery and testing complexity</a:t>
            </a:r>
          </a:p>
          <a:p>
            <a:pPr algn="just"/>
            <a:endParaRPr lang="en-GB" sz="2900" dirty="0" smtClean="0"/>
          </a:p>
          <a:p>
            <a:pPr algn="just"/>
            <a:r>
              <a:rPr lang="en-GB" sz="2900" dirty="0" smtClean="0"/>
              <a:t>PIS for Retro could be complicated by additional scope items.</a:t>
            </a:r>
          </a:p>
          <a:p>
            <a:pPr algn="just"/>
            <a:endParaRPr lang="en-GB" sz="2900" dirty="0"/>
          </a:p>
          <a:p>
            <a:pPr marL="0" indent="0" algn="just">
              <a:buNone/>
            </a:pPr>
            <a:endParaRPr lang="en-GB" sz="2900" dirty="0"/>
          </a:p>
        </p:txBody>
      </p:sp>
    </p:spTree>
    <p:extLst>
      <p:ext uri="{BB962C8B-B14F-4D97-AF65-F5344CB8AC3E}">
        <p14:creationId xmlns:p14="http://schemas.microsoft.com/office/powerpoint/2010/main" val="394596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ags xmlns="2a985eae-c12e-416e-9833-85f34b1ee04e">
      <Url>http://infonet2/sites/XOServe/Pages/Our_Business_CorporateIdentity.aspx</Url>
      <Description>http://infonet2/sites/XOServe/Pages/Our_Business_CorporateIdentity.aspx</Description>
    </Tags>
    <Image_x0020_Group xmlns="2a985eae-c12e-416e-9833-85f34b1ee04e">Document</Image_x0020_Group>
    <Department xmlns="2a985eae-c12e-416e-9833-85f34b1ee04e">Other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purl.org/dc/elements/1.1/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BD8620-4094-442C-8DED-0A140BB7C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3268</TotalTime>
  <Words>2452</Words>
  <Application>Microsoft Office PowerPoint</Application>
  <PresentationFormat>On-screen Show (16:9)</PresentationFormat>
  <Paragraphs>1343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UKLink Change Congestion and Release Options</vt:lpstr>
      <vt:lpstr>Agenda</vt:lpstr>
      <vt:lpstr>Standard Release Schedule</vt:lpstr>
      <vt:lpstr>Current Position </vt:lpstr>
      <vt:lpstr>Release Approach Options</vt:lpstr>
      <vt:lpstr>Option 1 – June 20 Major Release</vt:lpstr>
      <vt:lpstr>Option 1 - Risks</vt:lpstr>
      <vt:lpstr>Option 2 – Minor Releases and Retro+</vt:lpstr>
      <vt:lpstr>Risks – Option 2</vt:lpstr>
      <vt:lpstr>Option 3 – June and Retro+</vt:lpstr>
      <vt:lpstr>Risks – Option 3</vt:lpstr>
      <vt:lpstr>Recommendation</vt:lpstr>
      <vt:lpstr>Analysis</vt:lpstr>
      <vt:lpstr>Scope of Analysis</vt:lpstr>
      <vt:lpstr>PowerPoint Presentation</vt:lpstr>
      <vt:lpstr>Recommended Changes – Major to Minor </vt:lpstr>
      <vt:lpstr>Recommended Changes – Major to Minor (File Format Changes)</vt:lpstr>
      <vt:lpstr>Recommended Changes – Major to Minor (Business Warehouse &amp; CMS)</vt:lpstr>
      <vt:lpstr>Recommended Changes – Major Candidates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142</cp:revision>
  <cp:lastPrinted>2019-06-28T09:57:46Z</cp:lastPrinted>
  <dcterms:created xsi:type="dcterms:W3CDTF">2018-09-02T17:12:15Z</dcterms:created>
  <dcterms:modified xsi:type="dcterms:W3CDTF">2019-07-03T15:53:17Z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1082753733</vt:i4>
  </property>
  <property fmtid="{D5CDD505-2E9C-101B-9397-08002B2CF9AE}" pid="3" name="_NewReviewCycle">
    <vt:lpwstr/>
  </property>
  <property fmtid="{D5CDD505-2E9C-101B-9397-08002B2CF9AE}" pid="4" name="_EmailSubject">
    <vt:lpwstr>UKLink Change Congestion and Release Options</vt:lpwstr>
  </property>
  <property fmtid="{D5CDD505-2E9C-101B-9397-08002B2CF9AE}" pid="5" name="_AuthorEmail">
    <vt:lpwstr>Brett.Court@xoserve.com</vt:lpwstr>
  </property>
  <property fmtid="{D5CDD505-2E9C-101B-9397-08002B2CF9AE}" pid="6" name="_AuthorEmailDisplayName">
    <vt:lpwstr>Court, Brett</vt:lpwstr>
  </property>
  <property fmtid="{D5CDD505-2E9C-101B-9397-08002B2CF9AE}" pid="7" name="_PreviousAdHocReviewCycleID">
    <vt:i4>1163700696</vt:i4>
  </property>
  <property fmtid="{D5CDD505-2E9C-101B-9397-08002B2CF9AE}" pid="8" name="ContentTypeId">
    <vt:lpwstr>0x010100EC027A3842200A4881B078E78C741B39</vt:lpwstr>
  </property>
</Properties>
</file>