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2"/>
  </p:notesMasterIdLst>
  <p:sldIdLst>
    <p:sldId id="878" r:id="rId10"/>
    <p:sldId id="89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FFFFFF"/>
    <a:srgbClr val="B1D6E8"/>
    <a:srgbClr val="D8F5FD"/>
    <a:srgbClr val="E8EAF1"/>
    <a:srgbClr val="CED1E1"/>
    <a:srgbClr val="40D1F5"/>
    <a:srgbClr val="84B8DA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3" autoAdjust="0"/>
    <p:restoredTop sz="94671" autoAdjust="0"/>
  </p:normalViewPr>
  <p:slideViewPr>
    <p:cSldViewPr>
      <p:cViewPr>
        <p:scale>
          <a:sx n="100" d="100"/>
          <a:sy n="100" d="100"/>
        </p:scale>
        <p:origin x="-72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9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 smtClean="0"/>
              <a:t>XRN4828 </a:t>
            </a:r>
            <a:r>
              <a:rPr lang="en-GB" dirty="0"/>
              <a:t>- </a:t>
            </a:r>
            <a:r>
              <a:rPr lang="en-GB" dirty="0" smtClean="0"/>
              <a:t>Nov </a:t>
            </a:r>
            <a:r>
              <a:rPr lang="en-GB" dirty="0"/>
              <a:t>19 Release 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EDE4AA0-BEE7-40EF-ADC2-D1B3EAA1B345}"/>
              </a:ext>
            </a:extLst>
          </p:cNvPr>
          <p:cNvGrpSpPr/>
          <p:nvPr/>
        </p:nvGrpSpPr>
        <p:grpSpPr>
          <a:xfrm>
            <a:off x="251520" y="987574"/>
            <a:ext cx="8594612" cy="3948379"/>
            <a:chOff x="137840" y="723530"/>
            <a:chExt cx="8017423" cy="3470879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="" xmlns:a16="http://schemas.microsoft.com/office/drawing/2014/main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43608722"/>
                </p:ext>
              </p:extLst>
            </p:nvPr>
          </p:nvGraphicFramePr>
          <p:xfrm>
            <a:off x="137840" y="723530"/>
            <a:ext cx="8017423" cy="3470879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="" xmlns:a16="http://schemas.microsoft.com/office/drawing/2014/main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="" xmlns:a16="http://schemas.microsoft.com/office/drawing/2014/main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="" xmlns:a16="http://schemas.microsoft.com/office/drawing/2014/main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="" xmlns:a16="http://schemas.microsoft.com/office/drawing/2014/main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="" xmlns:a16="http://schemas.microsoft.com/office/drawing/2014/main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7</a:t>
                        </a:r>
                        <a:r>
                          <a:rPr lang="en-GB" sz="1050" kern="1200" baseline="3000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 August  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="" xmlns:a16="http://schemas.microsoft.com/office/drawing/2014/main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Start Up, Initiation and Design phases complete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Build phase commenced on 1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st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July and is on track to be completed in early August 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System Test phase is now in progress and on track. UAT preparation in progress.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Change Pack issued on 12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July requesting approval to exclude the Meter to Unconverted Index Validation from the report associated to XRN4621. Two responses received approving the proposal  with no further comments raised.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Funding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BER for full delivery approved in April 2019, BER for XRN4866 UIG Recommendation approved at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 on 12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 June.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Risk: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 risk that the Nov 19 Release may be impacted by Pre-Production environment congestion due to multiple deliveries running in parallel</a:t>
                        </a:r>
                      </a:p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Risk: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 risk that the implementation of November 19 is delayed as resources required to support the release are moved to support the Implementation of MOD 700 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 typeface="Arial" panose="020B0604020202020204" pitchFamily="34" charset="0"/>
                          <a:buChar char="•"/>
                          <a:tabLst/>
                          <a:defRPr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BER with full delivery costs were approved at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in April 2019,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BER for XRN4866 UIG Recommendation approved by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 on 12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 June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</a:t>
                        </a:r>
                        <a:r>
                          <a:rPr kumimoji="0" lang="en-US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Xoserve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SME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resources supporting multiple demands (e.g. BAU defects, Future Releases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etc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) is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ongoing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0932F9EA-D945-459F-8F00-091B3CFCAABE}"/>
                </a:ext>
              </a:extLst>
            </p:cNvPr>
            <p:cNvSpPr/>
            <p:nvPr/>
          </p:nvSpPr>
          <p:spPr>
            <a:xfrm>
              <a:off x="7259096" y="1394296"/>
              <a:ext cx="204194" cy="2131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5987072" y="1779662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26217" y="1779662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B354495D-E22F-4490-B63B-9C96EEB69125}"/>
              </a:ext>
            </a:extLst>
          </p:cNvPr>
          <p:cNvSpPr/>
          <p:nvPr/>
        </p:nvSpPr>
        <p:spPr>
          <a:xfrm>
            <a:off x="2265362" y="1779662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8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XRN4828 </a:t>
            </a:r>
            <a:r>
              <a:rPr lang="en-GB" dirty="0"/>
              <a:t>- </a:t>
            </a:r>
            <a:r>
              <a:rPr lang="en-GB" dirty="0" smtClean="0"/>
              <a:t>Nov </a:t>
            </a:r>
            <a:r>
              <a:rPr lang="en-GB" dirty="0"/>
              <a:t>19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704766"/>
            <a:ext cx="90364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</a:rPr>
              <a:t>Key Milestone Dates</a:t>
            </a:r>
            <a:r>
              <a:rPr lang="en-GB" sz="1000" b="1" dirty="0" smtClean="0">
                <a:solidFill>
                  <a:srgbClr val="1D3E61"/>
                </a:solidFill>
              </a:rPr>
              <a:t>:</a:t>
            </a:r>
          </a:p>
          <a:p>
            <a:endParaRPr lang="en-GB" sz="1000" b="1" dirty="0" smtClean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Design Completion – 12/07/19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Build &amp; Unit Test Completion – 02/08/19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System &amp; UAT Completion – 27/09/19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Regression Test Completion - 11/10/19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Implementation – 08/11/19 TBC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PIS Completion – 06/12/19</a:t>
            </a:r>
          </a:p>
          <a:p>
            <a:endParaRPr lang="en-GB" sz="1000" dirty="0">
              <a:solidFill>
                <a:srgbClr val="1D3E61"/>
              </a:solidFill>
            </a:endParaRPr>
          </a:p>
          <a:p>
            <a:endParaRPr lang="en-GB" sz="1000" b="1" dirty="0">
              <a:solidFill>
                <a:srgbClr val="1D3E6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9552" y="2489870"/>
            <a:ext cx="8424936" cy="2258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2019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42352"/>
              </p:ext>
            </p:extLst>
          </p:nvPr>
        </p:nvGraphicFramePr>
        <p:xfrm>
          <a:off x="539548" y="2715766"/>
          <a:ext cx="842493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Sept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</a:tr>
            </a:tbl>
          </a:graphicData>
        </a:graphic>
      </p:graphicFrame>
      <p:sp>
        <p:nvSpPr>
          <p:cNvPr id="74" name="Rectangle 73"/>
          <p:cNvSpPr/>
          <p:nvPr/>
        </p:nvSpPr>
        <p:spPr>
          <a:xfrm>
            <a:off x="197768" y="3003798"/>
            <a:ext cx="341784" cy="1296144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XRN4828</a:t>
            </a: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Nov-19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77" name="Flowchart: Process 76"/>
          <p:cNvSpPr/>
          <p:nvPr/>
        </p:nvSpPr>
        <p:spPr>
          <a:xfrm>
            <a:off x="2699792" y="3363838"/>
            <a:ext cx="936104" cy="360040"/>
          </a:xfrm>
          <a:prstGeom prst="flowChartProcess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HLD &amp; Change Pack Production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0" name="Flowchart: Process 119"/>
          <p:cNvSpPr/>
          <p:nvPr/>
        </p:nvSpPr>
        <p:spPr>
          <a:xfrm>
            <a:off x="4355976" y="3363838"/>
            <a:ext cx="396044" cy="360040"/>
          </a:xfrm>
          <a:prstGeom prst="flowChartProcess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Design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1" name="Flowchart: Process 120"/>
          <p:cNvSpPr/>
          <p:nvPr/>
        </p:nvSpPr>
        <p:spPr>
          <a:xfrm>
            <a:off x="4752020" y="3363838"/>
            <a:ext cx="468052" cy="360040"/>
          </a:xfrm>
          <a:prstGeom prst="flowChartProcess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Build &amp; FUT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2" name="Flowchart: Process 121"/>
          <p:cNvSpPr/>
          <p:nvPr/>
        </p:nvSpPr>
        <p:spPr>
          <a:xfrm>
            <a:off x="5220072" y="3363838"/>
            <a:ext cx="540060" cy="360040"/>
          </a:xfrm>
          <a:prstGeom prst="flowChartProcess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ST &amp; SIT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3" name="Flowchart: Process 122"/>
          <p:cNvSpPr/>
          <p:nvPr/>
        </p:nvSpPr>
        <p:spPr>
          <a:xfrm>
            <a:off x="5724128" y="3363838"/>
            <a:ext cx="504056" cy="360040"/>
          </a:xfrm>
          <a:prstGeom prst="flowChartProcess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UAT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4" name="Flowchart: Process 123"/>
          <p:cNvSpPr/>
          <p:nvPr/>
        </p:nvSpPr>
        <p:spPr>
          <a:xfrm>
            <a:off x="6228184" y="3363838"/>
            <a:ext cx="288032" cy="360040"/>
          </a:xfrm>
          <a:prstGeom prst="flowChartProcess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RT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5" name="Flowchart: Process 124"/>
          <p:cNvSpPr/>
          <p:nvPr/>
        </p:nvSpPr>
        <p:spPr>
          <a:xfrm>
            <a:off x="6516216" y="3363838"/>
            <a:ext cx="288032" cy="360040"/>
          </a:xfrm>
          <a:prstGeom prst="flowChartProcess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</a:rPr>
              <a:t>PT</a:t>
            </a:r>
            <a:endParaRPr lang="en-GB" sz="550" dirty="0">
              <a:solidFill>
                <a:schemeClr val="tx1"/>
              </a:solidFill>
            </a:endParaRPr>
          </a:p>
        </p:txBody>
      </p:sp>
      <p:sp>
        <p:nvSpPr>
          <p:cNvPr id="129" name="Flowchart: Process 128"/>
          <p:cNvSpPr/>
          <p:nvPr/>
        </p:nvSpPr>
        <p:spPr>
          <a:xfrm>
            <a:off x="6804248" y="3363838"/>
            <a:ext cx="576064" cy="360040"/>
          </a:xfrm>
          <a:prstGeom prst="flowChartProcess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Test Cont.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4" name="Flowchart: Process 153"/>
          <p:cNvSpPr/>
          <p:nvPr/>
        </p:nvSpPr>
        <p:spPr>
          <a:xfrm>
            <a:off x="7740352" y="3363838"/>
            <a:ext cx="1080120" cy="360040"/>
          </a:xfrm>
          <a:prstGeom prst="flowChartProcess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PIS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5" name="Rectangle 114"/>
          <p:cNvSpPr>
            <a:spLocks noChangeArrowheads="1"/>
          </p:cNvSpPr>
          <p:nvPr/>
        </p:nvSpPr>
        <p:spPr bwMode="auto">
          <a:xfrm>
            <a:off x="1187624" y="4091250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04/02: EQR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56" name="Oval 116"/>
          <p:cNvSpPr>
            <a:spLocks noChangeArrowheads="1"/>
          </p:cNvSpPr>
          <p:nvPr/>
        </p:nvSpPr>
        <p:spPr bwMode="auto">
          <a:xfrm>
            <a:off x="3046957" y="4011910"/>
            <a:ext cx="126610" cy="109537"/>
          </a:xfrm>
          <a:prstGeom prst="ellipse">
            <a:avLst/>
          </a:prstGeom>
          <a:solidFill>
            <a:srgbClr val="0070C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7" name="Rectangle 114"/>
          <p:cNvSpPr>
            <a:spLocks noChangeArrowheads="1"/>
          </p:cNvSpPr>
          <p:nvPr/>
        </p:nvSpPr>
        <p:spPr bwMode="auto">
          <a:xfrm>
            <a:off x="2716615" y="4163258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10/04: BER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58" name="Oval 116"/>
          <p:cNvSpPr>
            <a:spLocks noChangeArrowheads="1"/>
          </p:cNvSpPr>
          <p:nvPr/>
        </p:nvSpPr>
        <p:spPr bwMode="auto">
          <a:xfrm>
            <a:off x="3635896" y="4012234"/>
            <a:ext cx="126610" cy="109537"/>
          </a:xfrm>
          <a:prstGeom prst="ellipse">
            <a:avLst/>
          </a:prstGeom>
          <a:solidFill>
            <a:srgbClr val="0070C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9" name="Rectangle 114"/>
          <p:cNvSpPr>
            <a:spLocks noChangeArrowheads="1"/>
          </p:cNvSpPr>
          <p:nvPr/>
        </p:nvSpPr>
        <p:spPr bwMode="auto">
          <a:xfrm>
            <a:off x="3364687" y="4153129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08/05: Change Pack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65" name="Rectangle 114"/>
          <p:cNvSpPr>
            <a:spLocks noChangeArrowheads="1"/>
          </p:cNvSpPr>
          <p:nvPr/>
        </p:nvSpPr>
        <p:spPr bwMode="auto">
          <a:xfrm>
            <a:off x="7380312" y="3837697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GO LIVE 08/11/19 - TBC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66" name="Oval 116"/>
          <p:cNvSpPr>
            <a:spLocks noChangeArrowheads="1"/>
          </p:cNvSpPr>
          <p:nvPr/>
        </p:nvSpPr>
        <p:spPr bwMode="auto">
          <a:xfrm>
            <a:off x="1493062" y="3974381"/>
            <a:ext cx="126610" cy="109537"/>
          </a:xfrm>
          <a:prstGeom prst="ellipse">
            <a:avLst/>
          </a:prstGeom>
          <a:solidFill>
            <a:srgbClr val="0070C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7380312" y="3363838"/>
            <a:ext cx="360040" cy="360040"/>
          </a:xfrm>
          <a:prstGeom prst="flowChartProcess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</a:rPr>
              <a:t>IDR 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78" name="5-Point Star 77"/>
          <p:cNvSpPr/>
          <p:nvPr/>
        </p:nvSpPr>
        <p:spPr>
          <a:xfrm>
            <a:off x="7668344" y="3508178"/>
            <a:ext cx="144016" cy="14369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04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9606</TotalTime>
  <Words>324</Words>
  <Application>Microsoft Office PowerPoint</Application>
  <PresentationFormat>On-screen Show (16:9)</PresentationFormat>
  <Paragraphs>61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XRN4828 - Nov 19 Release -  Status Update</vt:lpstr>
      <vt:lpstr>XRN4828 - Nov 19 Release Timelines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357</cp:revision>
  <dcterms:created xsi:type="dcterms:W3CDTF">2018-09-02T17:12:15Z</dcterms:created>
  <dcterms:modified xsi:type="dcterms:W3CDTF">2019-07-30T18:41:34Z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777821457</vt:i4>
  </property>
  <property fmtid="{D5CDD505-2E9C-101B-9397-08002B2CF9AE}" pid="3" name="_NewReviewCycle">
    <vt:lpwstr/>
  </property>
  <property fmtid="{D5CDD505-2E9C-101B-9397-08002B2CF9AE}" pid="4" name="_EmailSubject">
    <vt:lpwstr>November 19 - ChMC Slides</vt:lpwstr>
  </property>
  <property fmtid="{D5CDD505-2E9C-101B-9397-08002B2CF9AE}" pid="5" name="_AuthorEmail">
    <vt:lpwstr>thomas.lineham@xoserve.com</vt:lpwstr>
  </property>
  <property fmtid="{D5CDD505-2E9C-101B-9397-08002B2CF9AE}" pid="6" name="_AuthorEmailDisplayName">
    <vt:lpwstr>Lineham, Tom</vt:lpwstr>
  </property>
  <property fmtid="{D5CDD505-2E9C-101B-9397-08002B2CF9AE}" pid="7" name="_PreviousAdHocReviewCycleID">
    <vt:i4>231547909</vt:i4>
  </property>
  <property fmtid="{D5CDD505-2E9C-101B-9397-08002B2CF9AE}" pid="8" name="ContentTypeId">
    <vt:lpwstr>0x0101006E927B77B7F39148B9CB17AE711C8D35</vt:lpwstr>
  </property>
</Properties>
</file>