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88" r:id="rId5"/>
    <p:sldId id="309" r:id="rId6"/>
    <p:sldId id="310" r:id="rId7"/>
    <p:sldId id="312" r:id="rId8"/>
    <p:sldId id="317" r:id="rId9"/>
    <p:sldId id="318" r:id="rId10"/>
    <p:sldId id="319" r:id="rId11"/>
    <p:sldId id="329" r:id="rId12"/>
    <p:sldId id="322" r:id="rId13"/>
    <p:sldId id="323" r:id="rId14"/>
    <p:sldId id="324" r:id="rId15"/>
    <p:sldId id="327" r:id="rId16"/>
    <p:sldId id="328" r:id="rId17"/>
    <p:sldId id="325" r:id="rId18"/>
    <p:sldId id="298" r:id="rId19"/>
    <p:sldId id="295" r:id="rId20"/>
    <p:sldId id="299" r:id="rId21"/>
    <p:sldId id="303" r:id="rId22"/>
    <p:sldId id="304" r:id="rId23"/>
    <p:sldId id="305" r:id="rId24"/>
    <p:sldId id="306" r:id="rId25"/>
    <p:sldId id="314" r:id="rId26"/>
    <p:sldId id="308" r:id="rId27"/>
    <p:sldId id="313" r:id="rId28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0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24278215223102E-2"/>
          <c:y val="5.2048537148068244E-2"/>
          <c:w val="0.61109300573539416"/>
          <c:h val="0.680420310468970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Exceeded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0.33</c:v>
                </c:pt>
                <c:pt idx="1">
                  <c:v>0.33</c:v>
                </c:pt>
                <c:pt idx="2">
                  <c:v>0.44</c:v>
                </c:pt>
                <c:pt idx="3">
                  <c:v>0.5</c:v>
                </c:pt>
                <c:pt idx="4">
                  <c:v>0.52</c:v>
                </c:pt>
                <c:pt idx="5">
                  <c:v>0.44</c:v>
                </c:pt>
                <c:pt idx="6">
                  <c:v>0.56999999999999995</c:v>
                </c:pt>
                <c:pt idx="7">
                  <c:v>0.59</c:v>
                </c:pt>
                <c:pt idx="8">
                  <c:v>0.42</c:v>
                </c:pt>
                <c:pt idx="9">
                  <c:v>0.62</c:v>
                </c:pt>
                <c:pt idx="10">
                  <c:v>0.65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0.57999999999999996</c:v>
                </c:pt>
                <c:pt idx="1">
                  <c:v>0.52</c:v>
                </c:pt>
                <c:pt idx="2">
                  <c:v>0.51</c:v>
                </c:pt>
                <c:pt idx="3">
                  <c:v>0.44</c:v>
                </c:pt>
                <c:pt idx="4">
                  <c:v>0.3</c:v>
                </c:pt>
                <c:pt idx="5">
                  <c:v>0.47</c:v>
                </c:pt>
                <c:pt idx="6">
                  <c:v>0.38</c:v>
                </c:pt>
                <c:pt idx="7">
                  <c:v>0.35</c:v>
                </c:pt>
                <c:pt idx="8">
                  <c:v>0.46</c:v>
                </c:pt>
                <c:pt idx="9">
                  <c:v>0.3</c:v>
                </c:pt>
                <c:pt idx="10">
                  <c:v>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 Some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0.06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0.05</c:v>
                </c:pt>
                <c:pt idx="4">
                  <c:v>0.15</c:v>
                </c:pt>
                <c:pt idx="5">
                  <c:v>0.05</c:v>
                </c:pt>
                <c:pt idx="6">
                  <c:v>0</c:v>
                </c:pt>
                <c:pt idx="7">
                  <c:v>0.06</c:v>
                </c:pt>
                <c:pt idx="8">
                  <c:v>0.04</c:v>
                </c:pt>
                <c:pt idx="9">
                  <c:v>0.02</c:v>
                </c:pt>
                <c:pt idx="10">
                  <c:v>0.05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Did Not Meet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Sheet1!$E$2:$E$12</c:f>
              <c:numCache>
                <c:formatCode>0%</c:formatCode>
                <c:ptCount val="11"/>
                <c:pt idx="0">
                  <c:v>0.03</c:v>
                </c:pt>
                <c:pt idx="1">
                  <c:v>0.08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0.04</c:v>
                </c:pt>
                <c:pt idx="6">
                  <c:v>0.05</c:v>
                </c:pt>
                <c:pt idx="7">
                  <c:v>0</c:v>
                </c:pt>
                <c:pt idx="8">
                  <c:v>0.08</c:v>
                </c:pt>
                <c:pt idx="9">
                  <c:v>0.06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72512"/>
        <c:axId val="73874048"/>
      </c:lineChart>
      <c:dateAx>
        <c:axId val="738725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3874048"/>
        <c:crosses val="autoZero"/>
        <c:auto val="1"/>
        <c:lblOffset val="100"/>
        <c:baseTimeUnit val="months"/>
      </c:dateAx>
      <c:valAx>
        <c:axId val="73874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87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11111111111116"/>
          <c:y val="0.18319574789538515"/>
          <c:w val="0.24382716049382716"/>
          <c:h val="0.6336082319874233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Always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0.05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Usually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0.71</c:v>
                </c:pt>
                <c:pt idx="1">
                  <c:v>0.63</c:v>
                </c:pt>
                <c:pt idx="2">
                  <c:v>0.67</c:v>
                </c:pt>
                <c:pt idx="3">
                  <c:v>0.66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0.15</c:v>
                </c:pt>
                <c:pt idx="1">
                  <c:v>0.3</c:v>
                </c:pt>
                <c:pt idx="2">
                  <c:v>0.13</c:v>
                </c:pt>
                <c:pt idx="3">
                  <c:v>0.14000000000000001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768768"/>
        <c:axId val="76770304"/>
      </c:lineChart>
      <c:dateAx>
        <c:axId val="767687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6770304"/>
        <c:crosses val="autoZero"/>
        <c:auto val="1"/>
        <c:lblOffset val="100"/>
        <c:baseTimeUnit val="months"/>
      </c:dateAx>
      <c:valAx>
        <c:axId val="76770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76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Don’t Trust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43252</c:v>
                </c:pt>
                <c:pt idx="1">
                  <c:v>43344</c:v>
                </c:pt>
                <c:pt idx="2">
                  <c:v>43435</c:v>
                </c:pt>
                <c:pt idx="3">
                  <c:v>43525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Starting to Trust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43252</c:v>
                </c:pt>
                <c:pt idx="1">
                  <c:v>43344</c:v>
                </c:pt>
                <c:pt idx="2">
                  <c:v>43435</c:v>
                </c:pt>
                <c:pt idx="3">
                  <c:v>43525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57</c:v>
                </c:pt>
                <c:pt idx="1">
                  <c:v>56</c:v>
                </c:pt>
                <c:pt idx="2">
                  <c:v>67</c:v>
                </c:pt>
                <c:pt idx="3">
                  <c:v>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Trust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43252</c:v>
                </c:pt>
                <c:pt idx="1">
                  <c:v>43344</c:v>
                </c:pt>
                <c:pt idx="2">
                  <c:v>43435</c:v>
                </c:pt>
                <c:pt idx="3">
                  <c:v>43525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24</c:v>
                </c:pt>
                <c:pt idx="1">
                  <c:v>28</c:v>
                </c:pt>
                <c:pt idx="2">
                  <c:v>18</c:v>
                </c:pt>
                <c:pt idx="3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993856"/>
        <c:axId val="77995392"/>
      </c:lineChart>
      <c:dateAx>
        <c:axId val="779938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7995392"/>
        <c:crosses val="autoZero"/>
        <c:auto val="1"/>
        <c:lblOffset val="100"/>
        <c:baseTimeUnit val="months"/>
      </c:dateAx>
      <c:valAx>
        <c:axId val="7799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93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P1 &amp; P2 KPIs</c:v>
                </c:pt>
              </c:strCache>
            </c:strRef>
          </c:tx>
          <c:cat>
            <c:numRef>
              <c:f>Sheet1!$A$2:$A$13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0.98499999999999999</c:v>
                </c:pt>
                <c:pt idx="1">
                  <c:v>0.98099999999999998</c:v>
                </c:pt>
                <c:pt idx="2">
                  <c:v>0.96399999999999997</c:v>
                </c:pt>
                <c:pt idx="3" formatCode="0%">
                  <c:v>1</c:v>
                </c:pt>
                <c:pt idx="4">
                  <c:v>0.98199999999999998</c:v>
                </c:pt>
                <c:pt idx="5">
                  <c:v>0.89100000000000001</c:v>
                </c:pt>
                <c:pt idx="6">
                  <c:v>0.94499999999999995</c:v>
                </c:pt>
                <c:pt idx="7">
                  <c:v>0.98199999999999998</c:v>
                </c:pt>
                <c:pt idx="8">
                  <c:v>0.98199999999999998</c:v>
                </c:pt>
                <c:pt idx="9">
                  <c:v>0.94499999999999995</c:v>
                </c:pt>
                <c:pt idx="10" formatCode="0%">
                  <c:v>1</c:v>
                </c:pt>
                <c:pt idx="11">
                  <c:v>0.98199999999999998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5600"/>
        <c:axId val="80747136"/>
      </c:lineChart>
      <c:dateAx>
        <c:axId val="807456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0747136"/>
        <c:crosses val="autoZero"/>
        <c:auto val="1"/>
        <c:lblOffset val="100"/>
        <c:baseTimeUnit val="months"/>
      </c:dateAx>
      <c:valAx>
        <c:axId val="807471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0745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High/Critical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Security Incident Prevented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51584"/>
        <c:axId val="87257472"/>
      </c:lineChart>
      <c:dateAx>
        <c:axId val="872515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7257472"/>
        <c:crosses val="autoZero"/>
        <c:auto val="1"/>
        <c:lblOffset val="100"/>
        <c:baseTimeUnit val="months"/>
      </c:dateAx>
      <c:valAx>
        <c:axId val="8725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2515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KVI Analysis </a:t>
            </a:r>
            <a:br>
              <a:rPr lang="en-GB" dirty="0" smtClean="0"/>
            </a:br>
            <a:r>
              <a:rPr lang="en-GB" dirty="0" smtClean="0"/>
              <a:t>for period 1</a:t>
            </a:r>
            <a:r>
              <a:rPr lang="en-GB" baseline="30000" dirty="0" smtClean="0"/>
              <a:t>st</a:t>
            </a:r>
            <a:r>
              <a:rPr lang="en-GB" dirty="0" smtClean="0"/>
              <a:t> May 2018 to 31</a:t>
            </a:r>
            <a:r>
              <a:rPr lang="en-GB" baseline="30000" dirty="0" smtClean="0"/>
              <a:t>st</a:t>
            </a:r>
            <a:r>
              <a:rPr lang="en-GB" dirty="0" smtClean="0"/>
              <a:t> March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CoMC</a:t>
            </a:r>
            <a:r>
              <a:rPr lang="en-GB" dirty="0" smtClean="0"/>
              <a:t> </a:t>
            </a:r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July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Management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7362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Management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30328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Delivery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572243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0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</a:t>
            </a:r>
            <a:r>
              <a:rPr lang="en-GB" dirty="0"/>
              <a:t>D</a:t>
            </a:r>
            <a:r>
              <a:rPr lang="en-GB" dirty="0" smtClean="0"/>
              <a:t>ata Security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99536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Appendices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519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Management KVI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accent1"/>
                </a:solidFill>
              </a:rPr>
              <a:t>KVI Measure &amp; Target from 1</a:t>
            </a:r>
            <a:r>
              <a:rPr lang="en-GB" altLang="en-US" sz="2000" baseline="30000" dirty="0" smtClean="0">
                <a:solidFill>
                  <a:schemeClr val="accent1"/>
                </a:solidFill>
              </a:rPr>
              <a:t>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 May 2018 to 31</a:t>
            </a:r>
            <a:r>
              <a:rPr lang="en-GB" altLang="en-US" sz="2000" baseline="30000" dirty="0" smtClean="0">
                <a:solidFill>
                  <a:schemeClr val="accent1"/>
                </a:solidFill>
              </a:rPr>
              <a:t>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 March 2019</a:t>
            </a:r>
          </a:p>
          <a:p>
            <a:pPr lvl="1" defTabSz="457200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accent1"/>
                </a:solidFill>
              </a:rPr>
              <a:t>95</a:t>
            </a:r>
            <a:r>
              <a:rPr lang="en-GB" altLang="en-US" sz="2000" dirty="0">
                <a:solidFill>
                  <a:schemeClr val="accent1"/>
                </a:solidFill>
              </a:rPr>
              <a:t>% or more of customers who provided feedback stated that they ‘Trust’ </a:t>
            </a:r>
            <a:r>
              <a:rPr lang="en-GB" altLang="en-US" sz="2000" dirty="0" err="1" smtClean="0">
                <a:solidFill>
                  <a:schemeClr val="accent1"/>
                </a:solidFill>
              </a:rPr>
              <a:t>Xoserve</a:t>
            </a:r>
            <a:r>
              <a:rPr lang="en-GB" altLang="en-US" sz="2000" dirty="0" smtClean="0">
                <a:solidFill>
                  <a:schemeClr val="accent1"/>
                </a:solidFill>
              </a:rPr>
              <a:t> </a:t>
            </a:r>
            <a:r>
              <a:rPr lang="en-GB" altLang="en-US" sz="2000" dirty="0">
                <a:solidFill>
                  <a:schemeClr val="accent1"/>
                </a:solidFill>
              </a:rPr>
              <a:t>when requested to rate as ‘Trust’, ‘Starting to Trust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 </a:t>
            </a:r>
            <a:r>
              <a:rPr lang="en-GB" altLang="en-US" sz="2000" dirty="0">
                <a:solidFill>
                  <a:schemeClr val="accent1"/>
                </a:solidFill>
              </a:rPr>
              <a:t>or ‘Don’t Trust’ with strategic decisions</a:t>
            </a:r>
          </a:p>
          <a:p>
            <a:pPr lvl="1" defTabSz="457200">
              <a:lnSpc>
                <a:spcPct val="90000"/>
              </a:lnSpc>
            </a:pPr>
            <a:r>
              <a:rPr lang="en-GB" altLang="en-US" sz="2000" dirty="0">
                <a:solidFill>
                  <a:schemeClr val="accent1"/>
                </a:solidFill>
              </a:rPr>
              <a:t>95% or more of customers who provided feedback stated that they ‘</a:t>
            </a:r>
            <a:r>
              <a:rPr lang="en-GB" altLang="en-US" sz="2000" dirty="0" smtClean="0">
                <a:solidFill>
                  <a:schemeClr val="accent1"/>
                </a:solidFill>
              </a:rPr>
              <a:t>Trust’</a:t>
            </a:r>
            <a:r>
              <a:rPr lang="en-GB" altLang="en-US" sz="2000" dirty="0" smtClean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chemeClr val="accent1"/>
                </a:solidFill>
              </a:rPr>
              <a:t>Xoserve</a:t>
            </a:r>
            <a:r>
              <a:rPr lang="en-GB" altLang="en-US" sz="2000" dirty="0">
                <a:solidFill>
                  <a:schemeClr val="accent1"/>
                </a:solidFill>
              </a:rPr>
              <a:t> when requested to rate as ‘Trust’, ‘Starting to Trust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 </a:t>
            </a:r>
            <a:r>
              <a:rPr lang="en-GB" altLang="en-US" sz="2000" dirty="0">
                <a:solidFill>
                  <a:schemeClr val="accent1"/>
                </a:solidFill>
              </a:rPr>
              <a:t>or ‘Don’t Trust’ with delivery of operational services</a:t>
            </a:r>
          </a:p>
          <a:p>
            <a:pPr lvl="1" defTabSz="457200">
              <a:lnSpc>
                <a:spcPct val="90000"/>
              </a:lnSpc>
            </a:pPr>
            <a:r>
              <a:rPr lang="en-GB" altLang="en-US" sz="2000" dirty="0">
                <a:solidFill>
                  <a:schemeClr val="accent1"/>
                </a:solidFill>
              </a:rPr>
              <a:t>95% or more of customers who provided feedback stated that they ‘Trust 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</a:t>
            </a:r>
            <a:r>
              <a:rPr lang="en-GB" altLang="en-US" sz="2000" dirty="0" smtClean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chemeClr val="accent1"/>
                </a:solidFill>
              </a:rPr>
              <a:t>Xoserve</a:t>
            </a:r>
            <a:r>
              <a:rPr lang="en-GB" altLang="en-US" sz="2000" dirty="0">
                <a:solidFill>
                  <a:schemeClr val="accent1"/>
                </a:solidFill>
              </a:rPr>
              <a:t> when requested to rate as ‘Trust’, ‘Starting to Trust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 </a:t>
            </a:r>
            <a:r>
              <a:rPr lang="en-GB" altLang="en-US" sz="2000" dirty="0">
                <a:solidFill>
                  <a:schemeClr val="accent1"/>
                </a:solidFill>
              </a:rPr>
              <a:t>or ‘Don’t Trust’ in  putting our customers first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Management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05010"/>
              </p:ext>
            </p:extLst>
          </p:nvPr>
        </p:nvGraphicFramePr>
        <p:xfrm>
          <a:off x="827584" y="699542"/>
          <a:ext cx="7344816" cy="14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42569"/>
                <a:gridCol w="1809759"/>
                <a:gridCol w="14401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Strategic Decision Making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Don’t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Starting to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Trust</a:t>
                      </a:r>
                      <a:endParaRPr lang="en-GB" sz="1200" dirty="0"/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14.7%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64.7%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20.6%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September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14.3%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59.2%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26.5%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67.7%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22.2%</a:t>
                      </a:r>
                      <a:endParaRPr lang="en-GB" sz="1200" dirty="0"/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March 2019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43.7%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42.2%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973723"/>
              </p:ext>
            </p:extLst>
          </p:nvPr>
        </p:nvGraphicFramePr>
        <p:xfrm>
          <a:off x="827584" y="2211710"/>
          <a:ext cx="7344816" cy="139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42569"/>
                <a:gridCol w="1809759"/>
                <a:gridCol w="1440160"/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Delivery of Operational Services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Don’t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Starting to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Trust</a:t>
                      </a:r>
                      <a:endParaRPr lang="en-GB" sz="1200" dirty="0"/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17.7%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52.9%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29.4%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September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14.3%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55.1%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30.6%</a:t>
                      </a:r>
                      <a:endParaRPr lang="en-GB" sz="1200" dirty="0"/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61.1%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22.2%</a:t>
                      </a:r>
                      <a:endParaRPr lang="en-GB" sz="1200" dirty="0"/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March 2019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30.4%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38.1%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32.0%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046074"/>
              </p:ext>
            </p:extLst>
          </p:nvPr>
        </p:nvGraphicFramePr>
        <p:xfrm>
          <a:off x="827584" y="3651870"/>
          <a:ext cx="7344816" cy="14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42569"/>
                <a:gridCol w="1809759"/>
                <a:gridCol w="14401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Putting the Customer First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Don’t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Starting to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Trust</a:t>
                      </a:r>
                      <a:endParaRPr lang="en-GB" sz="1200" dirty="0"/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23.5%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55.9%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20.6%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September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20.4%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55.1%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24.5%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72.2%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11.1%</a:t>
                      </a:r>
                      <a:endParaRPr lang="en-GB" sz="1200" dirty="0"/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March 2019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14.0%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47.8%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38.2%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Management KVI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accent1"/>
                </a:solidFill>
              </a:rPr>
              <a:t>KVI Measure &amp; Target from </a:t>
            </a:r>
            <a:r>
              <a:rPr lang="en-GB" altLang="en-US" sz="2000" dirty="0">
                <a:solidFill>
                  <a:schemeClr val="accent1"/>
                </a:solidFill>
              </a:rPr>
              <a:t>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May 2018 to 31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March </a:t>
            </a:r>
            <a:r>
              <a:rPr lang="en-GB" altLang="en-US" sz="2000" dirty="0" smtClean="0">
                <a:solidFill>
                  <a:schemeClr val="accent1"/>
                </a:solidFill>
              </a:rPr>
              <a:t>2019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1"/>
            <a:r>
              <a:rPr lang="en-GB" altLang="en-US" sz="2000" dirty="0">
                <a:solidFill>
                  <a:schemeClr val="accent1"/>
                </a:solidFill>
              </a:rPr>
              <a:t>90% or more of customers who provided feedback responded </a:t>
            </a:r>
            <a:r>
              <a:rPr lang="en-US" sz="2000" spc="-10" dirty="0">
                <a:solidFill>
                  <a:schemeClr val="accent1"/>
                </a:solidFill>
                <a:cs typeface="Arial"/>
              </a:rPr>
              <a:t>‘Always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’ or</a:t>
            </a:r>
            <a:r>
              <a:rPr lang="en-US" sz="2000" spc="25" dirty="0">
                <a:solidFill>
                  <a:schemeClr val="accent1"/>
                </a:solidFill>
                <a:cs typeface="Arial"/>
              </a:rPr>
              <a:t>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‘Usually’ </a:t>
            </a:r>
            <a:r>
              <a:rPr lang="en-US" sz="2000" spc="-15" dirty="0">
                <a:solidFill>
                  <a:schemeClr val="accent1"/>
                </a:solidFill>
                <a:cs typeface="Arial"/>
              </a:rPr>
              <a:t>when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requested </a:t>
            </a:r>
            <a:r>
              <a:rPr lang="en-US" sz="2000" dirty="0">
                <a:solidFill>
                  <a:schemeClr val="accent1"/>
                </a:solidFill>
                <a:cs typeface="Arial"/>
              </a:rPr>
              <a:t>to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rate the </a:t>
            </a:r>
            <a:r>
              <a:rPr lang="en-US" sz="2000" dirty="0">
                <a:solidFill>
                  <a:schemeClr val="accent1"/>
                </a:solidFill>
                <a:cs typeface="Arial"/>
              </a:rPr>
              <a:t>service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as: </a:t>
            </a:r>
            <a:r>
              <a:rPr lang="en-US" sz="2000" spc="-10" dirty="0">
                <a:solidFill>
                  <a:schemeClr val="accent1"/>
                </a:solidFill>
                <a:cs typeface="Arial"/>
              </a:rPr>
              <a:t>‘Always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’, ‘Usually’, ‘Rarely’ or </a:t>
            </a:r>
            <a:r>
              <a:rPr lang="en-US" sz="2000" spc="-10" dirty="0">
                <a:solidFill>
                  <a:schemeClr val="accent1"/>
                </a:solidFill>
                <a:cs typeface="Arial"/>
              </a:rPr>
              <a:t>‘Never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’.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 Management Responses Received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614285"/>
              </p:ext>
            </p:extLst>
          </p:nvPr>
        </p:nvGraphicFramePr>
        <p:xfrm>
          <a:off x="457200" y="1058863"/>
          <a:ext cx="8147248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1368152"/>
                <a:gridCol w="1224136"/>
                <a:gridCol w="115212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Response</a:t>
                      </a:r>
                      <a:r>
                        <a:rPr lang="en-GB" sz="1600" baseline="0" dirty="0" smtClean="0"/>
                        <a:t> to Feedback Requests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Number Requested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Number Received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Response Rate %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Comments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July 2018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October 2018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January 2019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133037"/>
              </p:ext>
            </p:extLst>
          </p:nvPr>
        </p:nvGraphicFramePr>
        <p:xfrm>
          <a:off x="467544" y="3291830"/>
          <a:ext cx="8136904" cy="69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296144"/>
                <a:gridCol w="1440160"/>
                <a:gridCol w="1512168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July 2018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Oct 2018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Jan 2019</a:t>
                      </a:r>
                      <a:endParaRPr lang="en-GB" sz="1600" dirty="0"/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Overall Rating</a:t>
                      </a:r>
                      <a:r>
                        <a:rPr lang="en-GB" sz="1600" baseline="0" dirty="0" smtClean="0"/>
                        <a:t> from 5 questions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82.2%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67.8%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86.7%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6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Management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321062"/>
              </p:ext>
            </p:extLst>
          </p:nvPr>
        </p:nvGraphicFramePr>
        <p:xfrm>
          <a:off x="395535" y="771550"/>
          <a:ext cx="8352930" cy="146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474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 receive timely and fit for purpose information to enable me to manage new changes that impact my </a:t>
                      </a:r>
                      <a:r>
                        <a:rPr lang="en-US" sz="1400" dirty="0" err="1" smtClean="0"/>
                        <a:t>organisation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350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489406"/>
              </p:ext>
            </p:extLst>
          </p:nvPr>
        </p:nvGraphicFramePr>
        <p:xfrm>
          <a:off x="395536" y="2355726"/>
          <a:ext cx="8352930" cy="146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47466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presents a range of solution options for each change to enable choice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350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0%</a:t>
                      </a:r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Key Value Indicators (KVIs) were developed with customers early in 2018 and implemented on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May 2018 (Issue Resolution KVI trialled in April)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Aim of the KVIs was to improve the service </a:t>
            </a:r>
            <a:r>
              <a:rPr lang="en-GB" dirty="0" err="1" smtClean="0">
                <a:solidFill>
                  <a:schemeClr val="accent1"/>
                </a:solidFill>
              </a:rPr>
              <a:t>Xoserve</a:t>
            </a:r>
            <a:r>
              <a:rPr lang="en-GB" dirty="0" smtClean="0">
                <a:solidFill>
                  <a:schemeClr val="accent1"/>
                </a:solidFill>
              </a:rPr>
              <a:t> provide to customers in certain key areas and to monitor and report on performance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KVIs were reviewed in November and some changes have been made with effect from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April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KVIs make up 20% of the total score for the </a:t>
            </a:r>
            <a:r>
              <a:rPr lang="en-GB" dirty="0">
                <a:solidFill>
                  <a:schemeClr val="accent1"/>
                </a:solidFill>
              </a:rPr>
              <a:t>B</a:t>
            </a:r>
            <a:r>
              <a:rPr lang="en-GB" dirty="0" smtClean="0">
                <a:solidFill>
                  <a:schemeClr val="accent1"/>
                </a:solidFill>
              </a:rPr>
              <a:t>alanced Scorecard   </a:t>
            </a:r>
          </a:p>
          <a:p>
            <a:r>
              <a:rPr lang="en-GB" dirty="0">
                <a:solidFill>
                  <a:schemeClr val="accent1"/>
                </a:solidFill>
              </a:rPr>
              <a:t>Following slides provide stats and analysis of the KVIs over the last </a:t>
            </a:r>
            <a:r>
              <a:rPr lang="en-GB" dirty="0" smtClean="0">
                <a:solidFill>
                  <a:schemeClr val="accent1"/>
                </a:solidFill>
              </a:rPr>
              <a:t>11 </a:t>
            </a:r>
            <a:r>
              <a:rPr lang="en-GB" dirty="0">
                <a:solidFill>
                  <a:schemeClr val="accent1"/>
                </a:solidFill>
              </a:rPr>
              <a:t>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9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</a:t>
            </a:r>
            <a:r>
              <a:rPr lang="en-GB" dirty="0" smtClean="0"/>
              <a:t>Management Scores cont.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437398"/>
              </p:ext>
            </p:extLst>
          </p:nvPr>
        </p:nvGraphicFramePr>
        <p:xfrm>
          <a:off x="395536" y="915566"/>
          <a:ext cx="8352930" cy="148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trust </a:t>
                      </a:r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to identify solutions that benefit the whole Industry where possible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68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93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567675"/>
              </p:ext>
            </p:extLst>
          </p:nvPr>
        </p:nvGraphicFramePr>
        <p:xfrm>
          <a:off x="395536" y="2571750"/>
          <a:ext cx="8352930" cy="148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supports the ability for me to fully engage me in the change process, should I choose to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68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93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5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</a:t>
            </a:r>
            <a:r>
              <a:rPr lang="en-GB" dirty="0" smtClean="0"/>
              <a:t>Management Scores cont.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88242"/>
              </p:ext>
            </p:extLst>
          </p:nvPr>
        </p:nvGraphicFramePr>
        <p:xfrm>
          <a:off x="395536" y="915566"/>
          <a:ext cx="8352930" cy="148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trust </a:t>
                      </a:r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to deliver changes to agreed costs, timescales and quality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68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</a:tr>
              <a:tr h="293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KVI Measure &amp; </a:t>
            </a:r>
            <a:r>
              <a:rPr lang="en-GB" sz="2000" dirty="0" smtClean="0">
                <a:solidFill>
                  <a:schemeClr val="accent1"/>
                </a:solidFill>
              </a:rPr>
              <a:t>Target </a:t>
            </a:r>
            <a:r>
              <a:rPr lang="en-GB" altLang="en-US" sz="2000" dirty="0">
                <a:solidFill>
                  <a:schemeClr val="accent1"/>
                </a:solidFill>
              </a:rPr>
              <a:t>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May 2018 to 31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March </a:t>
            </a:r>
            <a:r>
              <a:rPr lang="en-GB" altLang="en-US" sz="2000" dirty="0" smtClean="0">
                <a:solidFill>
                  <a:schemeClr val="accent1"/>
                </a:solidFill>
              </a:rPr>
              <a:t>2019</a:t>
            </a:r>
            <a:endParaRPr lang="en-GB" sz="2000" dirty="0">
              <a:solidFill>
                <a:schemeClr val="accent1"/>
              </a:solidFill>
            </a:endParaRPr>
          </a:p>
          <a:p>
            <a:pPr marL="742950" lvl="2" indent="-342900"/>
            <a:r>
              <a:rPr lang="en-GB" altLang="en-US" sz="2000" dirty="0" smtClean="0">
                <a:solidFill>
                  <a:schemeClr val="accent1"/>
                </a:solidFill>
              </a:rPr>
              <a:t>90</a:t>
            </a:r>
            <a:r>
              <a:rPr lang="en-GB" altLang="en-US" sz="2000" dirty="0">
                <a:solidFill>
                  <a:schemeClr val="accent1"/>
                </a:solidFill>
              </a:rPr>
              <a:t>% or more of customers who provided feedback responded ‘Exceeded Expectations’ or ‘Met Expectations’  when requested to rate the service as: ‘Exceeded Expectations’, ‘Met Expectations’, ‘Met Some Expectations’ or ‘Did Not Meet Expectations’. </a:t>
            </a:r>
            <a:endParaRPr lang="en-GB" altLang="en-US" sz="20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4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Management Responses Received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405156"/>
              </p:ext>
            </p:extLst>
          </p:nvPr>
        </p:nvGraphicFramePr>
        <p:xfrm>
          <a:off x="467544" y="771550"/>
          <a:ext cx="8147248" cy="42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234480"/>
                <a:gridCol w="1224136"/>
                <a:gridCol w="1152128"/>
                <a:gridCol w="2592288"/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Response</a:t>
                      </a:r>
                      <a:r>
                        <a:rPr lang="en-GB" sz="1200" baseline="0" dirty="0" smtClean="0">
                          <a:latin typeface="+mn-lt"/>
                        </a:rPr>
                        <a:t> to Feedback Requests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Number Requested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Number Received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Response Rate %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Comments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May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June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7868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July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August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September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Rant &amp; Rave implemented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October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November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December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Christmas period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January 2019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February 2019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March 2019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7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 </a:t>
            </a:r>
            <a:r>
              <a:rPr lang="en-GB" dirty="0" smtClean="0"/>
              <a:t>Management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77361"/>
              </p:ext>
            </p:extLst>
          </p:nvPr>
        </p:nvGraphicFramePr>
        <p:xfrm>
          <a:off x="467544" y="699542"/>
          <a:ext cx="8373615" cy="4335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987769"/>
                <a:gridCol w="1392094"/>
                <a:gridCol w="1318826"/>
                <a:gridCol w="1318826"/>
                <a:gridCol w="1339876"/>
              </a:tblGrid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well did we meet your expectations?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Achieved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Exceeded Expectations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Met Expectations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Met</a:t>
                      </a:r>
                      <a:r>
                        <a:rPr lang="en-GB" sz="1400" baseline="0" dirty="0" smtClean="0"/>
                        <a:t> Some Expectations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Did Not Meet Expectations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June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84.7%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August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September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81.5%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November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December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59%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88.5%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February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March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5095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 &amp;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1764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Along with other initiatives, the KVIs have helped to change behaviours in </a:t>
            </a:r>
            <a:r>
              <a:rPr lang="en-GB" dirty="0" err="1" smtClean="0">
                <a:solidFill>
                  <a:schemeClr val="accent1"/>
                </a:solidFill>
              </a:rPr>
              <a:t>Xoserve</a:t>
            </a:r>
            <a:r>
              <a:rPr lang="en-GB" dirty="0" smtClean="0">
                <a:solidFill>
                  <a:schemeClr val="accent1"/>
                </a:solidFill>
              </a:rPr>
              <a:t>, particularly ‘Issue Management’ which has provided guidelines and standards for resolution of queries raised by customers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Teams and individuals are taking ownership of a query, although improvements are still required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The commitments for each of the KVIs is largely adhered to, again further improvements required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Response rates to feedback requests has dropped over the last 4 months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Options for measuring </a:t>
            </a:r>
            <a:r>
              <a:rPr lang="en-GB" dirty="0" err="1" smtClean="0">
                <a:solidFill>
                  <a:schemeClr val="accent1"/>
                </a:solidFill>
              </a:rPr>
              <a:t>Xoserves</a:t>
            </a:r>
            <a:r>
              <a:rPr lang="en-GB" dirty="0" smtClean="0">
                <a:solidFill>
                  <a:schemeClr val="accent1"/>
                </a:solidFill>
              </a:rPr>
              <a:t> performance needs to be explored rather than relying on surveys/feedback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Sometimes we are surprised at the scores, we don’t always see it from a customer perspective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We need to focus on the outcome &amp; the journey to achieve it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The number of responses to feedback received has declined considerably</a:t>
            </a:r>
          </a:p>
          <a:p>
            <a:r>
              <a:rPr lang="en-US" dirty="0">
                <a:solidFill>
                  <a:schemeClr val="accent1"/>
                </a:solidFill>
              </a:rPr>
              <a:t>Too many feedback mechanisms may be an issue and this may be affecting response rates.  </a:t>
            </a:r>
            <a:r>
              <a:rPr lang="en-US" dirty="0" smtClean="0">
                <a:solidFill>
                  <a:schemeClr val="accent1"/>
                </a:solidFill>
              </a:rPr>
              <a:t>Survey overload!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Are </a:t>
            </a:r>
            <a:r>
              <a:rPr lang="en-US" dirty="0">
                <a:solidFill>
                  <a:schemeClr val="accent1"/>
                </a:solidFill>
              </a:rPr>
              <a:t>we requesting too much feedback from too many different sources/area, hence reductions in scores and/or response rates across the KVIs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Low volumes creates volatile results – not always representative of true </a:t>
            </a:r>
            <a:r>
              <a:rPr lang="en-GB" dirty="0" smtClean="0">
                <a:solidFill>
                  <a:schemeClr val="accent1"/>
                </a:solidFill>
              </a:rPr>
              <a:t>position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Tool implemented to improve the ease for customers to provide feedback, ‘Rant &amp; Rave’, however this has not given the expected results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Phase 2 of R&amp;R will hopefully address this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We are still making assumptions in some areas which has affected the outcome and sometimes we forget the basics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Further Changes are we Planning to Make to Improve 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Continue to action feedback received, action plans are produced and monitored.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Deep dive into problem areas; i.e. Service Delivery (monitoring P1 &amp; P2 KPIs) shows 100% however from a customer perspective this does not feel 100%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Look at opportunities and trends to identify new measures &amp; improvements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Team by team activity to up-skill all operational colleagues driving ‘first time fix’ and reliability results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Provide insight at July meeting &amp; progress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Want to be in a position that we pre-empt rather than react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3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Further Changes are we Planning to Make to Improve </a:t>
            </a:r>
            <a:r>
              <a:rPr lang="en-GB" dirty="0" smtClean="0"/>
              <a:t>Response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Developing mechanisms to measure our own performance and not rely on surveys.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The new measures will be discussed and agreed at </a:t>
            </a:r>
            <a:r>
              <a:rPr lang="en-GB" dirty="0" err="1" smtClean="0">
                <a:solidFill>
                  <a:schemeClr val="accent1"/>
                </a:solidFill>
              </a:rPr>
              <a:t>CoMC</a:t>
            </a:r>
            <a:r>
              <a:rPr lang="en-GB" dirty="0" smtClean="0">
                <a:solidFill>
                  <a:schemeClr val="accent1"/>
                </a:solidFill>
              </a:rPr>
              <a:t> before they are used for KVIs.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They will by implemented internally to measure performance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Mapping KVIs to ICS survey which will also be used as a measure and to monitor progress on the services.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KVIs have been updated with effect from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April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Issue Resolution KVI will measure the resolution of customer issues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Implement measures &amp; reporting of our performance without relying on feedback, using the ‘</a:t>
            </a:r>
            <a:r>
              <a:rPr lang="en-GB" dirty="0" err="1" smtClean="0">
                <a:solidFill>
                  <a:schemeClr val="accent1"/>
                </a:solidFill>
              </a:rPr>
              <a:t>Xoserve</a:t>
            </a:r>
            <a:r>
              <a:rPr lang="en-GB" dirty="0" smtClean="0">
                <a:solidFill>
                  <a:schemeClr val="accent1"/>
                </a:solidFill>
              </a:rPr>
              <a:t> Commitments’ as the basis for the measure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Main focus will be Customer Service KVI but also Change Management &amp; Customer Issue Resolution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Implement process improvements and tools e.g. automation &amp; sentiment analysis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Continuous reviews</a:t>
            </a:r>
          </a:p>
          <a:p>
            <a:endParaRPr lang="en-GB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4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KVI Analysis over last 11 months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7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Management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734426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11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2a985eae-c12e-416e-9833-85f34b1ee04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1539</Words>
  <Application>Microsoft Office PowerPoint</Application>
  <PresentationFormat>On-screen Show (16:9)</PresentationFormat>
  <Paragraphs>380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KVI Analysis  for period 1st May 2018 to 31st March 2019</vt:lpstr>
      <vt:lpstr>Background</vt:lpstr>
      <vt:lpstr>Key Messages &amp; Observations</vt:lpstr>
      <vt:lpstr>Concerns</vt:lpstr>
      <vt:lpstr>What Further Changes are we Planning to Make to Improve Scores</vt:lpstr>
      <vt:lpstr>What Further Changes are we Planning to Make to Improve Response Rates</vt:lpstr>
      <vt:lpstr>Next Steps</vt:lpstr>
      <vt:lpstr>PowerPoint Presentation</vt:lpstr>
      <vt:lpstr>Issue Management KVI</vt:lpstr>
      <vt:lpstr>Change Management KVI</vt:lpstr>
      <vt:lpstr>Relationship Management KVI</vt:lpstr>
      <vt:lpstr>Service Delivery KVI</vt:lpstr>
      <vt:lpstr>Customer Data Security KVI</vt:lpstr>
      <vt:lpstr>PowerPoint Presentation</vt:lpstr>
      <vt:lpstr>Relationship Management KVI</vt:lpstr>
      <vt:lpstr>Relationship Management Scores</vt:lpstr>
      <vt:lpstr>Change Management KVI</vt:lpstr>
      <vt:lpstr>Change  Management Responses Received</vt:lpstr>
      <vt:lpstr>Change Management Scores</vt:lpstr>
      <vt:lpstr>Change Management Scores cont.</vt:lpstr>
      <vt:lpstr>Change Management Scores cont.</vt:lpstr>
      <vt:lpstr>Issue Management</vt:lpstr>
      <vt:lpstr>Issue Management Responses Received</vt:lpstr>
      <vt:lpstr>Issue Management Scores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116</cp:revision>
  <cp:lastPrinted>2019-06-05T15:08:44Z</cp:lastPrinted>
  <dcterms:created xsi:type="dcterms:W3CDTF">2018-09-02T17:12:15Z</dcterms:created>
  <dcterms:modified xsi:type="dcterms:W3CDTF">2019-07-10T09:28:14Z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0x010100EC027A3842200A4881B078E78C741B39</vt:lpwstr>
  </property>
</Properties>
</file>