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6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69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22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7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56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2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696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1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1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4792" y="260649"/>
            <a:ext cx="8507288" cy="8501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Amendment Invoice </a:t>
            </a:r>
            <a:r>
              <a:rPr lang="en-GB" sz="2400" smtClean="0"/>
              <a:t>– SLA Delivery </a:t>
            </a:r>
            <a:r>
              <a:rPr lang="en-GB" sz="2400" dirty="0" smtClean="0"/>
              <a:t>Status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945794"/>
              </p:ext>
            </p:extLst>
          </p:nvPr>
        </p:nvGraphicFramePr>
        <p:xfrm>
          <a:off x="107505" y="1124746"/>
          <a:ext cx="8928993" cy="5379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1"/>
                <a:gridCol w="1656184"/>
                <a:gridCol w="1872207"/>
                <a:gridCol w="1872208"/>
                <a:gridCol w="1728193"/>
              </a:tblGrid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GB" sz="1300" b="1" u="sng" dirty="0" smtClean="0">
                          <a:solidFill>
                            <a:schemeClr val="bg1"/>
                          </a:solidFill>
                        </a:rPr>
                        <a:t>Mismatches</a:t>
                      </a:r>
                      <a:endParaRPr lang="en-GB" sz="1300" b="1" u="sng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Exceptions</a:t>
                      </a:r>
                      <a:endParaRPr lang="en-GB" sz="13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Exclusions</a:t>
                      </a:r>
                      <a:endParaRPr lang="en-GB" sz="13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  <a:endParaRPr lang="en-GB" sz="13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 / Reporting</a:t>
                      </a:r>
                      <a:endParaRPr lang="en-GB" sz="13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052320"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Mismatches are corrected ‘in cycle’ and associated defects are cleared in time for the second following cycle from detection. 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Correction of mismatches should be invisible to shippers. During transition to this any correction files issued are delivered within </a:t>
                      </a:r>
                      <a:r>
                        <a:rPr lang="en-GB" sz="800" b="1" dirty="0" smtClean="0"/>
                        <a:t>3 business</a:t>
                      </a:r>
                      <a:r>
                        <a:rPr lang="en-GB" sz="800" dirty="0" smtClean="0"/>
                        <a:t> days of payment due date issue and meet communicated quality and format requirements on first delivery.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There should be no unresolved causes to  mismatches of more than </a:t>
                      </a:r>
                      <a:r>
                        <a:rPr lang="en-GB" sz="800" b="1" dirty="0" smtClean="0"/>
                        <a:t>2 invoice cycles </a:t>
                      </a:r>
                      <a:r>
                        <a:rPr lang="en-GB" sz="800" dirty="0" smtClean="0"/>
                        <a:t>in age.</a:t>
                      </a:r>
                      <a:r>
                        <a:rPr lang="en-GB" sz="800" b="1" dirty="0" smtClean="0"/>
                        <a:t> </a:t>
                      </a:r>
                      <a:endParaRPr lang="en-GB" sz="800" dirty="0"/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exceptions are corrected ‘in cycle’; new exceptions within the gift of Xoserve and its partners to correct are cleared in time for the second cycle from detection, as is any defect that caused the exception.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 backlogs should be no more than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old.</a:t>
                      </a: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exclusions are executed ‘in cycle’; new exclusions within the gift of Xoserve and its partners to correct are cleared in time for the second cycle from detection, as is the defect that caused the exclusion.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Exclusion backlogs should be no more than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old.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Correction of billed exclusions should be performed no later than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detection.</a:t>
                      </a: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Defects, including associated data fixes, within the gift of Xoserve and its partners to resolve should be cleared within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being raised.</a:t>
                      </a: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MPRN recs received are accounted for and valued; allocation across invoices, exceptions, exclusions and mismatches is shared at shipper level with individual shippers at the end of each invoice cycle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Exceptions, Exclusions and mismatches are communicated within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business days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following  invoice receipt. </a:t>
                      </a: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69"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9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/>
                        <a:t>September 2019</a:t>
                      </a:r>
                      <a:endParaRPr lang="en-GB" sz="900" b="0" dirty="0"/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/>
                        <a:t>August 2019</a:t>
                      </a: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/>
                        <a:t>July 2019</a:t>
                      </a:r>
                      <a:endParaRPr lang="en-GB" sz="900" b="0" dirty="0"/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/>
                        <a:t>August 2019</a:t>
                      </a:r>
                      <a:endParaRPr lang="en-GB" sz="900" b="0" dirty="0"/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/>
                        <a:t>August 2019</a:t>
                      </a:r>
                      <a:endParaRPr lang="en-GB" sz="900" b="0" dirty="0"/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69">
                <a:tc gridSpan="5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900" b="1" baseline="0" dirty="0" smtClean="0">
                          <a:solidFill>
                            <a:schemeClr val="bg1"/>
                          </a:solidFill>
                        </a:rPr>
                        <a:t> SLA RAG Status</a:t>
                      </a:r>
                      <a:endParaRPr lang="en-GB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252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Amber</a:t>
                      </a: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416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9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570069"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92% of ASP mismatch correction</a:t>
                      </a:r>
                      <a:r>
                        <a:rPr lang="en-GB" sz="800" baseline="0" dirty="0" smtClean="0"/>
                        <a:t> files issued to customers within SLA  of PDD -3 days</a:t>
                      </a: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Exception backlog clearance on track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On track for achieving SLA </a:t>
                      </a: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Exclusion backlog clearance on track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/>
                        <a:t>On track for achieving SLA in July Cycle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/>
                        <a:t>Defect backlog clearance  on track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/>
                        <a:t>Defect fix turnaround timescales currently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tracking at c.54 calendar days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Revisit of defect process completed and improvements implemented</a:t>
                      </a:r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 smtClean="0"/>
                        <a:t>MI Reporting  requirements</a:t>
                      </a:r>
                      <a:r>
                        <a:rPr lang="en-US" sz="800" baseline="0" dirty="0" smtClean="0"/>
                        <a:t> agreed and in delivery</a:t>
                      </a:r>
                      <a:endParaRPr lang="en-US" sz="800" dirty="0" smtClean="0"/>
                    </a:p>
                  </a:txBody>
                  <a:tcPr marT="60960" marB="6096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382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Amendment Invoice – SLA Delivery Status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Amendment Invoice – Delivery Status</dc:title>
  <dc:creator>National Grid</dc:creator>
  <cp:lastModifiedBy>National Grid</cp:lastModifiedBy>
  <cp:revision>2</cp:revision>
  <dcterms:created xsi:type="dcterms:W3CDTF">2019-07-09T15:32:27Z</dcterms:created>
  <dcterms:modified xsi:type="dcterms:W3CDTF">2019-07-09T15:44:08Z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-277598917</vt:i4>
  </property>
  <property fmtid="{D5CDD505-2E9C-101B-9397-08002B2CF9AE}" pid="3" name="_NewReviewCycle">
    <vt:lpwstr/>
  </property>
  <property fmtid="{D5CDD505-2E9C-101B-9397-08002B2CF9AE}" pid="4" name="_EmailSubject">
    <vt:lpwstr>CoMC Agenda Items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150827704</vt:i4>
  </property>
</Properties>
</file>