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88" r:id="rId5"/>
    <p:sldId id="298" r:id="rId6"/>
    <p:sldId id="305" r:id="rId7"/>
    <p:sldId id="308" r:id="rId8"/>
    <p:sldId id="307"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CF9E"/>
    <a:srgbClr val="FCBC55"/>
    <a:srgbClr val="1D3E61"/>
    <a:srgbClr val="6440A3"/>
    <a:srgbClr val="3E5AA8"/>
    <a:srgbClr val="40D1F5"/>
    <a:srgbClr val="D75733"/>
    <a:srgbClr val="84B8DA"/>
    <a:srgbClr val="2B80B1"/>
    <a:srgbClr val="B1D6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4245" autoAdjust="0"/>
  </p:normalViewPr>
  <p:slideViewPr>
    <p:cSldViewPr>
      <p:cViewPr varScale="1">
        <p:scale>
          <a:sx n="106" d="100"/>
          <a:sy n="106" d="100"/>
        </p:scale>
        <p:origin x="-174"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yne Johncock" userId="2aed01f1-4db2-4d1e-be95-2635d37d675d" providerId="ADAL" clId="{32AEA897-C76F-47E7-8F83-2B73553E6C4A}"/>
    <pc:docChg chg="modSld">
      <pc:chgData name="Wayne Johncock" userId="2aed01f1-4db2-4d1e-be95-2635d37d675d" providerId="ADAL" clId="{32AEA897-C76F-47E7-8F83-2B73553E6C4A}" dt="2019-05-31T13:18:23.400" v="11" actId="20577"/>
      <pc:docMkLst>
        <pc:docMk/>
      </pc:docMkLst>
      <pc:sldChg chg="modSp">
        <pc:chgData name="Wayne Johncock" userId="2aed01f1-4db2-4d1e-be95-2635d37d675d" providerId="ADAL" clId="{32AEA897-C76F-47E7-8F83-2B73553E6C4A}" dt="2019-05-31T13:18:23.400" v="11" actId="20577"/>
        <pc:sldMkLst>
          <pc:docMk/>
          <pc:sldMk cId="2015947500" sldId="307"/>
        </pc:sldMkLst>
        <pc:graphicFrameChg chg="modGraphic">
          <ac:chgData name="Wayne Johncock" userId="2aed01f1-4db2-4d1e-be95-2635d37d675d" providerId="ADAL" clId="{32AEA897-C76F-47E7-8F83-2B73553E6C4A}" dt="2019-05-31T13:18:23.400" v="11" actId="20577"/>
          <ac:graphicFrameMkLst>
            <pc:docMk/>
            <pc:sldMk cId="2015947500" sldId="307"/>
            <ac:graphicFrameMk id="4" creationId="{00000000-0000-0000-0000-000000000000}"/>
          </ac:graphicFrameMkLst>
        </pc:graphicFrameChg>
      </pc:sldChg>
      <pc:sldChg chg="modSp">
        <pc:chgData name="Wayne Johncock" userId="2aed01f1-4db2-4d1e-be95-2635d37d675d" providerId="ADAL" clId="{32AEA897-C76F-47E7-8F83-2B73553E6C4A}" dt="2019-05-31T13:15:56.670" v="5" actId="20577"/>
        <pc:sldMkLst>
          <pc:docMk/>
          <pc:sldMk cId="3358540272" sldId="308"/>
        </pc:sldMkLst>
        <pc:graphicFrameChg chg="modGraphic">
          <ac:chgData name="Wayne Johncock" userId="2aed01f1-4db2-4d1e-be95-2635d37d675d" providerId="ADAL" clId="{32AEA897-C76F-47E7-8F83-2B73553E6C4A}" dt="2019-05-31T13:15:56.670" v="5" actId="20577"/>
          <ac:graphicFrameMkLst>
            <pc:docMk/>
            <pc:sldMk cId="3358540272" sldId="308"/>
            <ac:graphicFrameMk id="4"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GB"/>
        </a:p>
      </dgm:t>
    </dgm:pt>
    <dgm:pt modelId="{0EFAD0C0-CEEC-4718-AB0F-D7B916BB6518}">
      <dgm:prSet phldrT="[Text]" custT="1"/>
      <dgm:spPr>
        <a:solidFill>
          <a:srgbClr val="56CF9E"/>
        </a:solidFill>
        <a:ln w="12700">
          <a:solidFill>
            <a:srgbClr val="1D3E61"/>
          </a:solidFill>
        </a:ln>
      </dgm:spPr>
      <dgm:t>
        <a:bodyPr lIns="180000"/>
        <a:lstStyle/>
        <a:p>
          <a:pPr algn="l"/>
          <a:r>
            <a:rPr lang="en-GB" sz="1000" b="1" dirty="0">
              <a:solidFill>
                <a:schemeClr val="bg1"/>
              </a:solidFill>
            </a:rPr>
            <a:t>Amend the Conversion Factor as part of a successful Rolling AQ calculation (Monthly or Correction)</a:t>
          </a:r>
        </a:p>
      </dgm:t>
    </dgm:pt>
    <dgm:pt modelId="{89DFBBA3-8D79-44BB-948D-83966ADCDFFE}" type="parTrans" cxnId="{233E8E64-99D9-44F3-8B4D-277FEEF09408}">
      <dgm:prSet/>
      <dgm:spPr/>
      <dgm:t>
        <a:bodyPr/>
        <a:lstStyle/>
        <a:p>
          <a:endParaRPr lang="en-GB"/>
        </a:p>
      </dgm:t>
    </dgm:pt>
    <dgm:pt modelId="{1E4BE9AA-2C4D-44F5-9E98-D9FD3B0241C1}" type="sibTrans" cxnId="{233E8E64-99D9-44F3-8B4D-277FEEF09408}">
      <dgm:prSet/>
      <dgm:spPr/>
      <dgm:t>
        <a:bodyPr/>
        <a:lstStyle/>
        <a:p>
          <a:endParaRPr lang="en-GB"/>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08C5BB07-B8E7-4B27-9614-A01EF7158C1A}" type="pres">
      <dgm:prSet presAssocID="{0EFAD0C0-CEEC-4718-AB0F-D7B916BB6518}" presName="parentText" presStyleLbl="node1" presStyleIdx="0" presStyleCnt="1" custScaleY="32249" custLinFactNeighborY="-3524">
        <dgm:presLayoutVars>
          <dgm:chMax val="0"/>
          <dgm:bulletEnabled val="1"/>
        </dgm:presLayoutVars>
      </dgm:prSet>
      <dgm:spPr/>
      <dgm:t>
        <a:bodyPr/>
        <a:lstStyle/>
        <a:p>
          <a:endParaRPr lang="en-GB"/>
        </a:p>
      </dgm:t>
    </dgm:pt>
  </dgm:ptLst>
  <dgm:cxnLst>
    <dgm:cxn modelId="{233E8E64-99D9-44F3-8B4D-277FEEF09408}" srcId="{42841D73-A78F-4002-AF71-D57A414FF688}" destId="{0EFAD0C0-CEEC-4718-AB0F-D7B916BB6518}" srcOrd="0" destOrd="0" parTransId="{89DFBBA3-8D79-44BB-948D-83966ADCDFFE}" sibTransId="{1E4BE9AA-2C4D-44F5-9E98-D9FD3B0241C1}"/>
    <dgm:cxn modelId="{67712D50-2BCA-4566-A65B-BB8E6BD04E55}" type="presOf" srcId="{42841D73-A78F-4002-AF71-D57A414FF688}" destId="{B8DC9AA9-E5F8-4B50-8C8C-C4B3DC9DD898}" srcOrd="0" destOrd="0" presId="urn:microsoft.com/office/officeart/2005/8/layout/vList2"/>
    <dgm:cxn modelId="{12246881-0B19-4D02-85F6-C1EE276BEEC8}" type="presOf" srcId="{0EFAD0C0-CEEC-4718-AB0F-D7B916BB6518}" destId="{08C5BB07-B8E7-4B27-9614-A01EF7158C1A}" srcOrd="0" destOrd="0" presId="urn:microsoft.com/office/officeart/2005/8/layout/vList2"/>
    <dgm:cxn modelId="{93734138-3BA6-4F12-8E18-0706E81CBD72}" type="presParOf" srcId="{B8DC9AA9-E5F8-4B50-8C8C-C4B3DC9DD898}" destId="{08C5BB07-B8E7-4B27-9614-A01EF7158C1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6AA5589C-27D6-46E8-A7FA-6384EB47F98C}">
      <dgm:prSet phldrT="[Text]" custT="1"/>
      <dgm:spPr>
        <a:solidFill>
          <a:srgbClr val="56CF9E"/>
        </a:solidFill>
        <a:ln w="12700">
          <a:solidFill>
            <a:srgbClr val="1D3E61"/>
          </a:solidFill>
        </a:ln>
      </dgm:spPr>
      <dgm:t>
        <a:bodyPr/>
        <a:lstStyle/>
        <a:p>
          <a:pPr algn="ctr"/>
          <a:r>
            <a:rPr lang="en-GB" sz="1000" b="1" u="none" dirty="0">
              <a:solidFill>
                <a:schemeClr val="bg1"/>
              </a:solidFill>
            </a:rPr>
            <a:t>1</a:t>
          </a:r>
        </a:p>
      </dgm:t>
    </dgm:pt>
    <dgm:pt modelId="{85946790-C94E-449B-8046-24FA2335861D}" type="parTrans" cxnId="{F5115AB6-0BA9-4A94-A9F3-EBBCFC4289D9}">
      <dgm:prSet/>
      <dgm:spPr/>
      <dgm:t>
        <a:bodyPr/>
        <a:lstStyle/>
        <a:p>
          <a:pPr algn="ctr"/>
          <a:endParaRPr lang="en-GB" sz="1200" b="1" u="none">
            <a:solidFill>
              <a:schemeClr val="bg1"/>
            </a:solidFill>
          </a:endParaRPr>
        </a:p>
      </dgm:t>
    </dgm:pt>
    <dgm:pt modelId="{CE8861E6-5D59-41DF-95FD-CDAA48B4C25D}" type="sibTrans" cxnId="{F5115AB6-0BA9-4A94-A9F3-EBBCFC4289D9}">
      <dgm:prSet/>
      <dgm:spPr/>
      <dgm:t>
        <a:bodyPr/>
        <a:lstStyle/>
        <a:p>
          <a:pPr algn="ctr"/>
          <a:endParaRPr lang="en-GB" sz="1200" b="1" u="none">
            <a:solidFill>
              <a:schemeClr val="bg1"/>
            </a:solidFill>
          </a:endParaRPr>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D7446E82-4703-4D3B-9782-9248EAB3A1B8}" type="pres">
      <dgm:prSet presAssocID="{6AA5589C-27D6-46E8-A7FA-6384EB47F98C}" presName="parentText" presStyleLbl="node1" presStyleIdx="0" presStyleCnt="1" custScaleY="32249" custLinFactNeighborX="5856" custLinFactNeighborY="1910">
        <dgm:presLayoutVars>
          <dgm:chMax val="0"/>
          <dgm:bulletEnabled val="1"/>
        </dgm:presLayoutVars>
      </dgm:prSet>
      <dgm:spPr/>
      <dgm:t>
        <a:bodyPr/>
        <a:lstStyle/>
        <a:p>
          <a:endParaRPr lang="en-GB"/>
        </a:p>
      </dgm:t>
    </dgm:pt>
  </dgm:ptLst>
  <dgm:cxnLst>
    <dgm:cxn modelId="{E193028A-A177-4548-8A54-EE2AF67E1EFE}" type="presOf" srcId="{6AA5589C-27D6-46E8-A7FA-6384EB47F98C}" destId="{D7446E82-4703-4D3B-9782-9248EAB3A1B8}" srcOrd="0" destOrd="0" presId="urn:microsoft.com/office/officeart/2005/8/layout/vList2"/>
    <dgm:cxn modelId="{F5115AB6-0BA9-4A94-A9F3-EBBCFC4289D9}" srcId="{42841D73-A78F-4002-AF71-D57A414FF688}" destId="{6AA5589C-27D6-46E8-A7FA-6384EB47F98C}" srcOrd="0" destOrd="0" parTransId="{85946790-C94E-449B-8046-24FA2335861D}" sibTransId="{CE8861E6-5D59-41DF-95FD-CDAA48B4C25D}"/>
    <dgm:cxn modelId="{6444ED7C-10AB-43EB-8FE9-AC735BB9B192}" type="presOf" srcId="{42841D73-A78F-4002-AF71-D57A414FF688}" destId="{B8DC9AA9-E5F8-4B50-8C8C-C4B3DC9DD898}" srcOrd="0" destOrd="0" presId="urn:microsoft.com/office/officeart/2005/8/layout/vList2"/>
    <dgm:cxn modelId="{8671072B-261B-4CD6-95FB-B06987F386E8}" type="presParOf" srcId="{B8DC9AA9-E5F8-4B50-8C8C-C4B3DC9DD898}" destId="{D7446E82-4703-4D3B-9782-9248EAB3A1B8}"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5BB07-B8E7-4B27-9614-A01EF7158C1A}">
      <dsp:nvSpPr>
        <dsp:cNvPr id="0" name=""/>
        <dsp:cNvSpPr/>
      </dsp:nvSpPr>
      <dsp:spPr>
        <a:xfrm>
          <a:off x="0" y="84917"/>
          <a:ext cx="7416824" cy="392405"/>
        </a:xfrm>
        <a:prstGeom prst="roundRect">
          <a:avLst/>
        </a:prstGeom>
        <a:solidFill>
          <a:srgbClr val="56CF9E"/>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GB" sz="1000" b="1" kern="1200" dirty="0">
              <a:solidFill>
                <a:schemeClr val="bg1"/>
              </a:solidFill>
            </a:rPr>
            <a:t>Amend the Conversion Factor as part of a successful Rolling AQ calculation (Monthly or Correction)</a:t>
          </a:r>
        </a:p>
      </dsp:txBody>
      <dsp:txXfrm>
        <a:off x="19156" y="104073"/>
        <a:ext cx="7378512" cy="3540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151073"/>
          <a:ext cx="544198" cy="392405"/>
        </a:xfrm>
        <a:prstGeom prst="roundRect">
          <a:avLst/>
        </a:prstGeom>
        <a:solidFill>
          <a:srgbClr val="56CF9E"/>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a:solidFill>
                <a:schemeClr val="bg1"/>
              </a:solidFill>
            </a:rPr>
            <a:t>1</a:t>
          </a:r>
        </a:p>
      </dsp:txBody>
      <dsp:txXfrm>
        <a:off x="19156" y="170229"/>
        <a:ext cx="505886" cy="35409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10/06/2019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824534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2824534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XRN4932 </a:t>
            </a:r>
            <a:r>
              <a:rPr lang="en-GB" dirty="0" smtClean="0"/>
              <a:t>- </a:t>
            </a:r>
            <a:r>
              <a:rPr lang="en-GB" dirty="0"/>
              <a:t>Improvements to the quality of the Conversion Factor values held on the Supply Point Register (MOD0681S)</a:t>
            </a:r>
          </a:p>
        </p:txBody>
      </p:sp>
      <p:sp>
        <p:nvSpPr>
          <p:cNvPr id="3" name="Subtitle 2"/>
          <p:cNvSpPr>
            <a:spLocks noGrp="1"/>
          </p:cNvSpPr>
          <p:nvPr>
            <p:ph type="subTitle" idx="1"/>
          </p:nvPr>
        </p:nvSpPr>
        <p:spPr/>
        <p:txBody>
          <a:bodyPr/>
          <a:lstStyle/>
          <a:p>
            <a:r>
              <a:rPr lang="en-US" dirty="0">
                <a:solidFill>
                  <a:schemeClr val="bg1">
                    <a:lumMod val="50000"/>
                  </a:schemeClr>
                </a:solidFill>
              </a:rPr>
              <a:t>High Level System Solution </a:t>
            </a:r>
            <a:br>
              <a:rPr lang="en-US" dirty="0">
                <a:solidFill>
                  <a:schemeClr val="bg1">
                    <a:lumMod val="50000"/>
                  </a:schemeClr>
                </a:solidFill>
              </a:rPr>
            </a:br>
            <a:r>
              <a:rPr lang="en-US" dirty="0">
                <a:solidFill>
                  <a:schemeClr val="bg1">
                    <a:lumMod val="50000"/>
                  </a:schemeClr>
                </a:solidFill>
              </a:rPr>
              <a:t>Impact Assessment</a:t>
            </a:r>
            <a:endParaRPr lang="en-GB" dirty="0">
              <a:solidFill>
                <a:schemeClr val="bg1">
                  <a:lumMod val="50000"/>
                </a:schemeClr>
              </a:solidFill>
            </a:endParaRPr>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52937367"/>
              </p:ext>
            </p:extLst>
          </p:nvPr>
        </p:nvGraphicFramePr>
        <p:xfrm>
          <a:off x="354124" y="699542"/>
          <a:ext cx="8345978" cy="2308860"/>
        </p:xfrm>
        <a:graphic>
          <a:graphicData uri="http://schemas.openxmlformats.org/drawingml/2006/table">
            <a:tbl>
              <a:tblPr firstRow="1" bandRow="1">
                <a:tableStyleId>{E8B1032C-EA38-4F05-BA0D-38AFFFC7BED3}</a:tableStyleId>
              </a:tblPr>
              <a:tblGrid>
                <a:gridCol w="8345978">
                  <a:extLst>
                    <a:ext uri="{9D8B030D-6E8A-4147-A177-3AD203B41FA5}">
                      <a16:colId xmlns="" xmlns:a16="http://schemas.microsoft.com/office/drawing/2014/main" val="20000"/>
                    </a:ext>
                  </a:extLst>
                </a:gridCol>
              </a:tblGrid>
              <a:tr h="432048">
                <a:tc>
                  <a:txBody>
                    <a:bodyPr/>
                    <a:lstStyle/>
                    <a:p>
                      <a:pPr algn="l"/>
                      <a:r>
                        <a:rPr lang="en-GB" sz="1200" b="1" kern="1200" dirty="0">
                          <a:solidFill>
                            <a:schemeClr val="accent1"/>
                          </a:solidFill>
                          <a:latin typeface="+mn-lt"/>
                          <a:ea typeface="+mn-ea"/>
                          <a:cs typeface="+mn-cs"/>
                        </a:rPr>
                        <a:t>XRN4932 </a:t>
                      </a:r>
                      <a:r>
                        <a:rPr lang="en-GB" sz="1200" b="1" kern="1200" dirty="0" smtClean="0">
                          <a:solidFill>
                            <a:schemeClr val="accent1"/>
                          </a:solidFill>
                          <a:latin typeface="+mn-lt"/>
                          <a:ea typeface="+mn-ea"/>
                          <a:cs typeface="+mn-cs"/>
                        </a:rPr>
                        <a:t>- </a:t>
                      </a:r>
                      <a:r>
                        <a:rPr lang="en-GB" sz="1200" b="1" kern="1200" dirty="0">
                          <a:solidFill>
                            <a:schemeClr val="accent1"/>
                          </a:solidFill>
                          <a:latin typeface="+mn-lt"/>
                          <a:ea typeface="+mn-ea"/>
                          <a:cs typeface="+mn-cs"/>
                        </a:rPr>
                        <a:t>Improvements to the quality of the Conversion Factor values held on the Supply Point Register (MOD0681S)</a:t>
                      </a:r>
                      <a:endParaRPr lang="en-US" sz="1200" b="1" kern="1200" dirty="0">
                        <a:solidFill>
                          <a:schemeClr val="accent1"/>
                        </a:solidFill>
                        <a:latin typeface="+mn-lt"/>
                        <a:ea typeface="+mn-ea"/>
                        <a:cs typeface="+mn-cs"/>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 xmlns:a16="http://schemas.microsoft.com/office/drawing/2014/main" val="10000"/>
                  </a:ext>
                </a:extLst>
              </a:tr>
              <a:tr h="1703040">
                <a:tc>
                  <a:txBody>
                    <a:bodyPr/>
                    <a:lstStyle/>
                    <a:p>
                      <a:r>
                        <a:rPr lang="en-GB" sz="1050" b="0" kern="1200" dirty="0">
                          <a:solidFill>
                            <a:schemeClr val="bg1">
                              <a:lumMod val="50000"/>
                            </a:schemeClr>
                          </a:solidFill>
                          <a:latin typeface="+mn-lt"/>
                          <a:ea typeface="+mn-ea"/>
                          <a:cs typeface="+mn-cs"/>
                        </a:rPr>
                        <a:t>UNC Modification 0681S has been raised to look at the CDSP being given the authority to make changes to the conversion factor in the following circumstances only:</a:t>
                      </a:r>
                    </a:p>
                    <a:p>
                      <a:pPr lvl="1"/>
                      <a:r>
                        <a:rPr lang="en-GB" sz="1050" b="0" kern="1200" dirty="0">
                          <a:solidFill>
                            <a:schemeClr val="bg1">
                              <a:lumMod val="50000"/>
                            </a:schemeClr>
                          </a:solidFill>
                          <a:latin typeface="+mn-lt"/>
                          <a:ea typeface="+mn-ea"/>
                          <a:cs typeface="+mn-cs"/>
                        </a:rPr>
                        <a:t>a) Where the AQ of a meter point falls to 732,000 kWh or lower, the conversion factor should be updated to the default of the standard value of 1.02264, as specified in the Gas (Calculation of Thermal Energy) Regulations, with effect from the effective date of the new AQ. </a:t>
                      </a:r>
                    </a:p>
                    <a:p>
                      <a:pPr lvl="1"/>
                      <a:r>
                        <a:rPr lang="en-GB" sz="1050" b="0" kern="1200" dirty="0">
                          <a:solidFill>
                            <a:schemeClr val="bg1">
                              <a:lumMod val="50000"/>
                            </a:schemeClr>
                          </a:solidFill>
                          <a:latin typeface="+mn-lt"/>
                          <a:ea typeface="+mn-ea"/>
                          <a:cs typeface="+mn-cs"/>
                        </a:rPr>
                        <a:t>b) Where the AQ of a meter point increases above 732,000 kWh, the conversion factor should be set to the last non-standard factor held on the Supply Point Register (if one is available) with effect from the effective date of the new AQ.  Where no ‘non-standard’ conversion factor is found no action shall be </a:t>
                      </a:r>
                      <a:r>
                        <a:rPr lang="en-GB" sz="1050" b="0" kern="1200" dirty="0" smtClean="0">
                          <a:solidFill>
                            <a:schemeClr val="bg1">
                              <a:lumMod val="50000"/>
                            </a:schemeClr>
                          </a:solidFill>
                          <a:latin typeface="+mn-lt"/>
                          <a:ea typeface="+mn-ea"/>
                          <a:cs typeface="+mn-cs"/>
                        </a:rPr>
                        <a:t>taken</a:t>
                      </a:r>
                    </a:p>
                    <a:p>
                      <a:pPr lvl="1"/>
                      <a:endParaRPr lang="en-GB" sz="1050" b="0" kern="1200" dirty="0" smtClean="0">
                        <a:solidFill>
                          <a:schemeClr val="bg1">
                            <a:lumMod val="50000"/>
                          </a:schemeClr>
                        </a:solidFill>
                        <a:latin typeface="+mn-lt"/>
                        <a:ea typeface="+mn-ea"/>
                        <a:cs typeface="+mn-cs"/>
                      </a:endParaRPr>
                    </a:p>
                    <a:p>
                      <a:pPr lvl="0"/>
                      <a:r>
                        <a:rPr lang="en-GB" sz="1050" b="0" i="1" kern="1200" dirty="0" smtClean="0">
                          <a:solidFill>
                            <a:schemeClr val="bg1">
                              <a:lumMod val="50000"/>
                            </a:schemeClr>
                          </a:solidFill>
                          <a:latin typeface="+mn-lt"/>
                          <a:ea typeface="+mn-ea"/>
                          <a:cs typeface="+mn-cs"/>
                        </a:rPr>
                        <a:t>XRN is in</a:t>
                      </a:r>
                      <a:r>
                        <a:rPr lang="en-GB" sz="1050" b="0" i="1" kern="1200" baseline="0" dirty="0" smtClean="0">
                          <a:solidFill>
                            <a:schemeClr val="bg1">
                              <a:lumMod val="50000"/>
                            </a:schemeClr>
                          </a:solidFill>
                          <a:latin typeface="+mn-lt"/>
                          <a:ea typeface="+mn-ea"/>
                          <a:cs typeface="+mn-cs"/>
                        </a:rPr>
                        <a:t> development alongside Modification 0681S, any fundamental changes to this Mod could amend the scope of this change and effect delivery timescales.</a:t>
                      </a:r>
                      <a:endParaRPr lang="en-GB" sz="1050" b="0" i="1" kern="1200" dirty="0">
                        <a:solidFill>
                          <a:schemeClr val="bg1">
                            <a:lumMod val="50000"/>
                          </a:schemeClr>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86285515"/>
              </p:ext>
            </p:extLst>
          </p:nvPr>
        </p:nvGraphicFramePr>
        <p:xfrm>
          <a:off x="402486" y="3075806"/>
          <a:ext cx="8345978" cy="1368152"/>
        </p:xfrm>
        <a:graphic>
          <a:graphicData uri="http://schemas.openxmlformats.org/drawingml/2006/table">
            <a:tbl>
              <a:tblPr firstRow="1" bandRow="1">
                <a:tableStyleId>{E8B1032C-EA38-4F05-BA0D-38AFFFC7BED3}</a:tableStyleId>
              </a:tblPr>
              <a:tblGrid>
                <a:gridCol w="8345978">
                  <a:extLst>
                    <a:ext uri="{9D8B030D-6E8A-4147-A177-3AD203B41FA5}">
                      <a16:colId xmlns="" xmlns:a16="http://schemas.microsoft.com/office/drawing/2014/main" val="20000"/>
                    </a:ext>
                  </a:extLst>
                </a:gridCol>
              </a:tblGrid>
              <a:tr h="203200">
                <a:tc>
                  <a:txBody>
                    <a:bodyPr/>
                    <a:lstStyle/>
                    <a:p>
                      <a:pPr algn="l"/>
                      <a:r>
                        <a:rPr lang="en-GB" sz="1200" b="1" dirty="0">
                          <a:solidFill>
                            <a:schemeClr val="accent1"/>
                          </a:solidFill>
                          <a:latin typeface="Arial" panose="020B0604020202020204" pitchFamily="34" charset="0"/>
                          <a:cs typeface="Arial" panose="020B0604020202020204" pitchFamily="34" charset="0"/>
                        </a:rPr>
                        <a:t>Solution</a:t>
                      </a:r>
                      <a:r>
                        <a:rPr lang="en-GB" sz="1200" b="1" baseline="0" dirty="0">
                          <a:solidFill>
                            <a:schemeClr val="accent1"/>
                          </a:solidFill>
                          <a:latin typeface="Arial" panose="020B0604020202020204" pitchFamily="34" charset="0"/>
                          <a:cs typeface="Arial" panose="020B0604020202020204" pitchFamily="34" charset="0"/>
                        </a:rPr>
                        <a:t> Options</a:t>
                      </a:r>
                      <a:endParaRPr lang="en-GB" sz="1200" b="1" dirty="0">
                        <a:solidFill>
                          <a:schemeClr val="accent1"/>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 xmlns:a16="http://schemas.microsoft.com/office/drawing/2014/main" val="10000"/>
                  </a:ext>
                </a:extLst>
              </a:tr>
              <a:tr h="1093832">
                <a:tc>
                  <a:txBody>
                    <a:bodyPr/>
                    <a:lstStyle/>
                    <a:p>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 xmlns:a16="http://schemas.microsoft.com/office/drawing/2014/main" val="10001"/>
                  </a:ext>
                </a:extLst>
              </a:tr>
            </a:tbl>
          </a:graphicData>
        </a:graphic>
      </p:graphicFrame>
      <p:graphicFrame>
        <p:nvGraphicFramePr>
          <p:cNvPr id="6" name="Diagram 5"/>
          <p:cNvGraphicFramePr/>
          <p:nvPr>
            <p:extLst>
              <p:ext uri="{D42A27DB-BD31-4B8C-83A1-F6EECF244321}">
                <p14:modId xmlns:p14="http://schemas.microsoft.com/office/powerpoint/2010/main" val="377518294"/>
              </p:ext>
            </p:extLst>
          </p:nvPr>
        </p:nvGraphicFramePr>
        <p:xfrm>
          <a:off x="1187624" y="3579862"/>
          <a:ext cx="7416824" cy="6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1611041939"/>
              </p:ext>
            </p:extLst>
          </p:nvPr>
        </p:nvGraphicFramePr>
        <p:xfrm>
          <a:off x="571418" y="3507854"/>
          <a:ext cx="544198" cy="6480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Title 1"/>
          <p:cNvSpPr txBox="1">
            <a:spLocks/>
          </p:cNvSpPr>
          <p:nvPr/>
        </p:nvSpPr>
        <p:spPr>
          <a:xfrm>
            <a:off x="457200" y="123478"/>
            <a:ext cx="8229600" cy="4651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2400" dirty="0" smtClean="0"/>
              <a:t>Change Overview</a:t>
            </a:r>
            <a:endParaRPr lang="en-GB" sz="2400" dirty="0"/>
          </a:p>
        </p:txBody>
      </p:sp>
    </p:spTree>
    <p:extLst>
      <p:ext uri="{BB962C8B-B14F-4D97-AF65-F5344CB8AC3E}">
        <p14:creationId xmlns:p14="http://schemas.microsoft.com/office/powerpoint/2010/main" val="1432544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465128"/>
          </a:xfrm>
        </p:spPr>
        <p:txBody>
          <a:bodyPr>
            <a:normAutofit/>
          </a:bodyPr>
          <a:lstStyle/>
          <a:p>
            <a:r>
              <a:rPr lang="en-US" sz="2400" dirty="0"/>
              <a:t>Option 1 - High Level Impact Assessment</a:t>
            </a:r>
            <a:endParaRPr lang="en-GB" sz="2400" dirty="0"/>
          </a:p>
        </p:txBody>
      </p:sp>
      <p:graphicFrame>
        <p:nvGraphicFramePr>
          <p:cNvPr id="8" name="Table 7"/>
          <p:cNvGraphicFramePr>
            <a:graphicFrameLocks noGrp="1"/>
          </p:cNvGraphicFramePr>
          <p:nvPr>
            <p:extLst>
              <p:ext uri="{D42A27DB-BD31-4B8C-83A1-F6EECF244321}">
                <p14:modId xmlns:p14="http://schemas.microsoft.com/office/powerpoint/2010/main" val="4047828343"/>
              </p:ext>
            </p:extLst>
          </p:nvPr>
        </p:nvGraphicFramePr>
        <p:xfrm>
          <a:off x="251520" y="555527"/>
          <a:ext cx="8733919" cy="1746250"/>
        </p:xfrm>
        <a:graphic>
          <a:graphicData uri="http://schemas.openxmlformats.org/drawingml/2006/table">
            <a:tbl>
              <a:tblPr firstRow="1" bandRow="1">
                <a:tableStyleId>{E8B1032C-EA38-4F05-BA0D-38AFFFC7BED3}</a:tableStyleId>
              </a:tblPr>
              <a:tblGrid>
                <a:gridCol w="8733919">
                  <a:extLst>
                    <a:ext uri="{9D8B030D-6E8A-4147-A177-3AD203B41FA5}">
                      <a16:colId xmlns="" xmlns:a16="http://schemas.microsoft.com/office/drawing/2014/main" val="20000"/>
                    </a:ext>
                  </a:extLst>
                </a:gridCol>
              </a:tblGrid>
              <a:tr h="2562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rgbClr val="3E5AA8"/>
                          </a:solidFill>
                          <a:latin typeface="+mn-lt"/>
                          <a:ea typeface="+mn-ea"/>
                          <a:cs typeface="+mn-cs"/>
                        </a:rPr>
                        <a:t>1 -</a:t>
                      </a:r>
                      <a:r>
                        <a:rPr lang="en-GB" sz="1200" b="1" kern="1200" baseline="0" dirty="0" smtClean="0">
                          <a:solidFill>
                            <a:srgbClr val="3E5AA8"/>
                          </a:solidFill>
                          <a:latin typeface="+mn-lt"/>
                          <a:ea typeface="+mn-ea"/>
                          <a:cs typeface="+mn-cs"/>
                        </a:rPr>
                        <a:t> </a:t>
                      </a:r>
                      <a:r>
                        <a:rPr lang="en-GB" sz="1200" b="1" kern="1200" dirty="0">
                          <a:solidFill>
                            <a:srgbClr val="3E5AA8"/>
                          </a:solidFill>
                          <a:latin typeface="+mn-lt"/>
                          <a:ea typeface="+mn-ea"/>
                          <a:cs typeface="+mn-cs"/>
                        </a:rPr>
                        <a:t>Amend the Conversion Factor as part of a successful Rolling AQ calculation (Monthly or Correction)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 xmlns:a16="http://schemas.microsoft.com/office/drawing/2014/main" val="10000"/>
                  </a:ext>
                </a:extLst>
              </a:tr>
              <a:tr h="14719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u="none" kern="1200" baseline="0" dirty="0">
                          <a:solidFill>
                            <a:schemeClr val="bg1">
                              <a:lumMod val="50000"/>
                            </a:schemeClr>
                          </a:solidFill>
                          <a:latin typeface="Arial" panose="020B0604020202020204" pitchFamily="34" charset="0"/>
                          <a:ea typeface="+mn-ea"/>
                          <a:cs typeface="Arial" panose="020B0604020202020204" pitchFamily="34" charset="0"/>
                        </a:rPr>
                        <a:t>As part of this change, the conversion factor will be updated as part of AQ Updates above or below 732,000 kWh. Below are the list of changes</a:t>
                      </a:r>
                      <a:r>
                        <a:rPr lang="en-GB" sz="1000" b="0" u="none" kern="1200" baseline="0" dirty="0" smtClean="0">
                          <a:solidFill>
                            <a:schemeClr val="bg1">
                              <a:lumMod val="50000"/>
                            </a:schemeClr>
                          </a:solidFill>
                          <a:latin typeface="Arial" panose="020B0604020202020204" pitchFamily="34" charset="0"/>
                          <a:ea typeface="+mn-ea"/>
                          <a:cs typeface="Arial" panose="020B0604020202020204"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700" b="0" u="none" kern="1200" baseline="0" dirty="0">
                        <a:solidFill>
                          <a:schemeClr val="bg1">
                            <a:lumMod val="50000"/>
                          </a:schemeClr>
                        </a:solidFill>
                        <a:latin typeface="Arial" panose="020B0604020202020204" pitchFamily="34" charset="0"/>
                        <a:ea typeface="+mn-ea"/>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u="none" kern="1200" baseline="0" dirty="0">
                          <a:solidFill>
                            <a:schemeClr val="bg1">
                              <a:lumMod val="50000"/>
                            </a:schemeClr>
                          </a:solidFill>
                          <a:latin typeface="Arial" panose="020B0604020202020204" pitchFamily="34" charset="0"/>
                          <a:ea typeface="+mn-ea"/>
                          <a:cs typeface="Arial" panose="020B0604020202020204" pitchFamily="34" charset="0"/>
                        </a:rPr>
                        <a:t>Rolling AQ and AQ Correction </a:t>
                      </a:r>
                      <a:r>
                        <a:rPr lang="en-GB" sz="900" b="0" u="none" kern="1200" baseline="0" dirty="0" smtClean="0">
                          <a:solidFill>
                            <a:schemeClr val="bg1">
                              <a:lumMod val="50000"/>
                            </a:schemeClr>
                          </a:solidFill>
                          <a:latin typeface="Arial" panose="020B0604020202020204" pitchFamily="34" charset="0"/>
                          <a:ea typeface="+mn-ea"/>
                          <a:cs typeface="Arial" panose="020B0604020202020204" pitchFamily="34" charset="0"/>
                        </a:rPr>
                        <a:t>to </a:t>
                      </a:r>
                      <a:r>
                        <a:rPr lang="en-GB" sz="900" b="0" u="none" kern="1200" baseline="0" dirty="0">
                          <a:solidFill>
                            <a:schemeClr val="bg1">
                              <a:lumMod val="50000"/>
                            </a:schemeClr>
                          </a:solidFill>
                          <a:latin typeface="Arial" panose="020B0604020202020204" pitchFamily="34" charset="0"/>
                          <a:ea typeface="+mn-ea"/>
                          <a:cs typeface="Arial" panose="020B0604020202020204" pitchFamily="34" charset="0"/>
                        </a:rPr>
                        <a:t>be updated to provide a trigger whenever there is a change in the AQ above or below the threshold value of 732,000 kWh.</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u="none" kern="1200" baseline="0" dirty="0">
                          <a:solidFill>
                            <a:schemeClr val="bg1">
                              <a:lumMod val="50000"/>
                            </a:schemeClr>
                          </a:solidFill>
                          <a:latin typeface="Arial" panose="020B0604020202020204" pitchFamily="34" charset="0"/>
                          <a:ea typeface="+mn-ea"/>
                          <a:cs typeface="Arial" panose="020B0604020202020204" pitchFamily="34" charset="0"/>
                        </a:rPr>
                        <a:t>New </a:t>
                      </a:r>
                      <a:r>
                        <a:rPr lang="en-GB" sz="900" b="0" u="none" kern="1200" baseline="0" dirty="0" smtClean="0">
                          <a:solidFill>
                            <a:schemeClr val="bg1">
                              <a:lumMod val="50000"/>
                            </a:schemeClr>
                          </a:solidFill>
                          <a:latin typeface="Arial" panose="020B0604020202020204" pitchFamily="34" charset="0"/>
                          <a:ea typeface="+mn-ea"/>
                          <a:cs typeface="Arial" panose="020B0604020202020204" pitchFamily="34" charset="0"/>
                        </a:rPr>
                        <a:t>code needs </a:t>
                      </a:r>
                      <a:r>
                        <a:rPr lang="en-GB" sz="900" b="0" u="none" kern="1200" baseline="0" dirty="0">
                          <a:solidFill>
                            <a:schemeClr val="bg1">
                              <a:lumMod val="50000"/>
                            </a:schemeClr>
                          </a:solidFill>
                          <a:latin typeface="Arial" panose="020B0604020202020204" pitchFamily="34" charset="0"/>
                          <a:ea typeface="+mn-ea"/>
                          <a:cs typeface="Arial" panose="020B0604020202020204" pitchFamily="34" charset="0"/>
                        </a:rPr>
                        <a:t>to be developed to update the conversion factor; which will run post 30 days of NRL </a:t>
                      </a:r>
                      <a:r>
                        <a:rPr lang="en-GB" sz="900" b="0" u="none" kern="1200" baseline="0" dirty="0" smtClean="0">
                          <a:solidFill>
                            <a:schemeClr val="bg1">
                              <a:lumMod val="50000"/>
                            </a:schemeClr>
                          </a:solidFill>
                          <a:latin typeface="Arial" panose="020B0604020202020204" pitchFamily="34" charset="0"/>
                          <a:ea typeface="+mn-ea"/>
                          <a:cs typeface="Arial" panose="020B0604020202020204" pitchFamily="34" charset="0"/>
                        </a:rPr>
                        <a:t>being sent </a:t>
                      </a:r>
                      <a:r>
                        <a:rPr lang="en-GB" sz="900" b="0" u="none" kern="1200" baseline="0" dirty="0">
                          <a:solidFill>
                            <a:schemeClr val="bg1">
                              <a:lumMod val="50000"/>
                            </a:schemeClr>
                          </a:solidFill>
                          <a:latin typeface="Arial" panose="020B0604020202020204" pitchFamily="34" charset="0"/>
                          <a:ea typeface="+mn-ea"/>
                          <a:cs typeface="Arial" panose="020B0604020202020204" pitchFamily="34" charset="0"/>
                        </a:rPr>
                        <a:t>to the Shippers for AQ updates. Read estimation needs to be done while updating the Conversion </a:t>
                      </a:r>
                      <a:r>
                        <a:rPr lang="en-GB" sz="900" b="0" u="none" kern="1200" baseline="0" dirty="0" smtClean="0">
                          <a:solidFill>
                            <a:schemeClr val="bg1">
                              <a:lumMod val="50000"/>
                            </a:schemeClr>
                          </a:solidFill>
                          <a:latin typeface="Arial" panose="020B0604020202020204" pitchFamily="34" charset="0"/>
                          <a:ea typeface="+mn-ea"/>
                          <a:cs typeface="Arial" panose="020B0604020202020204" pitchFamily="34" charset="0"/>
                        </a:rPr>
                        <a:t>Factor</a:t>
                      </a:r>
                      <a:r>
                        <a:rPr lang="en-GB" sz="900" b="0" u="none" kern="1200" baseline="0" dirty="0">
                          <a:solidFill>
                            <a:schemeClr val="bg1">
                              <a:lumMod val="50000"/>
                            </a:schemeClr>
                          </a:solidFill>
                          <a:latin typeface="Arial" panose="020B0604020202020204" pitchFamily="34" charset="0"/>
                          <a:ea typeface="+mn-ea"/>
                          <a:cs typeface="Arial" panose="020B0604020202020204" pitchFamily="34" charset="0"/>
                        </a:rPr>
                        <a:t>. </a:t>
                      </a:r>
                      <a:r>
                        <a:rPr lang="en-GB" sz="900" b="0" u="none" kern="1200" baseline="0" dirty="0" smtClean="0">
                          <a:solidFill>
                            <a:schemeClr val="bg1">
                              <a:lumMod val="50000"/>
                            </a:schemeClr>
                          </a:solidFill>
                          <a:latin typeface="Arial" panose="020B0604020202020204" pitchFamily="34" charset="0"/>
                          <a:ea typeface="+mn-ea"/>
                          <a:cs typeface="Arial" panose="020B0604020202020204" pitchFamily="34" charset="0"/>
                        </a:rPr>
                        <a:t> </a:t>
                      </a:r>
                      <a:r>
                        <a:rPr lang="en-GB" sz="900" b="0" kern="1200" dirty="0" smtClean="0">
                          <a:solidFill>
                            <a:schemeClr val="bg1">
                              <a:lumMod val="50000"/>
                            </a:schemeClr>
                          </a:solidFill>
                          <a:latin typeface="+mn-lt"/>
                          <a:ea typeface="+mn-ea"/>
                          <a:cs typeface="+mn-cs"/>
                        </a:rPr>
                        <a:t>If </a:t>
                      </a:r>
                      <a:r>
                        <a:rPr lang="en-GB" sz="900" b="0" kern="1200" dirty="0">
                          <a:solidFill>
                            <a:schemeClr val="bg1">
                              <a:lumMod val="50000"/>
                            </a:schemeClr>
                          </a:solidFill>
                          <a:latin typeface="+mn-lt"/>
                          <a:ea typeface="+mn-ea"/>
                          <a:cs typeface="+mn-cs"/>
                        </a:rPr>
                        <a:t>the AQ of a meter point falls to 732,000 kWh or lower, the conversion factor should be updated to the </a:t>
                      </a:r>
                      <a:r>
                        <a:rPr lang="en-GB" sz="900" b="0" kern="1200" dirty="0" smtClean="0">
                          <a:solidFill>
                            <a:schemeClr val="bg1">
                              <a:lumMod val="50000"/>
                            </a:schemeClr>
                          </a:solidFill>
                          <a:latin typeface="+mn-lt"/>
                          <a:ea typeface="+mn-ea"/>
                          <a:cs typeface="+mn-cs"/>
                        </a:rPr>
                        <a:t>national</a:t>
                      </a:r>
                      <a:r>
                        <a:rPr lang="en-GB" sz="900" b="0" kern="1200" baseline="0" dirty="0" smtClean="0">
                          <a:solidFill>
                            <a:schemeClr val="bg1">
                              <a:lumMod val="50000"/>
                            </a:schemeClr>
                          </a:solidFill>
                          <a:latin typeface="+mn-lt"/>
                          <a:ea typeface="+mn-ea"/>
                          <a:cs typeface="+mn-cs"/>
                        </a:rPr>
                        <a:t> </a:t>
                      </a:r>
                      <a:r>
                        <a:rPr lang="en-GB" sz="900" b="0" kern="1200" dirty="0" smtClean="0">
                          <a:solidFill>
                            <a:schemeClr val="bg1">
                              <a:lumMod val="50000"/>
                            </a:schemeClr>
                          </a:solidFill>
                          <a:latin typeface="+mn-lt"/>
                          <a:ea typeface="+mn-ea"/>
                          <a:cs typeface="+mn-cs"/>
                        </a:rPr>
                        <a:t>default </a:t>
                      </a:r>
                      <a:r>
                        <a:rPr lang="en-GB" sz="900" b="0" kern="1200" dirty="0">
                          <a:solidFill>
                            <a:schemeClr val="bg1">
                              <a:lumMod val="50000"/>
                            </a:schemeClr>
                          </a:solidFill>
                          <a:latin typeface="+mn-lt"/>
                          <a:ea typeface="+mn-ea"/>
                          <a:cs typeface="+mn-cs"/>
                        </a:rPr>
                        <a:t>of 1.02264 and if the AQ of a meter point increases above 732,000 kWh, the conversion factor should be set to the last </a:t>
                      </a:r>
                      <a:r>
                        <a:rPr lang="en-GB" sz="900" b="0" kern="1200" dirty="0" smtClean="0">
                          <a:solidFill>
                            <a:schemeClr val="bg1">
                              <a:lumMod val="50000"/>
                            </a:schemeClr>
                          </a:solidFill>
                          <a:latin typeface="+mn-lt"/>
                          <a:ea typeface="+mn-ea"/>
                          <a:cs typeface="+mn-cs"/>
                        </a:rPr>
                        <a:t>‘non-standard’ </a:t>
                      </a:r>
                      <a:r>
                        <a:rPr lang="en-GB" sz="900" b="0" kern="1200" dirty="0">
                          <a:solidFill>
                            <a:schemeClr val="bg1">
                              <a:lumMod val="50000"/>
                            </a:schemeClr>
                          </a:solidFill>
                          <a:latin typeface="+mn-lt"/>
                          <a:ea typeface="+mn-ea"/>
                          <a:cs typeface="+mn-cs"/>
                        </a:rPr>
                        <a:t>factor held on the Supply Point Register (if one is available</a:t>
                      </a:r>
                      <a:r>
                        <a:rPr lang="en-GB" sz="900" b="0" kern="1200" dirty="0" smtClean="0">
                          <a:solidFill>
                            <a:schemeClr val="bg1">
                              <a:lumMod val="50000"/>
                            </a:schemeClr>
                          </a:solidFill>
                          <a:latin typeface="+mn-lt"/>
                          <a:ea typeface="+mn-ea"/>
                          <a:cs typeface="+mn-cs"/>
                        </a:rPr>
                        <a:t>), if none is available then no</a:t>
                      </a:r>
                      <a:r>
                        <a:rPr lang="en-GB" sz="900" b="0" kern="1200" baseline="0" dirty="0" smtClean="0">
                          <a:solidFill>
                            <a:schemeClr val="bg1">
                              <a:lumMod val="50000"/>
                            </a:schemeClr>
                          </a:solidFill>
                          <a:latin typeface="+mn-lt"/>
                          <a:ea typeface="+mn-ea"/>
                          <a:cs typeface="+mn-cs"/>
                        </a:rPr>
                        <a:t> update will be carried out</a:t>
                      </a:r>
                      <a:r>
                        <a:rPr lang="en-GB" sz="900" b="0" kern="1200" dirty="0" smtClean="0">
                          <a:solidFill>
                            <a:schemeClr val="bg1">
                              <a:lumMod val="50000"/>
                            </a:schemeClr>
                          </a:solidFill>
                          <a:latin typeface="+mn-lt"/>
                          <a:ea typeface="+mn-ea"/>
                          <a:cs typeface="+mn-cs"/>
                        </a:rPr>
                        <a:t>. </a:t>
                      </a:r>
                      <a:r>
                        <a:rPr lang="en-GB" sz="900" b="0" kern="1200" dirty="0">
                          <a:solidFill>
                            <a:schemeClr val="bg1">
                              <a:lumMod val="50000"/>
                            </a:schemeClr>
                          </a:solidFill>
                          <a:latin typeface="+mn-lt"/>
                          <a:ea typeface="+mn-ea"/>
                          <a:cs typeface="+mn-cs"/>
                        </a:rPr>
                        <a:t>DRS </a:t>
                      </a:r>
                      <a:r>
                        <a:rPr lang="en-GB" sz="900" b="0" kern="1200" dirty="0" smtClean="0">
                          <a:solidFill>
                            <a:schemeClr val="bg1">
                              <a:lumMod val="50000"/>
                            </a:schemeClr>
                          </a:solidFill>
                          <a:latin typeface="+mn-lt"/>
                          <a:ea typeface="+mn-ea"/>
                          <a:cs typeface="+mn-cs"/>
                        </a:rPr>
                        <a:t>will also need</a:t>
                      </a:r>
                      <a:r>
                        <a:rPr lang="en-GB" sz="900" b="0" kern="1200" baseline="0" dirty="0" smtClean="0">
                          <a:solidFill>
                            <a:schemeClr val="bg1">
                              <a:lumMod val="50000"/>
                            </a:schemeClr>
                          </a:solidFill>
                          <a:latin typeface="+mn-lt"/>
                          <a:ea typeface="+mn-ea"/>
                          <a:cs typeface="+mn-cs"/>
                        </a:rPr>
                        <a:t> </a:t>
                      </a:r>
                      <a:r>
                        <a:rPr lang="en-GB" sz="900" b="0" kern="1200" dirty="0" smtClean="0">
                          <a:solidFill>
                            <a:schemeClr val="bg1">
                              <a:lumMod val="50000"/>
                            </a:schemeClr>
                          </a:solidFill>
                          <a:latin typeface="+mn-lt"/>
                          <a:ea typeface="+mn-ea"/>
                          <a:cs typeface="+mn-cs"/>
                        </a:rPr>
                        <a:t>to </a:t>
                      </a:r>
                      <a:r>
                        <a:rPr lang="en-GB" sz="900" b="0" kern="1200" dirty="0">
                          <a:solidFill>
                            <a:schemeClr val="bg1">
                              <a:lumMod val="50000"/>
                            </a:schemeClr>
                          </a:solidFill>
                          <a:latin typeface="+mn-lt"/>
                          <a:ea typeface="+mn-ea"/>
                          <a:cs typeface="+mn-cs"/>
                        </a:rPr>
                        <a:t>be triggered to notify the Shipper </a:t>
                      </a:r>
                      <a:r>
                        <a:rPr lang="en-GB" sz="900" b="0" kern="1200" dirty="0" smtClean="0">
                          <a:solidFill>
                            <a:schemeClr val="bg1">
                              <a:lumMod val="50000"/>
                            </a:schemeClr>
                          </a:solidFill>
                          <a:latin typeface="+mn-lt"/>
                          <a:ea typeface="+mn-ea"/>
                          <a:cs typeface="+mn-cs"/>
                        </a:rPr>
                        <a:t>of the </a:t>
                      </a:r>
                      <a:r>
                        <a:rPr lang="en-GB" sz="900" b="0" kern="1200" dirty="0">
                          <a:solidFill>
                            <a:schemeClr val="bg1">
                              <a:lumMod val="50000"/>
                            </a:schemeClr>
                          </a:solidFill>
                          <a:latin typeface="+mn-lt"/>
                          <a:ea typeface="+mn-ea"/>
                          <a:cs typeface="+mn-cs"/>
                        </a:rPr>
                        <a:t>estimated</a:t>
                      </a:r>
                      <a:r>
                        <a:rPr lang="en-GB" sz="900" b="0" kern="1200" baseline="0" dirty="0">
                          <a:solidFill>
                            <a:schemeClr val="bg1">
                              <a:lumMod val="50000"/>
                            </a:schemeClr>
                          </a:solidFill>
                          <a:latin typeface="+mn-lt"/>
                          <a:ea typeface="+mn-ea"/>
                          <a:cs typeface="+mn-cs"/>
                        </a:rPr>
                        <a:t> </a:t>
                      </a:r>
                      <a:r>
                        <a:rPr lang="en-GB" sz="900" b="0" kern="1200" baseline="0" dirty="0" smtClean="0">
                          <a:solidFill>
                            <a:schemeClr val="bg1">
                              <a:lumMod val="50000"/>
                            </a:schemeClr>
                          </a:solidFill>
                          <a:latin typeface="+mn-lt"/>
                          <a:ea typeface="+mn-ea"/>
                          <a:cs typeface="+mn-cs"/>
                        </a:rPr>
                        <a:t>read</a:t>
                      </a:r>
                      <a:r>
                        <a:rPr lang="en-GB" sz="900" b="0" kern="1200" baseline="0" dirty="0">
                          <a:solidFill>
                            <a:schemeClr val="bg1">
                              <a:lumMod val="50000"/>
                            </a:schemeClr>
                          </a:solidFill>
                          <a:latin typeface="+mn-lt"/>
                          <a:ea typeface="+mn-ea"/>
                          <a:cs typeface="+mn-cs"/>
                        </a:rPr>
                        <a:t> </a:t>
                      </a:r>
                      <a:r>
                        <a:rPr lang="en-GB" sz="900" b="0" kern="1200" baseline="0" dirty="0" smtClean="0">
                          <a:solidFill>
                            <a:schemeClr val="bg1">
                              <a:lumMod val="50000"/>
                            </a:schemeClr>
                          </a:solidFill>
                          <a:latin typeface="+mn-lt"/>
                          <a:ea typeface="+mn-ea"/>
                          <a:cs typeface="+mn-cs"/>
                        </a:rPr>
                        <a:t>in these instances.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u="none" kern="1200" baseline="0" dirty="0" smtClean="0">
                          <a:solidFill>
                            <a:schemeClr val="bg1">
                              <a:lumMod val="50000"/>
                            </a:schemeClr>
                          </a:solidFill>
                          <a:latin typeface="Arial" panose="020B0604020202020204" pitchFamily="34" charset="0"/>
                          <a:ea typeface="+mn-ea"/>
                          <a:cs typeface="Arial" panose="020B0604020202020204" pitchFamily="34" charset="0"/>
                        </a:rPr>
                        <a:t>New Report needs to be developed for cutover in order to align all the Conversion Factors for the entire UK Link portfolio with the rules set out in the Modification. Conversion Factor updates via RGMA process will take precedence over the data cleansing activity during cutover.</a:t>
                      </a:r>
                      <a:endParaRPr lang="en-GB" sz="900" b="0" kern="1200" baseline="0" dirty="0" smtClean="0">
                        <a:solidFill>
                          <a:schemeClr val="bg1">
                            <a:lumMod val="50000"/>
                          </a:schemeClr>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140520310"/>
              </p:ext>
            </p:extLst>
          </p:nvPr>
        </p:nvGraphicFramePr>
        <p:xfrm>
          <a:off x="259589" y="2355726"/>
          <a:ext cx="5275501" cy="1967196"/>
        </p:xfrm>
        <a:graphic>
          <a:graphicData uri="http://schemas.openxmlformats.org/drawingml/2006/table">
            <a:tbl>
              <a:tblPr firstRow="1" bandRow="1">
                <a:tableStyleId>{E8B1032C-EA38-4F05-BA0D-38AFFFC7BED3}</a:tableStyleId>
              </a:tblPr>
              <a:tblGrid>
                <a:gridCol w="5275501">
                  <a:extLst>
                    <a:ext uri="{9D8B030D-6E8A-4147-A177-3AD203B41FA5}">
                      <a16:colId xmlns="" xmlns:a16="http://schemas.microsoft.com/office/drawing/2014/main" val="20000"/>
                    </a:ext>
                  </a:extLst>
                </a:gridCol>
              </a:tblGrid>
              <a:tr h="261452">
                <a:tc>
                  <a:txBody>
                    <a:bodyPr/>
                    <a:lstStyle/>
                    <a:p>
                      <a:pPr algn="l"/>
                      <a:r>
                        <a:rPr lang="en-GB" sz="1200" dirty="0">
                          <a:solidFill>
                            <a:srgbClr val="3E5AA8"/>
                          </a:solidFill>
                        </a:rPr>
                        <a:t>Impacted Systems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 xmlns:a16="http://schemas.microsoft.com/office/drawing/2014/main" val="10000"/>
                  </a:ext>
                </a:extLst>
              </a:tr>
              <a:tr h="1692876">
                <a:tc>
                  <a:txBody>
                    <a:bodyPr/>
                    <a:lstStyle/>
                    <a:p>
                      <a:pPr marL="285750" indent="-285750">
                        <a:buFont typeface="Arial" panose="020B0604020202020204" pitchFamily="34" charset="0"/>
                        <a:buChar char="•"/>
                      </a:pPr>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911309341"/>
              </p:ext>
            </p:extLst>
          </p:nvPr>
        </p:nvGraphicFramePr>
        <p:xfrm>
          <a:off x="5596087" y="2358472"/>
          <a:ext cx="3368401" cy="1954035"/>
        </p:xfrm>
        <a:graphic>
          <a:graphicData uri="http://schemas.openxmlformats.org/drawingml/2006/table">
            <a:tbl>
              <a:tblPr firstRow="1" bandRow="1">
                <a:tableStyleId>{E8B1032C-EA38-4F05-BA0D-38AFFFC7BED3}</a:tableStyleId>
              </a:tblPr>
              <a:tblGrid>
                <a:gridCol w="3368401">
                  <a:extLst>
                    <a:ext uri="{9D8B030D-6E8A-4147-A177-3AD203B41FA5}">
                      <a16:colId xmlns="" xmlns:a16="http://schemas.microsoft.com/office/drawing/2014/main" val="20000"/>
                    </a:ext>
                  </a:extLst>
                </a:gridCol>
              </a:tblGrid>
              <a:tr h="256627">
                <a:tc>
                  <a:txBody>
                    <a:bodyPr/>
                    <a:lstStyle/>
                    <a:p>
                      <a:pPr algn="l"/>
                      <a:r>
                        <a:rPr lang="en-GB" sz="1100" dirty="0">
                          <a:solidFill>
                            <a:srgbClr val="3E5AA8"/>
                          </a:solidFill>
                        </a:rPr>
                        <a:t>Assumptions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 xmlns:a16="http://schemas.microsoft.com/office/drawing/2014/main" val="10000"/>
                  </a:ext>
                </a:extLst>
              </a:tr>
              <a:tr h="169495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1200" dirty="0">
                          <a:solidFill>
                            <a:schemeClr val="bg1">
                              <a:lumMod val="50000"/>
                            </a:schemeClr>
                          </a:solidFill>
                          <a:latin typeface="+mn-lt"/>
                          <a:ea typeface="+mn-ea"/>
                          <a:cs typeface="+mn-cs"/>
                        </a:rPr>
                        <a:t>Market</a:t>
                      </a:r>
                      <a:r>
                        <a:rPr lang="en-GB" sz="1050" kern="1200" baseline="0" dirty="0">
                          <a:solidFill>
                            <a:schemeClr val="bg1">
                              <a:lumMod val="50000"/>
                            </a:schemeClr>
                          </a:solidFill>
                          <a:latin typeface="+mn-lt"/>
                          <a:ea typeface="+mn-ea"/>
                          <a:cs typeface="+mn-cs"/>
                        </a:rPr>
                        <a:t> Trials costs are not considered.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kern="1200" baseline="0" dirty="0">
                          <a:solidFill>
                            <a:schemeClr val="bg1">
                              <a:lumMod val="50000"/>
                            </a:schemeClr>
                          </a:solidFill>
                          <a:latin typeface="+mn-lt"/>
                          <a:ea typeface="+mn-ea"/>
                          <a:cs typeface="+mn-cs"/>
                        </a:rPr>
                        <a:t>Performance Testing will be required.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kern="1200" baseline="0" dirty="0">
                          <a:solidFill>
                            <a:schemeClr val="bg1">
                              <a:lumMod val="50000"/>
                            </a:schemeClr>
                          </a:solidFill>
                          <a:latin typeface="+mn-lt"/>
                          <a:ea typeface="+mn-ea"/>
                          <a:cs typeface="+mn-cs"/>
                        </a:rPr>
                        <a:t>MPRNs with Device are in scope of the XRN.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kern="1200" baseline="0" dirty="0">
                          <a:solidFill>
                            <a:schemeClr val="bg1">
                              <a:lumMod val="50000"/>
                            </a:schemeClr>
                          </a:solidFill>
                          <a:latin typeface="+mn-lt"/>
                          <a:ea typeface="+mn-ea"/>
                          <a:cs typeface="+mn-cs"/>
                        </a:rPr>
                        <a:t>Shippers will be notified on M-7 via NRL of the AQ change where conversion factor needs an update.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kern="1200" baseline="0" dirty="0">
                          <a:solidFill>
                            <a:schemeClr val="bg1">
                              <a:lumMod val="50000"/>
                            </a:schemeClr>
                          </a:solidFill>
                          <a:latin typeface="+mn-lt"/>
                          <a:ea typeface="+mn-ea"/>
                          <a:cs typeface="+mn-cs"/>
                        </a:rPr>
                        <a:t>If</a:t>
                      </a:r>
                      <a:r>
                        <a:rPr lang="en-GB" sz="1050" b="0" kern="1200" dirty="0">
                          <a:solidFill>
                            <a:schemeClr val="bg1">
                              <a:lumMod val="50000"/>
                            </a:schemeClr>
                          </a:solidFill>
                          <a:latin typeface="+mn-lt"/>
                          <a:ea typeface="+mn-ea"/>
                          <a:cs typeface="+mn-cs"/>
                        </a:rPr>
                        <a:t> no ‘non-standard’ conversion factor is found;</a:t>
                      </a:r>
                      <a:r>
                        <a:rPr lang="en-GB" sz="1050" b="0" kern="1200" baseline="0" dirty="0">
                          <a:solidFill>
                            <a:schemeClr val="bg1">
                              <a:lumMod val="50000"/>
                            </a:schemeClr>
                          </a:solidFill>
                          <a:latin typeface="+mn-lt"/>
                          <a:ea typeface="+mn-ea"/>
                          <a:cs typeface="+mn-cs"/>
                        </a:rPr>
                        <a:t> then </a:t>
                      </a:r>
                      <a:r>
                        <a:rPr lang="en-GB" sz="1050" b="0" kern="1200" dirty="0">
                          <a:solidFill>
                            <a:schemeClr val="bg1">
                              <a:lumMod val="50000"/>
                            </a:schemeClr>
                          </a:solidFill>
                          <a:latin typeface="+mn-lt"/>
                          <a:ea typeface="+mn-ea"/>
                          <a:cs typeface="+mn-cs"/>
                        </a:rPr>
                        <a:t>no action shall be taken if AQ is increased from 732,000 </a:t>
                      </a:r>
                      <a:r>
                        <a:rPr lang="en-GB" sz="1050" b="0" kern="1200" dirty="0" smtClean="0">
                          <a:solidFill>
                            <a:schemeClr val="bg1">
                              <a:lumMod val="50000"/>
                            </a:schemeClr>
                          </a:solidFill>
                          <a:latin typeface="+mn-lt"/>
                          <a:ea typeface="+mn-ea"/>
                          <a:cs typeface="+mn-cs"/>
                        </a:rPr>
                        <a:t>kWh</a:t>
                      </a:r>
                      <a:r>
                        <a:rPr lang="en-GB" sz="1050" b="0" kern="1200" baseline="0" dirty="0" smtClean="0">
                          <a:solidFill>
                            <a:schemeClr val="bg1">
                              <a:lumMod val="50000"/>
                            </a:schemeClr>
                          </a:solidFill>
                          <a:latin typeface="+mn-lt"/>
                          <a:ea typeface="+mn-ea"/>
                          <a:cs typeface="+mn-cs"/>
                        </a:rPr>
                        <a:t> and a standard CF is present</a:t>
                      </a:r>
                      <a:endParaRPr lang="en-GB" sz="1050" b="0" kern="1200" dirty="0">
                        <a:solidFill>
                          <a:schemeClr val="bg1">
                            <a:lumMod val="50000"/>
                          </a:schemeClr>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baseline="0" dirty="0">
                        <a:solidFill>
                          <a:schemeClr val="bg1">
                            <a:lumMod val="50000"/>
                          </a:schemeClr>
                        </a:solidFill>
                        <a:latin typeface="+mn-lt"/>
                        <a:ea typeface="+mn-ea"/>
                        <a:cs typeface="+mn-cs"/>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492938637"/>
              </p:ext>
            </p:extLst>
          </p:nvPr>
        </p:nvGraphicFramePr>
        <p:xfrm>
          <a:off x="251520" y="4371950"/>
          <a:ext cx="8712968" cy="559264"/>
        </p:xfrm>
        <a:graphic>
          <a:graphicData uri="http://schemas.openxmlformats.org/drawingml/2006/table">
            <a:tbl>
              <a:tblPr firstRow="1" bandRow="1">
                <a:tableStyleId>{E8B1032C-EA38-4F05-BA0D-38AFFFC7BED3}</a:tableStyleId>
              </a:tblPr>
              <a:tblGrid>
                <a:gridCol w="2781993">
                  <a:extLst>
                    <a:ext uri="{9D8B030D-6E8A-4147-A177-3AD203B41FA5}">
                      <a16:colId xmlns="" xmlns:a16="http://schemas.microsoft.com/office/drawing/2014/main" val="20000"/>
                    </a:ext>
                  </a:extLst>
                </a:gridCol>
                <a:gridCol w="2781993">
                  <a:extLst>
                    <a:ext uri="{9D8B030D-6E8A-4147-A177-3AD203B41FA5}">
                      <a16:colId xmlns="" xmlns:a16="http://schemas.microsoft.com/office/drawing/2014/main" val="20001"/>
                    </a:ext>
                  </a:extLst>
                </a:gridCol>
                <a:gridCol w="3148982">
                  <a:extLst>
                    <a:ext uri="{9D8B030D-6E8A-4147-A177-3AD203B41FA5}">
                      <a16:colId xmlns="" xmlns:a16="http://schemas.microsoft.com/office/drawing/2014/main" val="20002"/>
                    </a:ext>
                  </a:extLst>
                </a:gridCol>
              </a:tblGrid>
              <a:tr h="288000">
                <a:tc>
                  <a:txBody>
                    <a:bodyPr/>
                    <a:lstStyle/>
                    <a:p>
                      <a:pPr algn="ctr"/>
                      <a:r>
                        <a:rPr lang="en-GB" sz="1200" dirty="0">
                          <a:solidFill>
                            <a:srgbClr val="3E5AA8"/>
                          </a:solidFill>
                        </a:rPr>
                        <a:t>Overall Impact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Release Type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High Level</a:t>
                      </a:r>
                      <a:r>
                        <a:rPr lang="en-GB" sz="1200" baseline="0" dirty="0">
                          <a:solidFill>
                            <a:srgbClr val="3E5AA8"/>
                          </a:solidFill>
                        </a:rPr>
                        <a:t> Cost Estimate</a:t>
                      </a:r>
                      <a:endParaRPr lang="en-GB" sz="1200" dirty="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 xmlns:a16="http://schemas.microsoft.com/office/drawing/2014/main" val="10000"/>
                  </a:ext>
                </a:extLst>
              </a:tr>
              <a:tr h="271264">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Medium</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baseline="0" dirty="0">
                          <a:solidFill>
                            <a:schemeClr val="bg1">
                              <a:lumMod val="50000"/>
                            </a:schemeClr>
                          </a:solidFill>
                          <a:latin typeface="Arial" panose="020B0604020202020204" pitchFamily="34" charset="0"/>
                          <a:cs typeface="Arial" panose="020B0604020202020204" pitchFamily="34" charset="0"/>
                        </a:rPr>
                        <a:t>Major</a:t>
                      </a:r>
                      <a:endParaRPr lang="en-GB" sz="1050" b="0" dirty="0">
                        <a:solidFill>
                          <a:schemeClr val="bg1">
                            <a:lumMod val="50000"/>
                          </a:schemeClr>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dirty="0" smtClean="0">
                          <a:solidFill>
                            <a:schemeClr val="bg1">
                              <a:lumMod val="50000"/>
                            </a:schemeClr>
                          </a:solidFill>
                          <a:latin typeface="Arial" panose="020B0604020202020204" pitchFamily="34" charset="0"/>
                          <a:cs typeface="Arial" panose="020B0604020202020204" pitchFamily="34" charset="0"/>
                        </a:rPr>
                        <a:t>20,000 - 30,000 GBP</a:t>
                      </a:r>
                      <a:endParaRPr lang="en-GB" sz="1050" b="0" dirty="0">
                        <a:solidFill>
                          <a:schemeClr val="bg1">
                            <a:lumMod val="50000"/>
                          </a:schemeClr>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 xmlns:a16="http://schemas.microsoft.com/office/drawing/2014/main" val="10001"/>
                  </a:ext>
                </a:extLst>
              </a:tr>
            </a:tbl>
          </a:graphicData>
        </a:graphic>
      </p:graphicFrame>
      <p:sp>
        <p:nvSpPr>
          <p:cNvPr id="12" name="Rectangle 11">
            <a:extLst>
              <a:ext uri="{FF2B5EF4-FFF2-40B4-BE49-F238E27FC236}">
                <a16:creationId xmlns="" xmlns:a16="http://schemas.microsoft.com/office/drawing/2014/main" id="{A181D1D2-942F-43B0-9372-71DE2B5DD4D2}"/>
              </a:ext>
            </a:extLst>
          </p:cNvPr>
          <p:cNvSpPr/>
          <p:nvPr/>
        </p:nvSpPr>
        <p:spPr>
          <a:xfrm>
            <a:off x="424110" y="3242715"/>
            <a:ext cx="877189"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Marketflow</a:t>
            </a:r>
          </a:p>
        </p:txBody>
      </p:sp>
      <p:sp>
        <p:nvSpPr>
          <p:cNvPr id="13" name="Rectangle 12">
            <a:extLst>
              <a:ext uri="{FF2B5EF4-FFF2-40B4-BE49-F238E27FC236}">
                <a16:creationId xmlns="" xmlns:a16="http://schemas.microsoft.com/office/drawing/2014/main" id="{A181D1D2-942F-43B0-9372-71DE2B5DD4D2}"/>
              </a:ext>
            </a:extLst>
          </p:cNvPr>
          <p:cNvSpPr/>
          <p:nvPr/>
        </p:nvSpPr>
        <p:spPr>
          <a:xfrm>
            <a:off x="1720347" y="3232032"/>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SAP PO</a:t>
            </a:r>
          </a:p>
        </p:txBody>
      </p:sp>
      <p:sp>
        <p:nvSpPr>
          <p:cNvPr id="14" name="Rectangle 13">
            <a:extLst>
              <a:ext uri="{FF2B5EF4-FFF2-40B4-BE49-F238E27FC236}">
                <a16:creationId xmlns="" xmlns:a16="http://schemas.microsoft.com/office/drawing/2014/main" id="{A181D1D2-942F-43B0-9372-71DE2B5DD4D2}"/>
              </a:ext>
            </a:extLst>
          </p:cNvPr>
          <p:cNvSpPr/>
          <p:nvPr/>
        </p:nvSpPr>
        <p:spPr>
          <a:xfrm>
            <a:off x="3016491" y="3232032"/>
            <a:ext cx="785455" cy="313186"/>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i="1" u="sng" dirty="0">
                <a:solidFill>
                  <a:srgbClr val="3E5AA8"/>
                </a:solidFill>
              </a:rPr>
              <a:t>SAP ISU</a:t>
            </a:r>
          </a:p>
        </p:txBody>
      </p:sp>
      <p:sp>
        <p:nvSpPr>
          <p:cNvPr id="15" name="Rectangle 14">
            <a:extLst>
              <a:ext uri="{FF2B5EF4-FFF2-40B4-BE49-F238E27FC236}">
                <a16:creationId xmlns="" xmlns:a16="http://schemas.microsoft.com/office/drawing/2014/main" id="{A181D1D2-942F-43B0-9372-71DE2B5DD4D2}"/>
              </a:ext>
            </a:extLst>
          </p:cNvPr>
          <p:cNvSpPr/>
          <p:nvPr/>
        </p:nvSpPr>
        <p:spPr>
          <a:xfrm>
            <a:off x="3028712" y="2666651"/>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Gemini</a:t>
            </a:r>
          </a:p>
        </p:txBody>
      </p:sp>
      <p:sp>
        <p:nvSpPr>
          <p:cNvPr id="16" name="Rectangle 15">
            <a:extLst>
              <a:ext uri="{FF2B5EF4-FFF2-40B4-BE49-F238E27FC236}">
                <a16:creationId xmlns="" xmlns:a16="http://schemas.microsoft.com/office/drawing/2014/main" id="{A181D1D2-942F-43B0-9372-71DE2B5DD4D2}"/>
              </a:ext>
            </a:extLst>
          </p:cNvPr>
          <p:cNvSpPr/>
          <p:nvPr/>
        </p:nvSpPr>
        <p:spPr>
          <a:xfrm>
            <a:off x="3028712" y="3890787"/>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SAP BW</a:t>
            </a:r>
          </a:p>
        </p:txBody>
      </p:sp>
      <p:sp>
        <p:nvSpPr>
          <p:cNvPr id="17" name="Rectangle 16">
            <a:extLst>
              <a:ext uri="{FF2B5EF4-FFF2-40B4-BE49-F238E27FC236}">
                <a16:creationId xmlns="" xmlns:a16="http://schemas.microsoft.com/office/drawing/2014/main" id="{A181D1D2-942F-43B0-9372-71DE2B5DD4D2}"/>
              </a:ext>
            </a:extLst>
          </p:cNvPr>
          <p:cNvSpPr/>
          <p:nvPr/>
        </p:nvSpPr>
        <p:spPr>
          <a:xfrm>
            <a:off x="4312635" y="3232583"/>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CMS</a:t>
            </a:r>
          </a:p>
        </p:txBody>
      </p:sp>
      <p:sp>
        <p:nvSpPr>
          <p:cNvPr id="18" name="Rectangle 17">
            <a:extLst>
              <a:ext uri="{FF2B5EF4-FFF2-40B4-BE49-F238E27FC236}">
                <a16:creationId xmlns="" xmlns:a16="http://schemas.microsoft.com/office/drawing/2014/main" id="{A181D1D2-942F-43B0-9372-71DE2B5DD4D2}"/>
              </a:ext>
            </a:extLst>
          </p:cNvPr>
          <p:cNvSpPr/>
          <p:nvPr/>
        </p:nvSpPr>
        <p:spPr>
          <a:xfrm>
            <a:off x="4312635" y="3890787"/>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DES</a:t>
            </a:r>
          </a:p>
        </p:txBody>
      </p:sp>
      <p:grpSp>
        <p:nvGrpSpPr>
          <p:cNvPr id="19" name="Group 18"/>
          <p:cNvGrpSpPr/>
          <p:nvPr/>
        </p:nvGrpSpPr>
        <p:grpSpPr>
          <a:xfrm>
            <a:off x="1301300" y="3333730"/>
            <a:ext cx="327309" cy="132583"/>
            <a:chOff x="4788024" y="3789241"/>
            <a:chExt cx="360040" cy="152400"/>
          </a:xfrm>
        </p:grpSpPr>
        <p:cxnSp>
          <p:nvCxnSpPr>
            <p:cNvPr id="20" name="Straight Arrow Connector 19"/>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 name="Group 21"/>
          <p:cNvGrpSpPr/>
          <p:nvPr/>
        </p:nvGrpSpPr>
        <p:grpSpPr>
          <a:xfrm>
            <a:off x="2598606" y="3334281"/>
            <a:ext cx="327309" cy="132583"/>
            <a:chOff x="4788024" y="3789241"/>
            <a:chExt cx="360040" cy="152400"/>
          </a:xfrm>
        </p:grpSpPr>
        <p:cxnSp>
          <p:nvCxnSpPr>
            <p:cNvPr id="23" name="Straight Arrow Connector 22"/>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5" name="Group 24"/>
          <p:cNvGrpSpPr/>
          <p:nvPr/>
        </p:nvGrpSpPr>
        <p:grpSpPr>
          <a:xfrm>
            <a:off x="3900806" y="3334281"/>
            <a:ext cx="327309" cy="132583"/>
            <a:chOff x="4788024" y="3789241"/>
            <a:chExt cx="360040" cy="152400"/>
          </a:xfrm>
        </p:grpSpPr>
        <p:cxnSp>
          <p:nvCxnSpPr>
            <p:cNvPr id="26" name="Straight Arrow Connector 25"/>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8" name="Straight Arrow Connector 27"/>
          <p:cNvCxnSpPr/>
          <p:nvPr/>
        </p:nvCxnSpPr>
        <p:spPr bwMode="auto">
          <a:xfrm>
            <a:off x="3900806" y="4058776"/>
            <a:ext cx="327309"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a:off x="3421439" y="3632615"/>
            <a:ext cx="0" cy="210842"/>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29"/>
          <p:cNvCxnSpPr/>
          <p:nvPr/>
        </p:nvCxnSpPr>
        <p:spPr bwMode="auto">
          <a:xfrm>
            <a:off x="3409218" y="2992668"/>
            <a:ext cx="0" cy="210842"/>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Rectangle 30">
            <a:extLst>
              <a:ext uri="{FF2B5EF4-FFF2-40B4-BE49-F238E27FC236}">
                <a16:creationId xmlns="" xmlns:a16="http://schemas.microsoft.com/office/drawing/2014/main" id="{A181D1D2-942F-43B0-9372-71DE2B5DD4D2}"/>
              </a:ext>
            </a:extLst>
          </p:cNvPr>
          <p:cNvSpPr/>
          <p:nvPr/>
        </p:nvSpPr>
        <p:spPr>
          <a:xfrm>
            <a:off x="1720347" y="3882622"/>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API</a:t>
            </a:r>
          </a:p>
        </p:txBody>
      </p:sp>
      <p:cxnSp>
        <p:nvCxnSpPr>
          <p:cNvPr id="32" name="Straight Arrow Connector 31"/>
          <p:cNvCxnSpPr/>
          <p:nvPr/>
        </p:nvCxnSpPr>
        <p:spPr bwMode="auto">
          <a:xfrm>
            <a:off x="2598606" y="4050611"/>
            <a:ext cx="327309" cy="0"/>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Rectangle 32">
            <a:extLst>
              <a:ext uri="{FF2B5EF4-FFF2-40B4-BE49-F238E27FC236}">
                <a16:creationId xmlns="" xmlns:a16="http://schemas.microsoft.com/office/drawing/2014/main" id="{A181D1D2-942F-43B0-9372-71DE2B5DD4D2}"/>
              </a:ext>
            </a:extLst>
          </p:cNvPr>
          <p:cNvSpPr/>
          <p:nvPr/>
        </p:nvSpPr>
        <p:spPr>
          <a:xfrm>
            <a:off x="301824" y="2666651"/>
            <a:ext cx="669776" cy="263404"/>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i="1" u="sng" dirty="0">
                <a:solidFill>
                  <a:srgbClr val="3E5AA8"/>
                </a:solidFill>
              </a:rPr>
              <a:t>Impact</a:t>
            </a:r>
          </a:p>
        </p:txBody>
      </p:sp>
      <p:grpSp>
        <p:nvGrpSpPr>
          <p:cNvPr id="34" name="Group 33"/>
          <p:cNvGrpSpPr/>
          <p:nvPr/>
        </p:nvGrpSpPr>
        <p:grpSpPr>
          <a:xfrm>
            <a:off x="8460432" y="123478"/>
            <a:ext cx="544198" cy="393120"/>
            <a:chOff x="0" y="31563"/>
            <a:chExt cx="544198" cy="393120"/>
          </a:xfrm>
          <a:solidFill>
            <a:srgbClr val="56CF9E"/>
          </a:solidFill>
        </p:grpSpPr>
        <p:sp>
          <p:nvSpPr>
            <p:cNvPr id="35" name="Rounded Rectangle 34"/>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36"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1</a:t>
              </a:r>
              <a:endParaRPr lang="en-GB" sz="1000" b="1" u="none" kern="1200" dirty="0">
                <a:solidFill>
                  <a:schemeClr val="bg1"/>
                </a:solidFill>
              </a:endParaRPr>
            </a:p>
          </p:txBody>
        </p:sp>
      </p:grpSp>
    </p:spTree>
    <p:extLst>
      <p:ext uri="{BB962C8B-B14F-4D97-AF65-F5344CB8AC3E}">
        <p14:creationId xmlns:p14="http://schemas.microsoft.com/office/powerpoint/2010/main" val="2567594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74797907"/>
              </p:ext>
            </p:extLst>
          </p:nvPr>
        </p:nvGraphicFramePr>
        <p:xfrm>
          <a:off x="179510" y="771550"/>
          <a:ext cx="8805928" cy="4092851"/>
        </p:xfrm>
        <a:graphic>
          <a:graphicData uri="http://schemas.openxmlformats.org/drawingml/2006/table">
            <a:tbl>
              <a:tblPr firstRow="1" bandRow="1">
                <a:tableStyleId>{5940675A-B579-460E-94D1-54222C63F5DA}</a:tableStyleId>
              </a:tblPr>
              <a:tblGrid>
                <a:gridCol w="1800202">
                  <a:extLst>
                    <a:ext uri="{9D8B030D-6E8A-4147-A177-3AD203B41FA5}">
                      <a16:colId xmlns="" xmlns:a16="http://schemas.microsoft.com/office/drawing/2014/main" val="20000"/>
                    </a:ext>
                  </a:extLst>
                </a:gridCol>
                <a:gridCol w="1440160">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2"/>
                    </a:ext>
                  </a:extLst>
                </a:gridCol>
                <a:gridCol w="792088">
                  <a:extLst>
                    <a:ext uri="{9D8B030D-6E8A-4147-A177-3AD203B41FA5}">
                      <a16:colId xmlns="" xmlns:a16="http://schemas.microsoft.com/office/drawing/2014/main" val="20003"/>
                    </a:ext>
                  </a:extLst>
                </a:gridCol>
                <a:gridCol w="944484">
                  <a:extLst>
                    <a:ext uri="{9D8B030D-6E8A-4147-A177-3AD203B41FA5}">
                      <a16:colId xmlns="" xmlns:a16="http://schemas.microsoft.com/office/drawing/2014/main" val="20004"/>
                    </a:ext>
                  </a:extLst>
                </a:gridCol>
                <a:gridCol w="940294">
                  <a:extLst>
                    <a:ext uri="{9D8B030D-6E8A-4147-A177-3AD203B41FA5}">
                      <a16:colId xmlns="" xmlns:a16="http://schemas.microsoft.com/office/drawing/2014/main" val="20005"/>
                    </a:ext>
                  </a:extLst>
                </a:gridCol>
                <a:gridCol w="940294">
                  <a:extLst>
                    <a:ext uri="{9D8B030D-6E8A-4147-A177-3AD203B41FA5}">
                      <a16:colId xmlns="" xmlns:a16="http://schemas.microsoft.com/office/drawing/2014/main" val="20006"/>
                    </a:ext>
                  </a:extLst>
                </a:gridCol>
                <a:gridCol w="940294">
                  <a:extLst>
                    <a:ext uri="{9D8B030D-6E8A-4147-A177-3AD203B41FA5}">
                      <a16:colId xmlns="" xmlns:a16="http://schemas.microsoft.com/office/drawing/2014/main" val="20007"/>
                    </a:ext>
                  </a:extLst>
                </a:gridCol>
              </a:tblGrid>
              <a:tr h="282857">
                <a:tc>
                  <a:txBody>
                    <a:bodyPr/>
                    <a:lstStyle/>
                    <a:p>
                      <a:pPr algn="ctr"/>
                      <a:endParaRPr lang="en-GB" sz="8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a:solidFill>
                            <a:srgbClr val="3E5AA8"/>
                          </a:solidFill>
                        </a:rPr>
                        <a:t>Reports</a:t>
                      </a:r>
                    </a:p>
                  </a:txBody>
                  <a:tcPr anchor="ctr">
                    <a:lnL w="12700" cap="flat" cmpd="sng" algn="ctr">
                      <a:solidFill>
                        <a:schemeClr val="tx1"/>
                      </a:solidFill>
                      <a:prstDash val="solid"/>
                      <a:round/>
                      <a:headEnd type="none" w="med" len="med"/>
                      <a:tailEnd type="none" w="med" len="med"/>
                    </a:lnL>
                    <a:solidFill>
                      <a:srgbClr val="FCBC55"/>
                    </a:solidFill>
                  </a:tcPr>
                </a:tc>
                <a:tc>
                  <a:txBody>
                    <a:bodyPr/>
                    <a:lstStyle/>
                    <a:p>
                      <a:pPr algn="ctr"/>
                      <a:r>
                        <a:rPr lang="en-GB" sz="800" b="1" dirty="0">
                          <a:solidFill>
                            <a:srgbClr val="3E5AA8"/>
                          </a:solidFill>
                        </a:rPr>
                        <a:t>Interface</a:t>
                      </a:r>
                    </a:p>
                  </a:txBody>
                  <a:tcPr anchor="ctr">
                    <a:solidFill>
                      <a:srgbClr val="FCBC55"/>
                    </a:solidFill>
                  </a:tcPr>
                </a:tc>
                <a:tc>
                  <a:txBody>
                    <a:bodyPr/>
                    <a:lstStyle/>
                    <a:p>
                      <a:pPr algn="ctr"/>
                      <a:r>
                        <a:rPr lang="en-GB" sz="800" b="1" dirty="0">
                          <a:solidFill>
                            <a:srgbClr val="3E5AA8"/>
                          </a:solidFill>
                        </a:rPr>
                        <a:t>Conversion</a:t>
                      </a:r>
                    </a:p>
                  </a:txBody>
                  <a:tcPr anchor="ctr">
                    <a:solidFill>
                      <a:srgbClr val="FCBC55"/>
                    </a:solidFill>
                  </a:tcPr>
                </a:tc>
                <a:tc>
                  <a:txBody>
                    <a:bodyPr/>
                    <a:lstStyle/>
                    <a:p>
                      <a:pPr algn="ctr"/>
                      <a:r>
                        <a:rPr lang="en-GB" sz="800" b="1" dirty="0">
                          <a:solidFill>
                            <a:srgbClr val="3E5AA8"/>
                          </a:solidFill>
                        </a:rPr>
                        <a:t>Enhancements</a:t>
                      </a:r>
                    </a:p>
                  </a:txBody>
                  <a:tcPr anchor="ctr">
                    <a:solidFill>
                      <a:srgbClr val="FCBC55"/>
                    </a:solidFill>
                  </a:tcPr>
                </a:tc>
                <a:tc>
                  <a:txBody>
                    <a:bodyPr/>
                    <a:lstStyle/>
                    <a:p>
                      <a:pPr algn="ctr"/>
                      <a:r>
                        <a:rPr lang="en-GB" sz="800" b="1" dirty="0">
                          <a:solidFill>
                            <a:srgbClr val="3E5AA8"/>
                          </a:solidFill>
                        </a:rPr>
                        <a:t>Forms</a:t>
                      </a:r>
                    </a:p>
                  </a:txBody>
                  <a:tcPr anchor="ctr">
                    <a:solidFill>
                      <a:srgbClr val="FCBC55"/>
                    </a:solidFill>
                  </a:tcPr>
                </a:tc>
                <a:tc>
                  <a:txBody>
                    <a:bodyPr/>
                    <a:lstStyle/>
                    <a:p>
                      <a:pPr algn="ctr"/>
                      <a:r>
                        <a:rPr lang="en-GB" sz="800" b="1" dirty="0">
                          <a:solidFill>
                            <a:srgbClr val="3E5AA8"/>
                          </a:solidFill>
                        </a:rPr>
                        <a:t>Workflow</a:t>
                      </a:r>
                    </a:p>
                  </a:txBody>
                  <a:tcPr anchor="ctr">
                    <a:solidFill>
                      <a:srgbClr val="FCBC55"/>
                    </a:solidFill>
                  </a:tcPr>
                </a:tc>
                <a:tc>
                  <a:txBody>
                    <a:bodyPr/>
                    <a:lstStyle/>
                    <a:p>
                      <a:pPr algn="ctr"/>
                      <a:r>
                        <a:rPr lang="en-GB" sz="800" b="1" dirty="0">
                          <a:solidFill>
                            <a:srgbClr val="3E5AA8"/>
                          </a:solidFill>
                        </a:rPr>
                        <a:t>Data Migration </a:t>
                      </a:r>
                    </a:p>
                  </a:txBody>
                  <a:tcPr anchor="ctr">
                    <a:solidFill>
                      <a:srgbClr val="FCBC55"/>
                    </a:solidFill>
                  </a:tcPr>
                </a:tc>
                <a:extLst>
                  <a:ext uri="{0D108BD9-81ED-4DB2-BD59-A6C34878D82A}">
                    <a16:rowId xmlns="" xmlns:a16="http://schemas.microsoft.com/office/drawing/2014/main" val="10000"/>
                  </a:ext>
                </a:extLst>
              </a:tr>
              <a:tr h="282857">
                <a:tc>
                  <a:txBody>
                    <a:bodyPr/>
                    <a:lstStyle/>
                    <a:p>
                      <a:pPr algn="r"/>
                      <a:r>
                        <a:rPr lang="en-GB" sz="800" b="1" dirty="0">
                          <a:solidFill>
                            <a:schemeClr val="accent1"/>
                          </a:solidFill>
                        </a:rPr>
                        <a:t>System Component:</a:t>
                      </a:r>
                    </a:p>
                  </a:txBody>
                  <a:tcPr anchor="ctr">
                    <a:lnT w="12700" cap="flat" cmpd="sng" algn="ctr">
                      <a:solidFill>
                        <a:schemeClr val="tx1"/>
                      </a:solidFill>
                      <a:prstDash val="solid"/>
                      <a:round/>
                      <a:headEnd type="none" w="med" len="med"/>
                      <a:tailEnd type="none" w="med" len="med"/>
                    </a:lnT>
                    <a:solidFill>
                      <a:srgbClr val="84B8D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kern="1200" dirty="0">
                          <a:solidFill>
                            <a:schemeClr val="tx1"/>
                          </a:solidFill>
                          <a:latin typeface="+mn-lt"/>
                          <a:ea typeface="+mn-ea"/>
                          <a:cs typeface="+mn-cs"/>
                        </a:rPr>
                        <a:t>SAP ISU</a:t>
                      </a:r>
                    </a:p>
                  </a:txBody>
                  <a:tcPr anchor="ctr"/>
                </a:tc>
                <a:tc>
                  <a:txBody>
                    <a:bodyPr/>
                    <a:lstStyle/>
                    <a:p>
                      <a:pPr algn="ctr"/>
                      <a:r>
                        <a:rPr lang="en-GB" sz="800" dirty="0"/>
                        <a:t>SAP ISU</a:t>
                      </a: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a:p>
                  </a:txBody>
                  <a:tcPr anchor="ctr"/>
                </a:tc>
                <a:tc>
                  <a:txBody>
                    <a:bodyPr/>
                    <a:lstStyle/>
                    <a:p>
                      <a:pPr algn="ctr"/>
                      <a:endParaRPr lang="en-GB" sz="800" dirty="0"/>
                    </a:p>
                  </a:txBody>
                  <a:tcPr anchor="ctr"/>
                </a:tc>
                <a:extLst>
                  <a:ext uri="{0D108BD9-81ED-4DB2-BD59-A6C34878D82A}">
                    <a16:rowId xmlns="" xmlns:a16="http://schemas.microsoft.com/office/drawing/2014/main" val="10001"/>
                  </a:ext>
                </a:extLst>
              </a:tr>
              <a:tr h="282857">
                <a:tc>
                  <a:txBody>
                    <a:bodyPr/>
                    <a:lstStyle/>
                    <a:p>
                      <a:pPr algn="r"/>
                      <a:r>
                        <a:rPr lang="en-GB" sz="800" b="1" dirty="0">
                          <a:solidFill>
                            <a:schemeClr val="accent1"/>
                          </a:solidFill>
                        </a:rPr>
                        <a:t>Impacted Process Areas:</a:t>
                      </a:r>
                    </a:p>
                  </a:txBody>
                  <a:tcPr anchor="ctr">
                    <a:solidFill>
                      <a:srgbClr val="84B8DA"/>
                    </a:solidFill>
                  </a:tcPr>
                </a:tc>
                <a:tc>
                  <a:txBody>
                    <a:bodyPr/>
                    <a:lstStyle/>
                    <a:p>
                      <a:pPr algn="ctr"/>
                      <a:r>
                        <a:rPr lang="en-GB" sz="800" dirty="0"/>
                        <a:t>RGMA</a:t>
                      </a:r>
                    </a:p>
                  </a:txBody>
                  <a:tcPr anchor="ctr"/>
                </a:tc>
                <a:tc>
                  <a:txBody>
                    <a:bodyPr/>
                    <a:lstStyle/>
                    <a:p>
                      <a:pPr algn="ctr"/>
                      <a:r>
                        <a:rPr lang="en-GB" sz="800" dirty="0"/>
                        <a:t>SPA/AQ</a:t>
                      </a: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extLst>
                  <a:ext uri="{0D108BD9-81ED-4DB2-BD59-A6C34878D82A}">
                    <a16:rowId xmlns="" xmlns:a16="http://schemas.microsoft.com/office/drawing/2014/main" val="10002"/>
                  </a:ext>
                </a:extLst>
              </a:tr>
              <a:tr h="282857">
                <a:tc>
                  <a:txBody>
                    <a:bodyPr/>
                    <a:lstStyle/>
                    <a:p>
                      <a:pPr algn="r"/>
                      <a:r>
                        <a:rPr lang="en-US" sz="800" b="1" dirty="0">
                          <a:solidFill>
                            <a:schemeClr val="accent1"/>
                          </a:solidFill>
                        </a:rPr>
                        <a:t>Complexity Level (per RICEFW item):</a:t>
                      </a:r>
                    </a:p>
                  </a:txBody>
                  <a:tcPr anchor="ctr">
                    <a:solidFill>
                      <a:srgbClr val="84B8DA"/>
                    </a:solidFill>
                  </a:tcPr>
                </a:tc>
                <a:tc>
                  <a:txBody>
                    <a:bodyPr/>
                    <a:lstStyle/>
                    <a:p>
                      <a:pPr algn="ctr"/>
                      <a:r>
                        <a:rPr lang="en-GB" sz="800" dirty="0" smtClean="0"/>
                        <a:t>Med</a:t>
                      </a:r>
                      <a:endParaRPr lang="en-GB" sz="800" dirty="0"/>
                    </a:p>
                  </a:txBody>
                  <a:tcPr anchor="ctr"/>
                </a:tc>
                <a:tc>
                  <a:txBody>
                    <a:bodyPr/>
                    <a:lstStyle/>
                    <a:p>
                      <a:pPr algn="ctr"/>
                      <a:r>
                        <a:rPr lang="en-GB" sz="800" dirty="0" smtClean="0"/>
                        <a:t>Med</a:t>
                      </a: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dirty="0"/>
                    </a:p>
                  </a:txBody>
                  <a:tcPr anchor="ctr"/>
                </a:tc>
                <a:extLst>
                  <a:ext uri="{0D108BD9-81ED-4DB2-BD59-A6C34878D82A}">
                    <a16:rowId xmlns="" xmlns:a16="http://schemas.microsoft.com/office/drawing/2014/main" val="10003"/>
                  </a:ext>
                </a:extLst>
              </a:tr>
              <a:tr h="923966">
                <a:tc>
                  <a:txBody>
                    <a:bodyPr/>
                    <a:lstStyle/>
                    <a:p>
                      <a:pPr algn="r"/>
                      <a:r>
                        <a:rPr lang="en-GB" sz="800" b="1" dirty="0">
                          <a:solidFill>
                            <a:schemeClr val="accent1"/>
                          </a:solidFill>
                        </a:rPr>
                        <a:t>Change Description:</a:t>
                      </a:r>
                    </a:p>
                  </a:txBody>
                  <a:tcPr anchor="ctr">
                    <a:lnB w="12700" cap="flat" cmpd="sng" algn="ctr">
                      <a:solidFill>
                        <a:schemeClr val="tx1"/>
                      </a:solidFill>
                      <a:prstDash val="solid"/>
                      <a:round/>
                      <a:headEnd type="none" w="med" len="med"/>
                      <a:tailEnd type="none" w="med" len="med"/>
                    </a:lnB>
                    <a:solidFill>
                      <a:srgbClr val="84B8DA"/>
                    </a:solidFill>
                  </a:tcPr>
                </a:tc>
                <a:tc>
                  <a:txBody>
                    <a:bodyPr/>
                    <a:lstStyle/>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baseline="0" dirty="0" smtClean="0">
                          <a:solidFill>
                            <a:schemeClr val="tx1"/>
                          </a:solidFill>
                          <a:latin typeface="+mn-lt"/>
                          <a:ea typeface="+mn-ea"/>
                          <a:cs typeface="+mn-cs"/>
                        </a:rPr>
                        <a:t>New report to update the Conversion factor for the AQ Updates</a:t>
                      </a:r>
                    </a:p>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baseline="0" dirty="0" smtClean="0">
                          <a:solidFill>
                            <a:schemeClr val="tx1"/>
                          </a:solidFill>
                          <a:latin typeface="+mn-lt"/>
                          <a:ea typeface="+mn-ea"/>
                          <a:cs typeface="+mn-cs"/>
                        </a:rPr>
                        <a:t>New report to be developed for data cleansing during cutover</a:t>
                      </a:r>
                      <a:endParaRPr lang="en-GB" sz="600" dirty="0">
                        <a:solidFill>
                          <a:srgbClr val="FF0000"/>
                        </a:solidFill>
                      </a:endParaRPr>
                    </a:p>
                  </a:txBody>
                  <a:tcPr anchor="ctr">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GB" sz="800" kern="1200" baseline="0" dirty="0">
                          <a:solidFill>
                            <a:schemeClr val="tx1"/>
                          </a:solidFill>
                          <a:latin typeface="+mn-lt"/>
                          <a:ea typeface="+mn-ea"/>
                          <a:cs typeface="+mn-cs"/>
                        </a:rPr>
                        <a:t>Trigger to be created from below processes.</a:t>
                      </a:r>
                    </a:p>
                    <a:p>
                      <a:pPr marL="171450" indent="-171450" algn="ctr">
                        <a:buFont typeface="Arial" panose="020B0604020202020204" pitchFamily="34" charset="0"/>
                        <a:buChar char="•"/>
                      </a:pPr>
                      <a:r>
                        <a:rPr lang="en-GB" sz="800" kern="1200" baseline="0" dirty="0">
                          <a:solidFill>
                            <a:schemeClr val="tx1"/>
                          </a:solidFill>
                          <a:latin typeface="+mn-lt"/>
                          <a:ea typeface="+mn-ea"/>
                          <a:cs typeface="+mn-cs"/>
                        </a:rPr>
                        <a:t>Rolling AQ</a:t>
                      </a:r>
                    </a:p>
                    <a:p>
                      <a:pPr marL="171450" indent="-171450" algn="ctr">
                        <a:buFont typeface="Arial" panose="020B0604020202020204" pitchFamily="34" charset="0"/>
                        <a:buChar char="•"/>
                      </a:pPr>
                      <a:r>
                        <a:rPr lang="en-GB" sz="800" kern="1200" baseline="0" dirty="0">
                          <a:solidFill>
                            <a:schemeClr val="tx1"/>
                          </a:solidFill>
                          <a:latin typeface="+mn-lt"/>
                          <a:ea typeface="+mn-ea"/>
                          <a:cs typeface="+mn-cs"/>
                        </a:rPr>
                        <a:t>AQ Correction</a:t>
                      </a:r>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0">
                <a:tc>
                  <a:txBody>
                    <a:bodyPr/>
                    <a:lstStyle/>
                    <a:p>
                      <a:pPr algn="r"/>
                      <a:endParaRPr lang="en-GB" sz="100" b="1"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r h="284400">
                <a:tc>
                  <a:txBody>
                    <a:bodyPr/>
                    <a:lstStyle/>
                    <a:p>
                      <a:pPr algn="r"/>
                      <a:endParaRPr lang="en-GB" sz="800" b="1" dirty="0"/>
                    </a:p>
                  </a:txBody>
                  <a:tcPr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a:solidFill>
                            <a:srgbClr val="3E5AA8"/>
                          </a:solidFill>
                        </a:rPr>
                        <a:t>ISU</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BW</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PO / Marketflow</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DES</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CMS</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AMT</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API</a:t>
                      </a:r>
                    </a:p>
                  </a:txBody>
                  <a:tcPr anchor="ctr">
                    <a:lnT w="12700" cap="flat" cmpd="sng" algn="ctr">
                      <a:solidFill>
                        <a:schemeClr val="tx1"/>
                      </a:solidFill>
                      <a:prstDash val="solid"/>
                      <a:round/>
                      <a:headEnd type="none" w="med" len="med"/>
                      <a:tailEnd type="none" w="med" len="med"/>
                    </a:lnT>
                    <a:solidFill>
                      <a:srgbClr val="FCBC55"/>
                    </a:solidFill>
                  </a:tcPr>
                </a:tc>
                <a:extLst>
                  <a:ext uri="{0D108BD9-81ED-4DB2-BD59-A6C34878D82A}">
                    <a16:rowId xmlns="" xmlns:a16="http://schemas.microsoft.com/office/drawing/2014/main" val="10006"/>
                  </a:ext>
                </a:extLst>
              </a:tr>
              <a:tr h="216000">
                <a:tc>
                  <a:txBody>
                    <a:bodyPr/>
                    <a:lstStyle/>
                    <a:p>
                      <a:pPr algn="r"/>
                      <a:r>
                        <a:rPr lang="en-GB" sz="800" b="1" dirty="0">
                          <a:solidFill>
                            <a:srgbClr val="84B8DA"/>
                          </a:solidFill>
                        </a:rPr>
                        <a:t>Test Data Prep Complexity:</a:t>
                      </a:r>
                    </a:p>
                  </a:txBody>
                  <a:tcPr anchor="ctr">
                    <a:lnT w="12700" cap="flat" cmpd="sng" algn="ctr">
                      <a:solidFill>
                        <a:schemeClr val="tx1"/>
                      </a:solidFill>
                      <a:prstDash val="solid"/>
                      <a:round/>
                      <a:headEnd type="none" w="med" len="med"/>
                      <a:tailEnd type="none" w="med" len="med"/>
                    </a:lnT>
                    <a:solidFill>
                      <a:srgbClr val="3E5AA8"/>
                    </a:solidFill>
                  </a:tcP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extLst>
                  <a:ext uri="{0D108BD9-81ED-4DB2-BD59-A6C34878D82A}">
                    <a16:rowId xmlns="" xmlns:a16="http://schemas.microsoft.com/office/drawing/2014/main" val="10007"/>
                  </a:ext>
                </a:extLst>
              </a:tr>
              <a:tr h="216000">
                <a:tc>
                  <a:txBody>
                    <a:bodyPr/>
                    <a:lstStyle/>
                    <a:p>
                      <a:pPr algn="r"/>
                      <a:r>
                        <a:rPr lang="en-US" sz="800" b="1" dirty="0">
                          <a:solidFill>
                            <a:srgbClr val="84B8DA"/>
                          </a:solidFill>
                        </a:rPr>
                        <a:t>Unit and Sys Test Complexity:</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extLst>
                  <a:ext uri="{0D108BD9-81ED-4DB2-BD59-A6C34878D82A}">
                    <a16:rowId xmlns="" xmlns:a16="http://schemas.microsoft.com/office/drawing/2014/main" val="10008"/>
                  </a:ext>
                </a:extLst>
              </a:tr>
              <a:tr h="216000">
                <a:tc>
                  <a:txBody>
                    <a:bodyPr/>
                    <a:lstStyle/>
                    <a:p>
                      <a:pPr algn="r"/>
                      <a:r>
                        <a:rPr lang="en-GB" sz="800" b="1" dirty="0">
                          <a:solidFill>
                            <a:srgbClr val="84B8DA"/>
                          </a:solidFill>
                        </a:rPr>
                        <a:t>Pen Test Impact:</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No</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extLst>
                  <a:ext uri="{0D108BD9-81ED-4DB2-BD59-A6C34878D82A}">
                    <a16:rowId xmlns="" xmlns:a16="http://schemas.microsoft.com/office/drawing/2014/main" val="10009"/>
                  </a:ext>
                </a:extLst>
              </a:tr>
              <a:tr h="216000">
                <a:tc>
                  <a:txBody>
                    <a:bodyPr/>
                    <a:lstStyle/>
                    <a:p>
                      <a:pPr algn="r"/>
                      <a:r>
                        <a:rPr lang="en-GB" sz="800" b="1" dirty="0">
                          <a:solidFill>
                            <a:srgbClr val="84B8DA"/>
                          </a:solidFill>
                        </a:rPr>
                        <a:t>Regression Testing Coverage:</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extLst>
                  <a:ext uri="{0D108BD9-81ED-4DB2-BD59-A6C34878D82A}">
                    <a16:rowId xmlns="" xmlns:a16="http://schemas.microsoft.com/office/drawing/2014/main" val="10010"/>
                  </a:ext>
                </a:extLst>
              </a:tr>
              <a:tr h="216000">
                <a:tc>
                  <a:txBody>
                    <a:bodyPr/>
                    <a:lstStyle/>
                    <a:p>
                      <a:pPr algn="r"/>
                      <a:r>
                        <a:rPr lang="en-GB" sz="800" b="1" dirty="0">
                          <a:solidFill>
                            <a:srgbClr val="84B8DA"/>
                          </a:solidFill>
                        </a:rPr>
                        <a:t>Performance Test  Impact:</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Yes</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extLst>
                  <a:ext uri="{0D108BD9-81ED-4DB2-BD59-A6C34878D82A}">
                    <a16:rowId xmlns="" xmlns:a16="http://schemas.microsoft.com/office/drawing/2014/main" val="10011"/>
                  </a:ext>
                </a:extLst>
              </a:tr>
              <a:tr h="216000">
                <a:tc>
                  <a:txBody>
                    <a:bodyPr/>
                    <a:lstStyle/>
                    <a:p>
                      <a:pPr algn="r"/>
                      <a:r>
                        <a:rPr lang="en-GB" sz="800" b="1" dirty="0">
                          <a:solidFill>
                            <a:srgbClr val="84B8DA"/>
                          </a:solidFill>
                        </a:rPr>
                        <a:t>Market Trials:</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No</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extLst>
                  <a:ext uri="{0D108BD9-81ED-4DB2-BD59-A6C34878D82A}">
                    <a16:rowId xmlns="" xmlns:a16="http://schemas.microsoft.com/office/drawing/2014/main" val="10012"/>
                  </a:ext>
                </a:extLst>
              </a:tr>
              <a:tr h="216000">
                <a:tc>
                  <a:txBody>
                    <a:bodyPr/>
                    <a:lstStyle/>
                    <a:p>
                      <a:pPr algn="r"/>
                      <a:r>
                        <a:rPr lang="en-GB" sz="800" b="1" dirty="0">
                          <a:solidFill>
                            <a:srgbClr val="84B8DA"/>
                          </a:solidFill>
                        </a:rPr>
                        <a:t>UAT Complexity:</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extLst>
                  <a:ext uri="{0D108BD9-81ED-4DB2-BD59-A6C34878D82A}">
                    <a16:rowId xmlns="" xmlns:a16="http://schemas.microsoft.com/office/drawing/2014/main" val="10013"/>
                  </a:ext>
                </a:extLst>
              </a:tr>
            </a:tbl>
          </a:graphicData>
        </a:graphic>
      </p:graphicFrame>
      <p:grpSp>
        <p:nvGrpSpPr>
          <p:cNvPr id="5" name="Group 4"/>
          <p:cNvGrpSpPr/>
          <p:nvPr/>
        </p:nvGrpSpPr>
        <p:grpSpPr>
          <a:xfrm>
            <a:off x="8460432" y="123478"/>
            <a:ext cx="544198" cy="393120"/>
            <a:chOff x="0" y="31563"/>
            <a:chExt cx="544198" cy="393120"/>
          </a:xfrm>
          <a:solidFill>
            <a:srgbClr val="56CF9E"/>
          </a:solidFill>
        </p:grpSpPr>
        <p:sp>
          <p:nvSpPr>
            <p:cNvPr id="6" name="Rounded Rectangle 5"/>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1</a:t>
              </a:r>
              <a:endParaRPr lang="en-GB" sz="1000" b="1" u="none" kern="1200" dirty="0">
                <a:solidFill>
                  <a:schemeClr val="bg1"/>
                </a:solidFill>
              </a:endParaRPr>
            </a:p>
          </p:txBody>
        </p:sp>
      </p:grpSp>
      <p:sp>
        <p:nvSpPr>
          <p:cNvPr id="8" name="Title 1"/>
          <p:cNvSpPr txBox="1">
            <a:spLocks/>
          </p:cNvSpPr>
          <p:nvPr/>
        </p:nvSpPr>
        <p:spPr>
          <a:xfrm>
            <a:off x="457200" y="123478"/>
            <a:ext cx="8229600" cy="4651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2400" dirty="0" smtClean="0"/>
              <a:t>Option 1 - System Impact Assessment</a:t>
            </a:r>
            <a:endParaRPr lang="en-GB" sz="2400" dirty="0"/>
          </a:p>
        </p:txBody>
      </p:sp>
    </p:spTree>
    <p:extLst>
      <p:ext uri="{BB962C8B-B14F-4D97-AF65-F5344CB8AC3E}">
        <p14:creationId xmlns:p14="http://schemas.microsoft.com/office/powerpoint/2010/main" val="3358540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40816534"/>
              </p:ext>
            </p:extLst>
          </p:nvPr>
        </p:nvGraphicFramePr>
        <p:xfrm>
          <a:off x="335533" y="764430"/>
          <a:ext cx="8340925" cy="4028520"/>
        </p:xfrm>
        <a:graphic>
          <a:graphicData uri="http://schemas.openxmlformats.org/drawingml/2006/table">
            <a:tbl>
              <a:tblPr firstRow="1" bandRow="1">
                <a:tableStyleId>{B301B821-A1FF-4177-AEE7-76D212191A09}</a:tableStyleId>
              </a:tblPr>
              <a:tblGrid>
                <a:gridCol w="1716187">
                  <a:extLst>
                    <a:ext uri="{9D8B030D-6E8A-4147-A177-3AD203B41FA5}">
                      <a16:colId xmlns="" xmlns:a16="http://schemas.microsoft.com/office/drawing/2014/main" val="20000"/>
                    </a:ext>
                  </a:extLst>
                </a:gridCol>
                <a:gridCol w="1104123">
                  <a:extLst>
                    <a:ext uri="{9D8B030D-6E8A-4147-A177-3AD203B41FA5}">
                      <a16:colId xmlns="" xmlns:a16="http://schemas.microsoft.com/office/drawing/2014/main" val="20001"/>
                    </a:ext>
                  </a:extLst>
                </a:gridCol>
                <a:gridCol w="984109">
                  <a:extLst>
                    <a:ext uri="{9D8B030D-6E8A-4147-A177-3AD203B41FA5}">
                      <a16:colId xmlns="" xmlns:a16="http://schemas.microsoft.com/office/drawing/2014/main" val="20002"/>
                    </a:ext>
                  </a:extLst>
                </a:gridCol>
                <a:gridCol w="1080120">
                  <a:extLst>
                    <a:ext uri="{9D8B030D-6E8A-4147-A177-3AD203B41FA5}">
                      <a16:colId xmlns="" xmlns:a16="http://schemas.microsoft.com/office/drawing/2014/main" val="20003"/>
                    </a:ext>
                  </a:extLst>
                </a:gridCol>
                <a:gridCol w="1080120">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gridCol w="1368154">
                  <a:extLst>
                    <a:ext uri="{9D8B030D-6E8A-4147-A177-3AD203B41FA5}">
                      <a16:colId xmlns="" xmlns:a16="http://schemas.microsoft.com/office/drawing/2014/main" val="20006"/>
                    </a:ext>
                  </a:extLst>
                </a:gridCol>
              </a:tblGrid>
              <a:tr h="288000">
                <a:tc>
                  <a:txBody>
                    <a:bodyPr/>
                    <a:lstStyle/>
                    <a:p>
                      <a:pPr algn="r"/>
                      <a:r>
                        <a:rPr lang="en-GB" sz="1200" dirty="0">
                          <a:solidFill>
                            <a:srgbClr val="3E5AA8"/>
                          </a:solidFill>
                        </a:rPr>
                        <a:t>Process Area</a:t>
                      </a:r>
                      <a:endParaRPr lang="en-GB" sz="12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Complexity</a:t>
                      </a:r>
                      <a:endParaRPr lang="en-GB" sz="12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File</a:t>
                      </a:r>
                    </a:p>
                    <a:p>
                      <a:pPr algn="ctr"/>
                      <a:r>
                        <a:rPr lang="en-GB" sz="1200" dirty="0">
                          <a:solidFill>
                            <a:srgbClr val="3E5AA8"/>
                          </a:solidFill>
                        </a:rPr>
                        <a:t>Formats</a:t>
                      </a:r>
                      <a:endParaRPr lang="en-GB" sz="12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Exceptions</a:t>
                      </a:r>
                      <a:endParaRPr lang="en-GB" sz="12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External</a:t>
                      </a:r>
                    </a:p>
                    <a:p>
                      <a:pPr algn="ctr"/>
                      <a:r>
                        <a:rPr lang="en-GB" sz="1200" dirty="0">
                          <a:solidFill>
                            <a:srgbClr val="3E5AA8"/>
                          </a:solidFill>
                        </a:rPr>
                        <a:t>Screens</a:t>
                      </a:r>
                      <a:endParaRPr lang="en-GB" sz="12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Batch Jobs</a:t>
                      </a:r>
                      <a:endParaRPr lang="en-GB" sz="12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Performance Test?</a:t>
                      </a:r>
                      <a:endParaRPr lang="en-GB" sz="12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 xmlns:a16="http://schemas.microsoft.com/office/drawing/2014/main" val="10000"/>
                  </a:ext>
                </a:extLst>
              </a:tr>
              <a:tr h="297610">
                <a:tc>
                  <a:txBody>
                    <a:bodyPr/>
                    <a:lstStyle/>
                    <a:p>
                      <a:pPr marL="0" indent="0" algn="r">
                        <a:buFont typeface="Arial" panose="020B0604020202020204" pitchFamily="34" charset="0"/>
                        <a:buNone/>
                      </a:pPr>
                      <a:r>
                        <a:rPr lang="en-GB" sz="1050" b="1" kern="1200" smtClean="0">
                          <a:solidFill>
                            <a:schemeClr val="tx1">
                              <a:lumMod val="50000"/>
                              <a:lumOff val="50000"/>
                            </a:schemeClr>
                          </a:solidFill>
                          <a:latin typeface="+mn-lt"/>
                          <a:ea typeface="+mn-ea"/>
                          <a:cs typeface="+mn-cs"/>
                        </a:rPr>
                        <a:t>SPA</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smtClean="0">
                          <a:solidFill>
                            <a:schemeClr val="tx1">
                              <a:lumMod val="50000"/>
                              <a:lumOff val="50000"/>
                            </a:schemeClr>
                          </a:solidFill>
                          <a:latin typeface="+mn-lt"/>
                          <a:ea typeface="+mn-ea"/>
                          <a:cs typeface="+mn-cs"/>
                        </a:rPr>
                        <a:t>Low</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smtClean="0">
                          <a:solidFill>
                            <a:schemeClr val="tx1">
                              <a:lumMod val="50000"/>
                              <a:lumOff val="50000"/>
                            </a:schemeClr>
                          </a:solidFill>
                          <a:latin typeface="+mn-lt"/>
                          <a:ea typeface="+mn-ea"/>
                          <a:cs typeface="+mn-cs"/>
                        </a:rPr>
                        <a:t>No</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smtClean="0">
                          <a:solidFill>
                            <a:schemeClr val="tx1">
                              <a:lumMod val="50000"/>
                              <a:lumOff val="50000"/>
                            </a:schemeClr>
                          </a:solidFill>
                          <a:latin typeface="+mn-lt"/>
                          <a:ea typeface="+mn-ea"/>
                          <a:cs typeface="+mn-cs"/>
                        </a:rPr>
                        <a:t>No</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smtClean="0">
                          <a:solidFill>
                            <a:schemeClr val="tx1">
                              <a:lumMod val="50000"/>
                              <a:lumOff val="50000"/>
                            </a:schemeClr>
                          </a:solidFill>
                          <a:latin typeface="+mn-lt"/>
                          <a:ea typeface="+mn-ea"/>
                          <a:cs typeface="+mn-cs"/>
                        </a:rPr>
                        <a:t>No</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smtClean="0">
                          <a:solidFill>
                            <a:schemeClr val="tx1">
                              <a:lumMod val="50000"/>
                              <a:lumOff val="50000"/>
                            </a:schemeClr>
                          </a:solidFill>
                          <a:latin typeface="+mn-lt"/>
                          <a:ea typeface="+mn-ea"/>
                          <a:cs typeface="+mn-cs"/>
                        </a:rPr>
                        <a:t>No</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No</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97610">
                <a:tc>
                  <a:txBody>
                    <a:bodyPr/>
                    <a:lstStyle/>
                    <a:p>
                      <a:pPr marL="0" indent="0" algn="r">
                        <a:buFont typeface="Arial" panose="020B0604020202020204" pitchFamily="34" charset="0"/>
                        <a:buNone/>
                      </a:pPr>
                      <a:r>
                        <a:rPr lang="en-GB" sz="1050" b="0" kern="1200" dirty="0">
                          <a:solidFill>
                            <a:schemeClr val="bg1">
                              <a:lumMod val="65000"/>
                            </a:schemeClr>
                          </a:solidFill>
                          <a:latin typeface="Arial" panose="020B0604020202020204" pitchFamily="34" charset="0"/>
                          <a:ea typeface="+mn-ea"/>
                          <a:cs typeface="Arial" panose="020B0604020202020204" pitchFamily="34" charset="0"/>
                        </a:rPr>
                        <a:t>Metering (Reads)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05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05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05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05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05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05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97610">
                <a:tc>
                  <a:txBody>
                    <a:bodyPr/>
                    <a:lstStyle/>
                    <a:p>
                      <a:pPr marL="0" indent="0" algn="r" defTabSz="914400" rtl="0" eaLnBrk="1" latinLnBrk="0" hangingPunct="1">
                        <a:buFont typeface="Arial" panose="020B0604020202020204" pitchFamily="34" charset="0"/>
                        <a:buNone/>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Reconciliation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97610">
                <a:tc>
                  <a:txBody>
                    <a:bodyPr/>
                    <a:lstStyle/>
                    <a:p>
                      <a:pPr marL="0" indent="0" algn="r" defTabSz="914400" rtl="0" eaLnBrk="1" latinLnBrk="0" hangingPunct="1">
                        <a:buFont typeface="Arial" panose="020B0604020202020204" pitchFamily="34" charset="0"/>
                        <a:buNone/>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Invoicing – Capacity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Invoicing – Commodity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Invoicing – Amendment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Invoicing – Other</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 xmlns:a16="http://schemas.microsoft.com/office/drawing/2014/main" val="10007"/>
                  </a:ext>
                </a:extLst>
              </a:tr>
              <a:tr h="297610">
                <a:tc>
                  <a:txBody>
                    <a:bodyPr/>
                    <a:lstStyle/>
                    <a:p>
                      <a:pPr marL="0" indent="0" algn="r" defTabSz="914400" rtl="0" eaLnBrk="1" latinLnBrk="0" hangingPunct="1">
                        <a:buFont typeface="Arial" panose="020B0604020202020204" pitchFamily="34" charset="0"/>
                        <a:buNone/>
                      </a:pPr>
                      <a:r>
                        <a:rPr lang="en-GB" sz="1050" b="1" kern="1200" dirty="0">
                          <a:solidFill>
                            <a:schemeClr val="tx1">
                              <a:lumMod val="50000"/>
                              <a:lumOff val="50000"/>
                            </a:schemeClr>
                          </a:solidFill>
                          <a:latin typeface="+mn-lt"/>
                          <a:ea typeface="+mn-ea"/>
                          <a:cs typeface="+mn-cs"/>
                        </a:rPr>
                        <a:t>Rolling AQ</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Med</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No</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No</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No</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No</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Yes</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297610">
                <a:tc>
                  <a:txBody>
                    <a:bodyPr/>
                    <a:lstStyle/>
                    <a:p>
                      <a:pPr marL="0" indent="0" algn="r" defTabSz="914400" rtl="0" eaLnBrk="1" latinLnBrk="0" hangingPunct="1">
                        <a:buFont typeface="Arial" panose="020B0604020202020204" pitchFamily="34" charset="0"/>
                        <a:buNone/>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Formula Year AQ</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 xmlns:a16="http://schemas.microsoft.com/office/drawing/2014/main" val="10009"/>
                  </a:ext>
                </a:extLst>
              </a:tr>
              <a:tr h="297610">
                <a:tc>
                  <a:txBody>
                    <a:bodyPr/>
                    <a:lstStyle/>
                    <a:p>
                      <a:pPr marL="0" indent="0" algn="r" defTabSz="914400" rtl="0" eaLnBrk="1" latinLnBrk="0" hangingPunct="1">
                        <a:buFont typeface="Arial" panose="020B0604020202020204" pitchFamily="34" charset="0"/>
                        <a:buNone/>
                      </a:pPr>
                      <a:r>
                        <a:rPr lang="en-GB" sz="1050" b="1" kern="1200" dirty="0">
                          <a:solidFill>
                            <a:schemeClr val="tx1">
                              <a:lumMod val="50000"/>
                              <a:lumOff val="50000"/>
                            </a:schemeClr>
                          </a:solidFill>
                          <a:latin typeface="+mn-lt"/>
                          <a:ea typeface="+mn-ea"/>
                          <a:cs typeface="+mn-cs"/>
                        </a:rPr>
                        <a:t>RGMA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Low</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No</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Yes</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No</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Yes</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1" kern="1200" dirty="0" smtClean="0">
                          <a:solidFill>
                            <a:schemeClr val="tx1">
                              <a:lumMod val="50000"/>
                              <a:lumOff val="50000"/>
                            </a:schemeClr>
                          </a:solidFill>
                          <a:latin typeface="+mn-lt"/>
                          <a:ea typeface="+mn-ea"/>
                          <a:cs typeface="+mn-cs"/>
                        </a:rPr>
                        <a:t>Yes</a:t>
                      </a:r>
                      <a:endParaRPr lang="en-GB" sz="1050" b="1" kern="1200" dirty="0">
                        <a:solidFill>
                          <a:schemeClr val="tx1">
                            <a:lumMod val="50000"/>
                            <a:lumOff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 xmlns:a16="http://schemas.microsoft.com/office/drawing/2014/main" val="10010"/>
                  </a:ext>
                </a:extLst>
              </a:tr>
              <a:tr h="297610">
                <a:tc>
                  <a:txBody>
                    <a:bodyPr/>
                    <a:lstStyle/>
                    <a:p>
                      <a:pPr marL="0" indent="0" algn="r" defTabSz="914400" rtl="0" eaLnBrk="1" latinLnBrk="0" hangingPunct="1">
                        <a:buFont typeface="Arial" panose="020B0604020202020204" pitchFamily="34" charset="0"/>
                        <a:buNone/>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DSC Service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 xmlns:a16="http://schemas.microsoft.com/office/drawing/2014/main" val="10011"/>
                  </a:ext>
                </a:extLst>
              </a:tr>
              <a:tr h="297610">
                <a:tc>
                  <a:txBody>
                    <a:bodyPr/>
                    <a:lstStyle/>
                    <a:p>
                      <a:pPr marL="0" indent="0" algn="r" defTabSz="914400" rtl="0" eaLnBrk="1" latinLnBrk="0" hangingPunct="1">
                        <a:buFont typeface="Arial" panose="020B0604020202020204" pitchFamily="34" charset="0"/>
                        <a:buNone/>
                      </a:pPr>
                      <a:r>
                        <a:rPr lang="en-GB" sz="1100" b="0" kern="1200" dirty="0">
                          <a:solidFill>
                            <a:schemeClr val="bg1">
                              <a:lumMod val="65000"/>
                            </a:schemeClr>
                          </a:solidFill>
                          <a:latin typeface="Arial" panose="020B0604020202020204" pitchFamily="34" charset="0"/>
                          <a:ea typeface="+mn-ea"/>
                          <a:cs typeface="Arial" panose="020B0604020202020204" pitchFamily="34" charset="0"/>
                        </a:rPr>
                        <a:t>Other (Specify)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a:t>
                      </a:r>
                      <a:endParaRPr lang="en-GB" sz="1100" b="0" kern="1200" dirty="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 xmlns:a16="http://schemas.microsoft.com/office/drawing/2014/main" val="10012"/>
                  </a:ext>
                </a:extLst>
              </a:tr>
            </a:tbl>
          </a:graphicData>
        </a:graphic>
      </p:graphicFrame>
      <p:grpSp>
        <p:nvGrpSpPr>
          <p:cNvPr id="5" name="Group 4"/>
          <p:cNvGrpSpPr/>
          <p:nvPr/>
        </p:nvGrpSpPr>
        <p:grpSpPr>
          <a:xfrm>
            <a:off x="8460432" y="123478"/>
            <a:ext cx="544198" cy="393120"/>
            <a:chOff x="0" y="31563"/>
            <a:chExt cx="544198" cy="393120"/>
          </a:xfrm>
          <a:solidFill>
            <a:srgbClr val="56CF9E"/>
          </a:solidFill>
        </p:grpSpPr>
        <p:sp>
          <p:nvSpPr>
            <p:cNvPr id="6" name="Rounded Rectangle 5"/>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a:solidFill>
                    <a:schemeClr val="bg1"/>
                  </a:solidFill>
                </a:rPr>
                <a:t>1</a:t>
              </a:r>
            </a:p>
          </p:txBody>
        </p:sp>
      </p:grpSp>
      <p:sp>
        <p:nvSpPr>
          <p:cNvPr id="8" name="Title 1"/>
          <p:cNvSpPr txBox="1">
            <a:spLocks/>
          </p:cNvSpPr>
          <p:nvPr/>
        </p:nvSpPr>
        <p:spPr>
          <a:xfrm>
            <a:off x="457200" y="123478"/>
            <a:ext cx="8229600" cy="4651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2400" dirty="0" smtClean="0"/>
              <a:t>Option 1 - Process Impact Assessment</a:t>
            </a:r>
            <a:endParaRPr lang="en-GB" sz="2400" dirty="0"/>
          </a:p>
        </p:txBody>
      </p:sp>
    </p:spTree>
    <p:extLst>
      <p:ext uri="{BB962C8B-B14F-4D97-AF65-F5344CB8AC3E}">
        <p14:creationId xmlns:p14="http://schemas.microsoft.com/office/powerpoint/2010/main" val="2015947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purl.org/dc/dcmitype/"/>
    <ds:schemaRef ds:uri="http://schemas.microsoft.com/office/infopath/2007/PartnerControls"/>
    <ds:schemaRef ds:uri="http://purl.org/dc/elements/1.1/"/>
    <ds:schemaRef ds:uri="http://purl.org/dc/terms/"/>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11719</TotalTime>
  <Words>851</Words>
  <Application>Microsoft Office PowerPoint</Application>
  <PresentationFormat>On-screen Show (16:9)</PresentationFormat>
  <Paragraphs>184</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XRN4932 - Improvements to the quality of the Conversion Factor values held on the Supply Point Register (MOD0681S)</vt:lpstr>
      <vt:lpstr>PowerPoint Presentation</vt:lpstr>
      <vt:lpstr>Option 1 - High Level Impact Assessment</vt:lpstr>
      <vt:lpstr>PowerPoint Presentation</vt:lpstr>
      <vt:lpstr>PowerPoint Presentation</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Simon Harris</cp:lastModifiedBy>
  <cp:revision>203</cp:revision>
  <dcterms:created xsi:type="dcterms:W3CDTF">2018-09-02T17:12:15Z</dcterms:created>
  <dcterms:modified xsi:type="dcterms:W3CDTF">2019-06-10T15:44:14Z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1123377451</vt:i4>
  </property>
  <property fmtid="{D5CDD505-2E9C-101B-9397-08002B2CF9AE}" pid="3" name="_NewReviewCycle">
    <vt:lpwstr/>
  </property>
  <property fmtid="{D5CDD505-2E9C-101B-9397-08002B2CF9AE}" pid="4" name="_EmailSubject">
    <vt:lpwstr>HLSO update for ChMC</vt:lpwstr>
  </property>
  <property fmtid="{D5CDD505-2E9C-101B-9397-08002B2CF9AE}" pid="5" name="_AuthorEmail">
    <vt:lpwstr>Simon.Harris@xoserve.com</vt:lpwstr>
  </property>
  <property fmtid="{D5CDD505-2E9C-101B-9397-08002B2CF9AE}" pid="6" name="_AuthorEmailDisplayName">
    <vt:lpwstr>Harris, Simon</vt:lpwstr>
  </property>
  <property fmtid="{D5CDD505-2E9C-101B-9397-08002B2CF9AE}" pid="7" name="_PreviousAdHocReviewCycleID">
    <vt:i4>1247405969</vt:i4>
  </property>
  <property fmtid="{D5CDD505-2E9C-101B-9397-08002B2CF9AE}" pid="8" name="ContentTypeId">
    <vt:lpwstr>0x0101006E927B77B7F39148B9CB17AE711C8D35</vt:lpwstr>
  </property>
</Properties>
</file>