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298" r:id="rId6"/>
    <p:sldId id="305" r:id="rId7"/>
    <p:sldId id="308" r:id="rId8"/>
    <p:sldId id="307" r:id="rId9"/>
    <p:sldId id="309" r:id="rId10"/>
    <p:sldId id="310" r:id="rId11"/>
    <p:sldId id="311"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245" autoAdjust="0"/>
  </p:normalViewPr>
  <p:slideViewPr>
    <p:cSldViewPr>
      <p:cViewPr>
        <p:scale>
          <a:sx n="100" d="100"/>
          <a:sy n="100" d="100"/>
        </p:scale>
        <p:origin x="-50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0EFAD0C0-CEEC-4718-AB0F-D7B916BB6518}">
      <dgm:prSet phldrT="[Text]" custT="1"/>
      <dgm:spPr>
        <a:solidFill>
          <a:srgbClr val="56CF9E"/>
        </a:solidFill>
        <a:ln w="12700">
          <a:solidFill>
            <a:srgbClr val="1D3E61"/>
          </a:solidFill>
        </a:ln>
      </dgm:spPr>
      <dgm:t>
        <a:bodyPr lIns="180000"/>
        <a:lstStyle/>
        <a:p>
          <a:pPr algn="l"/>
          <a:r>
            <a:rPr lang="en-GB" sz="1000" b="0" dirty="0" smtClean="0">
              <a:solidFill>
                <a:schemeClr val="tx1"/>
              </a:solidFill>
            </a:rPr>
            <a:t>Amending CIN triggers and new report </a:t>
          </a:r>
          <a:endParaRPr lang="en-GB" sz="1000" b="0" dirty="0">
            <a:solidFill>
              <a:schemeClr val="bg1"/>
            </a:solidFill>
          </a:endParaRPr>
        </a:p>
      </dgm:t>
    </dgm:pt>
    <dgm:pt modelId="{89DFBBA3-8D79-44BB-948D-83966ADCDFFE}" type="parTrans" cxnId="{233E8E64-99D9-44F3-8B4D-277FEEF09408}">
      <dgm:prSet/>
      <dgm:spPr/>
      <dgm:t>
        <a:bodyPr/>
        <a:lstStyle/>
        <a:p>
          <a:endParaRPr lang="en-GB"/>
        </a:p>
      </dgm:t>
    </dgm:pt>
    <dgm:pt modelId="{1E4BE9AA-2C4D-44F5-9E98-D9FD3B0241C1}" type="sibTrans" cxnId="{233E8E64-99D9-44F3-8B4D-277FEEF09408}">
      <dgm:prSet/>
      <dgm:spPr/>
      <dgm:t>
        <a:bodyPr/>
        <a:lstStyle/>
        <a:p>
          <a:endParaRPr lang="en-GB"/>
        </a:p>
      </dgm:t>
    </dgm:pt>
    <dgm:pt modelId="{07B9E107-715B-4325-A938-38F0F62F3C40}">
      <dgm:prSet phldrT="[Text]" custT="1"/>
      <dgm:spPr>
        <a:solidFill>
          <a:srgbClr val="56CF9E"/>
        </a:solidFill>
        <a:ln w="12700">
          <a:solidFill>
            <a:srgbClr val="1D3E61"/>
          </a:solidFill>
        </a:ln>
      </dgm:spPr>
      <dgm:t>
        <a:bodyPr lIns="180000"/>
        <a:lstStyle/>
        <a:p>
          <a:pPr algn="l"/>
          <a:r>
            <a:rPr lang="en-GB" sz="1000" b="0" dirty="0" smtClean="0">
              <a:solidFill>
                <a:schemeClr val="tx1"/>
              </a:solidFill>
            </a:rPr>
            <a:t>Amending CIN triggers and new report (manual intervention)</a:t>
          </a:r>
          <a:endParaRPr lang="en-GB" sz="1000" b="0" dirty="0">
            <a:solidFill>
              <a:schemeClr val="bg1"/>
            </a:solidFill>
          </a:endParaRPr>
        </a:p>
      </dgm:t>
    </dgm:pt>
    <dgm:pt modelId="{07BC16CD-B810-48C7-BC3F-CE4A8D5A78F6}" type="parTrans" cxnId="{D4AB3784-58E9-4E9D-8C63-1BC413CB2F0B}">
      <dgm:prSet/>
      <dgm:spPr/>
      <dgm:t>
        <a:bodyPr/>
        <a:lstStyle/>
        <a:p>
          <a:endParaRPr lang="en-GB"/>
        </a:p>
      </dgm:t>
    </dgm:pt>
    <dgm:pt modelId="{9AC52F4F-63F0-4A3C-9EB8-83A0CF2F5D9D}" type="sibTrans" cxnId="{D4AB3784-58E9-4E9D-8C63-1BC413CB2F0B}">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08C5BB07-B8E7-4B27-9614-A01EF7158C1A}" type="pres">
      <dgm:prSet presAssocID="{0EFAD0C0-CEEC-4718-AB0F-D7B916BB6518}" presName="parentText" presStyleLbl="node1" presStyleIdx="0" presStyleCnt="2" custScaleY="26393" custLinFactNeighborY="26370">
        <dgm:presLayoutVars>
          <dgm:chMax val="0"/>
          <dgm:bulletEnabled val="1"/>
        </dgm:presLayoutVars>
      </dgm:prSet>
      <dgm:spPr/>
      <dgm:t>
        <a:bodyPr/>
        <a:lstStyle/>
        <a:p>
          <a:endParaRPr lang="en-GB"/>
        </a:p>
      </dgm:t>
    </dgm:pt>
    <dgm:pt modelId="{28C05845-2322-4EF8-BF61-21633A2403E3}" type="pres">
      <dgm:prSet presAssocID="{1E4BE9AA-2C4D-44F5-9E98-D9FD3B0241C1}" presName="spacer" presStyleCnt="0"/>
      <dgm:spPr/>
    </dgm:pt>
    <dgm:pt modelId="{D0CF706D-E66C-4896-A0E7-FB1E481A7937}" type="pres">
      <dgm:prSet presAssocID="{07B9E107-715B-4325-A938-38F0F62F3C40}" presName="parentText" presStyleLbl="node1" presStyleIdx="1" presStyleCnt="2" custScaleY="30618" custLinFactNeighborY="-8058">
        <dgm:presLayoutVars>
          <dgm:chMax val="0"/>
          <dgm:bulletEnabled val="1"/>
        </dgm:presLayoutVars>
      </dgm:prSet>
      <dgm:spPr/>
      <dgm:t>
        <a:bodyPr/>
        <a:lstStyle/>
        <a:p>
          <a:endParaRPr lang="en-GB"/>
        </a:p>
      </dgm:t>
    </dgm:pt>
  </dgm:ptLst>
  <dgm:cxnLst>
    <dgm:cxn modelId="{233E8E64-99D9-44F3-8B4D-277FEEF09408}" srcId="{42841D73-A78F-4002-AF71-D57A414FF688}" destId="{0EFAD0C0-CEEC-4718-AB0F-D7B916BB6518}" srcOrd="0" destOrd="0" parTransId="{89DFBBA3-8D79-44BB-948D-83966ADCDFFE}" sibTransId="{1E4BE9AA-2C4D-44F5-9E98-D9FD3B0241C1}"/>
    <dgm:cxn modelId="{AD3A0AB0-8103-4A21-8417-19E53FFEF222}" type="presOf" srcId="{07B9E107-715B-4325-A938-38F0F62F3C40}" destId="{D0CF706D-E66C-4896-A0E7-FB1E481A7937}" srcOrd="0" destOrd="0" presId="urn:microsoft.com/office/officeart/2005/8/layout/vList2"/>
    <dgm:cxn modelId="{67712D50-2BCA-4566-A65B-BB8E6BD04E55}" type="presOf" srcId="{42841D73-A78F-4002-AF71-D57A414FF688}" destId="{B8DC9AA9-E5F8-4B50-8C8C-C4B3DC9DD898}" srcOrd="0" destOrd="0" presId="urn:microsoft.com/office/officeart/2005/8/layout/vList2"/>
    <dgm:cxn modelId="{D4AB3784-58E9-4E9D-8C63-1BC413CB2F0B}" srcId="{42841D73-A78F-4002-AF71-D57A414FF688}" destId="{07B9E107-715B-4325-A938-38F0F62F3C40}" srcOrd="1" destOrd="0" parTransId="{07BC16CD-B810-48C7-BC3F-CE4A8D5A78F6}" sibTransId="{9AC52F4F-63F0-4A3C-9EB8-83A0CF2F5D9D}"/>
    <dgm:cxn modelId="{12246881-0B19-4D02-85F6-C1EE276BEEC8}" type="presOf" srcId="{0EFAD0C0-CEEC-4718-AB0F-D7B916BB6518}" destId="{08C5BB07-B8E7-4B27-9614-A01EF7158C1A}" srcOrd="0" destOrd="0" presId="urn:microsoft.com/office/officeart/2005/8/layout/vList2"/>
    <dgm:cxn modelId="{93734138-3BA6-4F12-8E18-0706E81CBD72}" type="presParOf" srcId="{B8DC9AA9-E5F8-4B50-8C8C-C4B3DC9DD898}" destId="{08C5BB07-B8E7-4B27-9614-A01EF7158C1A}" srcOrd="0" destOrd="0" presId="urn:microsoft.com/office/officeart/2005/8/layout/vList2"/>
    <dgm:cxn modelId="{B2F0FB68-952A-4735-97EB-2ACF8F2D0D4C}" type="presParOf" srcId="{B8DC9AA9-E5F8-4B50-8C8C-C4B3DC9DD898}" destId="{28C05845-2322-4EF8-BF61-21633A2403E3}" srcOrd="1" destOrd="0" presId="urn:microsoft.com/office/officeart/2005/8/layout/vList2"/>
    <dgm:cxn modelId="{E0780F7E-717E-44C1-8A72-822DF20E9AE9}" type="presParOf" srcId="{B8DC9AA9-E5F8-4B50-8C8C-C4B3DC9DD898}" destId="{D0CF706D-E66C-4896-A0E7-FB1E481A793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56CF9E"/>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C6D0BF87-32C5-4CBF-A40E-D7F1173DFF0F}">
      <dgm:prSet phldrT="[Text]" custT="1"/>
      <dgm:spPr>
        <a:solidFill>
          <a:srgbClr val="56CF9E"/>
        </a:solidFill>
        <a:ln w="12700">
          <a:solidFill>
            <a:srgbClr val="1D3E61"/>
          </a:solidFill>
        </a:ln>
      </dgm:spPr>
      <dgm:t>
        <a:bodyPr/>
        <a:lstStyle/>
        <a:p>
          <a:pPr algn="ctr"/>
          <a:r>
            <a:rPr lang="en-GB" sz="1000" b="1" u="none" dirty="0" smtClean="0">
              <a:solidFill>
                <a:schemeClr val="bg1"/>
              </a:solidFill>
            </a:rPr>
            <a:t>2</a:t>
          </a:r>
          <a:endParaRPr lang="en-GB" sz="1000" b="1" u="none" dirty="0">
            <a:solidFill>
              <a:schemeClr val="bg1"/>
            </a:solidFill>
          </a:endParaRPr>
        </a:p>
      </dgm:t>
    </dgm:pt>
    <dgm:pt modelId="{34AB26D8-E778-45F6-B400-E755F7D649AE}" type="parTrans" cxnId="{F59AA7D4-8586-4849-8ABC-01D311ACFF07}">
      <dgm:prSet/>
      <dgm:spPr/>
      <dgm:t>
        <a:bodyPr/>
        <a:lstStyle/>
        <a:p>
          <a:endParaRPr lang="en-GB"/>
        </a:p>
      </dgm:t>
    </dgm:pt>
    <dgm:pt modelId="{310D87DC-11D8-42E3-B8FE-7E73EB475FE3}" type="sibTrans" cxnId="{F59AA7D4-8586-4849-8ABC-01D311ACFF07}">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2" custScaleY="23839" custLinFactNeighborY="23071">
        <dgm:presLayoutVars>
          <dgm:chMax val="0"/>
          <dgm:bulletEnabled val="1"/>
        </dgm:presLayoutVars>
      </dgm:prSet>
      <dgm:spPr/>
      <dgm:t>
        <a:bodyPr/>
        <a:lstStyle/>
        <a:p>
          <a:endParaRPr lang="en-GB"/>
        </a:p>
      </dgm:t>
    </dgm:pt>
    <dgm:pt modelId="{555F5DE9-273C-4F02-8914-3518A72E72E4}" type="pres">
      <dgm:prSet presAssocID="{CE8861E6-5D59-41DF-95FD-CDAA48B4C25D}" presName="spacer" presStyleCnt="0"/>
      <dgm:spPr/>
    </dgm:pt>
    <dgm:pt modelId="{9AC05C86-5AE6-45B9-83B8-899BB29A6731}" type="pres">
      <dgm:prSet presAssocID="{C6D0BF87-32C5-4CBF-A40E-D7F1173DFF0F}" presName="parentText" presStyleLbl="node1" presStyleIdx="1" presStyleCnt="2" custScaleY="25873">
        <dgm:presLayoutVars>
          <dgm:chMax val="0"/>
          <dgm:bulletEnabled val="1"/>
        </dgm:presLayoutVars>
      </dgm:prSet>
      <dgm:spPr/>
      <dgm:t>
        <a:bodyPr/>
        <a:lstStyle/>
        <a:p>
          <a:endParaRPr lang="en-GB"/>
        </a:p>
      </dgm:t>
    </dgm:pt>
  </dgm:ptLst>
  <dgm:cxnLst>
    <dgm:cxn modelId="{E193028A-A177-4548-8A54-EE2AF67E1EFE}" type="presOf" srcId="{6AA5589C-27D6-46E8-A7FA-6384EB47F98C}" destId="{D7446E82-4703-4D3B-9782-9248EAB3A1B8}"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F59AA7D4-8586-4849-8ABC-01D311ACFF07}" srcId="{42841D73-A78F-4002-AF71-D57A414FF688}" destId="{C6D0BF87-32C5-4CBF-A40E-D7F1173DFF0F}" srcOrd="1" destOrd="0" parTransId="{34AB26D8-E778-45F6-B400-E755F7D649AE}" sibTransId="{310D87DC-11D8-42E3-B8FE-7E73EB475FE3}"/>
    <dgm:cxn modelId="{CD1385EE-D970-4B0C-8280-B5FFCA92C77B}" type="presOf" srcId="{C6D0BF87-32C5-4CBF-A40E-D7F1173DFF0F}" destId="{9AC05C86-5AE6-45B9-83B8-899BB29A6731}" srcOrd="0" destOrd="0" presId="urn:microsoft.com/office/officeart/2005/8/layout/vList2"/>
    <dgm:cxn modelId="{6444ED7C-10AB-43EB-8FE9-AC735BB9B192}" type="presOf" srcId="{42841D73-A78F-4002-AF71-D57A414FF688}" destId="{B8DC9AA9-E5F8-4B50-8C8C-C4B3DC9DD898}" srcOrd="0" destOrd="0" presId="urn:microsoft.com/office/officeart/2005/8/layout/vList2"/>
    <dgm:cxn modelId="{8671072B-261B-4CD6-95FB-B06987F386E8}" type="presParOf" srcId="{B8DC9AA9-E5F8-4B50-8C8C-C4B3DC9DD898}" destId="{D7446E82-4703-4D3B-9782-9248EAB3A1B8}" srcOrd="0" destOrd="0" presId="urn:microsoft.com/office/officeart/2005/8/layout/vList2"/>
    <dgm:cxn modelId="{35FFDC6F-01E4-4F6A-B0C3-536FFFBF31AF}" type="presParOf" srcId="{B8DC9AA9-E5F8-4B50-8C8C-C4B3DC9DD898}" destId="{555F5DE9-273C-4F02-8914-3518A72E72E4}" srcOrd="1" destOrd="0" presId="urn:microsoft.com/office/officeart/2005/8/layout/vList2"/>
    <dgm:cxn modelId="{0BA3885F-BA12-4575-8357-D2F21B30B9B4}" type="presParOf" srcId="{B8DC9AA9-E5F8-4B50-8C8C-C4B3DC9DD898}" destId="{9AC05C86-5AE6-45B9-83B8-899BB29A6731}"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5BB07-B8E7-4B27-9614-A01EF7158C1A}">
      <dsp:nvSpPr>
        <dsp:cNvPr id="0" name=""/>
        <dsp:cNvSpPr/>
      </dsp:nvSpPr>
      <dsp:spPr>
        <a:xfrm>
          <a:off x="0" y="204172"/>
          <a:ext cx="7416824" cy="321150"/>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b="0" kern="1200" dirty="0" smtClean="0">
              <a:solidFill>
                <a:schemeClr val="tx1"/>
              </a:solidFill>
            </a:rPr>
            <a:t>Amending CIN triggers and new report </a:t>
          </a:r>
          <a:endParaRPr lang="en-GB" sz="1000" b="0" kern="1200" dirty="0">
            <a:solidFill>
              <a:schemeClr val="bg1"/>
            </a:solidFill>
          </a:endParaRPr>
        </a:p>
      </dsp:txBody>
      <dsp:txXfrm>
        <a:off x="15677" y="219849"/>
        <a:ext cx="7385470" cy="289796"/>
      </dsp:txXfrm>
    </dsp:sp>
    <dsp:sp modelId="{D0CF706D-E66C-4896-A0E7-FB1E481A7937}">
      <dsp:nvSpPr>
        <dsp:cNvPr id="0" name=""/>
        <dsp:cNvSpPr/>
      </dsp:nvSpPr>
      <dsp:spPr>
        <a:xfrm>
          <a:off x="0" y="648073"/>
          <a:ext cx="7416824" cy="372559"/>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GB" sz="1000" b="0" kern="1200" dirty="0" smtClean="0">
              <a:solidFill>
                <a:schemeClr val="tx1"/>
              </a:solidFill>
            </a:rPr>
            <a:t>Amending CIN triggers and new report (manual intervention)</a:t>
          </a:r>
          <a:endParaRPr lang="en-GB" sz="1000" b="0" kern="1200" dirty="0">
            <a:solidFill>
              <a:schemeClr val="bg1"/>
            </a:solidFill>
          </a:endParaRPr>
        </a:p>
      </dsp:txBody>
      <dsp:txXfrm>
        <a:off x="18187" y="666260"/>
        <a:ext cx="7380450" cy="336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475233"/>
          <a:ext cx="544198" cy="290072"/>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4160" y="489393"/>
        <a:ext cx="515878" cy="261752"/>
      </dsp:txXfrm>
    </dsp:sp>
    <dsp:sp modelId="{9AC05C86-5AE6-45B9-83B8-899BB29A6731}">
      <dsp:nvSpPr>
        <dsp:cNvPr id="0" name=""/>
        <dsp:cNvSpPr/>
      </dsp:nvSpPr>
      <dsp:spPr>
        <a:xfrm>
          <a:off x="0" y="909317"/>
          <a:ext cx="544198" cy="314822"/>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dsp:txBody>
      <dsp:txXfrm>
        <a:off x="15368" y="924685"/>
        <a:ext cx="513462" cy="2840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824534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XRN4692 – </a:t>
            </a:r>
            <a:r>
              <a:rPr lang="en-GB" dirty="0"/>
              <a:t>CSEPs: IGT and GT File Formats (CIN Files) </a:t>
            </a:r>
          </a:p>
        </p:txBody>
      </p:sp>
      <p:sp>
        <p:nvSpPr>
          <p:cNvPr id="3" name="Subtitle 2"/>
          <p:cNvSpPr>
            <a:spLocks noGrp="1"/>
          </p:cNvSpPr>
          <p:nvPr>
            <p:ph type="subTitle" idx="1"/>
          </p:nvPr>
        </p:nvSpPr>
        <p:spPr/>
        <p:txBody>
          <a:bodyPr/>
          <a:lstStyle/>
          <a:p>
            <a:r>
              <a:rPr lang="en-US" dirty="0">
                <a:solidFill>
                  <a:schemeClr val="bg1">
                    <a:lumMod val="50000"/>
                  </a:schemeClr>
                </a:solidFill>
              </a:rPr>
              <a:t>High Level System Solution </a:t>
            </a:r>
            <a:br>
              <a:rPr lang="en-US" dirty="0">
                <a:solidFill>
                  <a:schemeClr val="bg1">
                    <a:lumMod val="50000"/>
                  </a:schemeClr>
                </a:solidFill>
              </a:rPr>
            </a:br>
            <a:r>
              <a:rPr lang="en-US" dirty="0">
                <a:solidFill>
                  <a:schemeClr val="bg1">
                    <a:lumMod val="50000"/>
                  </a:schemeClr>
                </a:solidFill>
              </a:rPr>
              <a:t>Impact Assessment</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1319427173"/>
              </p:ext>
            </p:extLst>
          </p:nvPr>
        </p:nvGraphicFramePr>
        <p:xfrm>
          <a:off x="354124" y="699542"/>
          <a:ext cx="8345978" cy="1853781"/>
        </p:xfrm>
        <a:graphic>
          <a:graphicData uri="http://schemas.openxmlformats.org/drawingml/2006/table">
            <a:tbl>
              <a:tblPr firstRow="1" bandRow="1">
                <a:tableStyleId>{E8B1032C-EA38-4F05-BA0D-38AFFFC7BED3}</a:tableStyleId>
              </a:tblPr>
              <a:tblGrid>
                <a:gridCol w="8345978"/>
              </a:tblGrid>
              <a:tr h="288032">
                <a:tc>
                  <a:txBody>
                    <a:bodyPr/>
                    <a:lstStyle/>
                    <a:p>
                      <a:pPr algn="l"/>
                      <a:r>
                        <a:rPr lang="en-GB" sz="1200" b="1" kern="1200" dirty="0" smtClean="0">
                          <a:solidFill>
                            <a:srgbClr val="3E5AA8"/>
                          </a:solidFill>
                          <a:latin typeface="+mj-lt"/>
                          <a:ea typeface="+mn-ea"/>
                          <a:cs typeface="+mn-cs"/>
                        </a:rPr>
                        <a:t>XRN4692 – CSEPs: IGT and GT File Formats (CIN Files) </a:t>
                      </a:r>
                      <a:endParaRPr lang="en-US" sz="1200" b="1" kern="1200" dirty="0" smtClean="0">
                        <a:solidFill>
                          <a:schemeClr val="accent1"/>
                        </a:solidFill>
                        <a:latin typeface="+mj-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565749">
                <a:tc>
                  <a:txBody>
                    <a:bodyPr/>
                    <a:lstStyle/>
                    <a:p>
                      <a:r>
                        <a:rPr lang="en-GB" sz="1000" kern="1200" dirty="0" smtClean="0">
                          <a:solidFill>
                            <a:schemeClr val="tx1"/>
                          </a:solidFill>
                          <a:effectLst/>
                          <a:latin typeface="+mn-lt"/>
                          <a:ea typeface="+mn-ea"/>
                          <a:cs typeface="+mn-cs"/>
                        </a:rPr>
                        <a:t>Following implementation of Project Nexus on 1</a:t>
                      </a:r>
                      <a:r>
                        <a:rPr lang="en-GB" sz="1000" kern="1200" baseline="30000" dirty="0" smtClean="0">
                          <a:solidFill>
                            <a:schemeClr val="tx1"/>
                          </a:solidFill>
                          <a:effectLst/>
                          <a:latin typeface="+mn-lt"/>
                          <a:ea typeface="+mn-ea"/>
                          <a:cs typeface="+mn-cs"/>
                        </a:rPr>
                        <a:t>st</a:t>
                      </a:r>
                      <a:r>
                        <a:rPr lang="en-GB" sz="1000" kern="1200" dirty="0" smtClean="0">
                          <a:solidFill>
                            <a:schemeClr val="tx1"/>
                          </a:solidFill>
                          <a:effectLst/>
                          <a:latin typeface="+mn-lt"/>
                          <a:ea typeface="+mn-ea"/>
                          <a:cs typeface="+mn-cs"/>
                        </a:rPr>
                        <a:t> June 2017, a number of changes were introduced to the CSEP Creation and Maintenance processes. These allow IGTs to master parent data which is essential to ensure MPRNs can be created within UK Link systems. This shift in responsibility has led to GTs having a lack of control over the true picture of CSEPs connected to their networks and crucially, the offtake demand in a given area, which are crucial for GT monitoring responsibilities. Attempts have been made to focus on improving data quality however these have not yielded significant results. </a:t>
                      </a:r>
                    </a:p>
                    <a:p>
                      <a:r>
                        <a:rPr lang="en-GB" sz="1000" kern="1200" dirty="0" smtClean="0">
                          <a:solidFill>
                            <a:schemeClr val="tx1"/>
                          </a:solidFill>
                          <a:effectLst/>
                          <a:latin typeface="+mn-lt"/>
                          <a:ea typeface="+mn-ea"/>
                          <a:cs typeface="+mn-cs"/>
                        </a:rPr>
                        <a:t> </a:t>
                      </a:r>
                    </a:p>
                    <a:p>
                      <a:r>
                        <a:rPr lang="en-GB" sz="1000" kern="1200" dirty="0" smtClean="0">
                          <a:solidFill>
                            <a:schemeClr val="tx1"/>
                          </a:solidFill>
                          <a:effectLst/>
                          <a:latin typeface="+mn-lt"/>
                          <a:ea typeface="+mn-ea"/>
                          <a:cs typeface="+mn-cs"/>
                        </a:rPr>
                        <a:t>GTs have made it clear that they feel it is now appropriate to change the CSEP processes, having spent several months discussing concerns with IGTs, with the primary aim to support creating good quality information in the first instance, whilst also looking to increase visibility of a number of those key data items between parties</a:t>
                      </a:r>
                      <a:endParaRPr lang="en-GB" sz="500" b="0" kern="120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52387891"/>
              </p:ext>
            </p:extLst>
          </p:nvPr>
        </p:nvGraphicFramePr>
        <p:xfrm>
          <a:off x="395536" y="2787774"/>
          <a:ext cx="8345978" cy="1511280"/>
        </p:xfrm>
        <a:graphic>
          <a:graphicData uri="http://schemas.openxmlformats.org/drawingml/2006/table">
            <a:tbl>
              <a:tblPr firstRow="1" bandRow="1">
                <a:tableStyleId>{E8B1032C-EA38-4F05-BA0D-38AFFFC7BED3}</a:tableStyleId>
              </a:tblPr>
              <a:tblGrid>
                <a:gridCol w="8345978"/>
              </a:tblGrid>
              <a:tr h="20320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236960">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6" name="Diagram 5"/>
          <p:cNvGraphicFramePr/>
          <p:nvPr>
            <p:extLst>
              <p:ext uri="{D42A27DB-BD31-4B8C-83A1-F6EECF244321}">
                <p14:modId xmlns:p14="http://schemas.microsoft.com/office/powerpoint/2010/main" val="2307004158"/>
              </p:ext>
            </p:extLst>
          </p:nvPr>
        </p:nvGraphicFramePr>
        <p:xfrm>
          <a:off x="1187624" y="3075806"/>
          <a:ext cx="7416824" cy="1190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689527212"/>
              </p:ext>
            </p:extLst>
          </p:nvPr>
        </p:nvGraphicFramePr>
        <p:xfrm>
          <a:off x="467544" y="2859782"/>
          <a:ext cx="544198" cy="16561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43254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a:t>
            </a:r>
            <a:r>
              <a:rPr lang="en-US" sz="2400" dirty="0" smtClean="0"/>
              <a:t>1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1352567732"/>
              </p:ext>
            </p:extLst>
          </p:nvPr>
        </p:nvGraphicFramePr>
        <p:xfrm>
          <a:off x="251520" y="555526"/>
          <a:ext cx="8733919" cy="1800200"/>
        </p:xfrm>
        <a:graphic>
          <a:graphicData uri="http://schemas.openxmlformats.org/drawingml/2006/table">
            <a:tbl>
              <a:tblPr firstRow="1" bandRow="1">
                <a:tableStyleId>{E8B1032C-EA38-4F05-BA0D-38AFFFC7BED3}</a:tableStyleId>
              </a:tblPr>
              <a:tblGrid>
                <a:gridCol w="8733919"/>
              </a:tblGrid>
              <a:tr h="324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smtClean="0">
                          <a:solidFill>
                            <a:srgbClr val="3E5AA8"/>
                          </a:solidFill>
                          <a:latin typeface="+mn-lt"/>
                          <a:ea typeface="+mn-ea"/>
                          <a:cs typeface="+mn-cs"/>
                        </a:rPr>
                        <a:t>1 - Amending CIN triggers and new report </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7585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smtClean="0">
                          <a:solidFill>
                            <a:schemeClr val="tx1"/>
                          </a:solidFill>
                          <a:effectLst/>
                          <a:latin typeface="+mj-lt"/>
                          <a:ea typeface="+mn-ea"/>
                          <a:cs typeface="+mn-cs"/>
                        </a:rPr>
                        <a:t>There will be changes made in SAP ISU to modify the critical data items in order to reduce the triggers to create a .CIN file. The crucial data items would be : </a:t>
                      </a:r>
                      <a:r>
                        <a:rPr lang="en-GB" sz="1000" kern="1200" dirty="0" smtClean="0">
                          <a:solidFill>
                            <a:schemeClr val="tx1"/>
                          </a:solidFill>
                          <a:effectLst/>
                          <a:latin typeface="+mj-lt"/>
                          <a:ea typeface="+mn-ea"/>
                          <a:cs typeface="+mn-cs"/>
                        </a:rPr>
                        <a:t>“CSEP Post Town”, “CSEP Postcode Outcode”, “Number of ISEPs”, “LDZ Identifier”, “CSEP Exit Zone Identifier”, “CSEP Connection Max AQ”, “CSEP Connection Max SHQ”, “Condition 16 Max AQ”, “Nested CSEP Indicator”, “Directly Connected CSEP ID”, “Directly Connected CSEP GT Reference Number”, “IGT Short Code”.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smtClean="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smtClean="0">
                          <a:solidFill>
                            <a:schemeClr val="tx1"/>
                          </a:solidFill>
                          <a:effectLst/>
                          <a:latin typeface="+mj-lt"/>
                          <a:ea typeface="+mn-ea"/>
                          <a:cs typeface="+mn-cs"/>
                        </a:rPr>
                        <a:t>A new report needs to be developed to display the successfully matched key data items provided within in the DCI (GT file) and the CIC/CAI (</a:t>
                      </a:r>
                      <a:r>
                        <a:rPr lang="en-GB" sz="1000" kern="1200" dirty="0" err="1" smtClean="0">
                          <a:solidFill>
                            <a:schemeClr val="tx1"/>
                          </a:solidFill>
                          <a:effectLst/>
                          <a:latin typeface="+mj-lt"/>
                          <a:ea typeface="+mn-ea"/>
                          <a:cs typeface="+mn-cs"/>
                        </a:rPr>
                        <a:t>iGT</a:t>
                      </a:r>
                      <a:r>
                        <a:rPr lang="en-GB" sz="1000" kern="1200" dirty="0" smtClean="0">
                          <a:solidFill>
                            <a:schemeClr val="tx1"/>
                          </a:solidFill>
                          <a:effectLst/>
                          <a:latin typeface="+mj-lt"/>
                          <a:ea typeface="+mn-ea"/>
                          <a:cs typeface="+mn-cs"/>
                        </a:rPr>
                        <a:t> file) and sent</a:t>
                      </a:r>
                      <a:r>
                        <a:rPr lang="en-GB" sz="1000" kern="1200" baseline="0" dirty="0" smtClean="0">
                          <a:solidFill>
                            <a:schemeClr val="tx1"/>
                          </a:solidFill>
                          <a:effectLst/>
                          <a:latin typeface="+mj-lt"/>
                          <a:ea typeface="+mn-ea"/>
                          <a:cs typeface="+mn-cs"/>
                        </a:rPr>
                        <a:t> to GTs and </a:t>
                      </a:r>
                      <a:r>
                        <a:rPr lang="en-GB" sz="1000" kern="1200" baseline="0" dirty="0" err="1" smtClean="0">
                          <a:solidFill>
                            <a:schemeClr val="tx1"/>
                          </a:solidFill>
                          <a:effectLst/>
                          <a:latin typeface="+mj-lt"/>
                          <a:ea typeface="+mn-ea"/>
                          <a:cs typeface="+mn-cs"/>
                        </a:rPr>
                        <a:t>iGTs</a:t>
                      </a:r>
                      <a:r>
                        <a:rPr lang="en-GB" sz="1000" kern="1200" dirty="0" smtClean="0">
                          <a:solidFill>
                            <a:schemeClr val="tx1"/>
                          </a:solidFill>
                          <a:effectLst/>
                          <a:latin typeface="+mj-lt"/>
                          <a:ea typeface="+mn-ea"/>
                          <a:cs typeface="+mn-cs"/>
                        </a:rPr>
                        <a:t>. Data items to include: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GT Short Code, IGT Short Code,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GT Reference Number,</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IGT Project Reference,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CSEP ID,</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CSEP Status, CSEP Effective Date.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05269231"/>
              </p:ext>
            </p:extLst>
          </p:nvPr>
        </p:nvGraphicFramePr>
        <p:xfrm>
          <a:off x="259589" y="2417622"/>
          <a:ext cx="5275501" cy="1956122"/>
        </p:xfrm>
        <a:graphic>
          <a:graphicData uri="http://schemas.openxmlformats.org/drawingml/2006/table">
            <a:tbl>
              <a:tblPr firstRow="1" bandRow="1">
                <a:tableStyleId>{E8B1032C-EA38-4F05-BA0D-38AFFFC7BED3}</a:tableStyleId>
              </a:tblPr>
              <a:tblGrid>
                <a:gridCol w="5275501"/>
              </a:tblGrid>
              <a:tr h="272526">
                <a:tc>
                  <a:txBody>
                    <a:bodyPr/>
                    <a:lstStyle/>
                    <a:p>
                      <a:pPr algn="l"/>
                      <a:r>
                        <a:rPr lang="en-GB" sz="1200" dirty="0" smtClean="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81802">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9592547"/>
              </p:ext>
            </p:extLst>
          </p:nvPr>
        </p:nvGraphicFramePr>
        <p:xfrm>
          <a:off x="5524079" y="2420368"/>
          <a:ext cx="3477334" cy="1954035"/>
        </p:xfrm>
        <a:graphic>
          <a:graphicData uri="http://schemas.openxmlformats.org/drawingml/2006/table">
            <a:tbl>
              <a:tblPr firstRow="1" bandRow="1">
                <a:tableStyleId>{E8B1032C-EA38-4F05-BA0D-38AFFFC7BED3}</a:tableStyleId>
              </a:tblPr>
              <a:tblGrid>
                <a:gridCol w="3477334"/>
              </a:tblGrid>
              <a:tr h="256627">
                <a:tc>
                  <a:txBody>
                    <a:bodyPr/>
                    <a:lstStyle/>
                    <a:p>
                      <a:pPr algn="l"/>
                      <a:r>
                        <a:rPr lang="en-GB" sz="1100" dirty="0" smtClean="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9495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bg1">
                              <a:lumMod val="50000"/>
                            </a:schemeClr>
                          </a:solidFill>
                          <a:latin typeface="+mn-lt"/>
                          <a:ea typeface="+mn-ea"/>
                          <a:cs typeface="+mn-cs"/>
                        </a:rPr>
                        <a:t>Market</a:t>
                      </a:r>
                      <a:r>
                        <a:rPr lang="en-GB" sz="1000" kern="1200" baseline="0" dirty="0" smtClean="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Performance Testing will not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No changes in Batch timings are anticipated as CIN is executed after the last batch runs of CIC/CAI and DCI.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Frequency of the new report yet to be confirmed.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Positive Report format yet to be confirmed with the data items to be shared with GTs and </a:t>
                      </a:r>
                      <a:r>
                        <a:rPr lang="en-GB" sz="1000" b="0" kern="1200" baseline="0" dirty="0" err="1" smtClean="0">
                          <a:solidFill>
                            <a:schemeClr val="bg1">
                              <a:lumMod val="50000"/>
                            </a:schemeClr>
                          </a:solidFill>
                          <a:latin typeface="+mn-lt"/>
                          <a:ea typeface="+mn-ea"/>
                          <a:cs typeface="+mn-cs"/>
                        </a:rPr>
                        <a:t>iGTs</a:t>
                      </a:r>
                      <a:r>
                        <a:rPr lang="en-GB" sz="1000" b="0" kern="1200" baseline="0" dirty="0" smtClean="0">
                          <a:solidFill>
                            <a:schemeClr val="bg1">
                              <a:lumMod val="50000"/>
                            </a:schemeClr>
                          </a:solidFill>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Current CSEP Status needs to be reported in the positive match report if all the attributes match.</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0957928"/>
              </p:ext>
            </p:extLst>
          </p:nvPr>
        </p:nvGraphicFramePr>
        <p:xfrm>
          <a:off x="251520" y="4443958"/>
          <a:ext cx="8345979" cy="559264"/>
        </p:xfrm>
        <a:graphic>
          <a:graphicData uri="http://schemas.openxmlformats.org/drawingml/2006/table">
            <a:tbl>
              <a:tblPr firstRow="1" bandRow="1">
                <a:tableStyleId>{E8B1032C-EA38-4F05-BA0D-38AFFFC7BED3}</a:tableStyleId>
              </a:tblPr>
              <a:tblGrid>
                <a:gridCol w="2781993"/>
                <a:gridCol w="2781993"/>
                <a:gridCol w="2781993"/>
              </a:tblGrid>
              <a:tr h="288000">
                <a:tc>
                  <a:txBody>
                    <a:bodyPr/>
                    <a:lstStyle/>
                    <a:p>
                      <a:pPr algn="ctr"/>
                      <a:r>
                        <a:rPr lang="en-GB" sz="1200" dirty="0" smtClean="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71264">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Major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25,000 -35,000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12" name="Rectangle 11">
            <a:extLst>
              <a:ext uri="{FF2B5EF4-FFF2-40B4-BE49-F238E27FC236}">
                <a16:creationId xmlns:a16="http://schemas.microsoft.com/office/drawing/2014/main" xmlns="" id="{A181D1D2-942F-43B0-9372-71DE2B5DD4D2}"/>
              </a:ext>
            </a:extLst>
          </p:cNvPr>
          <p:cNvSpPr/>
          <p:nvPr/>
        </p:nvSpPr>
        <p:spPr>
          <a:xfrm>
            <a:off x="424110" y="3304611"/>
            <a:ext cx="877189"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Marketflow</a:t>
            </a:r>
          </a:p>
        </p:txBody>
      </p:sp>
      <p:sp>
        <p:nvSpPr>
          <p:cNvPr id="13" name="Rectangle 12">
            <a:extLst>
              <a:ext uri="{FF2B5EF4-FFF2-40B4-BE49-F238E27FC236}">
                <a16:creationId xmlns:a16="http://schemas.microsoft.com/office/drawing/2014/main" xmlns="" id="{A181D1D2-942F-43B0-9372-71DE2B5DD4D2}"/>
              </a:ext>
            </a:extLst>
          </p:cNvPr>
          <p:cNvSpPr/>
          <p:nvPr/>
        </p:nvSpPr>
        <p:spPr>
          <a:xfrm>
            <a:off x="1720347" y="3293928"/>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PO</a:t>
            </a:r>
          </a:p>
        </p:txBody>
      </p:sp>
      <p:sp>
        <p:nvSpPr>
          <p:cNvPr id="14" name="Rectangle 13">
            <a:extLst>
              <a:ext uri="{FF2B5EF4-FFF2-40B4-BE49-F238E27FC236}">
                <a16:creationId xmlns:a16="http://schemas.microsoft.com/office/drawing/2014/main" xmlns="" id="{A181D1D2-942F-43B0-9372-71DE2B5DD4D2}"/>
              </a:ext>
            </a:extLst>
          </p:cNvPr>
          <p:cNvSpPr/>
          <p:nvPr/>
        </p:nvSpPr>
        <p:spPr>
          <a:xfrm>
            <a:off x="3016491" y="3293928"/>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ISU</a:t>
            </a:r>
          </a:p>
        </p:txBody>
      </p:sp>
      <p:sp>
        <p:nvSpPr>
          <p:cNvPr id="15" name="Rectangle 14">
            <a:extLst>
              <a:ext uri="{FF2B5EF4-FFF2-40B4-BE49-F238E27FC236}">
                <a16:creationId xmlns:a16="http://schemas.microsoft.com/office/drawing/2014/main" xmlns="" id="{A181D1D2-942F-43B0-9372-71DE2B5DD4D2}"/>
              </a:ext>
            </a:extLst>
          </p:cNvPr>
          <p:cNvSpPr/>
          <p:nvPr/>
        </p:nvSpPr>
        <p:spPr>
          <a:xfrm>
            <a:off x="3028712" y="272854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a16="http://schemas.microsoft.com/office/drawing/2014/main" xmlns="" id="{A181D1D2-942F-43B0-9372-71DE2B5DD4D2}"/>
              </a:ext>
            </a:extLst>
          </p:cNvPr>
          <p:cNvSpPr/>
          <p:nvPr/>
        </p:nvSpPr>
        <p:spPr>
          <a:xfrm>
            <a:off x="3028712" y="39526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a16="http://schemas.microsoft.com/office/drawing/2014/main" xmlns="" id="{A181D1D2-942F-43B0-9372-71DE2B5DD4D2}"/>
              </a:ext>
            </a:extLst>
          </p:cNvPr>
          <p:cNvSpPr/>
          <p:nvPr/>
        </p:nvSpPr>
        <p:spPr>
          <a:xfrm>
            <a:off x="4312635" y="3294479"/>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a16="http://schemas.microsoft.com/office/drawing/2014/main" xmlns="" id="{A181D1D2-942F-43B0-9372-71DE2B5DD4D2}"/>
              </a:ext>
            </a:extLst>
          </p:cNvPr>
          <p:cNvSpPr/>
          <p:nvPr/>
        </p:nvSpPr>
        <p:spPr>
          <a:xfrm>
            <a:off x="4312635" y="39526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01300" y="3395626"/>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396177"/>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396177"/>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4120672"/>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694511"/>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3054564"/>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xmlns="" id="{A181D1D2-942F-43B0-9372-71DE2B5DD4D2}"/>
              </a:ext>
            </a:extLst>
          </p:cNvPr>
          <p:cNvSpPr/>
          <p:nvPr/>
        </p:nvSpPr>
        <p:spPr>
          <a:xfrm>
            <a:off x="1720347" y="394451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598606" y="4112507"/>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 xmlns:a16="http://schemas.microsoft.com/office/drawing/2014/main" id="{A181D1D2-942F-43B0-9372-71DE2B5DD4D2}"/>
              </a:ext>
            </a:extLst>
          </p:cNvPr>
          <p:cNvSpPr/>
          <p:nvPr/>
        </p:nvSpPr>
        <p:spPr>
          <a:xfrm>
            <a:off x="395536" y="2792546"/>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smtClean="0">
                <a:solidFill>
                  <a:srgbClr val="3E5AA8"/>
                </a:solidFill>
              </a:rPr>
              <a:t>Impact</a:t>
            </a:r>
            <a:endParaRPr lang="en-GB" sz="800" i="1" u="sng" dirty="0">
              <a:solidFill>
                <a:srgbClr val="3E5AA8"/>
              </a:solidFill>
            </a:endParaRPr>
          </a:p>
        </p:txBody>
      </p:sp>
      <p:grpSp>
        <p:nvGrpSpPr>
          <p:cNvPr id="34" name="Group 33"/>
          <p:cNvGrpSpPr/>
          <p:nvPr/>
        </p:nvGrpSpPr>
        <p:grpSpPr>
          <a:xfrm>
            <a:off x="8460432" y="195486"/>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567594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1 - System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2566856363"/>
              </p:ext>
            </p:extLst>
          </p:nvPr>
        </p:nvGraphicFramePr>
        <p:xfrm>
          <a:off x="179510" y="771550"/>
          <a:ext cx="8805929" cy="4267194"/>
        </p:xfrm>
        <a:graphic>
          <a:graphicData uri="http://schemas.openxmlformats.org/drawingml/2006/table">
            <a:tbl>
              <a:tblPr firstRow="1" bandRow="1">
                <a:tableStyleId>{5940675A-B579-460E-94D1-54222C63F5DA}</a:tableStyleId>
              </a:tblPr>
              <a:tblGrid>
                <a:gridCol w="1800202"/>
                <a:gridCol w="1224136"/>
                <a:gridCol w="1080120"/>
                <a:gridCol w="792088"/>
                <a:gridCol w="1008112"/>
                <a:gridCol w="648072"/>
                <a:gridCol w="1080120"/>
                <a:gridCol w="1173079"/>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smtClean="0">
                          <a:solidFill>
                            <a:srgbClr val="3E5AA8"/>
                          </a:solidFill>
                        </a:rPr>
                        <a:t>Interface</a:t>
                      </a:r>
                    </a:p>
                  </a:txBody>
                  <a:tcPr anchor="ctr">
                    <a:solidFill>
                      <a:srgbClr val="FCBC55"/>
                    </a:solidFill>
                  </a:tcPr>
                </a:tc>
                <a:tc>
                  <a:txBody>
                    <a:bodyPr/>
                    <a:lstStyle/>
                    <a:p>
                      <a:pPr algn="ctr"/>
                      <a:r>
                        <a:rPr lang="en-GB" sz="800" b="1" dirty="0" smtClean="0">
                          <a:solidFill>
                            <a:srgbClr val="3E5AA8"/>
                          </a:solidFill>
                        </a:rPr>
                        <a:t>Conversion</a:t>
                      </a:r>
                    </a:p>
                  </a:txBody>
                  <a:tcPr anchor="ctr">
                    <a:solidFill>
                      <a:srgbClr val="FCBC55"/>
                    </a:solidFill>
                  </a:tcPr>
                </a:tc>
                <a:tc>
                  <a:txBody>
                    <a:bodyPr/>
                    <a:lstStyle/>
                    <a:p>
                      <a:pPr algn="ctr"/>
                      <a:r>
                        <a:rPr lang="en-GB" sz="800" b="1" dirty="0" smtClean="0">
                          <a:solidFill>
                            <a:srgbClr val="3E5AA8"/>
                          </a:solidFill>
                        </a:rPr>
                        <a:t>Enhancements</a:t>
                      </a:r>
                    </a:p>
                  </a:txBody>
                  <a:tcPr anchor="ctr">
                    <a:solidFill>
                      <a:srgbClr val="FCBC55"/>
                    </a:solidFill>
                  </a:tcPr>
                </a:tc>
                <a:tc>
                  <a:txBody>
                    <a:bodyPr/>
                    <a:lstStyle/>
                    <a:p>
                      <a:pPr algn="ctr"/>
                      <a:r>
                        <a:rPr lang="en-GB" sz="800" b="1" dirty="0" smtClean="0">
                          <a:solidFill>
                            <a:srgbClr val="3E5AA8"/>
                          </a:solidFill>
                        </a:rPr>
                        <a:t>Forms</a:t>
                      </a:r>
                    </a:p>
                  </a:txBody>
                  <a:tcPr anchor="ctr">
                    <a:solidFill>
                      <a:srgbClr val="FCBC55"/>
                    </a:solidFill>
                  </a:tcPr>
                </a:tc>
                <a:tc>
                  <a:txBody>
                    <a:bodyPr/>
                    <a:lstStyle/>
                    <a:p>
                      <a:pPr algn="ctr"/>
                      <a:r>
                        <a:rPr lang="en-GB" sz="800" b="1" dirty="0" smtClean="0">
                          <a:solidFill>
                            <a:srgbClr val="3E5AA8"/>
                          </a:solidFill>
                        </a:rPr>
                        <a:t>Workflow</a:t>
                      </a:r>
                    </a:p>
                  </a:txBody>
                  <a:tcPr anchor="ctr">
                    <a:solidFill>
                      <a:srgbClr val="FCBC55"/>
                    </a:solidFill>
                  </a:tcPr>
                </a:tc>
                <a:tc>
                  <a:txBody>
                    <a:bodyPr/>
                    <a:lstStyle/>
                    <a:p>
                      <a:pPr algn="ctr"/>
                      <a:r>
                        <a:rPr lang="en-GB" sz="800" b="1" dirty="0" smtClean="0">
                          <a:solidFill>
                            <a:srgbClr val="3E5AA8"/>
                          </a:solidFill>
                        </a:rPr>
                        <a:t>Data Migration </a:t>
                      </a:r>
                    </a:p>
                  </a:txBody>
                  <a:tcPr anchor="ctr">
                    <a:solidFill>
                      <a:srgbClr val="FCBC55"/>
                    </a:solidFill>
                  </a:tcPr>
                </a:tc>
              </a:tr>
              <a:tr h="282857">
                <a:tc>
                  <a:txBody>
                    <a:bodyPr/>
                    <a:lstStyle/>
                    <a:p>
                      <a:pPr algn="r"/>
                      <a:r>
                        <a:rPr lang="en-GB" sz="800" b="1" dirty="0" smtClean="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algn="ctr"/>
                      <a:r>
                        <a:rPr lang="en-GB" sz="800" dirty="0" smtClean="0"/>
                        <a:t>SAP ISU/SAP PO/ AMT</a:t>
                      </a:r>
                      <a:endParaRPr lang="en-GB" sz="800" dirty="0"/>
                    </a:p>
                  </a:txBody>
                  <a:tcPr anchor="ctr"/>
                </a:tc>
                <a:tc>
                  <a:txBody>
                    <a:bodyPr/>
                    <a:lstStyle/>
                    <a:p>
                      <a:pPr algn="ctr"/>
                      <a:r>
                        <a:rPr lang="en-GB" sz="800" dirty="0" smtClean="0"/>
                        <a:t>SAP ISU</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GB" sz="800" b="1" dirty="0" smtClean="0">
                          <a:solidFill>
                            <a:schemeClr val="accent1"/>
                          </a:solidFill>
                        </a:rPr>
                        <a:t>Impacted Process Areas:</a:t>
                      </a:r>
                    </a:p>
                  </a:txBody>
                  <a:tcPr anchor="ctr">
                    <a:solidFill>
                      <a:srgbClr val="84B8DA"/>
                    </a:solidFill>
                  </a:tcPr>
                </a:tc>
                <a:tc>
                  <a:txBody>
                    <a:bodyPr/>
                    <a:lstStyle/>
                    <a:p>
                      <a:pPr algn="ctr"/>
                      <a:r>
                        <a:rPr lang="en-GB" sz="800" dirty="0" smtClean="0"/>
                        <a:t>SPA</a:t>
                      </a:r>
                      <a:endParaRPr lang="en-GB" sz="800" dirty="0"/>
                    </a:p>
                  </a:txBody>
                  <a:tcPr anchor="ctr"/>
                </a:tc>
                <a:tc>
                  <a:txBody>
                    <a:bodyPr/>
                    <a:lstStyle/>
                    <a:p>
                      <a:pPr algn="ctr"/>
                      <a:r>
                        <a:rPr lang="en-GB" sz="800" dirty="0" smtClean="0"/>
                        <a:t>SPA</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US" sz="800" b="1" dirty="0" smtClean="0">
                          <a:solidFill>
                            <a:schemeClr val="accent1"/>
                          </a:solidFill>
                        </a:rPr>
                        <a:t>Complexity Level (per RICEFW item):</a:t>
                      </a:r>
                    </a:p>
                  </a:txBody>
                  <a:tcPr anchor="ctr">
                    <a:solidFill>
                      <a:srgbClr val="84B8DA"/>
                    </a:solidFill>
                  </a:tcPr>
                </a:tc>
                <a:tc>
                  <a:txBody>
                    <a:bodyPr/>
                    <a:lstStyle/>
                    <a:p>
                      <a:pPr algn="ctr"/>
                      <a:r>
                        <a:rPr lang="en-GB" sz="800" dirty="0" smtClean="0"/>
                        <a:t>Medium</a:t>
                      </a:r>
                      <a:endParaRPr lang="en-GB" sz="800" dirty="0"/>
                    </a:p>
                  </a:txBody>
                  <a:tcPr anchor="ctr"/>
                </a:tc>
                <a:tc>
                  <a:txBody>
                    <a:bodyPr/>
                    <a:lstStyle/>
                    <a:p>
                      <a:pPr algn="ctr"/>
                      <a:r>
                        <a:rPr lang="en-GB" sz="800" dirty="0" smtClean="0"/>
                        <a:t>Medium</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r>
              <a:tr h="1048397">
                <a:tc>
                  <a:txBody>
                    <a:bodyPr/>
                    <a:lstStyle/>
                    <a:p>
                      <a:pPr algn="r"/>
                      <a:r>
                        <a:rPr lang="en-GB" sz="800" b="1" dirty="0" smtClean="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algn="ctr"/>
                      <a:r>
                        <a:rPr lang="en-GB" sz="800" kern="1200" dirty="0" smtClean="0">
                          <a:solidFill>
                            <a:schemeClr val="tx1"/>
                          </a:solidFill>
                          <a:effectLst/>
                          <a:latin typeface="+mn-lt"/>
                          <a:ea typeface="+mn-ea"/>
                          <a:cs typeface="+mn-cs"/>
                        </a:rPr>
                        <a:t>A new report needs to be developed to display the successfully matched key data items provided within in the DCI (GT file) and the CIC/CAI (</a:t>
                      </a:r>
                      <a:r>
                        <a:rPr lang="en-GB" sz="800" kern="1200" dirty="0" err="1" smtClean="0">
                          <a:solidFill>
                            <a:schemeClr val="tx1"/>
                          </a:solidFill>
                          <a:effectLst/>
                          <a:latin typeface="+mn-lt"/>
                          <a:ea typeface="+mn-ea"/>
                          <a:cs typeface="+mn-cs"/>
                        </a:rPr>
                        <a:t>iGT</a:t>
                      </a:r>
                      <a:r>
                        <a:rPr lang="en-GB" sz="800" kern="1200" dirty="0" smtClean="0">
                          <a:solidFill>
                            <a:schemeClr val="tx1"/>
                          </a:solidFill>
                          <a:effectLst/>
                          <a:latin typeface="+mn-lt"/>
                          <a:ea typeface="+mn-ea"/>
                          <a:cs typeface="+mn-cs"/>
                        </a:rPr>
                        <a:t> file).</a:t>
                      </a:r>
                      <a:endParaRPr lang="en-GB" sz="60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lang="en-GB" sz="800" kern="1200" baseline="0" dirty="0" smtClean="0">
                          <a:solidFill>
                            <a:schemeClr val="tx1"/>
                          </a:solidFill>
                          <a:latin typeface="+mn-lt"/>
                          <a:ea typeface="+mn-ea"/>
                          <a:cs typeface="+mn-cs"/>
                        </a:rPr>
                        <a:t>Triggers to create CIN file to be limited to critical data items. </a:t>
                      </a:r>
                      <a:endParaRPr lang="en-GB" sz="800" kern="1200" baseline="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400">
                <a:tc>
                  <a:txBody>
                    <a:bodyPr/>
                    <a:lstStyle/>
                    <a:p>
                      <a:pPr algn="r"/>
                      <a:endParaRPr lang="en-GB" sz="800" b="1" dirty="0" smtClean="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BW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PO / 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DES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CMS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AMT</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API</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r>
              <a:tr h="216000">
                <a:tc>
                  <a:txBody>
                    <a:bodyPr/>
                    <a:lstStyle/>
                    <a:p>
                      <a:pPr algn="r"/>
                      <a:r>
                        <a:rPr lang="en-GB" sz="800" b="1" dirty="0" smtClean="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US" sz="800" b="1" dirty="0" smtClean="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bl>
          </a:graphicData>
        </a:graphic>
      </p:graphicFrame>
      <p:grpSp>
        <p:nvGrpSpPr>
          <p:cNvPr id="5" name="Group 4"/>
          <p:cNvGrpSpPr/>
          <p:nvPr/>
        </p:nvGrpSpPr>
        <p:grpSpPr>
          <a:xfrm>
            <a:off x="8460432" y="19548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335854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1</a:t>
            </a:r>
            <a:r>
              <a:rPr lang="en-GB" dirty="0" smtClean="0"/>
              <a:t> </a:t>
            </a:r>
            <a:r>
              <a:rPr lang="en-GB" dirty="0"/>
              <a:t>- Process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2174049957"/>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0" kern="1200" dirty="0" smtClean="0">
                          <a:solidFill>
                            <a:schemeClr val="bg1">
                              <a:lumMod val="50000"/>
                            </a:schemeClr>
                          </a:solidFill>
                          <a:latin typeface="+mn-lt"/>
                          <a:ea typeface="+mn-ea"/>
                          <a:cs typeface="+mn-cs"/>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smtClean="0">
                          <a:solidFill>
                            <a:schemeClr val="bg1">
                              <a:lumMod val="65000"/>
                            </a:schemeClr>
                          </a:solidFill>
                          <a:latin typeface="Arial" panose="020B0604020202020204" pitchFamily="34" charset="0"/>
                          <a:ea typeface="+mn-ea"/>
                          <a:cs typeface="Arial" panose="020B0604020202020204" pitchFamily="34" charset="0"/>
                        </a:rPr>
                        <a:t>n/a / H / M / L</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smtClean="0">
                          <a:solidFill>
                            <a:schemeClr val="bg1">
                              <a:lumMod val="65000"/>
                            </a:schemeClr>
                          </a:solidFill>
                          <a:latin typeface="Arial" panose="020B0604020202020204" pitchFamily="34" charset="0"/>
                          <a:ea typeface="+mn-ea"/>
                          <a:cs typeface="Arial" panose="020B0604020202020204" pitchFamily="34" charset="0"/>
                        </a:rPr>
                        <a:t>n/a / H / M / L</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234414"/>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015947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2</a:t>
            </a:r>
            <a:r>
              <a:rPr lang="en-US" sz="2400" dirty="0" smtClean="0"/>
              <a:t>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26936620"/>
              </p:ext>
            </p:extLst>
          </p:nvPr>
        </p:nvGraphicFramePr>
        <p:xfrm>
          <a:off x="251520" y="555526"/>
          <a:ext cx="8733919" cy="1800200"/>
        </p:xfrm>
        <a:graphic>
          <a:graphicData uri="http://schemas.openxmlformats.org/drawingml/2006/table">
            <a:tbl>
              <a:tblPr firstRow="1" bandRow="1">
                <a:tableStyleId>{E8B1032C-EA38-4F05-BA0D-38AFFFC7BED3}</a:tableStyleId>
              </a:tblPr>
              <a:tblGrid>
                <a:gridCol w="8733919"/>
              </a:tblGrid>
              <a:tr h="3243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smtClean="0">
                          <a:solidFill>
                            <a:srgbClr val="3E5AA8"/>
                          </a:solidFill>
                          <a:latin typeface="+mn-lt"/>
                          <a:ea typeface="+mn-ea"/>
                          <a:cs typeface="+mn-cs"/>
                        </a:rPr>
                        <a:t>1 - Amending CIN triggers and new report (manual intervention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7585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smtClean="0">
                          <a:solidFill>
                            <a:schemeClr val="tx1"/>
                          </a:solidFill>
                          <a:effectLst/>
                          <a:latin typeface="+mj-lt"/>
                          <a:ea typeface="+mn-ea"/>
                          <a:cs typeface="+mn-cs"/>
                        </a:rPr>
                        <a:t>There will be changes made in SAP ISU to modify the critical data items in order to reduce the triggers to create a .CIN file. The crucial data items would be : </a:t>
                      </a:r>
                      <a:r>
                        <a:rPr lang="en-GB" sz="1000" kern="1200" dirty="0" smtClean="0">
                          <a:solidFill>
                            <a:schemeClr val="tx1"/>
                          </a:solidFill>
                          <a:effectLst/>
                          <a:latin typeface="+mj-lt"/>
                          <a:ea typeface="+mn-ea"/>
                          <a:cs typeface="+mn-cs"/>
                        </a:rPr>
                        <a:t>“CSEP Post Town”, “CSEP Postcode Outcode”, “Number of ISEPs”, “LDZ Identifier”, “CSEP Exit Zone Identifier”, “CSEP Connection Max AQ”, “CSEP Connection Max SHQ”, “Condition 16 Max AQ”, “Nested CSEP Indicator”, “Directly Connected CSEP ID”, “Directly Connected CSEP GT Reference Number”, “IGT Short Code”.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kern="1200" dirty="0" smtClean="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smtClean="0">
                          <a:solidFill>
                            <a:schemeClr val="tx1"/>
                          </a:solidFill>
                          <a:effectLst/>
                          <a:latin typeface="+mj-lt"/>
                          <a:ea typeface="+mn-ea"/>
                          <a:cs typeface="+mn-cs"/>
                        </a:rPr>
                        <a:t>A new report needs to be developed to display the successfully matched key data items provided within in the DCI (GT file) and the CIC/CAI (</a:t>
                      </a:r>
                      <a:r>
                        <a:rPr lang="en-GB" sz="1000" kern="1200" dirty="0" err="1" smtClean="0">
                          <a:solidFill>
                            <a:schemeClr val="tx1"/>
                          </a:solidFill>
                          <a:effectLst/>
                          <a:latin typeface="+mj-lt"/>
                          <a:ea typeface="+mn-ea"/>
                          <a:cs typeface="+mn-cs"/>
                        </a:rPr>
                        <a:t>iGT</a:t>
                      </a:r>
                      <a:r>
                        <a:rPr lang="en-GB" sz="1000" kern="1200" dirty="0" smtClean="0">
                          <a:solidFill>
                            <a:schemeClr val="tx1"/>
                          </a:solidFill>
                          <a:effectLst/>
                          <a:latin typeface="+mj-lt"/>
                          <a:ea typeface="+mn-ea"/>
                          <a:cs typeface="+mn-cs"/>
                        </a:rPr>
                        <a:t> file) and sent</a:t>
                      </a:r>
                      <a:r>
                        <a:rPr lang="en-GB" sz="1000" kern="1200" baseline="0" dirty="0" smtClean="0">
                          <a:solidFill>
                            <a:schemeClr val="tx1"/>
                          </a:solidFill>
                          <a:effectLst/>
                          <a:latin typeface="+mj-lt"/>
                          <a:ea typeface="+mn-ea"/>
                          <a:cs typeface="+mn-cs"/>
                        </a:rPr>
                        <a:t> to GTs and </a:t>
                      </a:r>
                      <a:r>
                        <a:rPr lang="en-GB" sz="1000" kern="1200" baseline="0" dirty="0" err="1" smtClean="0">
                          <a:solidFill>
                            <a:schemeClr val="tx1"/>
                          </a:solidFill>
                          <a:effectLst/>
                          <a:latin typeface="+mj-lt"/>
                          <a:ea typeface="+mn-ea"/>
                          <a:cs typeface="+mn-cs"/>
                        </a:rPr>
                        <a:t>iGTs</a:t>
                      </a:r>
                      <a:r>
                        <a:rPr lang="en-GB" sz="1000" kern="1200" dirty="0" smtClean="0">
                          <a:solidFill>
                            <a:schemeClr val="tx1"/>
                          </a:solidFill>
                          <a:effectLst/>
                          <a:latin typeface="+mj-lt"/>
                          <a:ea typeface="+mn-ea"/>
                          <a:cs typeface="+mn-cs"/>
                        </a:rPr>
                        <a:t>. Data items to include: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GT Short Code, IGT Short Code,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GT Reference Number,</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IGT Project Reference,</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CSEP ID,</a:t>
                      </a:r>
                      <a:r>
                        <a:rPr lang="en-GB" sz="1000" kern="1200" baseline="0" dirty="0" smtClean="0">
                          <a:solidFill>
                            <a:schemeClr val="tx1"/>
                          </a:solidFill>
                          <a:effectLst/>
                          <a:latin typeface="+mj-lt"/>
                          <a:ea typeface="+mn-ea"/>
                          <a:cs typeface="+mn-cs"/>
                        </a:rPr>
                        <a:t> </a:t>
                      </a:r>
                      <a:r>
                        <a:rPr lang="en-GB" sz="1000" kern="1200" dirty="0" smtClean="0">
                          <a:solidFill>
                            <a:schemeClr val="tx1"/>
                          </a:solidFill>
                          <a:effectLst/>
                          <a:latin typeface="+mj-lt"/>
                          <a:ea typeface="+mn-ea"/>
                          <a:cs typeface="+mn-cs"/>
                        </a:rPr>
                        <a:t>CSEP Status, CSEP Effective Date.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58120649"/>
              </p:ext>
            </p:extLst>
          </p:nvPr>
        </p:nvGraphicFramePr>
        <p:xfrm>
          <a:off x="259589" y="2417622"/>
          <a:ext cx="5275501" cy="1956122"/>
        </p:xfrm>
        <a:graphic>
          <a:graphicData uri="http://schemas.openxmlformats.org/drawingml/2006/table">
            <a:tbl>
              <a:tblPr firstRow="1" bandRow="1">
                <a:tableStyleId>{E8B1032C-EA38-4F05-BA0D-38AFFFC7BED3}</a:tableStyleId>
              </a:tblPr>
              <a:tblGrid>
                <a:gridCol w="5275501"/>
              </a:tblGrid>
              <a:tr h="272526">
                <a:tc>
                  <a:txBody>
                    <a:bodyPr/>
                    <a:lstStyle/>
                    <a:p>
                      <a:pPr algn="l"/>
                      <a:r>
                        <a:rPr lang="en-GB" sz="1200" dirty="0" smtClean="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81802">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6208430"/>
              </p:ext>
            </p:extLst>
          </p:nvPr>
        </p:nvGraphicFramePr>
        <p:xfrm>
          <a:off x="5524079" y="2420368"/>
          <a:ext cx="3477334" cy="1954035"/>
        </p:xfrm>
        <a:graphic>
          <a:graphicData uri="http://schemas.openxmlformats.org/drawingml/2006/table">
            <a:tbl>
              <a:tblPr firstRow="1" bandRow="1">
                <a:tableStyleId>{E8B1032C-EA38-4F05-BA0D-38AFFFC7BED3}</a:tableStyleId>
              </a:tblPr>
              <a:tblGrid>
                <a:gridCol w="3477334"/>
              </a:tblGrid>
              <a:tr h="256627">
                <a:tc>
                  <a:txBody>
                    <a:bodyPr/>
                    <a:lstStyle/>
                    <a:p>
                      <a:pPr algn="l"/>
                      <a:r>
                        <a:rPr lang="en-GB" sz="1100" dirty="0" smtClean="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9495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bg1">
                              <a:lumMod val="50000"/>
                            </a:schemeClr>
                          </a:solidFill>
                          <a:latin typeface="+mn-lt"/>
                          <a:ea typeface="+mn-ea"/>
                          <a:cs typeface="+mn-cs"/>
                        </a:rPr>
                        <a:t>Market</a:t>
                      </a:r>
                      <a:r>
                        <a:rPr lang="en-GB" sz="1000" kern="1200" baseline="0" dirty="0" smtClean="0">
                          <a:solidFill>
                            <a:schemeClr val="bg1">
                              <a:lumMod val="50000"/>
                            </a:schemeClr>
                          </a:solidFill>
                          <a:latin typeface="+mn-lt"/>
                          <a:ea typeface="+mn-ea"/>
                          <a:cs typeface="+mn-cs"/>
                        </a:rPr>
                        <a:t> Trials costs are not considered.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Performance Testing will not be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No changes in Batch timings are anticipated as CIN is executed after the last batch runs of CIC/CAI and DCI.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Frequency of the new report yet to be confirmed.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Positive Report will be downloaded manually by Business users and shared with GTs and </a:t>
                      </a:r>
                      <a:r>
                        <a:rPr lang="en-GB" sz="1000" b="0" kern="1200" baseline="0" dirty="0" err="1" smtClean="0">
                          <a:solidFill>
                            <a:schemeClr val="bg1">
                              <a:lumMod val="50000"/>
                            </a:schemeClr>
                          </a:solidFill>
                          <a:latin typeface="+mn-lt"/>
                          <a:ea typeface="+mn-ea"/>
                          <a:cs typeface="+mn-cs"/>
                        </a:rPr>
                        <a:t>iGTs</a:t>
                      </a:r>
                      <a:r>
                        <a:rPr lang="en-GB" sz="1000" b="0" kern="1200" baseline="0" dirty="0" smtClean="0">
                          <a:solidFill>
                            <a:schemeClr val="bg1">
                              <a:lumMod val="50000"/>
                            </a:schemeClr>
                          </a:solidFill>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baseline="0" dirty="0" smtClean="0">
                          <a:solidFill>
                            <a:schemeClr val="bg1">
                              <a:lumMod val="50000"/>
                            </a:schemeClr>
                          </a:solidFill>
                          <a:latin typeface="+mn-lt"/>
                          <a:ea typeface="+mn-ea"/>
                          <a:cs typeface="+mn-cs"/>
                        </a:rPr>
                        <a:t>Current CSEP Status needs to be reported in the positive match report if all the attributes match.</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71493912"/>
              </p:ext>
            </p:extLst>
          </p:nvPr>
        </p:nvGraphicFramePr>
        <p:xfrm>
          <a:off x="251520" y="4443958"/>
          <a:ext cx="8345979" cy="559264"/>
        </p:xfrm>
        <a:graphic>
          <a:graphicData uri="http://schemas.openxmlformats.org/drawingml/2006/table">
            <a:tbl>
              <a:tblPr firstRow="1" bandRow="1">
                <a:tableStyleId>{E8B1032C-EA38-4F05-BA0D-38AFFFC7BED3}</a:tableStyleId>
              </a:tblPr>
              <a:tblGrid>
                <a:gridCol w="2781993"/>
                <a:gridCol w="2781993"/>
                <a:gridCol w="2781993"/>
              </a:tblGrid>
              <a:tr h="288000">
                <a:tc>
                  <a:txBody>
                    <a:bodyPr/>
                    <a:lstStyle/>
                    <a:p>
                      <a:pPr algn="ctr"/>
                      <a:r>
                        <a:rPr lang="en-GB" sz="1200" dirty="0" smtClean="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71264">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smtClean="0">
                          <a:solidFill>
                            <a:schemeClr val="bg1">
                              <a:lumMod val="50000"/>
                            </a:schemeClr>
                          </a:solidFill>
                          <a:latin typeface="Arial" panose="020B0604020202020204" pitchFamily="34" charset="0"/>
                          <a:cs typeface="Arial" panose="020B0604020202020204" pitchFamily="34" charset="0"/>
                        </a:rPr>
                        <a:t>Major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latin typeface="Arial" panose="020B0604020202020204" pitchFamily="34" charset="0"/>
                          <a:cs typeface="Arial" panose="020B0604020202020204" pitchFamily="34" charset="0"/>
                        </a:rPr>
                        <a:t>15,000 -25,000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12" name="Rectangle 11">
            <a:extLst>
              <a:ext uri="{FF2B5EF4-FFF2-40B4-BE49-F238E27FC236}">
                <a16:creationId xmlns:a16="http://schemas.microsoft.com/office/drawing/2014/main" xmlns="" id="{A181D1D2-942F-43B0-9372-71DE2B5DD4D2}"/>
              </a:ext>
            </a:extLst>
          </p:cNvPr>
          <p:cNvSpPr/>
          <p:nvPr/>
        </p:nvSpPr>
        <p:spPr>
          <a:xfrm>
            <a:off x="424110" y="3304611"/>
            <a:ext cx="877189"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Marketflow</a:t>
            </a:r>
          </a:p>
        </p:txBody>
      </p:sp>
      <p:sp>
        <p:nvSpPr>
          <p:cNvPr id="13" name="Rectangle 12">
            <a:extLst>
              <a:ext uri="{FF2B5EF4-FFF2-40B4-BE49-F238E27FC236}">
                <a16:creationId xmlns:a16="http://schemas.microsoft.com/office/drawing/2014/main" xmlns="" id="{A181D1D2-942F-43B0-9372-71DE2B5DD4D2}"/>
              </a:ext>
            </a:extLst>
          </p:cNvPr>
          <p:cNvSpPr/>
          <p:nvPr/>
        </p:nvSpPr>
        <p:spPr>
          <a:xfrm>
            <a:off x="1720347" y="329392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PO</a:t>
            </a:r>
          </a:p>
        </p:txBody>
      </p:sp>
      <p:sp>
        <p:nvSpPr>
          <p:cNvPr id="14" name="Rectangle 13">
            <a:extLst>
              <a:ext uri="{FF2B5EF4-FFF2-40B4-BE49-F238E27FC236}">
                <a16:creationId xmlns:a16="http://schemas.microsoft.com/office/drawing/2014/main" xmlns="" id="{A181D1D2-942F-43B0-9372-71DE2B5DD4D2}"/>
              </a:ext>
            </a:extLst>
          </p:cNvPr>
          <p:cNvSpPr/>
          <p:nvPr/>
        </p:nvSpPr>
        <p:spPr>
          <a:xfrm>
            <a:off x="3016491" y="3293928"/>
            <a:ext cx="785455" cy="313186"/>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ISU</a:t>
            </a:r>
          </a:p>
        </p:txBody>
      </p:sp>
      <p:sp>
        <p:nvSpPr>
          <p:cNvPr id="15" name="Rectangle 14">
            <a:extLst>
              <a:ext uri="{FF2B5EF4-FFF2-40B4-BE49-F238E27FC236}">
                <a16:creationId xmlns:a16="http://schemas.microsoft.com/office/drawing/2014/main" xmlns="" id="{A181D1D2-942F-43B0-9372-71DE2B5DD4D2}"/>
              </a:ext>
            </a:extLst>
          </p:cNvPr>
          <p:cNvSpPr/>
          <p:nvPr/>
        </p:nvSpPr>
        <p:spPr>
          <a:xfrm>
            <a:off x="3028712" y="2728547"/>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a16="http://schemas.microsoft.com/office/drawing/2014/main" xmlns="" id="{A181D1D2-942F-43B0-9372-71DE2B5DD4D2}"/>
              </a:ext>
            </a:extLst>
          </p:cNvPr>
          <p:cNvSpPr/>
          <p:nvPr/>
        </p:nvSpPr>
        <p:spPr>
          <a:xfrm>
            <a:off x="3028712" y="39526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SAP BW</a:t>
            </a:r>
          </a:p>
        </p:txBody>
      </p:sp>
      <p:sp>
        <p:nvSpPr>
          <p:cNvPr id="17" name="Rectangle 16">
            <a:extLst>
              <a:ext uri="{FF2B5EF4-FFF2-40B4-BE49-F238E27FC236}">
                <a16:creationId xmlns:a16="http://schemas.microsoft.com/office/drawing/2014/main" xmlns="" id="{A181D1D2-942F-43B0-9372-71DE2B5DD4D2}"/>
              </a:ext>
            </a:extLst>
          </p:cNvPr>
          <p:cNvSpPr/>
          <p:nvPr/>
        </p:nvSpPr>
        <p:spPr>
          <a:xfrm>
            <a:off x="4312635" y="3294479"/>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a16="http://schemas.microsoft.com/office/drawing/2014/main" xmlns="" id="{A181D1D2-942F-43B0-9372-71DE2B5DD4D2}"/>
              </a:ext>
            </a:extLst>
          </p:cNvPr>
          <p:cNvSpPr/>
          <p:nvPr/>
        </p:nvSpPr>
        <p:spPr>
          <a:xfrm>
            <a:off x="4312635" y="3952683"/>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301300" y="3395626"/>
            <a:ext cx="327309" cy="132583"/>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598606" y="3396177"/>
            <a:ext cx="327309" cy="132583"/>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00806" y="3396177"/>
            <a:ext cx="327309" cy="132583"/>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3900806" y="4120672"/>
            <a:ext cx="327309"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421439" y="3694511"/>
            <a:ext cx="0" cy="210842"/>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409218" y="3054564"/>
            <a:ext cx="0" cy="210842"/>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xmlns="" id="{A181D1D2-942F-43B0-9372-71DE2B5DD4D2}"/>
              </a:ext>
            </a:extLst>
          </p:cNvPr>
          <p:cNvSpPr/>
          <p:nvPr/>
        </p:nvSpPr>
        <p:spPr>
          <a:xfrm>
            <a:off x="1720347" y="3944518"/>
            <a:ext cx="785455" cy="313186"/>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598606" y="4112507"/>
            <a:ext cx="327309"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 xmlns:a16="http://schemas.microsoft.com/office/drawing/2014/main" id="{A181D1D2-942F-43B0-9372-71DE2B5DD4D2}"/>
              </a:ext>
            </a:extLst>
          </p:cNvPr>
          <p:cNvSpPr/>
          <p:nvPr/>
        </p:nvSpPr>
        <p:spPr>
          <a:xfrm>
            <a:off x="395536" y="2792546"/>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smtClean="0">
                <a:solidFill>
                  <a:srgbClr val="3E5AA8"/>
                </a:solidFill>
              </a:rPr>
              <a:t>Impact</a:t>
            </a:r>
            <a:endParaRPr lang="en-GB" sz="800" i="1" u="sng" dirty="0">
              <a:solidFill>
                <a:srgbClr val="3E5AA8"/>
              </a:solidFill>
            </a:endParaRPr>
          </a:p>
        </p:txBody>
      </p:sp>
      <p:grpSp>
        <p:nvGrpSpPr>
          <p:cNvPr id="34" name="Group 33"/>
          <p:cNvGrpSpPr/>
          <p:nvPr/>
        </p:nvGrpSpPr>
        <p:grpSpPr>
          <a:xfrm>
            <a:off x="8460432" y="195486"/>
            <a:ext cx="544198" cy="393120"/>
            <a:chOff x="0" y="31563"/>
            <a:chExt cx="544198" cy="393120"/>
          </a:xfrm>
          <a:solidFill>
            <a:srgbClr val="56CF9E"/>
          </a:solidFill>
        </p:grpSpPr>
        <p:sp>
          <p:nvSpPr>
            <p:cNvPr id="35" name="Rounded Rectangle 34"/>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2</a:t>
              </a:r>
              <a:endParaRPr lang="en-GB" sz="1000" b="1" u="none" kern="1200" dirty="0">
                <a:solidFill>
                  <a:schemeClr val="bg1"/>
                </a:solidFill>
              </a:endParaRPr>
            </a:p>
          </p:txBody>
        </p:sp>
      </p:grpSp>
    </p:spTree>
    <p:extLst>
      <p:ext uri="{BB962C8B-B14F-4D97-AF65-F5344CB8AC3E}">
        <p14:creationId xmlns:p14="http://schemas.microsoft.com/office/powerpoint/2010/main" val="4063981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a:t>
            </a:r>
            <a:r>
              <a:rPr lang="en-GB" dirty="0" smtClean="0"/>
              <a:t>2 </a:t>
            </a:r>
            <a:r>
              <a:rPr lang="en-GB" dirty="0"/>
              <a:t>- System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3173748936"/>
              </p:ext>
            </p:extLst>
          </p:nvPr>
        </p:nvGraphicFramePr>
        <p:xfrm>
          <a:off x="179510" y="771550"/>
          <a:ext cx="8805929" cy="4214771"/>
        </p:xfrm>
        <a:graphic>
          <a:graphicData uri="http://schemas.openxmlformats.org/drawingml/2006/table">
            <a:tbl>
              <a:tblPr firstRow="1" bandRow="1">
                <a:tableStyleId>{5940675A-B579-460E-94D1-54222C63F5DA}</a:tableStyleId>
              </a:tblPr>
              <a:tblGrid>
                <a:gridCol w="1800202"/>
                <a:gridCol w="1224136"/>
                <a:gridCol w="1080120"/>
                <a:gridCol w="792088"/>
                <a:gridCol w="1008112"/>
                <a:gridCol w="648072"/>
                <a:gridCol w="1080120"/>
                <a:gridCol w="1173079"/>
              </a:tblGrid>
              <a:tr h="282857">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smtClean="0">
                          <a:solidFill>
                            <a:srgbClr val="3E5AA8"/>
                          </a:solidFill>
                        </a:rPr>
                        <a:t>Interface</a:t>
                      </a:r>
                    </a:p>
                  </a:txBody>
                  <a:tcPr anchor="ctr">
                    <a:solidFill>
                      <a:srgbClr val="FCBC55"/>
                    </a:solidFill>
                  </a:tcPr>
                </a:tc>
                <a:tc>
                  <a:txBody>
                    <a:bodyPr/>
                    <a:lstStyle/>
                    <a:p>
                      <a:pPr algn="ctr"/>
                      <a:r>
                        <a:rPr lang="en-GB" sz="800" b="1" dirty="0" smtClean="0">
                          <a:solidFill>
                            <a:srgbClr val="3E5AA8"/>
                          </a:solidFill>
                        </a:rPr>
                        <a:t>Conversion</a:t>
                      </a:r>
                    </a:p>
                  </a:txBody>
                  <a:tcPr anchor="ctr">
                    <a:solidFill>
                      <a:srgbClr val="FCBC55"/>
                    </a:solidFill>
                  </a:tcPr>
                </a:tc>
                <a:tc>
                  <a:txBody>
                    <a:bodyPr/>
                    <a:lstStyle/>
                    <a:p>
                      <a:pPr algn="ctr"/>
                      <a:r>
                        <a:rPr lang="en-GB" sz="800" b="1" dirty="0" smtClean="0">
                          <a:solidFill>
                            <a:srgbClr val="3E5AA8"/>
                          </a:solidFill>
                        </a:rPr>
                        <a:t>Enhancements</a:t>
                      </a:r>
                    </a:p>
                  </a:txBody>
                  <a:tcPr anchor="ctr">
                    <a:solidFill>
                      <a:srgbClr val="FCBC55"/>
                    </a:solidFill>
                  </a:tcPr>
                </a:tc>
                <a:tc>
                  <a:txBody>
                    <a:bodyPr/>
                    <a:lstStyle/>
                    <a:p>
                      <a:pPr algn="ctr"/>
                      <a:r>
                        <a:rPr lang="en-GB" sz="800" b="1" dirty="0" smtClean="0">
                          <a:solidFill>
                            <a:srgbClr val="3E5AA8"/>
                          </a:solidFill>
                        </a:rPr>
                        <a:t>Forms</a:t>
                      </a:r>
                    </a:p>
                  </a:txBody>
                  <a:tcPr anchor="ctr">
                    <a:solidFill>
                      <a:srgbClr val="FCBC55"/>
                    </a:solidFill>
                  </a:tcPr>
                </a:tc>
                <a:tc>
                  <a:txBody>
                    <a:bodyPr/>
                    <a:lstStyle/>
                    <a:p>
                      <a:pPr algn="ctr"/>
                      <a:r>
                        <a:rPr lang="en-GB" sz="800" b="1" dirty="0" smtClean="0">
                          <a:solidFill>
                            <a:srgbClr val="3E5AA8"/>
                          </a:solidFill>
                        </a:rPr>
                        <a:t>Workflow</a:t>
                      </a:r>
                    </a:p>
                  </a:txBody>
                  <a:tcPr anchor="ctr">
                    <a:solidFill>
                      <a:srgbClr val="FCBC55"/>
                    </a:solidFill>
                  </a:tcPr>
                </a:tc>
                <a:tc>
                  <a:txBody>
                    <a:bodyPr/>
                    <a:lstStyle/>
                    <a:p>
                      <a:pPr algn="ctr"/>
                      <a:r>
                        <a:rPr lang="en-GB" sz="800" b="1" dirty="0" smtClean="0">
                          <a:solidFill>
                            <a:srgbClr val="3E5AA8"/>
                          </a:solidFill>
                        </a:rPr>
                        <a:t>Data Migration </a:t>
                      </a:r>
                    </a:p>
                  </a:txBody>
                  <a:tcPr anchor="ctr">
                    <a:solidFill>
                      <a:srgbClr val="FCBC55"/>
                    </a:solidFill>
                  </a:tcPr>
                </a:tc>
              </a:tr>
              <a:tr h="282857">
                <a:tc>
                  <a:txBody>
                    <a:bodyPr/>
                    <a:lstStyle/>
                    <a:p>
                      <a:pPr algn="r"/>
                      <a:r>
                        <a:rPr lang="en-GB" sz="800" b="1" dirty="0" smtClean="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algn="ctr"/>
                      <a:r>
                        <a:rPr lang="en-GB" sz="800" dirty="0" smtClean="0"/>
                        <a:t>SAP ISU</a:t>
                      </a:r>
                      <a:endParaRPr lang="en-GB" sz="800" dirty="0"/>
                    </a:p>
                  </a:txBody>
                  <a:tcPr anchor="ctr"/>
                </a:tc>
                <a:tc>
                  <a:txBody>
                    <a:bodyPr/>
                    <a:lstStyle/>
                    <a:p>
                      <a:pPr algn="ctr"/>
                      <a:r>
                        <a:rPr lang="en-GB" sz="800" dirty="0" smtClean="0"/>
                        <a:t>SAP ISU</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GB" sz="800" b="1" dirty="0" smtClean="0">
                          <a:solidFill>
                            <a:schemeClr val="accent1"/>
                          </a:solidFill>
                        </a:rPr>
                        <a:t>Impacted Process Areas:</a:t>
                      </a:r>
                    </a:p>
                  </a:txBody>
                  <a:tcPr anchor="ctr">
                    <a:solidFill>
                      <a:srgbClr val="84B8DA"/>
                    </a:solidFill>
                  </a:tcPr>
                </a:tc>
                <a:tc>
                  <a:txBody>
                    <a:bodyPr/>
                    <a:lstStyle/>
                    <a:p>
                      <a:pPr algn="ctr"/>
                      <a:r>
                        <a:rPr lang="en-GB" sz="800" dirty="0" smtClean="0"/>
                        <a:t>SPA</a:t>
                      </a:r>
                      <a:endParaRPr lang="en-GB" sz="800" dirty="0"/>
                    </a:p>
                  </a:txBody>
                  <a:tcPr anchor="ctr"/>
                </a:tc>
                <a:tc>
                  <a:txBody>
                    <a:bodyPr/>
                    <a:lstStyle/>
                    <a:p>
                      <a:pPr algn="ctr"/>
                      <a:r>
                        <a:rPr lang="en-GB" sz="800" dirty="0" smtClean="0"/>
                        <a:t>SPA</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r>
              <a:tr h="282857">
                <a:tc>
                  <a:txBody>
                    <a:bodyPr/>
                    <a:lstStyle/>
                    <a:p>
                      <a:pPr algn="r"/>
                      <a:r>
                        <a:rPr lang="en-US" sz="800" b="1" dirty="0" smtClean="0">
                          <a:solidFill>
                            <a:schemeClr val="accent1"/>
                          </a:solidFill>
                        </a:rPr>
                        <a:t>Complexity Level (per RICEFW item):</a:t>
                      </a:r>
                    </a:p>
                  </a:txBody>
                  <a:tcPr anchor="ctr">
                    <a:solidFill>
                      <a:srgbClr val="84B8DA"/>
                    </a:solidFill>
                  </a:tcPr>
                </a:tc>
                <a:tc>
                  <a:txBody>
                    <a:bodyPr/>
                    <a:lstStyle/>
                    <a:p>
                      <a:pPr algn="ctr"/>
                      <a:r>
                        <a:rPr lang="en-GB" sz="800" dirty="0" smtClean="0"/>
                        <a:t>Medium</a:t>
                      </a:r>
                      <a:endParaRPr lang="en-GB" sz="800" dirty="0"/>
                    </a:p>
                  </a:txBody>
                  <a:tcPr anchor="ctr"/>
                </a:tc>
                <a:tc>
                  <a:txBody>
                    <a:bodyPr/>
                    <a:lstStyle/>
                    <a:p>
                      <a:pPr algn="ctr"/>
                      <a:r>
                        <a:rPr lang="en-GB" sz="800" dirty="0" smtClean="0"/>
                        <a:t>Medium</a:t>
                      </a:r>
                      <a:endParaRPr lang="en-GB" sz="800" dirty="0"/>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dirty="0"/>
                    </a:p>
                  </a:txBody>
                  <a:tcPr anchor="ctr"/>
                </a:tc>
              </a:tr>
              <a:tr h="1048397">
                <a:tc>
                  <a:txBody>
                    <a:bodyPr/>
                    <a:lstStyle/>
                    <a:p>
                      <a:pPr algn="r"/>
                      <a:r>
                        <a:rPr lang="en-GB" sz="800" b="1" dirty="0" smtClean="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algn="ctr"/>
                      <a:r>
                        <a:rPr lang="en-GB" sz="800" kern="1200" dirty="0" smtClean="0">
                          <a:solidFill>
                            <a:schemeClr val="tx1"/>
                          </a:solidFill>
                          <a:effectLst/>
                          <a:latin typeface="+mn-lt"/>
                          <a:ea typeface="+mn-ea"/>
                          <a:cs typeface="+mn-cs"/>
                        </a:rPr>
                        <a:t>A new report needs to be developed to display the successfully matched key data items provided within in the DCI (GT file) and the CIC/CAI (</a:t>
                      </a:r>
                      <a:r>
                        <a:rPr lang="en-GB" sz="800" kern="1200" dirty="0" err="1" smtClean="0">
                          <a:solidFill>
                            <a:schemeClr val="tx1"/>
                          </a:solidFill>
                          <a:effectLst/>
                          <a:latin typeface="+mn-lt"/>
                          <a:ea typeface="+mn-ea"/>
                          <a:cs typeface="+mn-cs"/>
                        </a:rPr>
                        <a:t>iGT</a:t>
                      </a:r>
                      <a:r>
                        <a:rPr lang="en-GB" sz="800" kern="1200" dirty="0" smtClean="0">
                          <a:solidFill>
                            <a:schemeClr val="tx1"/>
                          </a:solidFill>
                          <a:effectLst/>
                          <a:latin typeface="+mn-lt"/>
                          <a:ea typeface="+mn-ea"/>
                          <a:cs typeface="+mn-cs"/>
                        </a:rPr>
                        <a:t> file).</a:t>
                      </a:r>
                      <a:endParaRPr lang="en-GB" sz="600" dirty="0">
                        <a:solidFill>
                          <a:srgbClr val="FF0000"/>
                        </a:solidFill>
                      </a:endParaRPr>
                    </a:p>
                  </a:txBody>
                  <a:tcPr anchor="ctr">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lang="en-GB" sz="800" kern="1200" baseline="0" dirty="0" smtClean="0">
                          <a:solidFill>
                            <a:schemeClr val="tx1"/>
                          </a:solidFill>
                          <a:latin typeface="+mn-lt"/>
                          <a:ea typeface="+mn-ea"/>
                          <a:cs typeface="+mn-cs"/>
                        </a:rPr>
                        <a:t>Triggers to create CIN file to be limited to critical data items. </a:t>
                      </a:r>
                      <a:endParaRPr lang="en-GB" sz="800" kern="1200" baseline="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c>
                  <a:txBody>
                    <a:bodyPr/>
                    <a:lstStyle/>
                    <a:p>
                      <a:pPr algn="ctr"/>
                      <a:endParaRPr lang="en-GB" sz="800" dirty="0"/>
                    </a:p>
                  </a:txBody>
                  <a:tcPr anchor="ctr">
                    <a:lnB w="12700" cap="flat" cmpd="sng" algn="ctr">
                      <a:solidFill>
                        <a:schemeClr val="tx1"/>
                      </a:solidFill>
                      <a:prstDash val="solid"/>
                      <a:round/>
                      <a:headEnd type="none" w="med" len="med"/>
                      <a:tailEnd type="none" w="med" len="med"/>
                    </a:lnB>
                  </a:tcPr>
                </a:tc>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4400">
                <a:tc>
                  <a:txBody>
                    <a:bodyPr/>
                    <a:lstStyle/>
                    <a:p>
                      <a:pPr algn="r"/>
                      <a:endParaRPr lang="en-GB" sz="800" b="1" dirty="0" smtClean="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smtClean="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BW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PO / 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DES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CMS</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AMT</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smtClean="0">
                          <a:solidFill>
                            <a:srgbClr val="3E5AA8"/>
                          </a:solidFill>
                        </a:rPr>
                        <a:t>API</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tr>
              <a:tr h="216000">
                <a:tc>
                  <a:txBody>
                    <a:bodyPr/>
                    <a:lstStyle/>
                    <a:p>
                      <a:pPr algn="r"/>
                      <a:r>
                        <a:rPr lang="en-GB" sz="800" b="1" dirty="0" smtClean="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US" sz="800" b="1" dirty="0" smtClean="0">
                          <a:solidFill>
                            <a:srgbClr val="84B8DA"/>
                          </a:solidFill>
                        </a:rPr>
                        <a:t>Unit and Sys Test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Low</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Pen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Regression Testing Coverage:</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Performance Test  Impact:</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Market Trials:</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N</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r h="216000">
                <a:tc>
                  <a:txBody>
                    <a:bodyPr/>
                    <a:lstStyle/>
                    <a:p>
                      <a:pPr algn="r"/>
                      <a:r>
                        <a:rPr lang="en-GB" sz="800" b="1" dirty="0" smtClean="0">
                          <a:solidFill>
                            <a:srgbClr val="84B8DA"/>
                          </a:solidFill>
                        </a:rPr>
                        <a:t>UAT Complexity:</a:t>
                      </a:r>
                    </a:p>
                  </a:txBody>
                  <a:tcPr anchor="ctr">
                    <a:solidFill>
                      <a:srgbClr val="3E5AA8"/>
                    </a:solidFill>
                  </a:tcPr>
                </a:tc>
                <a:tc>
                  <a:txBody>
                    <a:bodyPr/>
                    <a:lstStyle/>
                    <a:p>
                      <a:pPr algn="ctr"/>
                      <a:r>
                        <a:rPr lang="en-GB" sz="800" kern="1200" dirty="0" smtClean="0">
                          <a:solidFill>
                            <a:schemeClr val="tx1"/>
                          </a:solidFill>
                          <a:latin typeface="+mn-lt"/>
                          <a:ea typeface="+mn-ea"/>
                          <a:cs typeface="+mn-cs"/>
                        </a:rPr>
                        <a:t>Medium</a:t>
                      </a: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c>
                  <a:txBody>
                    <a:bodyPr/>
                    <a:lstStyle/>
                    <a:p>
                      <a:pPr algn="ctr"/>
                      <a:endParaRPr lang="en-GB" sz="800" dirty="0"/>
                    </a:p>
                  </a:txBody>
                  <a:tcPr anchor="ctr"/>
                </a:tc>
                <a:tc>
                  <a:txBody>
                    <a:bodyPr/>
                    <a:lstStyle/>
                    <a:p>
                      <a:pPr algn="ctr"/>
                      <a:endParaRPr lang="en-GB" sz="800" kern="1200" dirty="0">
                        <a:solidFill>
                          <a:schemeClr val="tx1"/>
                        </a:solidFill>
                        <a:latin typeface="+mn-lt"/>
                        <a:ea typeface="+mn-ea"/>
                        <a:cs typeface="+mn-cs"/>
                      </a:endParaRPr>
                    </a:p>
                  </a:txBody>
                  <a:tcPr anchor="ctr"/>
                </a:tc>
                <a:tc>
                  <a:txBody>
                    <a:bodyPr/>
                    <a:lstStyle/>
                    <a:p>
                      <a:pPr algn="ctr"/>
                      <a:endParaRPr lang="en-GB" sz="800" dirty="0"/>
                    </a:p>
                  </a:txBody>
                  <a:tcPr anchor="ctr"/>
                </a:tc>
              </a:tr>
            </a:tbl>
          </a:graphicData>
        </a:graphic>
      </p:graphicFrame>
      <p:grpSp>
        <p:nvGrpSpPr>
          <p:cNvPr id="5" name="Group 4"/>
          <p:cNvGrpSpPr/>
          <p:nvPr/>
        </p:nvGrpSpPr>
        <p:grpSpPr>
          <a:xfrm>
            <a:off x="8460432" y="195486"/>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2</a:t>
              </a:r>
              <a:endParaRPr lang="en-GB" sz="1000" b="1" u="none" kern="1200" dirty="0">
                <a:solidFill>
                  <a:schemeClr val="bg1"/>
                </a:solidFill>
              </a:endParaRPr>
            </a:p>
          </p:txBody>
        </p:sp>
      </p:grpSp>
    </p:spTree>
    <p:extLst>
      <p:ext uri="{BB962C8B-B14F-4D97-AF65-F5344CB8AC3E}">
        <p14:creationId xmlns:p14="http://schemas.microsoft.com/office/powerpoint/2010/main" val="130842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a:t>
            </a:r>
            <a:r>
              <a:rPr lang="en-GB" dirty="0" smtClean="0"/>
              <a:t>2 </a:t>
            </a:r>
            <a:r>
              <a:rPr lang="en-GB" dirty="0"/>
              <a:t>- Process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1412024784"/>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0" kern="1200" dirty="0" smtClean="0">
                          <a:solidFill>
                            <a:schemeClr val="bg1">
                              <a:lumMod val="50000"/>
                            </a:schemeClr>
                          </a:solidFill>
                          <a:latin typeface="+mn-lt"/>
                          <a:ea typeface="+mn-ea"/>
                          <a:cs typeface="+mn-cs"/>
                        </a:rPr>
                        <a:t>SPA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050" b="0" kern="1200" dirty="0" smtClean="0">
                          <a:solidFill>
                            <a:schemeClr val="bg1">
                              <a:lumMod val="50000"/>
                            </a:schemeClr>
                          </a:solidFill>
                          <a:latin typeface="+mn-lt"/>
                          <a:ea typeface="+mn-ea"/>
                          <a:cs typeface="+mn-cs"/>
                        </a:rPr>
                        <a:t>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Metering (Reads)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Reconciliation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Capacity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Commodity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Amendment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smtClean="0">
                          <a:solidFill>
                            <a:schemeClr val="bg1">
                              <a:lumMod val="65000"/>
                            </a:schemeClr>
                          </a:solidFill>
                          <a:latin typeface="Arial" panose="020B0604020202020204" pitchFamily="34" charset="0"/>
                          <a:ea typeface="+mn-ea"/>
                          <a:cs typeface="Arial" panose="020B0604020202020204" pitchFamily="34" charset="0"/>
                        </a:rPr>
                        <a:t>n/a / H / M / L</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Invoicing – Other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Rolling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smtClean="0">
                          <a:solidFill>
                            <a:schemeClr val="bg1">
                              <a:lumMod val="65000"/>
                            </a:schemeClr>
                          </a:solidFill>
                          <a:latin typeface="Arial" panose="020B0604020202020204" pitchFamily="34" charset="0"/>
                          <a:ea typeface="+mn-ea"/>
                          <a:cs typeface="Arial" panose="020B0604020202020204" pitchFamily="34" charset="0"/>
                        </a:rPr>
                        <a:t>n/a / H / M / L</a:t>
                      </a:r>
                      <a:endParaRPr lang="en-GB" sz="1100" b="0" kern="1200" dirty="0" smtClean="0">
                        <a:solidFill>
                          <a:schemeClr val="bg1">
                            <a:lumMod val="65000"/>
                          </a:schemeClr>
                        </a:solidFill>
                        <a:latin typeface="Arial" panose="020B0604020202020204" pitchFamily="34" charset="0"/>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Formula Year AQ</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RGMA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DSC Service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Other (Specify)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H / M / L</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defTabSz="914400" rtl="0" eaLnBrk="1" latinLnBrk="0" hangingPunct="1">
                        <a:buFont typeface="Arial" panose="020B0604020202020204" pitchFamily="34" charset="0"/>
                        <a:buNone/>
                      </a:pPr>
                      <a:r>
                        <a:rPr lang="en-GB" sz="1100" b="0" kern="1200" dirty="0" smtClean="0">
                          <a:solidFill>
                            <a:schemeClr val="bg1">
                              <a:lumMod val="65000"/>
                            </a:schemeClr>
                          </a:solidFill>
                          <a:latin typeface="Arial" panose="020B0604020202020204" pitchFamily="34" charset="0"/>
                          <a:ea typeface="+mn-ea"/>
                          <a:cs typeface="Arial" panose="020B0604020202020204" pitchFamily="34" charset="0"/>
                        </a:rPr>
                        <a:t>n/a / Y / 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234414"/>
            <a:ext cx="544198" cy="393120"/>
            <a:chOff x="0" y="31563"/>
            <a:chExt cx="544198" cy="393120"/>
          </a:xfrm>
          <a:solidFill>
            <a:srgbClr val="56CF9E"/>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p:txBody>
        </p:sp>
      </p:grpSp>
    </p:spTree>
    <p:extLst>
      <p:ext uri="{BB962C8B-B14F-4D97-AF65-F5344CB8AC3E}">
        <p14:creationId xmlns:p14="http://schemas.microsoft.com/office/powerpoint/2010/main" val="3039718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10736</TotalTime>
  <Words>1845</Words>
  <Application>Microsoft Office PowerPoint</Application>
  <PresentationFormat>On-screen Show (16:9)</PresentationFormat>
  <Paragraphs>361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XRN4692 – CSEPs: IGT and GT File Formats (CIN Files) </vt:lpstr>
      <vt:lpstr>Change Overview</vt:lpstr>
      <vt:lpstr>Option 1 - High Level Impact Assessment</vt:lpstr>
      <vt:lpstr>Option 1 - System Impact Assessment</vt:lpstr>
      <vt:lpstr>Option 1 - Process Impact Assessment</vt:lpstr>
      <vt:lpstr>Option 2 - High Level Impact Assessment</vt:lpstr>
      <vt:lpstr>Option 2 - System Impact Assessment</vt:lpstr>
      <vt:lpstr>Option 2 - Process Impact Assessment</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204</cp:revision>
  <dcterms:created xsi:type="dcterms:W3CDTF">2018-09-02T17:12:15Z</dcterms:created>
  <dcterms:modified xsi:type="dcterms:W3CDTF">2019-06-04T12:34:12Z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-1900763756</vt:i4>
  </property>
  <property fmtid="{D5CDD505-2E9C-101B-9397-08002B2CF9AE}" pid="3" name="_NewReviewCycle">
    <vt:lpwstr/>
  </property>
  <property fmtid="{D5CDD505-2E9C-101B-9397-08002B2CF9AE}" pid="4" name="_EmailSubject">
    <vt:lpwstr>Another HLSO for ChMC Publication Tomorrow</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-873333970</vt:i4>
  </property>
  <property fmtid="{D5CDD505-2E9C-101B-9397-08002B2CF9AE}" pid="8" name="ContentTypeId">
    <vt:lpwstr>0x0101006E927B77B7F39148B9CB17AE711C8D35</vt:lpwstr>
  </property>
</Properties>
</file>