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4"/>
  </p:notesMasterIdLst>
  <p:sldIdLst>
    <p:sldId id="874" r:id="rId10"/>
    <p:sldId id="872" r:id="rId11"/>
    <p:sldId id="875" r:id="rId12"/>
    <p:sldId id="876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ional Grid" initials="NG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F5FD"/>
    <a:srgbClr val="E8EAF1"/>
    <a:srgbClr val="CED1E1"/>
    <a:srgbClr val="40D1F5"/>
    <a:srgbClr val="FFFFFF"/>
    <a:srgbClr val="B1D6E8"/>
    <a:srgbClr val="84B8DA"/>
    <a:srgbClr val="9C4877"/>
    <a:srgbClr val="2B80B1"/>
    <a:srgbClr val="9CC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88" autoAdjust="0"/>
    <p:restoredTop sz="94660"/>
  </p:normalViewPr>
  <p:slideViewPr>
    <p:cSldViewPr>
      <p:cViewPr>
        <p:scale>
          <a:sx n="100" d="100"/>
          <a:sy n="100" d="100"/>
        </p:scale>
        <p:origin x="-65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1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04/06/2019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438" y="739775"/>
            <a:ext cx="6583362" cy="3703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6C698-D02E-4E32-B43B-0820C95FE094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734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827584" y="1923678"/>
            <a:ext cx="7560840" cy="97155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kern="1200" dirty="0" smtClean="0">
                <a:solidFill>
                  <a:srgbClr val="1D3E61"/>
                </a:solidFill>
                <a:cs typeface="Arial" panose="020B0604020202020204" pitchFamily="34" charset="0"/>
              </a:rPr>
              <a:t>UKL4914 Retro</a:t>
            </a:r>
            <a:endParaRPr lang="en-GB" kern="1200" dirty="0">
              <a:solidFill>
                <a:srgbClr val="1D3E61"/>
              </a:solidFill>
              <a:cs typeface="Arial" panose="020B0604020202020204" pitchFamily="34" charset="0"/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sz="quarter" idx="1"/>
          </p:nvPr>
        </p:nvSpPr>
        <p:spPr>
          <a:xfrm>
            <a:off x="79027" y="3147814"/>
            <a:ext cx="8957469" cy="648072"/>
          </a:xfrm>
        </p:spPr>
        <p:txBody>
          <a:bodyPr/>
          <a:lstStyle/>
          <a:p>
            <a:r>
              <a:rPr lang="en-GB" sz="2800" b="1" dirty="0" smtClean="0">
                <a:solidFill>
                  <a:srgbClr val="1D3E61"/>
                </a:solidFill>
                <a:latin typeface="+mj-lt"/>
                <a:ea typeface="+mj-ea"/>
                <a:cs typeface="Arial"/>
              </a:rPr>
              <a:t>ChMC - 12</a:t>
            </a:r>
            <a:r>
              <a:rPr lang="en-GB" sz="2800" b="1" baseline="30000" dirty="0" smtClean="0">
                <a:solidFill>
                  <a:srgbClr val="1D3E61"/>
                </a:solidFill>
                <a:latin typeface="+mj-lt"/>
                <a:ea typeface="+mj-ea"/>
                <a:cs typeface="Arial"/>
              </a:rPr>
              <a:t>th</a:t>
            </a:r>
            <a:r>
              <a:rPr lang="en-GB" sz="2800" b="1" dirty="0" smtClean="0">
                <a:solidFill>
                  <a:srgbClr val="1D3E61"/>
                </a:solidFill>
                <a:latin typeface="+mj-lt"/>
                <a:ea typeface="+mj-ea"/>
                <a:cs typeface="Arial"/>
              </a:rPr>
              <a:t> June </a:t>
            </a:r>
            <a:r>
              <a:rPr lang="en-GB" sz="2800" b="1" kern="1200" dirty="0" smtClean="0">
                <a:solidFill>
                  <a:srgbClr val="1D3E61"/>
                </a:solidFill>
                <a:latin typeface="+mj-lt"/>
                <a:ea typeface="+mj-ea"/>
                <a:cs typeface="Arial"/>
              </a:rPr>
              <a:t>2019</a:t>
            </a:r>
            <a:endParaRPr lang="en-GB" sz="2800" b="1" kern="1200" dirty="0">
              <a:solidFill>
                <a:srgbClr val="1D3E61"/>
              </a:solidFill>
              <a:latin typeface="+mj-lt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894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2545"/>
            <a:ext cx="8229600" cy="637580"/>
          </a:xfrm>
        </p:spPr>
        <p:txBody>
          <a:bodyPr>
            <a:normAutofit/>
          </a:bodyPr>
          <a:lstStyle/>
          <a:p>
            <a:r>
              <a:rPr lang="en-GB" dirty="0" smtClean="0"/>
              <a:t>XRN4914:Retro – Progress update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016359"/>
              </p:ext>
            </p:extLst>
          </p:nvPr>
        </p:nvGraphicFramePr>
        <p:xfrm>
          <a:off x="251520" y="987574"/>
          <a:ext cx="8594612" cy="3863060"/>
        </p:xfrm>
        <a:graphic>
          <a:graphicData uri="http://schemas.openxmlformats.org/drawingml/2006/table">
            <a:tbl>
              <a:tblPr firstRow="1" bandRow="1"/>
              <a:tblGrid>
                <a:gridCol w="12106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3839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16494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Progress update</a:t>
                      </a:r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422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kumimoji="0" lang="en-GB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Capture – </a:t>
                      </a: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in progress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Change to original request to include a Proof of Concept to gain better understanding of data quality issues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Planning Capture and Start-up phases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Context diagram drafted; scenarios identified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Agreeing approach for capture of next level of requirement; w/c 10</a:t>
                      </a:r>
                      <a:r>
                        <a:rPr kumimoji="0" lang="en-US" sz="105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June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23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Issue </a:t>
                      </a: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- project is behind original draft plan; assumptions to be validated to feed into re-planning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Risk </a:t>
                      </a: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– that cost required to deliver project is greater than project funding (2017 day rates used)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Risk </a:t>
                      </a: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– not all resources formally allocated to project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Risk</a:t>
                      </a: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– availability of resources (environments/people) may impact plan for Retro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73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Project cost - </a:t>
                      </a: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to be re-confirmed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Project funding </a:t>
                      </a: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- £1.5 mill; £700k for 2019 and £800k for 2020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kumimoji="0" lang="en-GB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4222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Project mobilising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Resources required for project being identified and seeking allocation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Engaged with other programmes of work for consequential impacts / synergies (CSSC, AML/ASP, UIG) 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SI agreed for project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w/c 3</a:t>
                      </a:r>
                      <a:r>
                        <a:rPr kumimoji="0" lang="en-US" sz="105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rd</a:t>
                      </a: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 June – project kick-off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Engagement approach to be agreed with Customers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2458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2545"/>
            <a:ext cx="8229600" cy="637580"/>
          </a:xfrm>
        </p:spPr>
        <p:txBody>
          <a:bodyPr>
            <a:normAutofit/>
          </a:bodyPr>
          <a:lstStyle/>
          <a:p>
            <a:r>
              <a:rPr lang="en-GB" dirty="0" smtClean="0"/>
              <a:t>XRN4914:Retro – Planning assumptions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3291830"/>
            <a:ext cx="7992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2"/>
            <a:endParaRPr lang="en-GB" sz="1400" dirty="0" smtClean="0">
              <a:solidFill>
                <a:schemeClr val="tx2"/>
              </a:solidFill>
            </a:endParaRPr>
          </a:p>
          <a:p>
            <a:pPr marL="742950" lvl="2" indent="-285750">
              <a:buFont typeface="Wingdings" panose="05000000000000000000" pitchFamily="2" charset="2"/>
              <a:buChar char="q"/>
            </a:pPr>
            <a:r>
              <a:rPr lang="en-GB" sz="1400" dirty="0" smtClean="0">
                <a:solidFill>
                  <a:schemeClr val="tx2"/>
                </a:solidFill>
              </a:rPr>
              <a:t>Work streams to run parallel for Proof of Concept, Data Cleanse &amp; Enduring Solution</a:t>
            </a:r>
          </a:p>
          <a:p>
            <a:pPr marL="742950" lvl="2" indent="-285750">
              <a:buFont typeface="Wingdings" panose="05000000000000000000" pitchFamily="2" charset="2"/>
              <a:buChar char="q"/>
            </a:pPr>
            <a:r>
              <a:rPr lang="en-GB" sz="1400" dirty="0" smtClean="0">
                <a:solidFill>
                  <a:schemeClr val="tx2"/>
                </a:solidFill>
              </a:rPr>
              <a:t>Proof of Concept work stream to be commenced first</a:t>
            </a:r>
          </a:p>
          <a:p>
            <a:pPr marL="742950" lvl="2" indent="-285750">
              <a:buFont typeface="Wingdings" panose="05000000000000000000" pitchFamily="2" charset="2"/>
              <a:buChar char="q"/>
            </a:pPr>
            <a:r>
              <a:rPr lang="en-GB" sz="1400" dirty="0">
                <a:solidFill>
                  <a:schemeClr val="tx2"/>
                </a:solidFill>
              </a:rPr>
              <a:t>Recommend Market Trials is required – recommend minimum of 12 </a:t>
            </a:r>
            <a:r>
              <a:rPr lang="en-GB" sz="1400" dirty="0" smtClean="0">
                <a:solidFill>
                  <a:schemeClr val="tx2"/>
                </a:solidFill>
              </a:rPr>
              <a:t>weeks</a:t>
            </a:r>
          </a:p>
          <a:p>
            <a:pPr marL="742950" lvl="2" indent="-285750">
              <a:buFont typeface="Wingdings" panose="05000000000000000000" pitchFamily="2" charset="2"/>
              <a:buChar char="q"/>
            </a:pPr>
            <a:endParaRPr lang="en-GB" sz="1400" dirty="0">
              <a:solidFill>
                <a:schemeClr val="tx2"/>
              </a:solidFill>
            </a:endParaRP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4587975"/>
            <a:ext cx="8696796" cy="3600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  <a:latin typeface="Calibri" panose="020F0502020204030204" pitchFamily="34" charset="0"/>
              </a:rPr>
              <a:t>Assumptions to be validated 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552" y="1563638"/>
            <a:ext cx="3096344" cy="2880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Proof of Concept</a:t>
            </a:r>
            <a:endParaRPr lang="en-GB" sz="1400" dirty="0"/>
          </a:p>
        </p:txBody>
      </p:sp>
      <p:sp>
        <p:nvSpPr>
          <p:cNvPr id="7" name="Rectangle 6"/>
          <p:cNvSpPr/>
          <p:nvPr/>
        </p:nvSpPr>
        <p:spPr>
          <a:xfrm>
            <a:off x="827584" y="1923678"/>
            <a:ext cx="5760640" cy="2880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Data Cleanse</a:t>
            </a:r>
            <a:endParaRPr lang="en-GB" sz="1400" dirty="0"/>
          </a:p>
        </p:txBody>
      </p:sp>
      <p:sp>
        <p:nvSpPr>
          <p:cNvPr id="8" name="Rectangle 7"/>
          <p:cNvSpPr/>
          <p:nvPr/>
        </p:nvSpPr>
        <p:spPr>
          <a:xfrm>
            <a:off x="1187624" y="2283718"/>
            <a:ext cx="7272808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Enduring Solution </a:t>
            </a:r>
            <a:endParaRPr lang="en-GB" sz="14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39552" y="1347614"/>
            <a:ext cx="79208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3528" y="1013996"/>
            <a:ext cx="7184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solidFill>
                  <a:schemeClr val="tx2"/>
                </a:solidFill>
              </a:rPr>
              <a:t>June ‘19</a:t>
            </a:r>
            <a:endParaRPr lang="en-GB" sz="1100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12492" y="1013996"/>
            <a:ext cx="6639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>
                <a:solidFill>
                  <a:schemeClr val="tx2"/>
                </a:solidFill>
              </a:rPr>
              <a:t>Nov ‘20</a:t>
            </a:r>
            <a:endParaRPr lang="en-GB" sz="1100" dirty="0">
              <a:solidFill>
                <a:schemeClr val="tx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77086" y="2787774"/>
            <a:ext cx="3096344" cy="2880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Market Trials</a:t>
            </a:r>
            <a:endParaRPr lang="en-GB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539552" y="2825522"/>
            <a:ext cx="185178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b="1" dirty="0" smtClean="0">
                <a:solidFill>
                  <a:schemeClr val="tx2"/>
                </a:solidFill>
              </a:rPr>
              <a:t>Key: </a:t>
            </a:r>
            <a:r>
              <a:rPr lang="en-GB" sz="900" dirty="0" smtClean="0">
                <a:solidFill>
                  <a:schemeClr val="tx2"/>
                </a:solidFill>
              </a:rPr>
              <a:t>dashed line – to be defined</a:t>
            </a:r>
            <a:endParaRPr lang="en-GB" sz="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453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2545"/>
            <a:ext cx="8229600" cy="637580"/>
          </a:xfrm>
        </p:spPr>
        <p:txBody>
          <a:bodyPr>
            <a:normAutofit/>
          </a:bodyPr>
          <a:lstStyle/>
          <a:p>
            <a:r>
              <a:rPr lang="en-GB" dirty="0" smtClean="0"/>
              <a:t>XRN4914:Retro – Key points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1059582"/>
            <a:ext cx="799288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GB" sz="1400" b="1" dirty="0" smtClean="0">
                <a:solidFill>
                  <a:schemeClr val="tx2"/>
                </a:solidFill>
              </a:rPr>
              <a:t>Change Proposal</a:t>
            </a:r>
          </a:p>
          <a:p>
            <a:pPr marL="0" lvl="1"/>
            <a:r>
              <a:rPr lang="en-GB" sz="1400" dirty="0" smtClean="0">
                <a:solidFill>
                  <a:schemeClr val="tx2"/>
                </a:solidFill>
              </a:rPr>
              <a:t>Recommendation that Change Proposal is updated  </a:t>
            </a:r>
            <a:r>
              <a:rPr lang="en-GB" sz="1400" dirty="0">
                <a:solidFill>
                  <a:schemeClr val="tx2"/>
                </a:solidFill>
              </a:rPr>
              <a:t>to </a:t>
            </a:r>
            <a:r>
              <a:rPr lang="en-GB" sz="1400" dirty="0" smtClean="0">
                <a:solidFill>
                  <a:schemeClr val="tx2"/>
                </a:solidFill>
              </a:rPr>
              <a:t>incorporate Proof </a:t>
            </a:r>
            <a:r>
              <a:rPr lang="en-GB" sz="1400" dirty="0">
                <a:solidFill>
                  <a:schemeClr val="tx2"/>
                </a:solidFill>
              </a:rPr>
              <a:t>of </a:t>
            </a:r>
            <a:r>
              <a:rPr lang="en-GB" sz="1400" dirty="0" smtClean="0">
                <a:solidFill>
                  <a:schemeClr val="tx2"/>
                </a:solidFill>
              </a:rPr>
              <a:t>Concept phase</a:t>
            </a:r>
          </a:p>
          <a:p>
            <a:pPr marL="1200150" lvl="3" indent="-285750">
              <a:buFont typeface="Wingdings" panose="05000000000000000000" pitchFamily="2" charset="2"/>
              <a:buChar char="q"/>
            </a:pPr>
            <a:r>
              <a:rPr lang="en-GB" sz="1400" dirty="0" smtClean="0">
                <a:solidFill>
                  <a:schemeClr val="tx2"/>
                </a:solidFill>
              </a:rPr>
              <a:t>Customers to advise on their support of this inclusion </a:t>
            </a:r>
          </a:p>
          <a:p>
            <a:pPr marL="0" lvl="1"/>
            <a:endParaRPr lang="en-GB" sz="1400" dirty="0" smtClean="0">
              <a:solidFill>
                <a:schemeClr val="tx2"/>
              </a:solidFill>
            </a:endParaRPr>
          </a:p>
          <a:p>
            <a:pPr marL="0" lvl="1"/>
            <a:endParaRPr lang="en-GB" sz="1400" dirty="0">
              <a:solidFill>
                <a:schemeClr val="tx2"/>
              </a:solidFill>
            </a:endParaRPr>
          </a:p>
          <a:p>
            <a:pPr marL="0" lvl="1"/>
            <a:r>
              <a:rPr lang="en-GB" sz="1400" b="1" dirty="0" smtClean="0">
                <a:solidFill>
                  <a:schemeClr val="tx2"/>
                </a:solidFill>
              </a:rPr>
              <a:t>Requirements</a:t>
            </a:r>
            <a:endParaRPr lang="en-GB" sz="1400" b="1" dirty="0">
              <a:solidFill>
                <a:schemeClr val="tx2"/>
              </a:solidFill>
            </a:endParaRPr>
          </a:p>
          <a:p>
            <a:pPr marL="0" lvl="1"/>
            <a:r>
              <a:rPr lang="en-GB" sz="1400" dirty="0" smtClean="0">
                <a:solidFill>
                  <a:schemeClr val="tx2"/>
                </a:solidFill>
              </a:rPr>
              <a:t>In order to gain Customer approval for requirements; we plan to issue a schedule of Customer workshops  to review each work stream (Proof of Concept, Data Cleanse &amp; Enduring Solution)</a:t>
            </a:r>
          </a:p>
          <a:p>
            <a:pPr marL="1200150" lvl="3" indent="-285750">
              <a:buFont typeface="Wingdings" panose="05000000000000000000" pitchFamily="2" charset="2"/>
              <a:buChar char="q"/>
            </a:pPr>
            <a:r>
              <a:rPr lang="en-GB" sz="1400" dirty="0" smtClean="0">
                <a:solidFill>
                  <a:schemeClr val="tx2"/>
                </a:solidFill>
              </a:rPr>
              <a:t>Schedule issued shortly to </a:t>
            </a:r>
            <a:r>
              <a:rPr lang="en-GB" sz="1400" dirty="0" err="1" smtClean="0">
                <a:solidFill>
                  <a:schemeClr val="tx2"/>
                </a:solidFill>
              </a:rPr>
              <a:t>ChMC</a:t>
            </a:r>
            <a:r>
              <a:rPr lang="en-GB" sz="1400" dirty="0" smtClean="0">
                <a:solidFill>
                  <a:schemeClr val="tx2"/>
                </a:solidFill>
              </a:rPr>
              <a:t>/DSG attendees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tx2"/>
              </a:solidFill>
            </a:endParaRP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187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8961</TotalTime>
  <Words>326</Words>
  <Application>Microsoft Office PowerPoint</Application>
  <PresentationFormat>On-screen Show (16:9)</PresentationFormat>
  <Paragraphs>48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UKL4914 Retro</vt:lpstr>
      <vt:lpstr>XRN4914:Retro – Progress update</vt:lpstr>
      <vt:lpstr>XRN4914:Retro – Planning assumptions</vt:lpstr>
      <vt:lpstr>XRN4914:Retro – Key points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356</cp:revision>
  <dcterms:created xsi:type="dcterms:W3CDTF">2018-09-02T17:12:15Z</dcterms:created>
  <dcterms:modified xsi:type="dcterms:W3CDTF">2019-06-04T14:51:45Z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-737836884</vt:i4>
  </property>
  <property fmtid="{D5CDD505-2E9C-101B-9397-08002B2CF9AE}" pid="3" name="_NewReviewCycle">
    <vt:lpwstr/>
  </property>
  <property fmtid="{D5CDD505-2E9C-101B-9397-08002B2CF9AE}" pid="4" name="_EmailSubject">
    <vt:lpwstr>retro update for ChMC</vt:lpwstr>
  </property>
  <property fmtid="{D5CDD505-2E9C-101B-9397-08002B2CF9AE}" pid="5" name="_AuthorEmail">
    <vt:lpwstr>Julie.Bretherton@xoserve.com</vt:lpwstr>
  </property>
  <property fmtid="{D5CDD505-2E9C-101B-9397-08002B2CF9AE}" pid="6" name="_AuthorEmailDisplayName">
    <vt:lpwstr>Bretherton, Julie</vt:lpwstr>
  </property>
  <property fmtid="{D5CDD505-2E9C-101B-9397-08002B2CF9AE}" pid="7" name="_PreviousAdHocReviewCycleID">
    <vt:i4>621260658</vt:i4>
  </property>
  <property fmtid="{D5CDD505-2E9C-101B-9397-08002B2CF9AE}" pid="8" name="ContentTypeId">
    <vt:lpwstr>0x0101006E927B77B7F39148B9CB17AE711C8D35</vt:lpwstr>
  </property>
</Properties>
</file>