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882" r:id="rId10"/>
    <p:sldId id="869" r:id="rId11"/>
    <p:sldId id="870" r:id="rId12"/>
    <p:sldId id="8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99FF99"/>
    <a:srgbClr val="FFFF66"/>
    <a:srgbClr val="FFFF99"/>
    <a:srgbClr val="9999FF"/>
    <a:srgbClr val="FFCCFF"/>
    <a:srgbClr val="FF99FF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/>
          <p:nvPr/>
        </p:nvCxnSpPr>
        <p:spPr>
          <a:xfrm>
            <a:off x="586814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576865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79494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00543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21082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440584" y="126052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63734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82032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04158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825207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45746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671957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88398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37220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36408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87333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375185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88180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34786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89215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375756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904721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40364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9959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5536" y="1131590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UK Link Delivery Timeline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89739"/>
              </p:ext>
            </p:extLst>
          </p:nvPr>
        </p:nvGraphicFramePr>
        <p:xfrm>
          <a:off x="395536" y="682260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Rectangle 49"/>
          <p:cNvSpPr/>
          <p:nvPr/>
        </p:nvSpPr>
        <p:spPr>
          <a:xfrm>
            <a:off x="98630" y="1347615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Jun-19</a:t>
            </a:r>
            <a:endParaRPr lang="en-GB" sz="600" b="1" dirty="0"/>
          </a:p>
        </p:txBody>
      </p:sp>
      <p:sp>
        <p:nvSpPr>
          <p:cNvPr id="51" name="Rectangle 50"/>
          <p:cNvSpPr/>
          <p:nvPr/>
        </p:nvSpPr>
        <p:spPr>
          <a:xfrm>
            <a:off x="458669" y="1347615"/>
            <a:ext cx="1211489" cy="201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19672" y="1347615"/>
            <a:ext cx="136815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987824" y="1347614"/>
            <a:ext cx="539245" cy="201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91880" y="1347614"/>
            <a:ext cx="53543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1656645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EUC</a:t>
            </a:r>
            <a:endParaRPr lang="en-GB" sz="700" b="1" dirty="0"/>
          </a:p>
        </p:txBody>
      </p:sp>
      <p:sp>
        <p:nvSpPr>
          <p:cNvPr id="83" name="Rectangle 82"/>
          <p:cNvSpPr/>
          <p:nvPr/>
        </p:nvSpPr>
        <p:spPr>
          <a:xfrm>
            <a:off x="467544" y="1650107"/>
            <a:ext cx="93610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403648" y="1650106"/>
            <a:ext cx="2160240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63888" y="1650106"/>
            <a:ext cx="598566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#1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139952" y="1650107"/>
            <a:ext cx="376198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499992" y="1650107"/>
            <a:ext cx="57606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76056" y="1642158"/>
            <a:ext cx="432048" cy="230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7504" y="1995686"/>
            <a:ext cx="360040" cy="222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Nov-19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63588" y="1989608"/>
            <a:ext cx="104411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Capture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907704" y="1989608"/>
            <a:ext cx="70012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Initiation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87824" y="1989608"/>
            <a:ext cx="385420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347864" y="1989609"/>
            <a:ext cx="41173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&amp; 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57410" y="1989609"/>
            <a:ext cx="38254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ST &amp; SIT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39952" y="1989608"/>
            <a:ext cx="360040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UAT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499992" y="1989608"/>
            <a:ext cx="216024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932041" y="1989608"/>
            <a:ext cx="288031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bg1"/>
                </a:solidFill>
              </a:rPr>
              <a:t>Test </a:t>
            </a:r>
            <a:r>
              <a:rPr lang="en-GB" sz="500" b="1" dirty="0" err="1" smtClean="0">
                <a:solidFill>
                  <a:schemeClr val="bg1"/>
                </a:solidFill>
              </a:rPr>
              <a:t>Cont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220072" y="1989607"/>
            <a:ext cx="288032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IDR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716016" y="1989608"/>
            <a:ext cx="216024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504" y="229817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/>
              <a:t>MiR</a:t>
            </a:r>
            <a:r>
              <a:rPr lang="en-GB" sz="600" b="1" dirty="0" smtClean="0"/>
              <a:t> 4</a:t>
            </a:r>
            <a:endParaRPr lang="en-GB" sz="600" b="1" dirty="0"/>
          </a:p>
        </p:txBody>
      </p:sp>
      <p:sp>
        <p:nvSpPr>
          <p:cNvPr id="103" name="Rectangle 102"/>
          <p:cNvSpPr/>
          <p:nvPr/>
        </p:nvSpPr>
        <p:spPr>
          <a:xfrm>
            <a:off x="107504" y="4511240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CSS CC</a:t>
            </a:r>
            <a:endParaRPr lang="en-GB" sz="600" b="1" dirty="0"/>
          </a:p>
        </p:txBody>
      </p:sp>
      <p:sp>
        <p:nvSpPr>
          <p:cNvPr id="104" name="Rectangle 103"/>
          <p:cNvSpPr/>
          <p:nvPr/>
        </p:nvSpPr>
        <p:spPr>
          <a:xfrm flipH="1">
            <a:off x="467542" y="4511239"/>
            <a:ext cx="936105" cy="22075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HLD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 flipH="1">
            <a:off x="1403646" y="4515967"/>
            <a:ext cx="2971537" cy="21602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Detailed 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flipH="1">
            <a:off x="4373978" y="4511240"/>
            <a:ext cx="2836850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/ 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 flipH="1">
            <a:off x="7209290" y="4511240"/>
            <a:ext cx="832293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 / </a:t>
            </a:r>
            <a:r>
              <a:rPr lang="en-GB" sz="800" b="1" dirty="0" err="1" smtClean="0">
                <a:solidFill>
                  <a:schemeClr val="bg1"/>
                </a:solidFill>
              </a:rPr>
              <a:t>Reg</a:t>
            </a:r>
            <a:r>
              <a:rPr lang="en-GB" sz="800" b="1" dirty="0" smtClean="0">
                <a:solidFill>
                  <a:schemeClr val="bg1"/>
                </a:solidFill>
              </a:rPr>
              <a:t> Test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 flipH="1">
            <a:off x="8028382" y="4511240"/>
            <a:ext cx="643573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MT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flipH="1">
            <a:off x="8676456" y="4511240"/>
            <a:ext cx="34878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7504" y="337829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Retro</a:t>
            </a:r>
            <a:endParaRPr lang="en-GB" sz="600" b="1" dirty="0"/>
          </a:p>
        </p:txBody>
      </p:sp>
      <p:sp>
        <p:nvSpPr>
          <p:cNvPr id="111" name="Rectangle 110"/>
          <p:cNvSpPr/>
          <p:nvPr/>
        </p:nvSpPr>
        <p:spPr>
          <a:xfrm>
            <a:off x="2894756" y="3378299"/>
            <a:ext cx="5997724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Retro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7504" y="3651870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UIG</a:t>
            </a:r>
            <a:endParaRPr lang="en-GB" sz="700" b="1" dirty="0"/>
          </a:p>
        </p:txBody>
      </p:sp>
      <p:sp>
        <p:nvSpPr>
          <p:cNvPr id="113" name="Rectangle 112"/>
          <p:cNvSpPr/>
          <p:nvPr/>
        </p:nvSpPr>
        <p:spPr>
          <a:xfrm>
            <a:off x="1907704" y="3651870"/>
            <a:ext cx="6984776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 - UIG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67541" y="3938203"/>
            <a:ext cx="1437179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07704" y="3938203"/>
            <a:ext cx="46805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371193" y="3938201"/>
            <a:ext cx="984730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SUPT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347864" y="3938202"/>
            <a:ext cx="648072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67544" y="4177412"/>
            <a:ext cx="1152128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619672" y="4177412"/>
            <a:ext cx="1156565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AT &amp; RT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563888" y="4177412"/>
            <a:ext cx="576064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857436" y="4090943"/>
            <a:ext cx="449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UKL RT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71800" y="4177412"/>
            <a:ext cx="792088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139952" y="4177411"/>
            <a:ext cx="733386" cy="2226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IDR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860032" y="4177412"/>
            <a:ext cx="21602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IMP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076056" y="4177411"/>
            <a:ext cx="1296144" cy="216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07504" y="3925441"/>
            <a:ext cx="360040" cy="5185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Mod678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50746"/>
              </p:ext>
            </p:extLst>
          </p:nvPr>
        </p:nvGraphicFramePr>
        <p:xfrm>
          <a:off x="395536" y="987574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28907"/>
              </p:ext>
            </p:extLst>
          </p:nvPr>
        </p:nvGraphicFramePr>
        <p:xfrm>
          <a:off x="6372200" y="987574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1" name="TextBox 140"/>
          <p:cNvSpPr txBox="1"/>
          <p:nvPr/>
        </p:nvSpPr>
        <p:spPr>
          <a:xfrm>
            <a:off x="35496" y="470237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February-2020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Released Nov 2020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143" name="Rectangle 142"/>
          <p:cNvSpPr/>
          <p:nvPr/>
        </p:nvSpPr>
        <p:spPr>
          <a:xfrm>
            <a:off x="5508104" y="1989608"/>
            <a:ext cx="535432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/>
              <a:t>MiR</a:t>
            </a:r>
            <a:r>
              <a:rPr lang="en-GB" sz="600" b="1" dirty="0" smtClean="0"/>
              <a:t> 5</a:t>
            </a:r>
            <a:endParaRPr lang="en-GB" sz="600" b="1" dirty="0"/>
          </a:p>
        </p:txBody>
      </p:sp>
      <p:sp>
        <p:nvSpPr>
          <p:cNvPr id="144" name="Rectangle 143"/>
          <p:cNvSpPr/>
          <p:nvPr/>
        </p:nvSpPr>
        <p:spPr>
          <a:xfrm>
            <a:off x="2381873" y="2571750"/>
            <a:ext cx="1974103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 – </a:t>
            </a:r>
            <a:r>
              <a:rPr lang="en-GB" sz="800" b="1" dirty="0" err="1" smtClean="0">
                <a:solidFill>
                  <a:schemeClr val="bg1"/>
                </a:solidFill>
              </a:rPr>
              <a:t>MiR</a:t>
            </a:r>
            <a:r>
              <a:rPr lang="en-GB" sz="800" b="1" dirty="0" smtClean="0">
                <a:solidFill>
                  <a:schemeClr val="bg1"/>
                </a:solidFill>
              </a:rPr>
              <a:t> 5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835695" y="2271563"/>
            <a:ext cx="535497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360068" y="2271564"/>
            <a:ext cx="534688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&amp; FUT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889414" y="2271564"/>
            <a:ext cx="264718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3131840" y="2271564"/>
            <a:ext cx="216024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347864" y="2271562"/>
            <a:ext cx="324036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672716" y="2271562"/>
            <a:ext cx="269622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Imp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964560" y="2271562"/>
            <a:ext cx="409418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07504" y="285978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/>
              <a:t>Feb - 20</a:t>
            </a:r>
            <a:endParaRPr lang="en-GB" sz="600" b="1" dirty="0"/>
          </a:p>
        </p:txBody>
      </p:sp>
      <p:sp>
        <p:nvSpPr>
          <p:cNvPr id="161" name="Rectangle 160"/>
          <p:cNvSpPr/>
          <p:nvPr/>
        </p:nvSpPr>
        <p:spPr>
          <a:xfrm>
            <a:off x="4860032" y="2859782"/>
            <a:ext cx="197410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Documentation Release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07504" y="3147814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Jun-20</a:t>
            </a:r>
            <a:endParaRPr lang="en-GB" sz="600" b="1" dirty="0"/>
          </a:p>
        </p:txBody>
      </p:sp>
      <p:sp>
        <p:nvSpPr>
          <p:cNvPr id="163" name="Rectangle 162"/>
          <p:cNvSpPr/>
          <p:nvPr/>
        </p:nvSpPr>
        <p:spPr>
          <a:xfrm>
            <a:off x="2915816" y="3147814"/>
            <a:ext cx="4709620" cy="201563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 – June 2020 </a:t>
            </a:r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803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UK Link Governance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14967"/>
              </p:ext>
            </p:extLst>
          </p:nvPr>
        </p:nvGraphicFramePr>
        <p:xfrm>
          <a:off x="467544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03608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50" name="Rectangle 49"/>
          <p:cNvSpPr/>
          <p:nvPr/>
        </p:nvSpPr>
        <p:spPr>
          <a:xfrm>
            <a:off x="107504" y="152055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500" b="1" dirty="0" smtClean="0">
                <a:solidFill>
                  <a:prstClr val="white"/>
                </a:solidFill>
              </a:rPr>
              <a:t>Jun-19</a:t>
            </a:r>
            <a:endParaRPr lang="en-GB" sz="500" b="1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67544" y="150609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91680" y="1506091"/>
            <a:ext cx="86058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1936" y="150609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4" name="5-Point Star 53"/>
          <p:cNvSpPr/>
          <p:nvPr/>
        </p:nvSpPr>
        <p:spPr>
          <a:xfrm>
            <a:off x="467544" y="149163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11560" y="1578099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7504" y="1882100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67544" y="18821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91680" y="1882100"/>
            <a:ext cx="18722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1936" y="18821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467544" y="1867639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11560" y="1954108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07504" y="222617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41884" y="220642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7544" y="2226171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3847" y="2211710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06/02/19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835696" y="222617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059832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35896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211960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88024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64088" y="2226171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56176" y="2226171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1" name="5-Point Star 110"/>
          <p:cNvSpPr/>
          <p:nvPr/>
        </p:nvSpPr>
        <p:spPr>
          <a:xfrm>
            <a:off x="2195736" y="221171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Box 111"/>
          <p:cNvSpPr txBox="1"/>
          <p:nvPr/>
        </p:nvSpPr>
        <p:spPr>
          <a:xfrm>
            <a:off x="2362039" y="220642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04/2019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611560" y="2211710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4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84020" y="2586211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639540" y="2552005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>
                <a:solidFill>
                  <a:schemeClr val="bg1"/>
                </a:solidFill>
              </a:rPr>
              <a:t>ChMC</a:t>
            </a:r>
            <a:r>
              <a:rPr lang="en-GB" sz="700" dirty="0" smtClean="0">
                <a:solidFill>
                  <a:schemeClr val="bg1"/>
                </a:solidFill>
              </a:rPr>
              <a:t> Scope Approval</a:t>
            </a:r>
          </a:p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10/04/19</a:t>
            </a:r>
          </a:p>
        </p:txBody>
      </p:sp>
      <p:sp>
        <p:nvSpPr>
          <p:cNvPr id="117" name="5-Point Star 116"/>
          <p:cNvSpPr/>
          <p:nvPr/>
        </p:nvSpPr>
        <p:spPr>
          <a:xfrm>
            <a:off x="1475656" y="2586211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107504" y="417543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RETRO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99916" y="4175431"/>
            <a:ext cx="6260515" cy="23199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31828" y="4407425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7544540" y="4697693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7544540" y="4944610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544540" y="4438371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7959084" y="473315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 track</a:t>
            </a:r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965494" y="4948594"/>
            <a:ext cx="558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020272" y="462978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950282" y="4513913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129" name="Rectangle 128"/>
          <p:cNvSpPr/>
          <p:nvPr/>
        </p:nvSpPr>
        <p:spPr>
          <a:xfrm>
            <a:off x="107504" y="3743384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932293" y="3743384"/>
            <a:ext cx="143179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311948" y="3743384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89" name="5-Point Star 88"/>
          <p:cNvSpPr/>
          <p:nvPr/>
        </p:nvSpPr>
        <p:spPr>
          <a:xfrm>
            <a:off x="1475656" y="221171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1425935" y="219196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10/04/19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7504" y="3345542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Jun - 20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781436" y="334554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005572" y="334554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581636" y="334554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700" y="334554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733764" y="334554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309828" y="3345542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101916" y="3345542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355976" y="3331081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32"/>
          <p:cNvSpPr txBox="1"/>
          <p:nvPr/>
        </p:nvSpPr>
        <p:spPr>
          <a:xfrm>
            <a:off x="4355976" y="350761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Change Pack Issue</a:t>
            </a:r>
          </a:p>
          <a:p>
            <a:pPr algn="ctr"/>
            <a:r>
              <a:rPr lang="en-GB" sz="700" dirty="0" smtClean="0"/>
              <a:t>Dec-19</a:t>
            </a:r>
            <a:endParaRPr lang="en-GB" sz="700" dirty="0"/>
          </a:p>
        </p:txBody>
      </p:sp>
      <p:sp>
        <p:nvSpPr>
          <p:cNvPr id="134" name="5-Point Star 133"/>
          <p:cNvSpPr/>
          <p:nvPr/>
        </p:nvSpPr>
        <p:spPr>
          <a:xfrm>
            <a:off x="2771800" y="3331081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3275856" y="3325797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Box 135"/>
          <p:cNvSpPr txBox="1"/>
          <p:nvPr/>
        </p:nvSpPr>
        <p:spPr>
          <a:xfrm>
            <a:off x="2938103" y="350761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BER Approval</a:t>
            </a:r>
          </a:p>
          <a:p>
            <a:pPr algn="ctr"/>
            <a:r>
              <a:rPr lang="en-GB" sz="700" dirty="0" smtClean="0"/>
              <a:t>Sept-19</a:t>
            </a:r>
            <a:endParaRPr lang="en-GB" sz="7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339752" y="350761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EQR Approval</a:t>
            </a:r>
          </a:p>
          <a:p>
            <a:pPr algn="ctr"/>
            <a:r>
              <a:rPr lang="en-GB" sz="700" dirty="0" smtClean="0"/>
              <a:t>Jul-19</a:t>
            </a:r>
            <a:endParaRPr lang="en-GB" sz="700" dirty="0"/>
          </a:p>
        </p:txBody>
      </p:sp>
      <p:sp>
        <p:nvSpPr>
          <p:cNvPr id="138" name="5-Point Star 137"/>
          <p:cNvSpPr/>
          <p:nvPr/>
        </p:nvSpPr>
        <p:spPr>
          <a:xfrm>
            <a:off x="2195736" y="3325797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713967" y="350761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Scope Approval</a:t>
            </a:r>
          </a:p>
          <a:p>
            <a:pPr algn="ctr"/>
            <a:r>
              <a:rPr lang="en-GB" sz="700" dirty="0" smtClean="0"/>
              <a:t>Jun-19</a:t>
            </a:r>
            <a:endParaRPr lang="en-GB" sz="700" dirty="0"/>
          </a:p>
        </p:txBody>
      </p:sp>
      <p:sp>
        <p:nvSpPr>
          <p:cNvPr id="92" name="Rectangle 91"/>
          <p:cNvSpPr/>
          <p:nvPr/>
        </p:nvSpPr>
        <p:spPr>
          <a:xfrm>
            <a:off x="107504" y="2931790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5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95736" y="2859782"/>
            <a:ext cx="143179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03636" y="3056061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/>
              <a:t>ChMC</a:t>
            </a:r>
            <a:r>
              <a:rPr lang="en-GB" sz="700" dirty="0" smtClean="0"/>
              <a:t> Scope Approval</a:t>
            </a:r>
          </a:p>
          <a:p>
            <a:pPr algn="ctr"/>
            <a:r>
              <a:rPr lang="en-GB" sz="700" dirty="0" smtClean="0"/>
              <a:t>12/06/19</a:t>
            </a:r>
          </a:p>
        </p:txBody>
      </p:sp>
      <p:sp>
        <p:nvSpPr>
          <p:cNvPr id="140" name="5-Point Star 139"/>
          <p:cNvSpPr/>
          <p:nvPr/>
        </p:nvSpPr>
        <p:spPr>
          <a:xfrm>
            <a:off x="2483768" y="2946251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58697"/>
              </p:ext>
            </p:extLst>
          </p:nvPr>
        </p:nvGraphicFramePr>
        <p:xfrm>
          <a:off x="35496" y="699542"/>
          <a:ext cx="9009941" cy="2826892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="" xmlns:a16="http://schemas.microsoft.com/office/drawing/2014/main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="" xmlns:a16="http://schemas.microsoft.com/office/drawing/2014/main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="" xmlns:a16="http://schemas.microsoft.com/office/drawing/2014/main" val="2588561940"/>
                    </a:ext>
                  </a:extLst>
                </a:gridCol>
                <a:gridCol w="1520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10">
                  <a:extLst>
                    <a:ext uri="{9D8B030D-6E8A-4147-A177-3AD203B41FA5}">
                      <a16:colId xmlns="" xmlns:a16="http://schemas.microsoft.com/office/drawing/2014/main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="" xmlns:a16="http://schemas.microsoft.com/office/drawing/2014/main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="" xmlns:a16="http://schemas.microsoft.com/office/drawing/2014/main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="" xmlns:a16="http://schemas.microsoft.com/office/drawing/2014/main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4777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4803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validation for AQ Correction Reason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4780 (A)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7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Categories (EUC)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1021043"/>
                  </a:ext>
                </a:extLst>
              </a:tr>
              <a:tr h="208772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4866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87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  <a:endParaRPr lang="en-GB" sz="7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0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Change </a:t>
            </a:r>
            <a:r>
              <a:rPr lang="en-GB" dirty="0" smtClean="0"/>
              <a:t>Index – UK Link Allocated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06562"/>
              </p:ext>
            </p:extLst>
          </p:nvPr>
        </p:nvGraphicFramePr>
        <p:xfrm>
          <a:off x="97211" y="339502"/>
          <a:ext cx="7931173" cy="4687950"/>
        </p:xfrm>
        <a:graphic>
          <a:graphicData uri="http://schemas.openxmlformats.org/drawingml/2006/table">
            <a:tbl>
              <a:tblPr/>
              <a:tblGrid>
                <a:gridCol w="555525">
                  <a:extLst>
                    <a:ext uri="{9D8B030D-6E8A-4147-A177-3AD203B41FA5}">
                      <a16:colId xmlns="" xmlns:a16="http://schemas.microsoft.com/office/drawing/2014/main" val="594677324"/>
                    </a:ext>
                  </a:extLst>
                </a:gridCol>
                <a:gridCol w="354851">
                  <a:extLst>
                    <a:ext uri="{9D8B030D-6E8A-4147-A177-3AD203B41FA5}">
                      <a16:colId xmlns="" xmlns:a16="http://schemas.microsoft.com/office/drawing/2014/main" val="1212485833"/>
                    </a:ext>
                  </a:extLst>
                </a:gridCol>
                <a:gridCol w="3259932">
                  <a:extLst>
                    <a:ext uri="{9D8B030D-6E8A-4147-A177-3AD203B41FA5}">
                      <a16:colId xmlns="" xmlns:a16="http://schemas.microsoft.com/office/drawing/2014/main" val="2588561940"/>
                    </a:ext>
                  </a:extLst>
                </a:gridCol>
                <a:gridCol w="14579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3641">
                  <a:extLst>
                    <a:ext uri="{9D8B030D-6E8A-4147-A177-3AD203B41FA5}">
                      <a16:colId xmlns="" xmlns:a16="http://schemas.microsoft.com/office/drawing/2014/main" val="4176577047"/>
                    </a:ext>
                  </a:extLst>
                </a:gridCol>
                <a:gridCol w="695128">
                  <a:extLst>
                    <a:ext uri="{9D8B030D-6E8A-4147-A177-3AD203B41FA5}">
                      <a16:colId xmlns="" xmlns:a16="http://schemas.microsoft.com/office/drawing/2014/main" val="198435945"/>
                    </a:ext>
                  </a:extLst>
                </a:gridCol>
                <a:gridCol w="834154">
                  <a:extLst>
                    <a:ext uri="{9D8B030D-6E8A-4147-A177-3AD203B41FA5}">
                      <a16:colId xmlns="" xmlns:a16="http://schemas.microsoft.com/office/drawing/2014/main" val="2619778090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720419"/>
                  </a:ext>
                </a:extLst>
              </a:tr>
              <a:tr h="183395">
                <a:tc rowSpan="2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Approved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4780 - B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4871 - B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updates to meter read frequency (MOD0692)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Mod647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 Class 1 Reads to Competition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- Med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651 -  Retrospective Data Update Provisions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4871 - A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to Supply Gas System and Template Amendment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 Calculation for RGMA (ONUPD) Estimate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 In Progress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Field Length – ‘Updated by’ data 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Capture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 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XRN4861 – </a:t>
                      </a:r>
                      <a:r>
                        <a:rPr lang="en-GB" sz="7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</a:t>
                      </a:r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/Propane Reduction-Confidential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-42360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1400" dirty="0"/>
              <a:t>Change </a:t>
            </a:r>
            <a:r>
              <a:rPr lang="en-GB" sz="1400" dirty="0" smtClean="0"/>
              <a:t>Index – UK Link Unallocated External Impacting Changes  </a:t>
            </a:r>
            <a:endParaRPr lang="en-GB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45930"/>
              </p:ext>
            </p:extLst>
          </p:nvPr>
        </p:nvGraphicFramePr>
        <p:xfrm>
          <a:off x="8148736" y="3623269"/>
          <a:ext cx="887760" cy="132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</a:tblGrid>
              <a:tr h="26494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Feb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26494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June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494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Retro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26494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0D1F5"/>
                    </a:solidFill>
                  </a:tcPr>
                </a:tc>
              </a:tr>
              <a:tr h="26494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Unallocated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0392" y="336383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7345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10654</TotalTime>
  <Words>1070</Words>
  <Application>Microsoft Office PowerPoint</Application>
  <PresentationFormat>On-screen Show (16:9)</PresentationFormat>
  <Paragraphs>421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2019 / 2020 UK Link Delivery Timeline</vt:lpstr>
      <vt:lpstr>2019 / 2020 UK Link Governance Timeline</vt:lpstr>
      <vt:lpstr>Change Index – UK Link Allocated Change</vt:lpstr>
      <vt:lpstr>Change Index – UK Link Unallocated External Impacting Changes 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361</cp:revision>
  <dcterms:created xsi:type="dcterms:W3CDTF">2018-09-02T17:12:15Z</dcterms:created>
  <dcterms:modified xsi:type="dcterms:W3CDTF">2019-06-04T16:31:48Z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-2073115265</vt:i4>
  </property>
  <property fmtid="{D5CDD505-2E9C-101B-9397-08002B2CF9AE}" pid="3" name="_NewReviewCycle">
    <vt:lpwstr/>
  </property>
  <property fmtid="{D5CDD505-2E9C-101B-9397-08002B2CF9AE}" pid="4" name="_EmailSubject">
    <vt:lpwstr>Documents for ChMC on 12th June - 7.7.2 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1545309020</vt:i4>
  </property>
  <property fmtid="{D5CDD505-2E9C-101B-9397-08002B2CF9AE}" pid="8" name="ContentTypeId">
    <vt:lpwstr>0x0101006E927B77B7F39148B9CB17AE711C8D35</vt:lpwstr>
  </property>
</Properties>
</file>