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8" r:id="rId5"/>
    <p:sldId id="374" r:id="rId6"/>
    <p:sldId id="375" r:id="rId7"/>
  </p:sldIdLst>
  <p:sldSz cx="9144000" cy="5143500" type="screen16x9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52D"/>
    <a:srgbClr val="1B54A9"/>
    <a:srgbClr val="40D1F5"/>
    <a:srgbClr val="D9D9D9"/>
    <a:srgbClr val="F5835D"/>
    <a:srgbClr val="84B8DA"/>
    <a:srgbClr val="2B80B1"/>
    <a:srgbClr val="5F5F5F"/>
    <a:srgbClr val="464440"/>
    <a:srgbClr val="EB9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18" autoAdjust="0"/>
    <p:restoredTop sz="97691" autoAdjust="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1620"/>
        <p:guide orient="horz" pos="531"/>
        <p:guide pos="2880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B366D-AE5B-4ACF-9CFA-C7A1582CBDC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F859B-B500-4B6D-9820-E57C5A8A6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688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Xoserve haven't caused UIG.</a:t>
            </a:r>
          </a:p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Simulation of UIG levels for pre-Nexus days shows significant volatility </a:t>
            </a:r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UIG was not previously calculated each day – it was included within the NDM Allocation estimation, with large supply point shippers previously paying a monthly fixed contribution to UIG. 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Following project nexus, all shippers have experienced higher than expected absolute levels and volatility of UIG.This is severely affecting shippers’ ability to predict demand and commercially manage their business. </a:t>
            </a:r>
          </a:p>
          <a:p>
            <a:pPr marL="17145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Amendment Invoice Task </a:t>
            </a:r>
            <a:r>
              <a:rPr lang="en-GB" dirty="0"/>
              <a:t>Force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DSC </a:t>
            </a:r>
            <a:r>
              <a:rPr lang="en-GB" dirty="0" err="1" smtClean="0"/>
              <a:t>CoMC</a:t>
            </a:r>
            <a:r>
              <a:rPr lang="en-GB" dirty="0" smtClean="0"/>
              <a:t> - 19</a:t>
            </a:r>
            <a:r>
              <a:rPr lang="en-GB" baseline="30000" dirty="0" smtClean="0"/>
              <a:t>th</a:t>
            </a:r>
            <a:r>
              <a:rPr lang="en-GB" dirty="0" smtClean="0"/>
              <a:t>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>
            <a:off x="3347864" y="1339055"/>
            <a:ext cx="0" cy="350780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Summary Resolution Plan</a:t>
            </a:r>
            <a:endParaRPr lang="en-GB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533305" y="1347614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98588" y="1347614"/>
            <a:ext cx="0" cy="350780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18433" y="1347614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83716" y="1347614"/>
            <a:ext cx="0" cy="350780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18520" y="1347614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3803" y="1347614"/>
            <a:ext cx="0" cy="350780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03648" y="1347614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45485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Apr</a:t>
            </a:r>
            <a:endParaRPr lang="en-GB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230626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May</a:t>
            </a:r>
            <a:endParaRPr lang="en-GB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315767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Jun</a:t>
            </a:r>
            <a:endParaRPr lang="en-GB" sz="1400" dirty="0"/>
          </a:p>
        </p:txBody>
      </p:sp>
      <p:sp>
        <p:nvSpPr>
          <p:cNvPr id="28" name="Rounded Rectangle 27"/>
          <p:cNvSpPr/>
          <p:nvPr/>
        </p:nvSpPr>
        <p:spPr>
          <a:xfrm>
            <a:off x="400908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Jul</a:t>
            </a:r>
            <a:endParaRPr lang="en-GB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4860497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Aug</a:t>
            </a:r>
            <a:endParaRPr lang="en-GB" sz="1400" dirty="0"/>
          </a:p>
        </p:txBody>
      </p:sp>
      <p:sp>
        <p:nvSpPr>
          <p:cNvPr id="30" name="Rounded Rectangle 29"/>
          <p:cNvSpPr/>
          <p:nvPr/>
        </p:nvSpPr>
        <p:spPr>
          <a:xfrm>
            <a:off x="5711908" y="995564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Sept</a:t>
            </a:r>
            <a:endParaRPr lang="en-GB" sz="1400" dirty="0"/>
          </a:p>
        </p:txBody>
      </p:sp>
      <p:sp>
        <p:nvSpPr>
          <p:cNvPr id="31" name="Pentagon 30"/>
          <p:cNvSpPr/>
          <p:nvPr/>
        </p:nvSpPr>
        <p:spPr>
          <a:xfrm>
            <a:off x="1462054" y="1995686"/>
            <a:ext cx="164349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Mobilise</a:t>
            </a:r>
            <a:endParaRPr lang="en-GB" sz="7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6576004" y="994037"/>
            <a:ext cx="792088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Oct</a:t>
            </a:r>
            <a:endParaRPr lang="en-GB" sz="1400" dirty="0"/>
          </a:p>
        </p:txBody>
      </p:sp>
      <p:sp>
        <p:nvSpPr>
          <p:cNvPr id="33" name="Rounded Rectangle 32"/>
          <p:cNvSpPr/>
          <p:nvPr/>
        </p:nvSpPr>
        <p:spPr>
          <a:xfrm>
            <a:off x="7440100" y="987574"/>
            <a:ext cx="1380372" cy="2880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Nov onwards</a:t>
            </a:r>
            <a:endParaRPr lang="en-GB" sz="1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380312" y="1346087"/>
            <a:ext cx="1100" cy="34937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42603" y="1392210"/>
            <a:ext cx="1152128" cy="4911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ASP / AML Mismatches</a:t>
            </a:r>
            <a:endParaRPr lang="en-GB" sz="12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136749" y="1979723"/>
            <a:ext cx="1152128" cy="4911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Exceptions</a:t>
            </a:r>
          </a:p>
          <a:p>
            <a:pPr algn="ctr"/>
            <a:r>
              <a:rPr lang="en-GB" sz="1200" b="1" dirty="0"/>
              <a:t>(LSPs)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36749" y="2567236"/>
            <a:ext cx="1152128" cy="4911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Exceptions</a:t>
            </a:r>
          </a:p>
          <a:p>
            <a:pPr algn="ctr"/>
            <a:r>
              <a:rPr lang="en-GB" sz="1200" b="1" dirty="0"/>
              <a:t>(SSPs)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42603" y="3154749"/>
            <a:ext cx="1152128" cy="4911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Exclusions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36749" y="3742262"/>
            <a:ext cx="1152128" cy="4911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Defects</a:t>
            </a:r>
            <a:endParaRPr lang="en-GB" sz="12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136749" y="4329776"/>
            <a:ext cx="1152128" cy="491130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MI / Reporting</a:t>
            </a:r>
            <a:endParaRPr lang="en-GB" sz="1200" b="1" dirty="0"/>
          </a:p>
        </p:txBody>
      </p:sp>
      <p:sp>
        <p:nvSpPr>
          <p:cNvPr id="41" name="Pentagon 40"/>
          <p:cNvSpPr/>
          <p:nvPr/>
        </p:nvSpPr>
        <p:spPr>
          <a:xfrm>
            <a:off x="3174934" y="1995872"/>
            <a:ext cx="419315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/>
              <a:t>Backlog Clearance</a:t>
            </a:r>
          </a:p>
        </p:txBody>
      </p:sp>
      <p:sp>
        <p:nvSpPr>
          <p:cNvPr id="42" name="Pentagon 41"/>
          <p:cNvSpPr/>
          <p:nvPr/>
        </p:nvSpPr>
        <p:spPr>
          <a:xfrm>
            <a:off x="4860496" y="2254829"/>
            <a:ext cx="3887967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43" name="Pentagon 42"/>
          <p:cNvSpPr/>
          <p:nvPr/>
        </p:nvSpPr>
        <p:spPr>
          <a:xfrm>
            <a:off x="1462054" y="2571750"/>
            <a:ext cx="164349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Mobilise</a:t>
            </a:r>
            <a:endParaRPr lang="en-GB" sz="700" b="1" dirty="0"/>
          </a:p>
        </p:txBody>
      </p:sp>
      <p:sp>
        <p:nvSpPr>
          <p:cNvPr id="44" name="Pentagon 43"/>
          <p:cNvSpPr/>
          <p:nvPr/>
        </p:nvSpPr>
        <p:spPr>
          <a:xfrm>
            <a:off x="3174933" y="2571936"/>
            <a:ext cx="5573529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/>
              <a:t>Backlog Clearance</a:t>
            </a:r>
          </a:p>
        </p:txBody>
      </p:sp>
      <p:sp>
        <p:nvSpPr>
          <p:cNvPr id="45" name="Pentagon 44"/>
          <p:cNvSpPr/>
          <p:nvPr/>
        </p:nvSpPr>
        <p:spPr>
          <a:xfrm>
            <a:off x="4860497" y="2842342"/>
            <a:ext cx="3887967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46" name="Pentagon 45"/>
          <p:cNvSpPr/>
          <p:nvPr/>
        </p:nvSpPr>
        <p:spPr>
          <a:xfrm>
            <a:off x="1453902" y="1399946"/>
            <a:ext cx="4244686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RCA activities</a:t>
            </a:r>
            <a:endParaRPr lang="en-GB" sz="700" b="1" dirty="0"/>
          </a:p>
        </p:txBody>
      </p:sp>
      <p:sp>
        <p:nvSpPr>
          <p:cNvPr id="47" name="Pentagon 46"/>
          <p:cNvSpPr/>
          <p:nvPr/>
        </p:nvSpPr>
        <p:spPr>
          <a:xfrm>
            <a:off x="5724128" y="1667316"/>
            <a:ext cx="3024333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48" name="Pentagon 47"/>
          <p:cNvSpPr/>
          <p:nvPr/>
        </p:nvSpPr>
        <p:spPr>
          <a:xfrm>
            <a:off x="1462054" y="3164455"/>
            <a:ext cx="164349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Mobilise</a:t>
            </a:r>
            <a:endParaRPr lang="en-GB" sz="700" b="1" dirty="0"/>
          </a:p>
        </p:txBody>
      </p:sp>
      <p:sp>
        <p:nvSpPr>
          <p:cNvPr id="49" name="Pentagon 48"/>
          <p:cNvSpPr/>
          <p:nvPr/>
        </p:nvSpPr>
        <p:spPr>
          <a:xfrm>
            <a:off x="3174934" y="3164641"/>
            <a:ext cx="4193158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/>
              <a:t>Backlog Clearance</a:t>
            </a:r>
          </a:p>
        </p:txBody>
      </p:sp>
      <p:sp>
        <p:nvSpPr>
          <p:cNvPr id="50" name="Pentagon 49"/>
          <p:cNvSpPr/>
          <p:nvPr/>
        </p:nvSpPr>
        <p:spPr>
          <a:xfrm>
            <a:off x="4067948" y="3429924"/>
            <a:ext cx="4680516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51" name="Pentagon 50"/>
          <p:cNvSpPr/>
          <p:nvPr/>
        </p:nvSpPr>
        <p:spPr>
          <a:xfrm>
            <a:off x="1453901" y="3742262"/>
            <a:ext cx="2495863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Backlog Clearance</a:t>
            </a:r>
            <a:endParaRPr lang="en-GB" sz="700" b="1" dirty="0"/>
          </a:p>
        </p:txBody>
      </p:sp>
      <p:sp>
        <p:nvSpPr>
          <p:cNvPr id="52" name="Pentagon 51"/>
          <p:cNvSpPr/>
          <p:nvPr/>
        </p:nvSpPr>
        <p:spPr>
          <a:xfrm>
            <a:off x="4860497" y="4028867"/>
            <a:ext cx="3887964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53" name="Pentagon 52"/>
          <p:cNvSpPr/>
          <p:nvPr/>
        </p:nvSpPr>
        <p:spPr>
          <a:xfrm>
            <a:off x="1453900" y="4329776"/>
            <a:ext cx="4198685" cy="216024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Deploy MI solution</a:t>
            </a:r>
            <a:endParaRPr lang="en-GB" sz="700" b="1" dirty="0"/>
          </a:p>
        </p:txBody>
      </p:sp>
      <p:sp>
        <p:nvSpPr>
          <p:cNvPr id="54" name="Pentagon 53"/>
          <p:cNvSpPr/>
          <p:nvPr/>
        </p:nvSpPr>
        <p:spPr>
          <a:xfrm>
            <a:off x="4860032" y="4587974"/>
            <a:ext cx="3887964" cy="21602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Operating within SLA</a:t>
            </a:r>
            <a:endParaRPr lang="en-GB" sz="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95230" y="4803998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rgbClr val="FF0000"/>
                </a:solidFill>
              </a:rPr>
              <a:t>Today</a:t>
            </a:r>
            <a:endParaRPr lang="en-GB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GB" sz="2400" dirty="0" smtClean="0"/>
              <a:t>Summary Resolution One Pager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86139"/>
              </p:ext>
            </p:extLst>
          </p:nvPr>
        </p:nvGraphicFramePr>
        <p:xfrm>
          <a:off x="107504" y="771550"/>
          <a:ext cx="8928993" cy="4231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1"/>
                <a:gridCol w="1656184"/>
                <a:gridCol w="1872207"/>
                <a:gridCol w="1872208"/>
                <a:gridCol w="1728193"/>
              </a:tblGrid>
              <a:tr h="144015"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dirty="0" smtClean="0">
                          <a:solidFill>
                            <a:schemeClr val="bg1"/>
                          </a:solidFill>
                        </a:rPr>
                        <a:t>Mismatches</a:t>
                      </a:r>
                      <a:endParaRPr lang="en-GB" sz="1000" b="1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Exceptions</a:t>
                      </a:r>
                      <a:endParaRPr lang="en-GB" sz="10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Exclusions</a:t>
                      </a:r>
                      <a:endParaRPr lang="en-GB" sz="10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  <a:endParaRPr lang="en-GB" sz="10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MI / Reporting</a:t>
                      </a:r>
                      <a:endParaRPr lang="en-GB" sz="10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298807"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/>
                        <a:t>Mismatches are corrected ‘in cycle’ and associated defects are cleared in time for the second following cycle from detection. 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/>
                        <a:t>Correction of mismatches should be invisible to shippers. During transition to this any correction files issued are delivered within </a:t>
                      </a:r>
                      <a:r>
                        <a:rPr lang="en-GB" sz="600" b="1" dirty="0" smtClean="0"/>
                        <a:t>3 business</a:t>
                      </a:r>
                      <a:r>
                        <a:rPr lang="en-GB" sz="600" dirty="0" smtClean="0"/>
                        <a:t> days of payment due date issue and meet communicated quality and format requirements on first delivery.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/>
                        <a:t>There should be no unresolved causes to  mismatches of more than </a:t>
                      </a:r>
                      <a:r>
                        <a:rPr lang="en-GB" sz="600" b="1" dirty="0" smtClean="0"/>
                        <a:t>2 invoice cycles </a:t>
                      </a:r>
                      <a:r>
                        <a:rPr lang="en-GB" sz="600" dirty="0" smtClean="0"/>
                        <a:t>in age.</a:t>
                      </a:r>
                      <a:r>
                        <a:rPr lang="en-GB" sz="600" b="1" dirty="0" smtClean="0"/>
                        <a:t> </a:t>
                      </a:r>
                      <a:endParaRPr lang="en-GB" sz="600" dirty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Known exceptions are corrected ‘in cycle’; new exceptions within the gift of Xoserve and its partners to correct are cleared in time for the second cycle from detection, as is any defect that caused the exception.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Exception backlogs should be no more than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old.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Known exclusions are executed ‘in cycle’; new exclusions within the gift of Xoserve and its partners to correct are cleared in time for the second cycle from detection, as is the defect that caused the exclusion.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Exclusion backlogs should be no more than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old.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Correction of billed exclusions should be performed no later than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 detection.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Defects, including associated data fixes, within the gift of Xoserve and its partners to resolve should be cleared within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invoice cycles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being raised.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MPRN recs received are accounted for and valued; allocation across invoices, exceptions, exclusions and mismatches is shared at shipper level with individual shippers at the end of each invoice cycle</a:t>
                      </a:r>
                    </a:p>
                    <a:p>
                      <a:pPr marL="72000" lvl="0" indent="-72000" algn="l" defTabSz="914400" rtl="0" eaLnBrk="1" latinLnBrk="0" hangingPunct="1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Exceptions, Exclusions and mismatches are communicated within </a:t>
                      </a:r>
                      <a:r>
                        <a:rPr lang="en-GB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business days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following  invoice receipt. 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27">
                <a:tc grid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7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7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Date to operate within SLA</a:t>
                      </a: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40873"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/>
                        <a:t>September 2019</a:t>
                      </a:r>
                      <a:endParaRPr lang="en-GB" sz="7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 smtClean="0"/>
                        <a:t>August 2019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/>
                        <a:t>July 2019</a:t>
                      </a:r>
                      <a:endParaRPr lang="en-GB" sz="7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/>
                        <a:t>August 2019</a:t>
                      </a:r>
                      <a:endParaRPr lang="en-GB" sz="7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/>
                        <a:t>August 2019</a:t>
                      </a:r>
                      <a:endParaRPr lang="en-GB" sz="700" b="0" dirty="0"/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27">
                <a:tc gridSpan="5">
                  <a:txBody>
                    <a:bodyPr/>
                    <a:lstStyle/>
                    <a:p>
                      <a:pPr algn="ctr"/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Current </a:t>
                      </a:r>
                      <a:r>
                        <a:rPr lang="en-GB" sz="700" b="1" baseline="0" dirty="0" smtClean="0">
                          <a:solidFill>
                            <a:schemeClr val="bg1"/>
                          </a:solidFill>
                        </a:rPr>
                        <a:t> SLA RAG Status</a:t>
                      </a:r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39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Amber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Amber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Amber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Amber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Red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645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solidFill>
                            <a:schemeClr val="bg1"/>
                          </a:solidFill>
                        </a:rPr>
                        <a:t>RAG</a:t>
                      </a:r>
                      <a:r>
                        <a:rPr lang="en-GB" sz="700" b="1" baseline="0" dirty="0" smtClean="0">
                          <a:solidFill>
                            <a:schemeClr val="bg1"/>
                          </a:solidFill>
                        </a:rPr>
                        <a:t> Justification</a:t>
                      </a: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177552"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/>
                        <a:t>94% of ASP mismatch correction</a:t>
                      </a:r>
                      <a:r>
                        <a:rPr lang="en-GB" sz="600" baseline="0" dirty="0" smtClean="0"/>
                        <a:t> files issued to customers ahead of the payment due date.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dirty="0" smtClean="0"/>
                        <a:t>100% of AML mismatch correction</a:t>
                      </a:r>
                      <a:r>
                        <a:rPr lang="en-GB" sz="600" baseline="0" dirty="0" smtClean="0"/>
                        <a:t> files issued to customers ahead of the payment due date, although not inside D-3 payment due date SLA target.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/>
                        <a:t>Automation activities to issue all ASP correction files immediately after delivery of online</a:t>
                      </a:r>
                      <a:r>
                        <a:rPr lang="en-GB" sz="600" baseline="0" dirty="0" smtClean="0"/>
                        <a:t> ASP files proven within PoC environment. 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>
                          <a:solidFill>
                            <a:schemeClr val="tx1"/>
                          </a:solidFill>
                        </a:rPr>
                        <a:t>Cataloguing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 of all known exception resolution paths underway and making good progress.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Significant reduction witnessed in the clearance of sites previously held in the exception backlog, with a c.50% reduction seen over the last two billing cycles. 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Provision of new MI to track all reconciliations, including those that fall in a state of exception and/or exclusion, expected to be made available during July.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Current backlog continues to house exceptions dating back over 6-months</a:t>
                      </a:r>
                      <a:r>
                        <a:rPr lang="en-GB" sz="600" baseline="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dirty="0" smtClean="0">
                          <a:solidFill>
                            <a:schemeClr val="tx1"/>
                          </a:solidFill>
                        </a:rPr>
                        <a:t>13,487 distinct</a:t>
                      </a: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 MPRNs currently have bill blocks placed upon them, a reduction of 6,979 over the last two months.</a:t>
                      </a:r>
                    </a:p>
                    <a:p>
                      <a:pPr marL="72000" lvl="0" indent="-720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Current backlog continues to house exceptions dating back over 6-months.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baseline="0" dirty="0" smtClean="0">
                          <a:solidFill>
                            <a:schemeClr val="tx1"/>
                          </a:solidFill>
                        </a:rPr>
                        <a:t>Charge calculation defect fix turnaround timescales currently </a:t>
                      </a: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tracking at c.59 calendar days. 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baseline="0" dirty="0" smtClean="0"/>
                        <a:t>Defect fix turnaround timescales currently </a:t>
                      </a: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tracking at c.59 calendar days.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Previous 6-months’ worth of defect data demonstrates a historic volume of open defects continually tracking around circa.30.</a:t>
                      </a:r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" dirty="0" smtClean="0"/>
                        <a:t>Revised MI/Reporting requirements captured and signed-off with development teams. New</a:t>
                      </a:r>
                      <a:r>
                        <a:rPr lang="en-US" sz="600" baseline="0" dirty="0" smtClean="0"/>
                        <a:t> provision of MI expected to be made available during July. </a:t>
                      </a:r>
                    </a:p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600" dirty="0" smtClean="0"/>
                    </a:p>
                  </a:txBody>
                  <a:tcPr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33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78a4dae-5fc0-4ed3-ad80-da51122ab114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258bf23aee0806eb12ff8426427e7c82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c8dde2d04d648a22d8f791b223ed7057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c78a4dae-5fc0-4ed3-ad80-da51122ab114"/>
    <ds:schemaRef ds:uri="http://www.w3.org/XML/1998/namespace"/>
    <ds:schemaRef ds:uri="http://schemas.openxmlformats.org/package/2006/metadata/core-properties"/>
    <ds:schemaRef ds:uri="5844fa40-a696-4ac9-bd38-c0330d29510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C33A83A-150C-44CE-865E-9D551BF72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21155</TotalTime>
  <Words>706</Words>
  <Application>Microsoft Office PowerPoint</Application>
  <PresentationFormat>On-screen Show (16:9)</PresentationFormat>
  <Paragraphs>86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Amendment Invoice Task Force Update</vt:lpstr>
      <vt:lpstr>Summary Resolution Plan</vt:lpstr>
      <vt:lpstr>Summary Resolution One Pager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378</cp:revision>
  <cp:lastPrinted>2019-06-11T14:57:10Z</cp:lastPrinted>
  <dcterms:created xsi:type="dcterms:W3CDTF">2018-09-02T17:12:15Z</dcterms:created>
  <dcterms:modified xsi:type="dcterms:W3CDTF">2019-06-11T16:09:11Z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77537463</vt:i4>
  </property>
  <property fmtid="{D5CDD505-2E9C-101B-9397-08002B2CF9AE}" pid="3" name="_NewReviewCycle">
    <vt:lpwstr/>
  </property>
  <property fmtid="{D5CDD505-2E9C-101B-9397-08002B2CF9AE}" pid="4" name="_EmailSubject">
    <vt:lpwstr>DSC CoMC - Amendment Invoice TF Slides </vt:lpwstr>
  </property>
  <property fmtid="{D5CDD505-2E9C-101B-9397-08002B2CF9AE}" pid="5" name="_AuthorEmail">
    <vt:lpwstr>Alex.Stuart@Xoserve.com</vt:lpwstr>
  </property>
  <property fmtid="{D5CDD505-2E9C-101B-9397-08002B2CF9AE}" pid="6" name="_AuthorEmailDisplayName">
    <vt:lpwstr>Stuart, Alex</vt:lpwstr>
  </property>
  <property fmtid="{D5CDD505-2E9C-101B-9397-08002B2CF9AE}" pid="7" name="_PreviousAdHocReviewCycleID">
    <vt:i4>719272356</vt:i4>
  </property>
  <property fmtid="{D5CDD505-2E9C-101B-9397-08002B2CF9AE}" pid="8" name="ContentTypeId">
    <vt:lpwstr>0x0101002A9D4E94D94ABB48A35A572EF9A60258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