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5"/>
  </p:notesMasterIdLst>
  <p:sldIdLst>
    <p:sldId id="298" r:id="rId6"/>
    <p:sldId id="299" r:id="rId7"/>
    <p:sldId id="356" r:id="rId8"/>
    <p:sldId id="355" r:id="rId9"/>
    <p:sldId id="358" r:id="rId10"/>
    <p:sldId id="352" r:id="rId11"/>
    <p:sldId id="360" r:id="rId12"/>
    <p:sldId id="361" r:id="rId13"/>
    <p:sldId id="357" r:id="rId14"/>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691" autoAdjust="0"/>
  </p:normalViewPr>
  <p:slideViewPr>
    <p:cSldViewPr>
      <p:cViewPr>
        <p:scale>
          <a:sx n="110" d="100"/>
          <a:sy n="110" d="100"/>
        </p:scale>
        <p:origin x="-204" y="3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Jackson" userId="S::leanne.jackson@xoserve.com::4fc50b8f-0f04-40c7-b5ef-9b7faaa6da53" providerId="AD" clId="Web-{25740957-2BD8-6FBC-058E-E9488985CF7B}"/>
    <pc:docChg chg="modSld">
      <pc:chgData name="Leanne Jackson" userId="S::leanne.jackson@xoserve.com::4fc50b8f-0f04-40c7-b5ef-9b7faaa6da53" providerId="AD" clId="Web-{25740957-2BD8-6FBC-058E-E9488985CF7B}" dt="2018-12-04T12:33:02.925" v="79" actId="20577"/>
      <pc:docMkLst>
        <pc:docMk/>
      </pc:docMkLst>
      <pc:sldChg chg="modSp">
        <pc:chgData name="Leanne Jackson" userId="S::leanne.jackson@xoserve.com::4fc50b8f-0f04-40c7-b5ef-9b7faaa6da53" providerId="AD" clId="Web-{25740957-2BD8-6FBC-058E-E9488985CF7B}" dt="2018-12-04T12:33:02.925" v="78" actId="20577"/>
        <pc:sldMkLst>
          <pc:docMk/>
          <pc:sldMk cId="949750898" sldId="299"/>
        </pc:sldMkLst>
        <pc:spChg chg="mod">
          <ac:chgData name="Leanne Jackson" userId="S::leanne.jackson@xoserve.com::4fc50b8f-0f04-40c7-b5ef-9b7faaa6da53" providerId="AD" clId="Web-{25740957-2BD8-6FBC-058E-E9488985CF7B}" dt="2018-12-04T12:33:02.925" v="78" actId="20577"/>
          <ac:spMkLst>
            <pc:docMk/>
            <pc:sldMk cId="949750898" sldId="299"/>
            <ac:spMk id="3" creationId="{00000000-0000-0000-0000-000000000000}"/>
          </ac:spMkLst>
        </pc:spChg>
      </pc:sldChg>
    </pc:docChg>
  </pc:docChgLst>
  <pc:docChgLst>
    <pc:chgData name="Leanne Jackson" userId="S::leanne.jackson@xoserve.com::4fc50b8f-0f04-40c7-b5ef-9b7faaa6da53" providerId="AD" clId="Web-{48F9BBEA-0821-4D72-BA5A-713C15023510}"/>
    <pc:docChg chg="modSld">
      <pc:chgData name="Leanne Jackson" userId="S::leanne.jackson@xoserve.com::4fc50b8f-0f04-40c7-b5ef-9b7faaa6da53" providerId="AD" clId="Web-{48F9BBEA-0821-4D72-BA5A-713C15023510}" dt="2019-02-08T10:29:35.048" v="10" actId="20577"/>
      <pc:docMkLst>
        <pc:docMk/>
      </pc:docMkLst>
      <pc:sldChg chg="modSp">
        <pc:chgData name="Leanne Jackson" userId="S::leanne.jackson@xoserve.com::4fc50b8f-0f04-40c7-b5ef-9b7faaa6da53" providerId="AD" clId="Web-{48F9BBEA-0821-4D72-BA5A-713C15023510}" dt="2019-02-08T10:29:26.389" v="8" actId="20577"/>
        <pc:sldMkLst>
          <pc:docMk/>
          <pc:sldMk cId="949750898" sldId="299"/>
        </pc:sldMkLst>
        <pc:spChg chg="mod">
          <ac:chgData name="Leanne Jackson" userId="S::leanne.jackson@xoserve.com::4fc50b8f-0f04-40c7-b5ef-9b7faaa6da53" providerId="AD" clId="Web-{48F9BBEA-0821-4D72-BA5A-713C15023510}" dt="2019-02-08T10:29:26.389" v="8" actId="20577"/>
          <ac:spMkLst>
            <pc:docMk/>
            <pc:sldMk cId="949750898" sldId="299"/>
            <ac:spMk id="3" creationId="{00000000-0000-0000-0000-000000000000}"/>
          </ac:spMkLst>
        </pc:spChg>
      </pc:sldChg>
    </pc:docChg>
  </pc:docChgLst>
  <pc:docChgLst>
    <pc:chgData name="Fiona Cottam" userId="S::fiona.cottam@xoserve.com::4a9a0019-769b-4ad5-a76b-ecc693a74d4a" providerId="AD" clId="Web-{D081FA4E-6511-1A1D-DE8A-C24E7D222634}"/>
    <pc:docChg chg="modSld">
      <pc:chgData name="Fiona Cottam" userId="S::fiona.cottam@xoserve.com::4a9a0019-769b-4ad5-a76b-ecc693a74d4a" providerId="AD" clId="Web-{D081FA4E-6511-1A1D-DE8A-C24E7D222634}" dt="2019-04-02T07:50:22.044" v="6" actId="20577"/>
      <pc:docMkLst>
        <pc:docMk/>
      </pc:docMkLst>
      <pc:sldChg chg="modSp">
        <pc:chgData name="Fiona Cottam" userId="S::fiona.cottam@xoserve.com::4a9a0019-769b-4ad5-a76b-ecc693a74d4a" providerId="AD" clId="Web-{D081FA4E-6511-1A1D-DE8A-C24E7D222634}" dt="2019-04-02T07:50:22.028" v="5" actId="20577"/>
        <pc:sldMkLst>
          <pc:docMk/>
          <pc:sldMk cId="3330649644" sldId="353"/>
        </pc:sldMkLst>
        <pc:spChg chg="mod">
          <ac:chgData name="Fiona Cottam" userId="S::fiona.cottam@xoserve.com::4a9a0019-769b-4ad5-a76b-ecc693a74d4a" providerId="AD" clId="Web-{D081FA4E-6511-1A1D-DE8A-C24E7D222634}" dt="2019-04-02T07:50:22.028" v="5" actId="20577"/>
          <ac:spMkLst>
            <pc:docMk/>
            <pc:sldMk cId="3330649644" sldId="353"/>
            <ac:spMk id="3" creationId="{00000000-0000-0000-0000-000000000000}"/>
          </ac:spMkLst>
        </pc:spChg>
      </pc:sldChg>
      <pc:sldChg chg="modSp">
        <pc:chgData name="Fiona Cottam" userId="S::fiona.cottam@xoserve.com::4a9a0019-769b-4ad5-a76b-ecc693a74d4a" providerId="AD" clId="Web-{D081FA4E-6511-1A1D-DE8A-C24E7D222634}" dt="2019-04-02T07:48:42.215" v="2" actId="20577"/>
        <pc:sldMkLst>
          <pc:docMk/>
          <pc:sldMk cId="4247575030" sldId="354"/>
        </pc:sldMkLst>
        <pc:spChg chg="mod">
          <ac:chgData name="Fiona Cottam" userId="S::fiona.cottam@xoserve.com::4a9a0019-769b-4ad5-a76b-ecc693a74d4a" providerId="AD" clId="Web-{D081FA4E-6511-1A1D-DE8A-C24E7D222634}" dt="2019-04-02T07:48:42.215" v="2" actId="20577"/>
          <ac:spMkLst>
            <pc:docMk/>
            <pc:sldMk cId="4247575030" sldId="354"/>
            <ac:spMk id="4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93713"/>
          </a:xfrm>
          <a:prstGeom prst="rect">
            <a:avLst/>
          </a:prstGeom>
        </p:spPr>
        <p:txBody>
          <a:bodyPr vert="horz" lIns="91430" tIns="45715" rIns="91430" bIns="45715" rtlCol="0"/>
          <a:lstStyle>
            <a:lvl1pPr algn="l">
              <a:defRPr sz="1200"/>
            </a:lvl1pPr>
          </a:lstStyle>
          <a:p>
            <a:endParaRPr lang="en-GB" dirty="0"/>
          </a:p>
        </p:txBody>
      </p:sp>
      <p:sp>
        <p:nvSpPr>
          <p:cNvPr id="3" name="Date Placeholder 2"/>
          <p:cNvSpPr>
            <a:spLocks noGrp="1"/>
          </p:cNvSpPr>
          <p:nvPr>
            <p:ph type="dt" idx="1"/>
          </p:nvPr>
        </p:nvSpPr>
        <p:spPr>
          <a:xfrm>
            <a:off x="3809079" y="1"/>
            <a:ext cx="2914015" cy="493713"/>
          </a:xfrm>
          <a:prstGeom prst="rect">
            <a:avLst/>
          </a:prstGeom>
        </p:spPr>
        <p:txBody>
          <a:bodyPr vert="horz" lIns="91430" tIns="45715" rIns="91430" bIns="45715" rtlCol="0"/>
          <a:lstStyle>
            <a:lvl1pPr algn="r">
              <a:defRPr sz="1200"/>
            </a:lvl1pPr>
          </a:lstStyle>
          <a:p>
            <a:fld id="{30CC7C86-2D66-4C55-8F99-E153512351BA}" type="datetimeFigureOut">
              <a:rPr lang="en-GB" smtClean="0"/>
              <a:t>11/06/2019</a:t>
            </a:fld>
            <a:endParaRPr lang="en-GB" dirty="0"/>
          </a:p>
        </p:txBody>
      </p:sp>
      <p:sp>
        <p:nvSpPr>
          <p:cNvPr id="4" name="Slide Image Placeholder 3"/>
          <p:cNvSpPr>
            <a:spLocks noGrp="1" noRot="1" noChangeAspect="1"/>
          </p:cNvSpPr>
          <p:nvPr>
            <p:ph type="sldImg" idx="2"/>
          </p:nvPr>
        </p:nvSpPr>
        <p:spPr>
          <a:xfrm>
            <a:off x="71438" y="741363"/>
            <a:ext cx="6581775" cy="3702050"/>
          </a:xfrm>
          <a:prstGeom prst="rect">
            <a:avLst/>
          </a:prstGeom>
          <a:noFill/>
          <a:ln w="12700">
            <a:solidFill>
              <a:prstClr val="black"/>
            </a:solidFill>
          </a:ln>
        </p:spPr>
        <p:txBody>
          <a:bodyPr vert="horz" lIns="91430" tIns="45715" rIns="91430" bIns="45715" rtlCol="0" anchor="ctr"/>
          <a:lstStyle/>
          <a:p>
            <a:endParaRPr lang="en-GB" dirty="0"/>
          </a:p>
        </p:txBody>
      </p:sp>
      <p:sp>
        <p:nvSpPr>
          <p:cNvPr id="5" name="Notes Placeholder 4"/>
          <p:cNvSpPr>
            <a:spLocks noGrp="1"/>
          </p:cNvSpPr>
          <p:nvPr>
            <p:ph type="body" sz="quarter" idx="3"/>
          </p:nvPr>
        </p:nvSpPr>
        <p:spPr>
          <a:xfrm>
            <a:off x="672465" y="4690270"/>
            <a:ext cx="5379720" cy="4443413"/>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8825"/>
            <a:ext cx="2914015" cy="493713"/>
          </a:xfrm>
          <a:prstGeom prst="rect">
            <a:avLst/>
          </a:prstGeom>
        </p:spPr>
        <p:txBody>
          <a:bodyPr vert="horz" lIns="91430" tIns="45715" rIns="91430" bIns="45715"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5"/>
            <a:ext cx="2914015" cy="493713"/>
          </a:xfrm>
          <a:prstGeom prst="rect">
            <a:avLst/>
          </a:prstGeom>
        </p:spPr>
        <p:txBody>
          <a:bodyPr vert="horz" lIns="91430" tIns="45715" rIns="91430" bIns="45715"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257038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2443589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286923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41363"/>
            <a:ext cx="6581775"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55930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836378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51384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9</a:t>
            </a:fld>
            <a:endParaRPr lang="en-GB" dirty="0"/>
          </a:p>
        </p:txBody>
      </p:sp>
    </p:spTree>
    <p:extLst>
      <p:ext uri="{BB962C8B-B14F-4D97-AF65-F5344CB8AC3E}">
        <p14:creationId xmlns:p14="http://schemas.microsoft.com/office/powerpoint/2010/main" val="2363476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userDrawn="1"/>
        </p:nvSpPr>
        <p:spPr>
          <a:xfrm>
            <a:off x="8604448" y="195488"/>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xoserve.com/media/4096/1326-accuracy-of-ndm-algorithm-advanced-machine-learning.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a:t> </a:t>
            </a:r>
            <a:r>
              <a:rPr lang="en-GB" smtClean="0"/>
              <a:t>Contract Management </a:t>
            </a:r>
            <a:r>
              <a:rPr lang="en-GB"/>
              <a:t>Committee </a:t>
            </a:r>
            <a:r>
              <a:rPr lang="en-GB" smtClean="0"/>
              <a:t>19/06/19</a:t>
            </a:r>
            <a:endParaRPr lang="en-GB" dirty="0"/>
          </a:p>
        </p:txBody>
      </p:sp>
    </p:spTree>
    <p:extLst>
      <p:ext uri="{BB962C8B-B14F-4D97-AF65-F5344CB8AC3E}">
        <p14:creationId xmlns:p14="http://schemas.microsoft.com/office/powerpoint/2010/main" val="415381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latin typeface="Arial"/>
                <a:cs typeface="Arial"/>
              </a:rPr>
              <a:t>Recommendation stats</a:t>
            </a:r>
          </a:p>
          <a:p>
            <a:pPr lvl="1"/>
            <a:r>
              <a:rPr lang="en-GB" sz="1500" dirty="0"/>
              <a:t>Reporting on </a:t>
            </a:r>
            <a:r>
              <a:rPr lang="en-GB" sz="1500" dirty="0" smtClean="0"/>
              <a:t>budget</a:t>
            </a:r>
          </a:p>
          <a:p>
            <a:pPr lvl="1"/>
            <a:r>
              <a:rPr lang="en-GB" sz="1500" dirty="0" smtClean="0"/>
              <a:t>Advanced machine learning options</a:t>
            </a:r>
            <a:endParaRPr lang="en-GB" sz="1500" dirty="0"/>
          </a:p>
          <a:p>
            <a:pPr lvl="1"/>
            <a:r>
              <a:rPr lang="en-GB" sz="1500" dirty="0"/>
              <a:t>Task Force next steps</a:t>
            </a:r>
          </a:p>
          <a:p>
            <a:endParaRPr lang="en-GB" dirty="0"/>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 xmlns:a16="http://schemas.microsoft.com/office/drawing/2014/main" id="{02D4E185-FBF5-3446-B3E1-6F3AB6C27A45}"/>
              </a:ext>
            </a:extLst>
          </p:cNvPr>
          <p:cNvSpPr>
            <a:spLocks noChangeAspect="1" noChangeArrowheads="1"/>
          </p:cNvSpPr>
          <p:nvPr/>
        </p:nvSpPr>
        <p:spPr bwMode="gray">
          <a:xfrm>
            <a:off x="1979712" y="1131912"/>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3240264563"/>
              </p:ext>
            </p:extLst>
          </p:nvPr>
        </p:nvGraphicFramePr>
        <p:xfrm>
          <a:off x="247134" y="638207"/>
          <a:ext cx="1240410" cy="1514532"/>
        </p:xfrm>
        <a:graphic>
          <a:graphicData uri="http://schemas.openxmlformats.org/drawingml/2006/table">
            <a:tbl>
              <a:tblPr firstRow="1" bandRow="1">
                <a:tableStyleId>{5C22544A-7EE6-4342-B048-85BDC9FD1C3A}</a:tableStyleId>
              </a:tblPr>
              <a:tblGrid>
                <a:gridCol w="620205">
                  <a:extLst>
                    <a:ext uri="{9D8B030D-6E8A-4147-A177-3AD203B41FA5}">
                      <a16:colId xmlns="" xmlns:a16="http://schemas.microsoft.com/office/drawing/2014/main" val="20001"/>
                    </a:ext>
                  </a:extLst>
                </a:gridCol>
                <a:gridCol w="620205">
                  <a:extLst>
                    <a:ext uri="{9D8B030D-6E8A-4147-A177-3AD203B41FA5}">
                      <a16:colId xmlns="" xmlns:a16="http://schemas.microsoft.com/office/drawing/2014/main" val="3698224449"/>
                    </a:ext>
                  </a:extLst>
                </a:gridCol>
              </a:tblGrid>
              <a:tr h="180884">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7" name="Table 6">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1017568197"/>
              </p:ext>
            </p:extLst>
          </p:nvPr>
        </p:nvGraphicFramePr>
        <p:xfrm>
          <a:off x="251519" y="2376671"/>
          <a:ext cx="3469743" cy="2595731"/>
        </p:xfrm>
        <a:graphic>
          <a:graphicData uri="http://schemas.openxmlformats.org/drawingml/2006/table">
            <a:tbl>
              <a:tblPr firstRow="1" bandRow="1">
                <a:tableStyleId>{5C22544A-7EE6-4342-B048-85BDC9FD1C3A}</a:tableStyleId>
              </a:tblPr>
              <a:tblGrid>
                <a:gridCol w="2232249">
                  <a:extLst>
                    <a:ext uri="{9D8B030D-6E8A-4147-A177-3AD203B41FA5}">
                      <a16:colId xmlns="" xmlns:a16="http://schemas.microsoft.com/office/drawing/2014/main" val="20000"/>
                    </a:ext>
                  </a:extLst>
                </a:gridCol>
                <a:gridCol w="733439">
                  <a:extLst>
                    <a:ext uri="{9D8B030D-6E8A-4147-A177-3AD203B41FA5}">
                      <a16:colId xmlns="" xmlns:a16="http://schemas.microsoft.com/office/drawing/2014/main" val="20002"/>
                    </a:ext>
                  </a:extLst>
                </a:gridCol>
                <a:gridCol w="504055">
                  <a:extLst>
                    <a:ext uri="{9D8B030D-6E8A-4147-A177-3AD203B41FA5}">
                      <a16:colId xmlns="" xmlns:a16="http://schemas.microsoft.com/office/drawing/2014/main" val="20003"/>
                    </a:ext>
                  </a:extLst>
                </a:gridCol>
              </a:tblGrid>
              <a:tr h="260985">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w/c 29/04/19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8"/>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Draft 3.2.5 Modification(s)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29/04/19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9"/>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May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01/05/19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10"/>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Customer Training Day - UIG</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03/05/19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May</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Change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08/05/19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May Contract Management Committee (cancelled)</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15/05/19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UNC Modification Panel (support draft mods) </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16/05/19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May UIG work group x 2</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20&amp;21/05/19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graphicFrame>
        <p:nvGraphicFramePr>
          <p:cNvPr id="8" name="Table 7">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73407191"/>
              </p:ext>
            </p:extLst>
          </p:nvPr>
        </p:nvGraphicFramePr>
        <p:xfrm>
          <a:off x="4355976" y="2377827"/>
          <a:ext cx="3528392" cy="260985"/>
        </p:xfrm>
        <a:graphic>
          <a:graphicData uri="http://schemas.openxmlformats.org/drawingml/2006/table">
            <a:tbl>
              <a:tblPr firstRow="1" bandRow="1">
                <a:tableStyleId>{5C22544A-7EE6-4342-B048-85BDC9FD1C3A}</a:tableStyleId>
              </a:tblPr>
              <a:tblGrid>
                <a:gridCol w="2304256">
                  <a:extLst>
                    <a:ext uri="{9D8B030D-6E8A-4147-A177-3AD203B41FA5}">
                      <a16:colId xmlns="" xmlns:a16="http://schemas.microsoft.com/office/drawing/2014/main" val="20000"/>
                    </a:ext>
                  </a:extLst>
                </a:gridCol>
                <a:gridCol w="720080">
                  <a:extLst>
                    <a:ext uri="{9D8B030D-6E8A-4147-A177-3AD203B41FA5}">
                      <a16:colId xmlns="" xmlns:a16="http://schemas.microsoft.com/office/drawing/2014/main" val="20002"/>
                    </a:ext>
                  </a:extLst>
                </a:gridCol>
                <a:gridCol w="504056">
                  <a:extLst>
                    <a:ext uri="{9D8B030D-6E8A-4147-A177-3AD203B41FA5}">
                      <a16:colId xmlns="" xmlns:a16="http://schemas.microsoft.com/office/drawing/2014/main" val="20003"/>
                    </a:ext>
                  </a:extLst>
                </a:gridCol>
              </a:tblGrid>
              <a:tr h="26098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bl>
          </a:graphicData>
        </a:graphic>
      </p:graphicFrame>
      <p:sp>
        <p:nvSpPr>
          <p:cNvPr id="9" name="TextBox 8">
            <a:extLst>
              <a:ext uri="{FF2B5EF4-FFF2-40B4-BE49-F238E27FC236}">
                <a16:creationId xmlns="" xmlns:a16="http://schemas.microsoft.com/office/drawing/2014/main" id="{CB52235E-B02C-D446-8E73-FC4656F5C1A2}"/>
              </a:ext>
            </a:extLst>
          </p:cNvPr>
          <p:cNvSpPr txBox="1"/>
          <p:nvPr/>
        </p:nvSpPr>
        <p:spPr>
          <a:xfrm>
            <a:off x="1835696" y="752388"/>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106116819"/>
              </p:ext>
            </p:extLst>
          </p:nvPr>
        </p:nvGraphicFramePr>
        <p:xfrm>
          <a:off x="4355976" y="2646030"/>
          <a:ext cx="3528392" cy="1888222"/>
        </p:xfrm>
        <a:graphic>
          <a:graphicData uri="http://schemas.openxmlformats.org/drawingml/2006/table">
            <a:tbl>
              <a:tblPr firstRow="1" bandRow="1">
                <a:tableStyleId>{5C22544A-7EE6-4342-B048-85BDC9FD1C3A}</a:tableStyleId>
              </a:tblPr>
              <a:tblGrid>
                <a:gridCol w="2330976">
                  <a:extLst>
                    <a:ext uri="{9D8B030D-6E8A-4147-A177-3AD203B41FA5}">
                      <a16:colId xmlns="" xmlns:a16="http://schemas.microsoft.com/office/drawing/2014/main" val="20000"/>
                    </a:ext>
                  </a:extLst>
                </a:gridCol>
                <a:gridCol w="693360">
                  <a:extLst>
                    <a:ext uri="{9D8B030D-6E8A-4147-A177-3AD203B41FA5}">
                      <a16:colId xmlns="" xmlns:a16="http://schemas.microsoft.com/office/drawing/2014/main" val="20001"/>
                    </a:ext>
                  </a:extLst>
                </a:gridCol>
                <a:gridCol w="504056">
                  <a:extLst>
                    <a:ext uri="{9D8B030D-6E8A-4147-A177-3AD203B41FA5}">
                      <a16:colId xmlns="" xmlns:a16="http://schemas.microsoft.com/office/drawing/2014/main" val="20002"/>
                    </a:ext>
                  </a:extLst>
                </a:gridCol>
              </a:tblGrid>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w/c </a:t>
                      </a:r>
                      <a:r>
                        <a:rPr lang="en-GB" sz="800" b="0" kern="1200" baseline="0" dirty="0" smtClean="0">
                          <a:solidFill>
                            <a:schemeClr val="tx2"/>
                          </a:solidFill>
                          <a:latin typeface="+mj-lt"/>
                          <a:ea typeface="Calibri" charset="0"/>
                          <a:cs typeface="Times New Roman" panose="02020603050405020304" pitchFamily="18" charset="0"/>
                        </a:rPr>
                        <a:t>03/06/19</a:t>
                      </a:r>
                      <a:endParaRPr lang="en-GB" sz="800" b="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May Change</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12/06/19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May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19/06/19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7"/>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June UIG Work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24/06/19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UIG Work Group Mod 0681</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07/06/19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Support</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Mod development (All)</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June ongoing</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Development of automated UIG reporting </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End of June</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34627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Plan on </a:t>
            </a:r>
            <a:r>
              <a:rPr lang="en-GB" dirty="0" smtClean="0"/>
              <a:t>Page new</a:t>
            </a:r>
            <a:endParaRPr lang="en-GB" dirty="0"/>
          </a:p>
        </p:txBody>
      </p:sp>
      <p:sp>
        <p:nvSpPr>
          <p:cNvPr id="15" name="Rectangle 14">
            <a:extLst>
              <a:ext uri="{FF2B5EF4-FFF2-40B4-BE49-F238E27FC236}">
                <a16:creationId xmlns="" xmlns:a16="http://schemas.microsoft.com/office/drawing/2014/main" id="{B64306B3-3585-5E46-BA3A-D8B3C1223180}"/>
              </a:ext>
            </a:extLst>
          </p:cNvPr>
          <p:cNvSpPr/>
          <p:nvPr/>
        </p:nvSpPr>
        <p:spPr bwMode="auto">
          <a:xfrm>
            <a:off x="5508104" y="195488"/>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 xmlns:a16="http://schemas.microsoft.com/office/drawing/2014/main"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 xmlns:a16="http://schemas.microsoft.com/office/drawing/2014/main"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 xmlns:a16="http://schemas.microsoft.com/office/drawing/2014/main"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 xmlns:a16="http://schemas.microsoft.com/office/drawing/2014/main"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20" name="Triangle 152">
            <a:extLst>
              <a:ext uri="{FF2B5EF4-FFF2-40B4-BE49-F238E27FC236}">
                <a16:creationId xmlns="" xmlns:a16="http://schemas.microsoft.com/office/drawing/2014/main"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 xmlns:a16="http://schemas.microsoft.com/office/drawing/2014/main" id="{AD6031FF-D932-4F45-9D83-CFA5F6CB41C5}"/>
              </a:ext>
            </a:extLst>
          </p:cNvPr>
          <p:cNvSpPr txBox="1"/>
          <p:nvPr/>
        </p:nvSpPr>
        <p:spPr>
          <a:xfrm>
            <a:off x="8207389" y="265606"/>
            <a:ext cx="613087" cy="128685"/>
          </a:xfrm>
          <a:prstGeom prst="rect">
            <a:avLst/>
          </a:prstGeom>
          <a:noFill/>
        </p:spPr>
        <p:txBody>
          <a:bodyPr wrap="square" lIns="18000" tIns="18000" rIns="18000" bIns="18000" rtlCol="0">
            <a:spAutoFit/>
          </a:bodyPr>
          <a:lstStyle/>
          <a:p>
            <a:pPr algn="r"/>
            <a:r>
              <a:rPr lang="en-US" sz="600" dirty="0" smtClean="0"/>
              <a:t>Governance</a:t>
            </a:r>
            <a:endParaRPr lang="en-US" sz="600" dirty="0"/>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 xmlns:a16="http://schemas.microsoft.com/office/drawing/2014/main" id="{F6B8063B-A63C-804E-BE6B-8BA555583BC4}"/>
              </a:ext>
            </a:extLst>
          </p:cNvPr>
          <p:cNvSpPr txBox="1"/>
          <p:nvPr/>
        </p:nvSpPr>
        <p:spPr>
          <a:xfrm>
            <a:off x="5724132" y="262500"/>
            <a:ext cx="613087" cy="221018"/>
          </a:xfrm>
          <a:prstGeom prst="rect">
            <a:avLst/>
          </a:prstGeom>
          <a:noFill/>
        </p:spPr>
        <p:txBody>
          <a:bodyPr wrap="square" lIns="18000" tIns="18000" rIns="18000" bIns="18000" rtlCol="0">
            <a:spAutoFit/>
          </a:bodyPr>
          <a:lstStyle/>
          <a:p>
            <a:r>
              <a:rPr lang="en-US" sz="600" dirty="0"/>
              <a:t>Completed activity </a:t>
            </a:r>
          </a:p>
        </p:txBody>
      </p:sp>
      <p:graphicFrame>
        <p:nvGraphicFramePr>
          <p:cNvPr id="25" name="Table 24">
            <a:extLst>
              <a:ext uri="{FF2B5EF4-FFF2-40B4-BE49-F238E27FC236}">
                <a16:creationId xmlns="" xmlns:a16="http://schemas.microsoft.com/office/drawing/2014/main" id="{67DD9588-713D-6541-B74F-36D3C98AF17D}"/>
              </a:ext>
            </a:extLst>
          </p:cNvPr>
          <p:cNvGraphicFramePr>
            <a:graphicFrameLocks noGrp="1"/>
          </p:cNvGraphicFramePr>
          <p:nvPr>
            <p:extLst>
              <p:ext uri="{D42A27DB-BD31-4B8C-83A1-F6EECF244321}">
                <p14:modId xmlns:p14="http://schemas.microsoft.com/office/powerpoint/2010/main" val="854863342"/>
              </p:ext>
            </p:extLst>
          </p:nvPr>
        </p:nvGraphicFramePr>
        <p:xfrm>
          <a:off x="162128" y="722977"/>
          <a:ext cx="8080835" cy="4010600"/>
        </p:xfrm>
        <a:graphic>
          <a:graphicData uri="http://schemas.openxmlformats.org/drawingml/2006/table">
            <a:tbl>
              <a:tblPr firstRow="1" bandRow="1">
                <a:tableStyleId>{69CF1AB2-1976-4502-BF36-3FF5EA218861}</a:tableStyleId>
              </a:tblPr>
              <a:tblGrid>
                <a:gridCol w="166298">
                  <a:extLst>
                    <a:ext uri="{9D8B030D-6E8A-4147-A177-3AD203B41FA5}">
                      <a16:colId xmlns="" xmlns:a16="http://schemas.microsoft.com/office/drawing/2014/main" val="4177888447"/>
                    </a:ext>
                  </a:extLst>
                </a:gridCol>
                <a:gridCol w="293131">
                  <a:extLst>
                    <a:ext uri="{9D8B030D-6E8A-4147-A177-3AD203B41FA5}">
                      <a16:colId xmlns="" xmlns:a16="http://schemas.microsoft.com/office/drawing/2014/main" val="3013069579"/>
                    </a:ext>
                  </a:extLst>
                </a:gridCol>
                <a:gridCol w="293131">
                  <a:extLst>
                    <a:ext uri="{9D8B030D-6E8A-4147-A177-3AD203B41FA5}">
                      <a16:colId xmlns="" xmlns:a16="http://schemas.microsoft.com/office/drawing/2014/main" val="1475387405"/>
                    </a:ext>
                  </a:extLst>
                </a:gridCol>
                <a:gridCol w="293131">
                  <a:extLst>
                    <a:ext uri="{9D8B030D-6E8A-4147-A177-3AD203B41FA5}">
                      <a16:colId xmlns="" xmlns:a16="http://schemas.microsoft.com/office/drawing/2014/main" val="4167404248"/>
                    </a:ext>
                  </a:extLst>
                </a:gridCol>
                <a:gridCol w="293131">
                  <a:extLst>
                    <a:ext uri="{9D8B030D-6E8A-4147-A177-3AD203B41FA5}">
                      <a16:colId xmlns="" xmlns:a16="http://schemas.microsoft.com/office/drawing/2014/main" val="1882720330"/>
                    </a:ext>
                  </a:extLst>
                </a:gridCol>
                <a:gridCol w="293131"/>
                <a:gridCol w="293131">
                  <a:extLst>
                    <a:ext uri="{9D8B030D-6E8A-4147-A177-3AD203B41FA5}">
                      <a16:colId xmlns="" xmlns:a16="http://schemas.microsoft.com/office/drawing/2014/main" val="20006"/>
                    </a:ext>
                  </a:extLst>
                </a:gridCol>
                <a:gridCol w="293131">
                  <a:extLst>
                    <a:ext uri="{9D8B030D-6E8A-4147-A177-3AD203B41FA5}">
                      <a16:colId xmlns="" xmlns:a16="http://schemas.microsoft.com/office/drawing/2014/main" val="20007"/>
                    </a:ext>
                  </a:extLst>
                </a:gridCol>
                <a:gridCol w="293131">
                  <a:extLst>
                    <a:ext uri="{9D8B030D-6E8A-4147-A177-3AD203B41FA5}">
                      <a16:colId xmlns="" xmlns:a16="http://schemas.microsoft.com/office/drawing/2014/main" val="20008"/>
                    </a:ext>
                  </a:extLst>
                </a:gridCol>
                <a:gridCol w="293131"/>
                <a:gridCol w="293131">
                  <a:extLst>
                    <a:ext uri="{9D8B030D-6E8A-4147-A177-3AD203B41FA5}">
                      <a16:colId xmlns="" xmlns:a16="http://schemas.microsoft.com/office/drawing/2014/main" val="20010"/>
                    </a:ext>
                  </a:extLst>
                </a:gridCol>
                <a:gridCol w="293131">
                  <a:extLst>
                    <a:ext uri="{9D8B030D-6E8A-4147-A177-3AD203B41FA5}">
                      <a16:colId xmlns="" xmlns:a16="http://schemas.microsoft.com/office/drawing/2014/main" val="20011"/>
                    </a:ext>
                  </a:extLst>
                </a:gridCol>
                <a:gridCol w="293131">
                  <a:extLst>
                    <a:ext uri="{9D8B030D-6E8A-4147-A177-3AD203B41FA5}">
                      <a16:colId xmlns="" xmlns:a16="http://schemas.microsoft.com/office/drawing/2014/main" val="20012"/>
                    </a:ext>
                  </a:extLst>
                </a:gridCol>
                <a:gridCol w="293131"/>
                <a:gridCol w="293131">
                  <a:extLst>
                    <a:ext uri="{9D8B030D-6E8A-4147-A177-3AD203B41FA5}">
                      <a16:colId xmlns="" xmlns:a16="http://schemas.microsoft.com/office/drawing/2014/main" val="20015"/>
                    </a:ext>
                  </a:extLst>
                </a:gridCol>
                <a:gridCol w="293131">
                  <a:extLst>
                    <a:ext uri="{9D8B030D-6E8A-4147-A177-3AD203B41FA5}">
                      <a16:colId xmlns="" xmlns:a16="http://schemas.microsoft.com/office/drawing/2014/main" val="20016"/>
                    </a:ext>
                  </a:extLst>
                </a:gridCol>
                <a:gridCol w="293131">
                  <a:extLst>
                    <a:ext uri="{9D8B030D-6E8A-4147-A177-3AD203B41FA5}">
                      <a16:colId xmlns="" xmlns:a16="http://schemas.microsoft.com/office/drawing/2014/main" val="20017"/>
                    </a:ext>
                  </a:extLst>
                </a:gridCol>
                <a:gridCol w="293131">
                  <a:extLst>
                    <a:ext uri="{9D8B030D-6E8A-4147-A177-3AD203B41FA5}">
                      <a16:colId xmlns="" xmlns:a16="http://schemas.microsoft.com/office/drawing/2014/main" val="20023"/>
                    </a:ext>
                  </a:extLst>
                </a:gridCol>
                <a:gridCol w="293131"/>
                <a:gridCol w="293131">
                  <a:extLst>
                    <a:ext uri="{9D8B030D-6E8A-4147-A177-3AD203B41FA5}">
                      <a16:colId xmlns="" xmlns:a16="http://schemas.microsoft.com/office/drawing/2014/main" val="20019"/>
                    </a:ext>
                  </a:extLst>
                </a:gridCol>
                <a:gridCol w="293131">
                  <a:extLst>
                    <a:ext uri="{9D8B030D-6E8A-4147-A177-3AD203B41FA5}">
                      <a16:colId xmlns="" xmlns:a16="http://schemas.microsoft.com/office/drawing/2014/main" val="20020"/>
                    </a:ext>
                  </a:extLst>
                </a:gridCol>
                <a:gridCol w="293131">
                  <a:extLst>
                    <a:ext uri="{9D8B030D-6E8A-4147-A177-3AD203B41FA5}">
                      <a16:colId xmlns="" xmlns:a16="http://schemas.microsoft.com/office/drawing/2014/main" val="20021"/>
                    </a:ext>
                  </a:extLst>
                </a:gridCol>
                <a:gridCol w="293131"/>
                <a:gridCol w="293131">
                  <a:extLst>
                    <a:ext uri="{9D8B030D-6E8A-4147-A177-3AD203B41FA5}">
                      <a16:colId xmlns="" xmlns:a16="http://schemas.microsoft.com/office/drawing/2014/main" val="20024"/>
                    </a:ext>
                  </a:extLst>
                </a:gridCol>
                <a:gridCol w="293131">
                  <a:extLst>
                    <a:ext uri="{9D8B030D-6E8A-4147-A177-3AD203B41FA5}">
                      <a16:colId xmlns="" xmlns:a16="http://schemas.microsoft.com/office/drawing/2014/main" val="20025"/>
                    </a:ext>
                  </a:extLst>
                </a:gridCol>
                <a:gridCol w="293131">
                  <a:extLst>
                    <a:ext uri="{9D8B030D-6E8A-4147-A177-3AD203B41FA5}">
                      <a16:colId xmlns="" xmlns:a16="http://schemas.microsoft.com/office/drawing/2014/main" val="20026"/>
                    </a:ext>
                  </a:extLst>
                </a:gridCol>
                <a:gridCol w="293131"/>
                <a:gridCol w="293131"/>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smtClean="0">
                          <a:solidFill>
                            <a:schemeClr val="bg1"/>
                          </a:solidFill>
                        </a:rPr>
                        <a:t>April</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May</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June</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smtClean="0">
                          <a:solidFill>
                            <a:schemeClr val="bg1"/>
                          </a:solidFill>
                        </a:rPr>
                        <a:t>July</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August</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September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endParaRPr lang="en-GB"/>
                    </a:p>
                  </a:txBody>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 xmlns:a16="http://schemas.microsoft.com/office/drawing/2014/main"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01/04</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08/04</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15/04</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22/04</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29/04</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06/05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13/05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20/05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27/05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03/06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10/06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17/06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24/06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01/07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08/07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15/07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22/07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29/07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05/08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12/08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19/08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26/08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02/09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09/09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16/09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23/09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30/09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 xmlns:a16="http://schemas.microsoft.com/office/drawing/2014/main"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1149007"/>
                  </a:ext>
                </a:extLst>
              </a:tr>
            </a:tbl>
          </a:graphicData>
        </a:graphic>
      </p:graphicFrame>
      <p:sp>
        <p:nvSpPr>
          <p:cNvPr id="29" name="Rectangle 28">
            <a:extLst>
              <a:ext uri="{FF2B5EF4-FFF2-40B4-BE49-F238E27FC236}">
                <a16:creationId xmlns="" xmlns:a16="http://schemas.microsoft.com/office/drawing/2014/main" id="{F3EB2757-1D02-F943-B54B-ECECCBAAC990}"/>
              </a:ext>
            </a:extLst>
          </p:cNvPr>
          <p:cNvSpPr/>
          <p:nvPr/>
        </p:nvSpPr>
        <p:spPr>
          <a:xfrm>
            <a:off x="323528" y="3291830"/>
            <a:ext cx="7632848"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 (Investigation Tracker updated and published bi-weekly)</a:t>
            </a:r>
          </a:p>
        </p:txBody>
      </p:sp>
      <p:sp>
        <p:nvSpPr>
          <p:cNvPr id="115" name="Rectangle 114">
            <a:extLst>
              <a:ext uri="{FF2B5EF4-FFF2-40B4-BE49-F238E27FC236}">
                <a16:creationId xmlns="" xmlns:a16="http://schemas.microsoft.com/office/drawing/2014/main" id="{8B803917-08C4-B347-AB2A-57446C6406BD}"/>
              </a:ext>
            </a:extLst>
          </p:cNvPr>
          <p:cNvSpPr/>
          <p:nvPr/>
        </p:nvSpPr>
        <p:spPr>
          <a:xfrm>
            <a:off x="323528" y="2438754"/>
            <a:ext cx="763284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Findings template and Recommendation Packs</a:t>
            </a:r>
          </a:p>
        </p:txBody>
      </p:sp>
      <p:sp>
        <p:nvSpPr>
          <p:cNvPr id="120" name="Rectangle 119">
            <a:extLst>
              <a:ext uri="{FF2B5EF4-FFF2-40B4-BE49-F238E27FC236}">
                <a16:creationId xmlns="" xmlns:a16="http://schemas.microsoft.com/office/drawing/2014/main" id="{72FAFA24-C1FC-B24F-9807-690D8DF306C9}"/>
              </a:ext>
            </a:extLst>
          </p:cNvPr>
          <p:cNvSpPr/>
          <p:nvPr/>
        </p:nvSpPr>
        <p:spPr>
          <a:xfrm>
            <a:off x="323528" y="2715765"/>
            <a:ext cx="7632848" cy="2636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
        <p:nvSpPr>
          <p:cNvPr id="63" name="Rectangle 62">
            <a:extLst>
              <a:ext uri="{FF2B5EF4-FFF2-40B4-BE49-F238E27FC236}">
                <a16:creationId xmlns="" xmlns:a16="http://schemas.microsoft.com/office/drawing/2014/main" id="{8B803917-08C4-B347-AB2A-57446C6406BD}"/>
              </a:ext>
            </a:extLst>
          </p:cNvPr>
          <p:cNvSpPr/>
          <p:nvPr/>
        </p:nvSpPr>
        <p:spPr>
          <a:xfrm>
            <a:off x="323528" y="2094954"/>
            <a:ext cx="763284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Xoserve owned Recommendation options – update and publish recommendation tracker in line with UIG working group meetings</a:t>
            </a:r>
          </a:p>
        </p:txBody>
      </p:sp>
      <p:sp>
        <p:nvSpPr>
          <p:cNvPr id="75" name="Rectangle 74">
            <a:extLst>
              <a:ext uri="{FF2B5EF4-FFF2-40B4-BE49-F238E27FC236}">
                <a16:creationId xmlns="" xmlns:a16="http://schemas.microsoft.com/office/drawing/2014/main" id="{8B803917-08C4-B347-AB2A-57446C6406BD}"/>
              </a:ext>
            </a:extLst>
          </p:cNvPr>
          <p:cNvSpPr/>
          <p:nvPr/>
        </p:nvSpPr>
        <p:spPr>
          <a:xfrm>
            <a:off x="611560" y="3555438"/>
            <a:ext cx="907546" cy="38446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Draft Mods to support recommendations</a:t>
            </a:r>
          </a:p>
        </p:txBody>
      </p:sp>
      <p:sp>
        <p:nvSpPr>
          <p:cNvPr id="47" name="Rectangle 46">
            <a:extLst>
              <a:ext uri="{FF2B5EF4-FFF2-40B4-BE49-F238E27FC236}">
                <a16:creationId xmlns="" xmlns:a16="http://schemas.microsoft.com/office/drawing/2014/main" id="{8B803917-08C4-B347-AB2A-57446C6406BD}"/>
              </a:ext>
            </a:extLst>
          </p:cNvPr>
          <p:cNvSpPr/>
          <p:nvPr/>
        </p:nvSpPr>
        <p:spPr>
          <a:xfrm>
            <a:off x="323528" y="3003798"/>
            <a:ext cx="763284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Support Mod development</a:t>
            </a:r>
          </a:p>
        </p:txBody>
      </p:sp>
      <p:sp>
        <p:nvSpPr>
          <p:cNvPr id="48" name="Triangle 123">
            <a:extLst>
              <a:ext uri="{FF2B5EF4-FFF2-40B4-BE49-F238E27FC236}">
                <a16:creationId xmlns="" xmlns:a16="http://schemas.microsoft.com/office/drawing/2014/main" id="{6F9210BC-760F-B640-8FBC-6D5BC3A96AFB}"/>
              </a:ext>
            </a:extLst>
          </p:cNvPr>
          <p:cNvSpPr/>
          <p:nvPr/>
        </p:nvSpPr>
        <p:spPr>
          <a:xfrm>
            <a:off x="78013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49" name="TextBox 48">
            <a:extLst>
              <a:ext uri="{FF2B5EF4-FFF2-40B4-BE49-F238E27FC236}">
                <a16:creationId xmlns="" xmlns:a16="http://schemas.microsoft.com/office/drawing/2014/main" id="{6ECF800B-C755-FD4C-8704-BB42D910CD1F}"/>
              </a:ext>
            </a:extLst>
          </p:cNvPr>
          <p:cNvSpPr txBox="1"/>
          <p:nvPr/>
        </p:nvSpPr>
        <p:spPr>
          <a:xfrm>
            <a:off x="46754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10/04 DSC ChMC</a:t>
            </a:r>
          </a:p>
        </p:txBody>
      </p:sp>
      <p:sp>
        <p:nvSpPr>
          <p:cNvPr id="50" name="TextBox 49">
            <a:extLst>
              <a:ext uri="{FF2B5EF4-FFF2-40B4-BE49-F238E27FC236}">
                <a16:creationId xmlns="" xmlns:a16="http://schemas.microsoft.com/office/drawing/2014/main" id="{8DE52843-4138-1442-9B64-C4E1D836BDAC}"/>
              </a:ext>
            </a:extLst>
          </p:cNvPr>
          <p:cNvSpPr txBox="1"/>
          <p:nvPr/>
        </p:nvSpPr>
        <p:spPr>
          <a:xfrm>
            <a:off x="1564257"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29/4 Exec Summary </a:t>
            </a:r>
          </a:p>
        </p:txBody>
      </p:sp>
      <p:sp>
        <p:nvSpPr>
          <p:cNvPr id="53" name="Diamond 52">
            <a:extLst>
              <a:ext uri="{FF2B5EF4-FFF2-40B4-BE49-F238E27FC236}">
                <a16:creationId xmlns="" xmlns:a16="http://schemas.microsoft.com/office/drawing/2014/main" id="{386EECE8-E9BF-8E4C-B2B2-6087159F6123}"/>
              </a:ext>
            </a:extLst>
          </p:cNvPr>
          <p:cNvSpPr/>
          <p:nvPr/>
        </p:nvSpPr>
        <p:spPr>
          <a:xfrm>
            <a:off x="1519106"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54" name="Triangle 123">
            <a:extLst>
              <a:ext uri="{FF2B5EF4-FFF2-40B4-BE49-F238E27FC236}">
                <a16:creationId xmlns="" xmlns:a16="http://schemas.microsoft.com/office/drawing/2014/main" id="{6F9210BC-760F-B640-8FBC-6D5BC3A96AFB}"/>
              </a:ext>
            </a:extLst>
          </p:cNvPr>
          <p:cNvSpPr/>
          <p:nvPr/>
        </p:nvSpPr>
        <p:spPr>
          <a:xfrm>
            <a:off x="1932258"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55" name="TextBox 54">
            <a:extLst>
              <a:ext uri="{FF2B5EF4-FFF2-40B4-BE49-F238E27FC236}">
                <a16:creationId xmlns="" xmlns:a16="http://schemas.microsoft.com/office/drawing/2014/main" id="{6ECF800B-C755-FD4C-8704-BB42D910CD1F}"/>
              </a:ext>
            </a:extLst>
          </p:cNvPr>
          <p:cNvSpPr txBox="1"/>
          <p:nvPr/>
        </p:nvSpPr>
        <p:spPr>
          <a:xfrm>
            <a:off x="1619672"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08/05 DSC ChMC</a:t>
            </a:r>
          </a:p>
        </p:txBody>
      </p:sp>
      <p:sp>
        <p:nvSpPr>
          <p:cNvPr id="62" name="Triangle 123">
            <a:extLst>
              <a:ext uri="{FF2B5EF4-FFF2-40B4-BE49-F238E27FC236}">
                <a16:creationId xmlns="" xmlns:a16="http://schemas.microsoft.com/office/drawing/2014/main" id="{6F9210BC-760F-B640-8FBC-6D5BC3A96AFB}"/>
              </a:ext>
            </a:extLst>
          </p:cNvPr>
          <p:cNvSpPr/>
          <p:nvPr/>
        </p:nvSpPr>
        <p:spPr>
          <a:xfrm>
            <a:off x="357080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6" name="TextBox 65">
            <a:extLst>
              <a:ext uri="{FF2B5EF4-FFF2-40B4-BE49-F238E27FC236}">
                <a16:creationId xmlns="" xmlns:a16="http://schemas.microsoft.com/office/drawing/2014/main" id="{6ECF800B-C755-FD4C-8704-BB42D910CD1F}"/>
              </a:ext>
            </a:extLst>
          </p:cNvPr>
          <p:cNvSpPr txBox="1"/>
          <p:nvPr/>
        </p:nvSpPr>
        <p:spPr>
          <a:xfrm>
            <a:off x="325821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12/06 DSC ChMC</a:t>
            </a:r>
          </a:p>
        </p:txBody>
      </p:sp>
      <p:sp>
        <p:nvSpPr>
          <p:cNvPr id="67" name="TextBox 66">
            <a:extLst>
              <a:ext uri="{FF2B5EF4-FFF2-40B4-BE49-F238E27FC236}">
                <a16:creationId xmlns="" xmlns:a16="http://schemas.microsoft.com/office/drawing/2014/main" id="{8DE52843-4138-1442-9B64-C4E1D836BDAC}"/>
              </a:ext>
            </a:extLst>
          </p:cNvPr>
          <p:cNvSpPr txBox="1"/>
          <p:nvPr/>
        </p:nvSpPr>
        <p:spPr>
          <a:xfrm>
            <a:off x="1475656" y="4392274"/>
            <a:ext cx="729436" cy="313350"/>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03/05 Attend Customer Training Day</a:t>
            </a:r>
          </a:p>
        </p:txBody>
      </p:sp>
      <p:sp>
        <p:nvSpPr>
          <p:cNvPr id="70" name="Diamond 69">
            <a:extLst>
              <a:ext uri="{FF2B5EF4-FFF2-40B4-BE49-F238E27FC236}">
                <a16:creationId xmlns="" xmlns:a16="http://schemas.microsoft.com/office/drawing/2014/main" id="{650F2950-62D4-654B-A968-D32695357EDC}"/>
              </a:ext>
            </a:extLst>
          </p:cNvPr>
          <p:cNvSpPr/>
          <p:nvPr/>
        </p:nvSpPr>
        <p:spPr>
          <a:xfrm>
            <a:off x="1619672" y="4608298"/>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endParaRPr lang="en-US" sz="600" kern="0" dirty="0">
              <a:solidFill>
                <a:srgbClr val="000000"/>
              </a:solidFill>
              <a:ea typeface="ＭＳ Ｐゴシック" pitchFamily="34" charset="-128"/>
            </a:endParaRPr>
          </a:p>
        </p:txBody>
      </p:sp>
      <p:sp>
        <p:nvSpPr>
          <p:cNvPr id="73" name="Triangle 123">
            <a:extLst>
              <a:ext uri="{FF2B5EF4-FFF2-40B4-BE49-F238E27FC236}">
                <a16:creationId xmlns="" xmlns:a16="http://schemas.microsoft.com/office/drawing/2014/main" id="{6F9210BC-760F-B640-8FBC-6D5BC3A96AFB}"/>
              </a:ext>
            </a:extLst>
          </p:cNvPr>
          <p:cNvSpPr/>
          <p:nvPr/>
        </p:nvSpPr>
        <p:spPr>
          <a:xfrm>
            <a:off x="593239"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4" name="TextBox 73">
            <a:extLst>
              <a:ext uri="{FF2B5EF4-FFF2-40B4-BE49-F238E27FC236}">
                <a16:creationId xmlns="" xmlns:a16="http://schemas.microsoft.com/office/drawing/2014/main" id="{6ECF800B-C755-FD4C-8704-BB42D910CD1F}"/>
              </a:ext>
            </a:extLst>
          </p:cNvPr>
          <p:cNvSpPr txBox="1"/>
          <p:nvPr/>
        </p:nvSpPr>
        <p:spPr>
          <a:xfrm>
            <a:off x="251520" y="4243265"/>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08/04 UIG WG</a:t>
            </a:r>
          </a:p>
        </p:txBody>
      </p:sp>
      <p:sp>
        <p:nvSpPr>
          <p:cNvPr id="76" name="Triangle 123">
            <a:extLst>
              <a:ext uri="{FF2B5EF4-FFF2-40B4-BE49-F238E27FC236}">
                <a16:creationId xmlns="" xmlns:a16="http://schemas.microsoft.com/office/drawing/2014/main" id="{6F9210BC-760F-B640-8FBC-6D5BC3A96AFB}"/>
              </a:ext>
            </a:extLst>
          </p:cNvPr>
          <p:cNvSpPr/>
          <p:nvPr/>
        </p:nvSpPr>
        <p:spPr>
          <a:xfrm>
            <a:off x="1500211" y="41086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2" name="TextBox 81">
            <a:extLst>
              <a:ext uri="{FF2B5EF4-FFF2-40B4-BE49-F238E27FC236}">
                <a16:creationId xmlns="" xmlns:a16="http://schemas.microsoft.com/office/drawing/2014/main" id="{6ECF800B-C755-FD4C-8704-BB42D910CD1F}"/>
              </a:ext>
            </a:extLst>
          </p:cNvPr>
          <p:cNvSpPr txBox="1"/>
          <p:nvPr/>
        </p:nvSpPr>
        <p:spPr>
          <a:xfrm>
            <a:off x="1259632" y="4272428"/>
            <a:ext cx="575867"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29/04 UIG WG</a:t>
            </a:r>
          </a:p>
        </p:txBody>
      </p:sp>
      <p:sp>
        <p:nvSpPr>
          <p:cNvPr id="83" name="Triangle 123">
            <a:extLst>
              <a:ext uri="{FF2B5EF4-FFF2-40B4-BE49-F238E27FC236}">
                <a16:creationId xmlns="" xmlns:a16="http://schemas.microsoft.com/office/drawing/2014/main" id="{6F9210BC-760F-B640-8FBC-6D5BC3A96AFB}"/>
              </a:ext>
            </a:extLst>
          </p:cNvPr>
          <p:cNvSpPr/>
          <p:nvPr/>
        </p:nvSpPr>
        <p:spPr>
          <a:xfrm>
            <a:off x="2364306" y="41086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4" name="TextBox 83">
            <a:extLst>
              <a:ext uri="{FF2B5EF4-FFF2-40B4-BE49-F238E27FC236}">
                <a16:creationId xmlns="" xmlns:a16="http://schemas.microsoft.com/office/drawing/2014/main" id="{6ECF800B-C755-FD4C-8704-BB42D910CD1F}"/>
              </a:ext>
            </a:extLst>
          </p:cNvPr>
          <p:cNvSpPr txBox="1"/>
          <p:nvPr/>
        </p:nvSpPr>
        <p:spPr>
          <a:xfrm>
            <a:off x="2123728" y="4272428"/>
            <a:ext cx="593706"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20&amp;21/05 </a:t>
            </a:r>
            <a:r>
              <a:rPr lang="en-US" sz="600" dirty="0">
                <a:solidFill>
                  <a:srgbClr val="000000"/>
                </a:solidFill>
                <a:ea typeface="ＭＳ Ｐゴシック" pitchFamily="34" charset="-128"/>
              </a:rPr>
              <a:t>UIG WG</a:t>
            </a:r>
          </a:p>
        </p:txBody>
      </p:sp>
      <p:sp>
        <p:nvSpPr>
          <p:cNvPr id="85" name="Triangle 123">
            <a:extLst>
              <a:ext uri="{FF2B5EF4-FFF2-40B4-BE49-F238E27FC236}">
                <a16:creationId xmlns="" xmlns:a16="http://schemas.microsoft.com/office/drawing/2014/main" id="{6F9210BC-760F-B640-8FBC-6D5BC3A96AFB}"/>
              </a:ext>
            </a:extLst>
          </p:cNvPr>
          <p:cNvSpPr/>
          <p:nvPr/>
        </p:nvSpPr>
        <p:spPr>
          <a:xfrm>
            <a:off x="3858832" y="41086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6" name="TextBox 85">
            <a:extLst>
              <a:ext uri="{FF2B5EF4-FFF2-40B4-BE49-F238E27FC236}">
                <a16:creationId xmlns="" xmlns:a16="http://schemas.microsoft.com/office/drawing/2014/main" id="{6ECF800B-C755-FD4C-8704-BB42D910CD1F}"/>
              </a:ext>
            </a:extLst>
          </p:cNvPr>
          <p:cNvSpPr txBox="1"/>
          <p:nvPr/>
        </p:nvSpPr>
        <p:spPr>
          <a:xfrm>
            <a:off x="3563888" y="4272428"/>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24/06 UIG WG</a:t>
            </a:r>
          </a:p>
        </p:txBody>
      </p:sp>
      <p:sp>
        <p:nvSpPr>
          <p:cNvPr id="87" name="Triangle 123">
            <a:extLst>
              <a:ext uri="{FF2B5EF4-FFF2-40B4-BE49-F238E27FC236}">
                <a16:creationId xmlns="" xmlns:a16="http://schemas.microsoft.com/office/drawing/2014/main" id="{6F9210BC-760F-B640-8FBC-6D5BC3A96AFB}"/>
              </a:ext>
            </a:extLst>
          </p:cNvPr>
          <p:cNvSpPr/>
          <p:nvPr/>
        </p:nvSpPr>
        <p:spPr>
          <a:xfrm>
            <a:off x="1698592"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8" name="TextBox 87">
            <a:extLst>
              <a:ext uri="{FF2B5EF4-FFF2-40B4-BE49-F238E27FC236}">
                <a16:creationId xmlns="" xmlns:a16="http://schemas.microsoft.com/office/drawing/2014/main" id="{6ECF800B-C755-FD4C-8704-BB42D910CD1F}"/>
              </a:ext>
            </a:extLst>
          </p:cNvPr>
          <p:cNvSpPr txBox="1"/>
          <p:nvPr/>
        </p:nvSpPr>
        <p:spPr>
          <a:xfrm>
            <a:off x="1356873"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01/05 CoMC</a:t>
            </a:r>
          </a:p>
        </p:txBody>
      </p:sp>
      <p:sp>
        <p:nvSpPr>
          <p:cNvPr id="89" name="Triangle 123">
            <a:extLst>
              <a:ext uri="{FF2B5EF4-FFF2-40B4-BE49-F238E27FC236}">
                <a16:creationId xmlns="" xmlns:a16="http://schemas.microsoft.com/office/drawing/2014/main" id="{6F9210BC-760F-B640-8FBC-6D5BC3A96AFB}"/>
              </a:ext>
            </a:extLst>
          </p:cNvPr>
          <p:cNvSpPr/>
          <p:nvPr/>
        </p:nvSpPr>
        <p:spPr>
          <a:xfrm>
            <a:off x="2177415"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0" name="TextBox 89">
            <a:extLst>
              <a:ext uri="{FF2B5EF4-FFF2-40B4-BE49-F238E27FC236}">
                <a16:creationId xmlns="" xmlns:a16="http://schemas.microsoft.com/office/drawing/2014/main" id="{6ECF800B-C755-FD4C-8704-BB42D910CD1F}"/>
              </a:ext>
            </a:extLst>
          </p:cNvPr>
          <p:cNvSpPr txBox="1"/>
          <p:nvPr/>
        </p:nvSpPr>
        <p:spPr>
          <a:xfrm>
            <a:off x="1835696"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15/05 CoMC</a:t>
            </a:r>
          </a:p>
        </p:txBody>
      </p:sp>
      <p:sp>
        <p:nvSpPr>
          <p:cNvPr id="91" name="Triangle 123">
            <a:extLst>
              <a:ext uri="{FF2B5EF4-FFF2-40B4-BE49-F238E27FC236}">
                <a16:creationId xmlns="" xmlns:a16="http://schemas.microsoft.com/office/drawing/2014/main" id="{6F9210BC-760F-B640-8FBC-6D5BC3A96AFB}"/>
              </a:ext>
            </a:extLst>
          </p:cNvPr>
          <p:cNvSpPr/>
          <p:nvPr/>
        </p:nvSpPr>
        <p:spPr>
          <a:xfrm>
            <a:off x="3498792"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2" name="TextBox 91">
            <a:extLst>
              <a:ext uri="{FF2B5EF4-FFF2-40B4-BE49-F238E27FC236}">
                <a16:creationId xmlns="" xmlns:a16="http://schemas.microsoft.com/office/drawing/2014/main" id="{6ECF800B-C755-FD4C-8704-BB42D910CD1F}"/>
              </a:ext>
            </a:extLst>
          </p:cNvPr>
          <p:cNvSpPr txBox="1"/>
          <p:nvPr/>
        </p:nvSpPr>
        <p:spPr>
          <a:xfrm>
            <a:off x="3157073"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19/06 CoMC</a:t>
            </a:r>
          </a:p>
        </p:txBody>
      </p:sp>
      <p:sp>
        <p:nvSpPr>
          <p:cNvPr id="71" name="Triangle 123">
            <a:extLst>
              <a:ext uri="{FF2B5EF4-FFF2-40B4-BE49-F238E27FC236}">
                <a16:creationId xmlns="" xmlns:a16="http://schemas.microsoft.com/office/drawing/2014/main" id="{6F9210BC-760F-B640-8FBC-6D5BC3A96AFB}"/>
              </a:ext>
            </a:extLst>
          </p:cNvPr>
          <p:cNvSpPr/>
          <p:nvPr/>
        </p:nvSpPr>
        <p:spPr>
          <a:xfrm>
            <a:off x="4668562"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2" name="TextBox 71">
            <a:extLst>
              <a:ext uri="{FF2B5EF4-FFF2-40B4-BE49-F238E27FC236}">
                <a16:creationId xmlns="" xmlns:a16="http://schemas.microsoft.com/office/drawing/2014/main" id="{6ECF800B-C755-FD4C-8704-BB42D910CD1F}"/>
              </a:ext>
            </a:extLst>
          </p:cNvPr>
          <p:cNvSpPr txBox="1"/>
          <p:nvPr/>
        </p:nvSpPr>
        <p:spPr>
          <a:xfrm>
            <a:off x="4355976"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10/07 </a:t>
            </a:r>
            <a:r>
              <a:rPr lang="en-US" sz="600" dirty="0">
                <a:solidFill>
                  <a:srgbClr val="000000"/>
                </a:solidFill>
                <a:ea typeface="ＭＳ Ｐゴシック" pitchFamily="34" charset="-128"/>
              </a:rPr>
              <a:t>DSC ChMC</a:t>
            </a:r>
          </a:p>
        </p:txBody>
      </p:sp>
      <p:sp>
        <p:nvSpPr>
          <p:cNvPr id="77" name="Triangle 123">
            <a:extLst>
              <a:ext uri="{FF2B5EF4-FFF2-40B4-BE49-F238E27FC236}">
                <a16:creationId xmlns="" xmlns:a16="http://schemas.microsoft.com/office/drawing/2014/main" id="{6F9210BC-760F-B640-8FBC-6D5BC3A96AFB}"/>
              </a:ext>
            </a:extLst>
          </p:cNvPr>
          <p:cNvSpPr/>
          <p:nvPr/>
        </p:nvSpPr>
        <p:spPr>
          <a:xfrm>
            <a:off x="5803048"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 xmlns:a16="http://schemas.microsoft.com/office/drawing/2014/main" id="{6ECF800B-C755-FD4C-8704-BB42D910CD1F}"/>
              </a:ext>
            </a:extLst>
          </p:cNvPr>
          <p:cNvSpPr txBox="1"/>
          <p:nvPr/>
        </p:nvSpPr>
        <p:spPr>
          <a:xfrm>
            <a:off x="5490462"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07/08 </a:t>
            </a:r>
            <a:r>
              <a:rPr lang="en-US" sz="600" dirty="0">
                <a:solidFill>
                  <a:srgbClr val="000000"/>
                </a:solidFill>
                <a:ea typeface="ＭＳ Ｐゴシック" pitchFamily="34" charset="-128"/>
              </a:rPr>
              <a:t>DSC ChMC</a:t>
            </a:r>
          </a:p>
        </p:txBody>
      </p:sp>
      <p:sp>
        <p:nvSpPr>
          <p:cNvPr id="79" name="Triangle 123">
            <a:extLst>
              <a:ext uri="{FF2B5EF4-FFF2-40B4-BE49-F238E27FC236}">
                <a16:creationId xmlns="" xmlns:a16="http://schemas.microsoft.com/office/drawing/2014/main" id="{6F9210BC-760F-B640-8FBC-6D5BC3A96AFB}"/>
              </a:ext>
            </a:extLst>
          </p:cNvPr>
          <p:cNvSpPr/>
          <p:nvPr/>
        </p:nvSpPr>
        <p:spPr>
          <a:xfrm>
            <a:off x="7243208"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 xmlns:a16="http://schemas.microsoft.com/office/drawing/2014/main" id="{6ECF800B-C755-FD4C-8704-BB42D910CD1F}"/>
              </a:ext>
            </a:extLst>
          </p:cNvPr>
          <p:cNvSpPr txBox="1"/>
          <p:nvPr/>
        </p:nvSpPr>
        <p:spPr>
          <a:xfrm>
            <a:off x="6930622"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11/09 </a:t>
            </a:r>
            <a:r>
              <a:rPr lang="en-US" sz="600" dirty="0">
                <a:solidFill>
                  <a:srgbClr val="000000"/>
                </a:solidFill>
                <a:ea typeface="ＭＳ Ｐゴシック" pitchFamily="34" charset="-128"/>
              </a:rPr>
              <a:t>DSC ChMC</a:t>
            </a:r>
          </a:p>
        </p:txBody>
      </p:sp>
      <p:sp>
        <p:nvSpPr>
          <p:cNvPr id="81" name="Triangle 123">
            <a:extLst>
              <a:ext uri="{FF2B5EF4-FFF2-40B4-BE49-F238E27FC236}">
                <a16:creationId xmlns="" xmlns:a16="http://schemas.microsoft.com/office/drawing/2014/main" id="{6F9210BC-760F-B640-8FBC-6D5BC3A96AFB}"/>
              </a:ext>
            </a:extLst>
          </p:cNvPr>
          <p:cNvSpPr/>
          <p:nvPr/>
        </p:nvSpPr>
        <p:spPr>
          <a:xfrm>
            <a:off x="4794936"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5" name="TextBox 94">
            <a:extLst>
              <a:ext uri="{FF2B5EF4-FFF2-40B4-BE49-F238E27FC236}">
                <a16:creationId xmlns="" xmlns:a16="http://schemas.microsoft.com/office/drawing/2014/main" id="{6ECF800B-C755-FD4C-8704-BB42D910CD1F}"/>
              </a:ext>
            </a:extLst>
          </p:cNvPr>
          <p:cNvSpPr txBox="1"/>
          <p:nvPr/>
        </p:nvSpPr>
        <p:spPr>
          <a:xfrm>
            <a:off x="4453217"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17/07 </a:t>
            </a:r>
            <a:r>
              <a:rPr lang="en-US" sz="600" dirty="0">
                <a:solidFill>
                  <a:srgbClr val="000000"/>
                </a:solidFill>
                <a:ea typeface="ＭＳ Ｐゴシック" pitchFamily="34" charset="-128"/>
              </a:rPr>
              <a:t>CoMC</a:t>
            </a:r>
          </a:p>
        </p:txBody>
      </p:sp>
      <p:sp>
        <p:nvSpPr>
          <p:cNvPr id="96" name="Triangle 123">
            <a:extLst>
              <a:ext uri="{FF2B5EF4-FFF2-40B4-BE49-F238E27FC236}">
                <a16:creationId xmlns="" xmlns:a16="http://schemas.microsoft.com/office/drawing/2014/main" id="{6F9210BC-760F-B640-8FBC-6D5BC3A96AFB}"/>
              </a:ext>
            </a:extLst>
          </p:cNvPr>
          <p:cNvSpPr/>
          <p:nvPr/>
        </p:nvSpPr>
        <p:spPr>
          <a:xfrm>
            <a:off x="5875056"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7" name="TextBox 96">
            <a:extLst>
              <a:ext uri="{FF2B5EF4-FFF2-40B4-BE49-F238E27FC236}">
                <a16:creationId xmlns="" xmlns:a16="http://schemas.microsoft.com/office/drawing/2014/main" id="{6ECF800B-C755-FD4C-8704-BB42D910CD1F}"/>
              </a:ext>
            </a:extLst>
          </p:cNvPr>
          <p:cNvSpPr txBox="1"/>
          <p:nvPr/>
        </p:nvSpPr>
        <p:spPr>
          <a:xfrm>
            <a:off x="5533337"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14/08 </a:t>
            </a:r>
            <a:r>
              <a:rPr lang="en-US" sz="600" dirty="0">
                <a:solidFill>
                  <a:srgbClr val="000000"/>
                </a:solidFill>
                <a:ea typeface="ＭＳ Ｐゴシック" pitchFamily="34" charset="-128"/>
              </a:rPr>
              <a:t>CoMC</a:t>
            </a:r>
          </a:p>
        </p:txBody>
      </p:sp>
      <p:sp>
        <p:nvSpPr>
          <p:cNvPr id="98" name="Triangle 123">
            <a:extLst>
              <a:ext uri="{FF2B5EF4-FFF2-40B4-BE49-F238E27FC236}">
                <a16:creationId xmlns="" xmlns:a16="http://schemas.microsoft.com/office/drawing/2014/main" id="{6F9210BC-760F-B640-8FBC-6D5BC3A96AFB}"/>
              </a:ext>
            </a:extLst>
          </p:cNvPr>
          <p:cNvSpPr/>
          <p:nvPr/>
        </p:nvSpPr>
        <p:spPr>
          <a:xfrm>
            <a:off x="7387224"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3" name="TextBox 102">
            <a:extLst>
              <a:ext uri="{FF2B5EF4-FFF2-40B4-BE49-F238E27FC236}">
                <a16:creationId xmlns="" xmlns:a16="http://schemas.microsoft.com/office/drawing/2014/main" id="{6ECF800B-C755-FD4C-8704-BB42D910CD1F}"/>
              </a:ext>
            </a:extLst>
          </p:cNvPr>
          <p:cNvSpPr txBox="1"/>
          <p:nvPr/>
        </p:nvSpPr>
        <p:spPr>
          <a:xfrm>
            <a:off x="7045505"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18/09 </a:t>
            </a:r>
            <a:r>
              <a:rPr lang="en-US" sz="600" dirty="0">
                <a:solidFill>
                  <a:srgbClr val="000000"/>
                </a:solidFill>
                <a:ea typeface="ＭＳ Ｐゴシック" pitchFamily="34" charset="-128"/>
              </a:rPr>
              <a:t>CoMC</a:t>
            </a:r>
          </a:p>
        </p:txBody>
      </p:sp>
      <p:sp>
        <p:nvSpPr>
          <p:cNvPr id="104" name="Triangle 123">
            <a:extLst>
              <a:ext uri="{FF2B5EF4-FFF2-40B4-BE49-F238E27FC236}">
                <a16:creationId xmlns="" xmlns:a16="http://schemas.microsoft.com/office/drawing/2014/main" id="{6F9210BC-760F-B640-8FBC-6D5BC3A96AFB}"/>
              </a:ext>
            </a:extLst>
          </p:cNvPr>
          <p:cNvSpPr/>
          <p:nvPr/>
        </p:nvSpPr>
        <p:spPr>
          <a:xfrm>
            <a:off x="5010960"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5" name="TextBox 104">
            <a:extLst>
              <a:ext uri="{FF2B5EF4-FFF2-40B4-BE49-F238E27FC236}">
                <a16:creationId xmlns="" xmlns:a16="http://schemas.microsoft.com/office/drawing/2014/main" id="{6ECF800B-C755-FD4C-8704-BB42D910CD1F}"/>
              </a:ext>
            </a:extLst>
          </p:cNvPr>
          <p:cNvSpPr txBox="1"/>
          <p:nvPr/>
        </p:nvSpPr>
        <p:spPr>
          <a:xfrm>
            <a:off x="4716016" y="424768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23/07 </a:t>
            </a:r>
            <a:r>
              <a:rPr lang="en-US" sz="600" dirty="0">
                <a:solidFill>
                  <a:srgbClr val="000000"/>
                </a:solidFill>
                <a:ea typeface="ＭＳ Ｐゴシック" pitchFamily="34" charset="-128"/>
              </a:rPr>
              <a:t>UIG WG</a:t>
            </a:r>
          </a:p>
        </p:txBody>
      </p:sp>
      <p:sp>
        <p:nvSpPr>
          <p:cNvPr id="106" name="Triangle 123">
            <a:extLst>
              <a:ext uri="{FF2B5EF4-FFF2-40B4-BE49-F238E27FC236}">
                <a16:creationId xmlns="" xmlns:a16="http://schemas.microsoft.com/office/drawing/2014/main" id="{6F9210BC-760F-B640-8FBC-6D5BC3A96AFB}"/>
              </a:ext>
            </a:extLst>
          </p:cNvPr>
          <p:cNvSpPr/>
          <p:nvPr/>
        </p:nvSpPr>
        <p:spPr>
          <a:xfrm>
            <a:off x="6235096"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7" name="TextBox 106">
            <a:extLst>
              <a:ext uri="{FF2B5EF4-FFF2-40B4-BE49-F238E27FC236}">
                <a16:creationId xmlns="" xmlns:a16="http://schemas.microsoft.com/office/drawing/2014/main" id="{6ECF800B-C755-FD4C-8704-BB42D910CD1F}"/>
              </a:ext>
            </a:extLst>
          </p:cNvPr>
          <p:cNvSpPr txBox="1"/>
          <p:nvPr/>
        </p:nvSpPr>
        <p:spPr>
          <a:xfrm>
            <a:off x="5940152" y="424768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20/08 </a:t>
            </a:r>
            <a:r>
              <a:rPr lang="en-US" sz="600" dirty="0">
                <a:solidFill>
                  <a:srgbClr val="000000"/>
                </a:solidFill>
                <a:ea typeface="ＭＳ Ｐゴシック" pitchFamily="34" charset="-128"/>
              </a:rPr>
              <a:t>UIG WG</a:t>
            </a:r>
          </a:p>
        </p:txBody>
      </p:sp>
      <p:sp>
        <p:nvSpPr>
          <p:cNvPr id="108" name="Triangle 123">
            <a:extLst>
              <a:ext uri="{FF2B5EF4-FFF2-40B4-BE49-F238E27FC236}">
                <a16:creationId xmlns="" xmlns:a16="http://schemas.microsoft.com/office/drawing/2014/main" id="{6F9210BC-760F-B640-8FBC-6D5BC3A96AFB}"/>
              </a:ext>
            </a:extLst>
          </p:cNvPr>
          <p:cNvSpPr/>
          <p:nvPr/>
        </p:nvSpPr>
        <p:spPr>
          <a:xfrm>
            <a:off x="7315216"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9" name="TextBox 108">
            <a:extLst>
              <a:ext uri="{FF2B5EF4-FFF2-40B4-BE49-F238E27FC236}">
                <a16:creationId xmlns="" xmlns:a16="http://schemas.microsoft.com/office/drawing/2014/main" id="{6ECF800B-C755-FD4C-8704-BB42D910CD1F}"/>
              </a:ext>
            </a:extLst>
          </p:cNvPr>
          <p:cNvSpPr txBox="1"/>
          <p:nvPr/>
        </p:nvSpPr>
        <p:spPr>
          <a:xfrm>
            <a:off x="7020272" y="424768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23/09 </a:t>
            </a:r>
            <a:r>
              <a:rPr lang="en-US" sz="600" dirty="0">
                <a:solidFill>
                  <a:srgbClr val="000000"/>
                </a:solidFill>
                <a:ea typeface="ＭＳ Ｐゴシック" pitchFamily="34" charset="-128"/>
              </a:rPr>
              <a:t>UIG WG</a:t>
            </a:r>
          </a:p>
        </p:txBody>
      </p:sp>
      <p:sp>
        <p:nvSpPr>
          <p:cNvPr id="64" name="TextBox 63">
            <a:extLst>
              <a:ext uri="{FF2B5EF4-FFF2-40B4-BE49-F238E27FC236}">
                <a16:creationId xmlns="" xmlns:a16="http://schemas.microsoft.com/office/drawing/2014/main" id="{8DE52843-4138-1442-9B64-C4E1D836BDAC}"/>
              </a:ext>
            </a:extLst>
          </p:cNvPr>
          <p:cNvSpPr txBox="1"/>
          <p:nvPr/>
        </p:nvSpPr>
        <p:spPr>
          <a:xfrm>
            <a:off x="2788393"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01/06/Exec </a:t>
            </a:r>
            <a:r>
              <a:rPr lang="en-US" sz="600" dirty="0">
                <a:solidFill>
                  <a:srgbClr val="000000"/>
                </a:solidFill>
                <a:ea typeface="ＭＳ Ｐゴシック" pitchFamily="34" charset="-128"/>
              </a:rPr>
              <a:t>Summary </a:t>
            </a:r>
          </a:p>
        </p:txBody>
      </p:sp>
      <p:sp>
        <p:nvSpPr>
          <p:cNvPr id="65" name="Diamond 64">
            <a:extLst>
              <a:ext uri="{FF2B5EF4-FFF2-40B4-BE49-F238E27FC236}">
                <a16:creationId xmlns="" xmlns:a16="http://schemas.microsoft.com/office/drawing/2014/main" id="{386EECE8-E9BF-8E4C-B2B2-6087159F6123}"/>
              </a:ext>
            </a:extLst>
          </p:cNvPr>
          <p:cNvSpPr/>
          <p:nvPr/>
        </p:nvSpPr>
        <p:spPr>
          <a:xfrm>
            <a:off x="2743242"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68" name="TextBox 67">
            <a:extLst>
              <a:ext uri="{FF2B5EF4-FFF2-40B4-BE49-F238E27FC236}">
                <a16:creationId xmlns="" xmlns:a16="http://schemas.microsoft.com/office/drawing/2014/main" id="{8DE52843-4138-1442-9B64-C4E1D836BDAC}"/>
              </a:ext>
            </a:extLst>
          </p:cNvPr>
          <p:cNvSpPr txBox="1"/>
          <p:nvPr/>
        </p:nvSpPr>
        <p:spPr>
          <a:xfrm>
            <a:off x="4228553"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01/07 </a:t>
            </a:r>
            <a:r>
              <a:rPr lang="en-US" sz="600" dirty="0">
                <a:solidFill>
                  <a:srgbClr val="000000"/>
                </a:solidFill>
                <a:ea typeface="ＭＳ Ｐゴシック" pitchFamily="34" charset="-128"/>
              </a:rPr>
              <a:t>Exec Summary </a:t>
            </a:r>
          </a:p>
        </p:txBody>
      </p:sp>
      <p:sp>
        <p:nvSpPr>
          <p:cNvPr id="69" name="Diamond 68">
            <a:extLst>
              <a:ext uri="{FF2B5EF4-FFF2-40B4-BE49-F238E27FC236}">
                <a16:creationId xmlns="" xmlns:a16="http://schemas.microsoft.com/office/drawing/2014/main" id="{386EECE8-E9BF-8E4C-B2B2-6087159F6123}"/>
              </a:ext>
            </a:extLst>
          </p:cNvPr>
          <p:cNvSpPr/>
          <p:nvPr/>
        </p:nvSpPr>
        <p:spPr>
          <a:xfrm>
            <a:off x="4183402"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3" name="TextBox 92">
            <a:extLst>
              <a:ext uri="{FF2B5EF4-FFF2-40B4-BE49-F238E27FC236}">
                <a16:creationId xmlns="" xmlns:a16="http://schemas.microsoft.com/office/drawing/2014/main" id="{8DE52843-4138-1442-9B64-C4E1D836BDAC}"/>
              </a:ext>
            </a:extLst>
          </p:cNvPr>
          <p:cNvSpPr txBox="1"/>
          <p:nvPr/>
        </p:nvSpPr>
        <p:spPr>
          <a:xfrm>
            <a:off x="5668713"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01/08 </a:t>
            </a:r>
            <a:r>
              <a:rPr lang="en-US" sz="600" dirty="0">
                <a:solidFill>
                  <a:srgbClr val="000000"/>
                </a:solidFill>
                <a:ea typeface="ＭＳ Ｐゴシック" pitchFamily="34" charset="-128"/>
              </a:rPr>
              <a:t>Exec Summary </a:t>
            </a:r>
          </a:p>
        </p:txBody>
      </p:sp>
      <p:sp>
        <p:nvSpPr>
          <p:cNvPr id="94" name="Diamond 93">
            <a:extLst>
              <a:ext uri="{FF2B5EF4-FFF2-40B4-BE49-F238E27FC236}">
                <a16:creationId xmlns="" xmlns:a16="http://schemas.microsoft.com/office/drawing/2014/main" id="{386EECE8-E9BF-8E4C-B2B2-6087159F6123}"/>
              </a:ext>
            </a:extLst>
          </p:cNvPr>
          <p:cNvSpPr/>
          <p:nvPr/>
        </p:nvSpPr>
        <p:spPr>
          <a:xfrm>
            <a:off x="5623562"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9" name="TextBox 98">
            <a:extLst>
              <a:ext uri="{FF2B5EF4-FFF2-40B4-BE49-F238E27FC236}">
                <a16:creationId xmlns="" xmlns:a16="http://schemas.microsoft.com/office/drawing/2014/main" id="{8DE52843-4138-1442-9B64-C4E1D836BDAC}"/>
              </a:ext>
            </a:extLst>
          </p:cNvPr>
          <p:cNvSpPr txBox="1"/>
          <p:nvPr/>
        </p:nvSpPr>
        <p:spPr>
          <a:xfrm>
            <a:off x="6820841"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02/09 </a:t>
            </a:r>
            <a:r>
              <a:rPr lang="en-US" sz="600" dirty="0">
                <a:solidFill>
                  <a:srgbClr val="000000"/>
                </a:solidFill>
                <a:ea typeface="ＭＳ Ｐゴシック" pitchFamily="34" charset="-128"/>
              </a:rPr>
              <a:t>Exec Summary </a:t>
            </a:r>
          </a:p>
        </p:txBody>
      </p:sp>
      <p:sp>
        <p:nvSpPr>
          <p:cNvPr id="100" name="Diamond 99">
            <a:extLst>
              <a:ext uri="{FF2B5EF4-FFF2-40B4-BE49-F238E27FC236}">
                <a16:creationId xmlns="" xmlns:a16="http://schemas.microsoft.com/office/drawing/2014/main" id="{386EECE8-E9BF-8E4C-B2B2-6087159F6123}"/>
              </a:ext>
            </a:extLst>
          </p:cNvPr>
          <p:cNvSpPr/>
          <p:nvPr/>
        </p:nvSpPr>
        <p:spPr>
          <a:xfrm>
            <a:off x="6775690"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cxnSp>
        <p:nvCxnSpPr>
          <p:cNvPr id="26" name="Straight Connector 25">
            <a:extLst>
              <a:ext uri="{FF2B5EF4-FFF2-40B4-BE49-F238E27FC236}">
                <a16:creationId xmlns="" xmlns:a16="http://schemas.microsoft.com/office/drawing/2014/main" id="{9E42E2F7-1B55-0246-A79F-66DE70F6DB26}"/>
              </a:ext>
            </a:extLst>
          </p:cNvPr>
          <p:cNvCxnSpPr>
            <a:cxnSpLocks/>
          </p:cNvCxnSpPr>
          <p:nvPr/>
        </p:nvCxnSpPr>
        <p:spPr>
          <a:xfrm>
            <a:off x="3059832" y="915566"/>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 xmlns:a16="http://schemas.microsoft.com/office/drawing/2014/main" id="{8B803917-08C4-B347-AB2A-57446C6406BD}"/>
              </a:ext>
            </a:extLst>
          </p:cNvPr>
          <p:cNvSpPr/>
          <p:nvPr/>
        </p:nvSpPr>
        <p:spPr>
          <a:xfrm>
            <a:off x="2177414" y="4491542"/>
            <a:ext cx="5418921"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smtClean="0">
                <a:solidFill>
                  <a:srgbClr val="000000"/>
                </a:solidFill>
              </a:rPr>
              <a:t>Review/draft updates to UIG user guide ongoing</a:t>
            </a:r>
            <a:endParaRPr lang="en-US" sz="600" dirty="0">
              <a:solidFill>
                <a:srgbClr val="000000"/>
              </a:solidFill>
            </a:endParaRPr>
          </a:p>
        </p:txBody>
      </p:sp>
      <p:sp>
        <p:nvSpPr>
          <p:cNvPr id="102" name="TextBox 101">
            <a:extLst>
              <a:ext uri="{FF2B5EF4-FFF2-40B4-BE49-F238E27FC236}">
                <a16:creationId xmlns="" xmlns:a16="http://schemas.microsoft.com/office/drawing/2014/main" id="{8DE52843-4138-1442-9B64-C4E1D836BDAC}"/>
              </a:ext>
            </a:extLst>
          </p:cNvPr>
          <p:cNvSpPr txBox="1"/>
          <p:nvPr/>
        </p:nvSpPr>
        <p:spPr>
          <a:xfrm>
            <a:off x="7713495" y="4182291"/>
            <a:ext cx="631479" cy="405683"/>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23/09 Publish UIG Investigation guide V.2 </a:t>
            </a:r>
            <a:endParaRPr lang="en-US" sz="600" dirty="0">
              <a:solidFill>
                <a:srgbClr val="000000"/>
              </a:solidFill>
              <a:ea typeface="ＭＳ Ｐゴシック" pitchFamily="34" charset="-128"/>
            </a:endParaRPr>
          </a:p>
        </p:txBody>
      </p:sp>
      <p:sp>
        <p:nvSpPr>
          <p:cNvPr id="110" name="Diamond 109">
            <a:extLst>
              <a:ext uri="{FF2B5EF4-FFF2-40B4-BE49-F238E27FC236}">
                <a16:creationId xmlns="" xmlns:a16="http://schemas.microsoft.com/office/drawing/2014/main" id="{386EECE8-E9BF-8E4C-B2B2-6087159F6123}"/>
              </a:ext>
            </a:extLst>
          </p:cNvPr>
          <p:cNvSpPr/>
          <p:nvPr/>
        </p:nvSpPr>
        <p:spPr>
          <a:xfrm>
            <a:off x="7668344" y="460829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1" name="Diamond 110">
            <a:extLst>
              <a:ext uri="{FF2B5EF4-FFF2-40B4-BE49-F238E27FC236}">
                <a16:creationId xmlns="" xmlns:a16="http://schemas.microsoft.com/office/drawing/2014/main" id="{386EECE8-E9BF-8E4C-B2B2-6087159F6123}"/>
              </a:ext>
            </a:extLst>
          </p:cNvPr>
          <p:cNvSpPr/>
          <p:nvPr/>
        </p:nvSpPr>
        <p:spPr>
          <a:xfrm>
            <a:off x="4067944" y="396022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2" name="TextBox 111">
            <a:extLst>
              <a:ext uri="{FF2B5EF4-FFF2-40B4-BE49-F238E27FC236}">
                <a16:creationId xmlns="" xmlns:a16="http://schemas.microsoft.com/office/drawing/2014/main" id="{8DE52843-4138-1442-9B64-C4E1D836BDAC}"/>
              </a:ext>
            </a:extLst>
          </p:cNvPr>
          <p:cNvSpPr txBox="1"/>
          <p:nvPr/>
        </p:nvSpPr>
        <p:spPr>
          <a:xfrm>
            <a:off x="4228553" y="3939902"/>
            <a:ext cx="631479" cy="313350"/>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01/07 create close out activity plan</a:t>
            </a:r>
            <a:endParaRPr lang="en-US" sz="600" dirty="0">
              <a:solidFill>
                <a:srgbClr val="000000"/>
              </a:solidFill>
              <a:ea typeface="ＭＳ Ｐゴシック" pitchFamily="34" charset="-128"/>
            </a:endParaRPr>
          </a:p>
        </p:txBody>
      </p:sp>
    </p:spTree>
    <p:extLst>
      <p:ext uri="{BB962C8B-B14F-4D97-AF65-F5344CB8AC3E}">
        <p14:creationId xmlns:p14="http://schemas.microsoft.com/office/powerpoint/2010/main" val="1174216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a:xfrm>
            <a:off x="6372200" y="3507832"/>
            <a:ext cx="735304" cy="53093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1 ongoing 3.2.5 option 3</a:t>
            </a:r>
            <a:endParaRPr lang="en-GB" sz="800" dirty="0">
              <a:solidFill>
                <a:prstClr val="white"/>
              </a:solidFill>
            </a:endParaRPr>
          </a:p>
        </p:txBody>
      </p:sp>
      <p:sp>
        <p:nvSpPr>
          <p:cNvPr id="57" name="Down Arrow 56"/>
          <p:cNvSpPr/>
          <p:nvPr/>
        </p:nvSpPr>
        <p:spPr>
          <a:xfrm>
            <a:off x="6012160"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8" name="Rectangle 57"/>
          <p:cNvSpPr/>
          <p:nvPr/>
        </p:nvSpPr>
        <p:spPr>
          <a:xfrm>
            <a:off x="7244250" y="3515873"/>
            <a:ext cx="712126" cy="52289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2</a:t>
            </a:r>
            <a:r>
              <a:rPr lang="en-GB" sz="800" dirty="0" smtClean="0">
                <a:solidFill>
                  <a:prstClr val="white"/>
                </a:solidFill>
              </a:rPr>
              <a:t> CR4868  in progress - TBC</a:t>
            </a:r>
            <a:endParaRPr lang="en-GB" sz="800" dirty="0">
              <a:solidFill>
                <a:prstClr val="white"/>
              </a:solidFill>
            </a:endParaRPr>
          </a:p>
        </p:txBody>
      </p:sp>
      <p:sp>
        <p:nvSpPr>
          <p:cNvPr id="59" name="Down Arrow 58"/>
          <p:cNvSpPr/>
          <p:nvPr/>
        </p:nvSpPr>
        <p:spPr>
          <a:xfrm>
            <a:off x="7244250" y="321789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5492880" y="3507832"/>
            <a:ext cx="807312" cy="56678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1 ongoing engagement using existing MI</a:t>
            </a:r>
            <a:endParaRPr lang="en-GB" sz="800" dirty="0">
              <a:solidFill>
                <a:prstClr val="white"/>
              </a:solidFill>
            </a:endParaRPr>
          </a:p>
        </p:txBody>
      </p:sp>
      <p:sp>
        <p:nvSpPr>
          <p:cNvPr id="55" name="Down Arrow 54"/>
          <p:cNvSpPr/>
          <p:nvPr/>
        </p:nvSpPr>
        <p:spPr>
          <a:xfrm>
            <a:off x="5564888" y="320181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0" name="Down Arrow 39"/>
          <p:cNvSpPr/>
          <p:nvPr/>
        </p:nvSpPr>
        <p:spPr>
          <a:xfrm>
            <a:off x="7020272" y="1437625"/>
            <a:ext cx="732784" cy="14041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a:xfrm>
            <a:off x="457200" y="123478"/>
            <a:ext cx="8229600" cy="539940"/>
          </a:xfrm>
        </p:spPr>
        <p:txBody>
          <a:bodyPr>
            <a:normAutofit/>
          </a:bodyPr>
          <a:lstStyle/>
          <a:p>
            <a:r>
              <a:rPr lang="en-GB" dirty="0" smtClean="0"/>
              <a:t>Recommendations - where we are</a:t>
            </a:r>
            <a:endParaRPr lang="en-GB" dirty="0"/>
          </a:p>
        </p:txBody>
      </p:sp>
      <p:sp>
        <p:nvSpPr>
          <p:cNvPr id="24" name="Rectangle 23"/>
          <p:cNvSpPr/>
          <p:nvPr/>
        </p:nvSpPr>
        <p:spPr>
          <a:xfrm>
            <a:off x="4355976" y="1986686"/>
            <a:ext cx="1512168" cy="9091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prstClr val="white"/>
                </a:solidFill>
              </a:rPr>
              <a:t>3 lines MOD –  (3.2.1) = 3 MODS – 1 sponsored Total  0692), 2 sponsored British Gas 0690 &amp; 0691</a:t>
            </a:r>
            <a:endParaRPr lang="en-GB" sz="1000" dirty="0">
              <a:solidFill>
                <a:prstClr val="white"/>
              </a:solidFill>
            </a:endParaRPr>
          </a:p>
        </p:txBody>
      </p:sp>
      <p:sp>
        <p:nvSpPr>
          <p:cNvPr id="33" name="Down Arrow 32"/>
          <p:cNvSpPr/>
          <p:nvPr/>
        </p:nvSpPr>
        <p:spPr>
          <a:xfrm>
            <a:off x="726762" y="1473630"/>
            <a:ext cx="732784" cy="18954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5" name="Down Arrow 34"/>
          <p:cNvSpPr/>
          <p:nvPr/>
        </p:nvSpPr>
        <p:spPr>
          <a:xfrm>
            <a:off x="4703312"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nvGrpSpPr>
          <p:cNvPr id="5" name="Group 4"/>
          <p:cNvGrpSpPr/>
          <p:nvPr/>
        </p:nvGrpSpPr>
        <p:grpSpPr>
          <a:xfrm>
            <a:off x="611560" y="3405463"/>
            <a:ext cx="4255122" cy="943979"/>
            <a:chOff x="741970" y="2636912"/>
            <a:chExt cx="5265331" cy="1896211"/>
          </a:xfrm>
        </p:grpSpPr>
        <p:sp>
          <p:nvSpPr>
            <p:cNvPr id="22" name="Rectangle 21"/>
            <p:cNvSpPr/>
            <p:nvPr/>
          </p:nvSpPr>
          <p:spPr>
            <a:xfrm>
              <a:off x="741970" y="2636912"/>
              <a:ext cx="5265331" cy="67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22 Future review</a:t>
              </a:r>
              <a:endParaRPr lang="en-GB" dirty="0">
                <a:solidFill>
                  <a:prstClr val="white"/>
                </a:solidFill>
              </a:endParaRPr>
            </a:p>
          </p:txBody>
        </p:sp>
        <p:sp>
          <p:nvSpPr>
            <p:cNvPr id="34" name="Rectangle 33"/>
            <p:cNvSpPr/>
            <p:nvPr/>
          </p:nvSpPr>
          <p:spPr>
            <a:xfrm>
              <a:off x="1373923" y="3909054"/>
              <a:ext cx="792088"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3 review June</a:t>
              </a:r>
              <a:endParaRPr lang="en-GB" sz="800" dirty="0">
                <a:solidFill>
                  <a:prstClr val="white"/>
                </a:solidFill>
              </a:endParaRPr>
            </a:p>
          </p:txBody>
        </p:sp>
        <p:sp>
          <p:nvSpPr>
            <p:cNvPr id="41" name="Down Arrow 40"/>
            <p:cNvSpPr/>
            <p:nvPr/>
          </p:nvSpPr>
          <p:spPr>
            <a:xfrm>
              <a:off x="1373923"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5" name="Rectangle 44"/>
            <p:cNvSpPr/>
            <p:nvPr/>
          </p:nvSpPr>
          <p:spPr>
            <a:xfrm>
              <a:off x="2175854" y="3909054"/>
              <a:ext cx="890249"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6</a:t>
              </a:r>
              <a:r>
                <a:rPr lang="en-GB" sz="800" dirty="0" smtClean="0">
                  <a:solidFill>
                    <a:prstClr val="white"/>
                  </a:solidFill>
                </a:rPr>
                <a:t> review </a:t>
              </a:r>
              <a:r>
                <a:rPr lang="en-GB" sz="800" dirty="0">
                  <a:solidFill>
                    <a:prstClr val="white"/>
                  </a:solidFill>
                </a:rPr>
                <a:t> </a:t>
              </a:r>
              <a:r>
                <a:rPr lang="en-GB" sz="800" dirty="0" smtClean="0">
                  <a:solidFill>
                    <a:prstClr val="white"/>
                  </a:solidFill>
                </a:rPr>
                <a:t>July</a:t>
              </a:r>
              <a:endParaRPr lang="en-GB" sz="800" dirty="0">
                <a:solidFill>
                  <a:prstClr val="white"/>
                </a:solidFill>
              </a:endParaRPr>
            </a:p>
          </p:txBody>
        </p:sp>
        <p:sp>
          <p:nvSpPr>
            <p:cNvPr id="46" name="Down Arrow 45"/>
            <p:cNvSpPr/>
            <p:nvPr/>
          </p:nvSpPr>
          <p:spPr>
            <a:xfrm>
              <a:off x="2256728"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7" name="Rectangle 46"/>
            <p:cNvSpPr/>
            <p:nvPr/>
          </p:nvSpPr>
          <p:spPr>
            <a:xfrm>
              <a:off x="3066888" y="3909054"/>
              <a:ext cx="801931"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4</a:t>
              </a:r>
              <a:r>
                <a:rPr lang="en-GB" sz="800" dirty="0" smtClean="0">
                  <a:solidFill>
                    <a:prstClr val="white"/>
                  </a:solidFill>
                </a:rPr>
                <a:t> review August</a:t>
              </a:r>
              <a:endParaRPr lang="en-GB" sz="900" dirty="0">
                <a:solidFill>
                  <a:prstClr val="white"/>
                </a:solidFill>
              </a:endParaRPr>
            </a:p>
          </p:txBody>
        </p:sp>
        <p:sp>
          <p:nvSpPr>
            <p:cNvPr id="48" name="Down Arrow 47"/>
            <p:cNvSpPr/>
            <p:nvPr/>
          </p:nvSpPr>
          <p:spPr>
            <a:xfrm>
              <a:off x="3127806"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sp>
        <p:nvSpPr>
          <p:cNvPr id="30" name="Rectangle 29"/>
          <p:cNvSpPr/>
          <p:nvPr/>
        </p:nvSpPr>
        <p:spPr>
          <a:xfrm>
            <a:off x="1331641" y="1986686"/>
            <a:ext cx="1266171" cy="100832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prstClr val="white"/>
                </a:solidFill>
              </a:rPr>
              <a:t>6 lines PAC /Xoserve – covered under existing changes 4876 &amp; 4795. 4 with Xoserve</a:t>
            </a:r>
            <a:endParaRPr lang="en-GB" sz="1050" dirty="0">
              <a:solidFill>
                <a:prstClr val="white"/>
              </a:solidFill>
            </a:endParaRPr>
          </a:p>
        </p:txBody>
      </p:sp>
      <p:sp>
        <p:nvSpPr>
          <p:cNvPr id="32" name="Down Arrow 31"/>
          <p:cNvSpPr/>
          <p:nvPr/>
        </p:nvSpPr>
        <p:spPr>
          <a:xfrm>
            <a:off x="1619668"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8" name="Rectangle 37"/>
          <p:cNvSpPr/>
          <p:nvPr/>
        </p:nvSpPr>
        <p:spPr>
          <a:xfrm>
            <a:off x="2597812" y="1986686"/>
            <a:ext cx="878733"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prstClr val="white"/>
                </a:solidFill>
              </a:rPr>
              <a:t>3 </a:t>
            </a:r>
            <a:r>
              <a:rPr lang="en-GB" sz="1050" dirty="0" smtClean="0">
                <a:solidFill>
                  <a:prstClr val="white"/>
                </a:solidFill>
              </a:rPr>
              <a:t>lines MOD 0681 – EON</a:t>
            </a:r>
          </a:p>
        </p:txBody>
      </p:sp>
      <p:sp>
        <p:nvSpPr>
          <p:cNvPr id="39" name="Down Arrow 38"/>
          <p:cNvSpPr/>
          <p:nvPr/>
        </p:nvSpPr>
        <p:spPr>
          <a:xfrm>
            <a:off x="2627784"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3" name="Rectangle 42"/>
          <p:cNvSpPr/>
          <p:nvPr/>
        </p:nvSpPr>
        <p:spPr>
          <a:xfrm>
            <a:off x="7760389" y="1492254"/>
            <a:ext cx="1276107" cy="20712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prstClr val="white"/>
                </a:solidFill>
              </a:rPr>
              <a:t>44 CLOSED</a:t>
            </a:r>
            <a:endParaRPr lang="en-GB" sz="1050" dirty="0">
              <a:solidFill>
                <a:prstClr val="white"/>
              </a:solidFill>
            </a:endParaRPr>
          </a:p>
        </p:txBody>
      </p:sp>
      <p:sp>
        <p:nvSpPr>
          <p:cNvPr id="6" name="TextBox 5"/>
          <p:cNvSpPr txBox="1"/>
          <p:nvPr/>
        </p:nvSpPr>
        <p:spPr>
          <a:xfrm>
            <a:off x="7691113" y="4700632"/>
            <a:ext cx="929752" cy="400110"/>
          </a:xfrm>
          <a:prstGeom prst="rect">
            <a:avLst/>
          </a:prstGeom>
          <a:noFill/>
        </p:spPr>
        <p:txBody>
          <a:bodyPr wrap="square" rtlCol="0">
            <a:spAutoFit/>
          </a:bodyPr>
          <a:lstStyle/>
          <a:p>
            <a:r>
              <a:rPr lang="en-GB" sz="1000" dirty="0">
                <a:solidFill>
                  <a:prstClr val="black"/>
                </a:solidFill>
              </a:rPr>
              <a:t>As at </a:t>
            </a:r>
            <a:r>
              <a:rPr lang="en-GB" sz="1000" dirty="0" smtClean="0">
                <a:solidFill>
                  <a:prstClr val="black"/>
                </a:solidFill>
              </a:rPr>
              <a:t>21/05/19</a:t>
            </a:r>
            <a:endParaRPr lang="en-GB" sz="1000" dirty="0">
              <a:solidFill>
                <a:prstClr val="black"/>
              </a:solidFill>
            </a:endParaRPr>
          </a:p>
        </p:txBody>
      </p:sp>
      <p:sp>
        <p:nvSpPr>
          <p:cNvPr id="51" name="Rectangle 50"/>
          <p:cNvSpPr/>
          <p:nvPr/>
        </p:nvSpPr>
        <p:spPr>
          <a:xfrm>
            <a:off x="3476544" y="1986686"/>
            <a:ext cx="907372" cy="123467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prstClr val="white"/>
                </a:solidFill>
              </a:rPr>
              <a:t>9 lines MOD – Scottish Power (12.2) = 1 MOD – sponsored</a:t>
            </a:r>
            <a:endParaRPr lang="en-GB" sz="1050" dirty="0">
              <a:solidFill>
                <a:prstClr val="white"/>
              </a:solidFill>
            </a:endParaRPr>
          </a:p>
        </p:txBody>
      </p:sp>
      <p:sp>
        <p:nvSpPr>
          <p:cNvPr id="52" name="Down Arrow 51"/>
          <p:cNvSpPr/>
          <p:nvPr/>
        </p:nvSpPr>
        <p:spPr>
          <a:xfrm>
            <a:off x="3563888"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Bent Arrow 3"/>
          <p:cNvSpPr/>
          <p:nvPr/>
        </p:nvSpPr>
        <p:spPr>
          <a:xfrm rot="5400000">
            <a:off x="7854275" y="1117163"/>
            <a:ext cx="389390"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 name="TextBox 6"/>
          <p:cNvSpPr txBox="1"/>
          <p:nvPr/>
        </p:nvSpPr>
        <p:spPr>
          <a:xfrm>
            <a:off x="145864" y="4515967"/>
            <a:ext cx="7034553" cy="577081"/>
          </a:xfrm>
          <a:prstGeom prst="rect">
            <a:avLst/>
          </a:prstGeom>
          <a:noFill/>
        </p:spPr>
        <p:txBody>
          <a:bodyPr wrap="square" rtlCol="0">
            <a:spAutoFit/>
          </a:bodyPr>
          <a:lstStyle/>
          <a:p>
            <a:r>
              <a:rPr lang="en-GB" sz="1050" dirty="0" smtClean="0"/>
              <a:t>All future reviews include non task force related changes that are pending, defects with planned resolution dates, other options which may be considered if engagement/PAC reporting does not deliver results. (PAC can look to deliver these when PAC reporting is updated).</a:t>
            </a:r>
            <a:endParaRPr lang="en-GB" sz="1050" dirty="0"/>
          </a:p>
        </p:txBody>
      </p:sp>
      <p:sp>
        <p:nvSpPr>
          <p:cNvPr id="42" name="Rectangle 41"/>
          <p:cNvSpPr/>
          <p:nvPr/>
        </p:nvSpPr>
        <p:spPr>
          <a:xfrm>
            <a:off x="7760390" y="1710346"/>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prstClr val="white"/>
                </a:solidFill>
              </a:rPr>
              <a:t>11 do nothing</a:t>
            </a:r>
            <a:endParaRPr lang="en-GB" sz="1050" dirty="0">
              <a:solidFill>
                <a:prstClr val="white"/>
              </a:solidFill>
            </a:endParaRPr>
          </a:p>
        </p:txBody>
      </p:sp>
      <p:sp>
        <p:nvSpPr>
          <p:cNvPr id="44" name="Rectangle 43"/>
          <p:cNvSpPr/>
          <p:nvPr/>
        </p:nvSpPr>
        <p:spPr>
          <a:xfrm>
            <a:off x="7760390" y="1928437"/>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prstClr val="white"/>
                </a:solidFill>
              </a:rPr>
              <a:t>2</a:t>
            </a:r>
            <a:r>
              <a:rPr lang="en-GB" sz="1050" dirty="0" smtClean="0">
                <a:solidFill>
                  <a:prstClr val="white"/>
                </a:solidFill>
              </a:rPr>
              <a:t> BAU</a:t>
            </a:r>
            <a:endParaRPr lang="en-GB" sz="1050" dirty="0">
              <a:solidFill>
                <a:prstClr val="white"/>
              </a:solidFill>
            </a:endParaRPr>
          </a:p>
        </p:txBody>
      </p:sp>
      <p:sp>
        <p:nvSpPr>
          <p:cNvPr id="49" name="Rectangle 48"/>
          <p:cNvSpPr/>
          <p:nvPr/>
        </p:nvSpPr>
        <p:spPr>
          <a:xfrm>
            <a:off x="7760390" y="2146529"/>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prstClr val="white"/>
                </a:solidFill>
              </a:rPr>
              <a:t>8 completed</a:t>
            </a:r>
            <a:endParaRPr lang="en-GB" sz="1050" dirty="0">
              <a:solidFill>
                <a:prstClr val="white"/>
              </a:solidFill>
            </a:endParaRPr>
          </a:p>
        </p:txBody>
      </p:sp>
      <p:sp>
        <p:nvSpPr>
          <p:cNvPr id="50" name="Rectangle 49"/>
          <p:cNvSpPr/>
          <p:nvPr/>
        </p:nvSpPr>
        <p:spPr>
          <a:xfrm>
            <a:off x="7760390" y="2364622"/>
            <a:ext cx="1276107" cy="47715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prstClr val="white"/>
                </a:solidFill>
              </a:rPr>
              <a:t>23 other options progressed</a:t>
            </a:r>
            <a:endParaRPr lang="en-GB" sz="1050" dirty="0">
              <a:solidFill>
                <a:prstClr val="white"/>
              </a:solidFill>
            </a:endParaRPr>
          </a:p>
        </p:txBody>
      </p:sp>
      <p:sp>
        <p:nvSpPr>
          <p:cNvPr id="64" name="Rectangle 63"/>
          <p:cNvSpPr/>
          <p:nvPr/>
        </p:nvSpPr>
        <p:spPr>
          <a:xfrm>
            <a:off x="3131840" y="4038766"/>
            <a:ext cx="720080" cy="31067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5 review November</a:t>
            </a:r>
            <a:endParaRPr lang="en-GB" sz="900" dirty="0">
              <a:solidFill>
                <a:prstClr val="white"/>
              </a:solidFill>
            </a:endParaRPr>
          </a:p>
        </p:txBody>
      </p:sp>
      <p:sp>
        <p:nvSpPr>
          <p:cNvPr id="65" name="Down Arrow 64"/>
          <p:cNvSpPr/>
          <p:nvPr/>
        </p:nvSpPr>
        <p:spPr>
          <a:xfrm>
            <a:off x="3259728"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6" name="Rectangle 65"/>
          <p:cNvSpPr/>
          <p:nvPr/>
        </p:nvSpPr>
        <p:spPr>
          <a:xfrm>
            <a:off x="3851920" y="4038766"/>
            <a:ext cx="720080" cy="31067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4 review December</a:t>
            </a:r>
            <a:endParaRPr lang="en-GB" sz="900" dirty="0">
              <a:solidFill>
                <a:prstClr val="white"/>
              </a:solidFill>
            </a:endParaRPr>
          </a:p>
        </p:txBody>
      </p:sp>
      <p:sp>
        <p:nvSpPr>
          <p:cNvPr id="67" name="Down Arrow 66"/>
          <p:cNvSpPr/>
          <p:nvPr/>
        </p:nvSpPr>
        <p:spPr>
          <a:xfrm>
            <a:off x="3907800"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2" name="Down Arrow 61"/>
          <p:cNvSpPr/>
          <p:nvPr/>
        </p:nvSpPr>
        <p:spPr>
          <a:xfrm>
            <a:off x="6444208" y="3216392"/>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0" name="Rectangle 19"/>
          <p:cNvSpPr/>
          <p:nvPr/>
        </p:nvSpPr>
        <p:spPr>
          <a:xfrm>
            <a:off x="251520" y="1005459"/>
            <a:ext cx="7645650" cy="46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14 </a:t>
            </a:r>
            <a:r>
              <a:rPr lang="en-GB" dirty="0">
                <a:solidFill>
                  <a:prstClr val="white"/>
                </a:solidFill>
              </a:rPr>
              <a:t>finding &amp; recommendations = </a:t>
            </a:r>
            <a:r>
              <a:rPr lang="en-GB" dirty="0" smtClean="0">
                <a:solidFill>
                  <a:prstClr val="white"/>
                </a:solidFill>
              </a:rPr>
              <a:t>95 </a:t>
            </a:r>
            <a:r>
              <a:rPr lang="en-GB" dirty="0">
                <a:solidFill>
                  <a:prstClr val="white"/>
                </a:solidFill>
              </a:rPr>
              <a:t>recommendation lines</a:t>
            </a:r>
          </a:p>
        </p:txBody>
      </p:sp>
      <p:sp>
        <p:nvSpPr>
          <p:cNvPr id="61" name="Rectangle 60"/>
          <p:cNvSpPr/>
          <p:nvPr/>
        </p:nvSpPr>
        <p:spPr>
          <a:xfrm>
            <a:off x="5868145" y="1986686"/>
            <a:ext cx="1078097"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prstClr val="white"/>
                </a:solidFill>
              </a:rPr>
              <a:t>3 lines Xoserve drafted MODs 3.2.5</a:t>
            </a:r>
          </a:p>
        </p:txBody>
      </p:sp>
      <p:sp>
        <p:nvSpPr>
          <p:cNvPr id="56" name="Rectangle 55"/>
          <p:cNvSpPr/>
          <p:nvPr/>
        </p:nvSpPr>
        <p:spPr>
          <a:xfrm>
            <a:off x="8036338" y="3515873"/>
            <a:ext cx="712126" cy="52289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1 Trigger T51 files - 2 option 5</a:t>
            </a:r>
            <a:endParaRPr lang="en-GB" sz="800" dirty="0">
              <a:solidFill>
                <a:prstClr val="white"/>
              </a:solidFill>
            </a:endParaRPr>
          </a:p>
        </p:txBody>
      </p:sp>
      <p:sp>
        <p:nvSpPr>
          <p:cNvPr id="63" name="Down Arrow 62"/>
          <p:cNvSpPr/>
          <p:nvPr/>
        </p:nvSpPr>
        <p:spPr>
          <a:xfrm>
            <a:off x="8036338" y="3219822"/>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3" name="Rectangle 52"/>
          <p:cNvSpPr/>
          <p:nvPr/>
        </p:nvSpPr>
        <p:spPr>
          <a:xfrm>
            <a:off x="5292080" y="2895786"/>
            <a:ext cx="3308322" cy="33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5 In progress</a:t>
            </a:r>
            <a:endParaRPr lang="en-GB" dirty="0">
              <a:solidFill>
                <a:prstClr val="white"/>
              </a:solidFill>
            </a:endParaRPr>
          </a:p>
        </p:txBody>
      </p:sp>
    </p:spTree>
    <p:extLst>
      <p:ext uri="{BB962C8B-B14F-4D97-AF65-F5344CB8AC3E}">
        <p14:creationId xmlns:p14="http://schemas.microsoft.com/office/powerpoint/2010/main" val="3933065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 Force Funding</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175" y="699542"/>
            <a:ext cx="8462043"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1284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840662-FC9C-4E9E-A048-634DE9A96C5D}"/>
              </a:ext>
            </a:extLst>
          </p:cNvPr>
          <p:cNvSpPr>
            <a:spLocks noGrp="1"/>
          </p:cNvSpPr>
          <p:nvPr>
            <p:ph type="title"/>
          </p:nvPr>
        </p:nvSpPr>
        <p:spPr/>
        <p:txBody>
          <a:bodyPr/>
          <a:lstStyle/>
          <a:p>
            <a:r>
              <a:rPr lang="en-GB" dirty="0" smtClean="0"/>
              <a:t>Machine Learning Next Steps - Overview</a:t>
            </a:r>
            <a:endParaRPr lang="en-GB" dirty="0"/>
          </a:p>
        </p:txBody>
      </p:sp>
      <p:sp>
        <p:nvSpPr>
          <p:cNvPr id="3" name="Content Placeholder 2">
            <a:extLst>
              <a:ext uri="{FF2B5EF4-FFF2-40B4-BE49-F238E27FC236}">
                <a16:creationId xmlns:a16="http://schemas.microsoft.com/office/drawing/2014/main" xmlns="" id="{6BCFA1E8-9D1D-4CED-BD04-45A34391AF33}"/>
              </a:ext>
            </a:extLst>
          </p:cNvPr>
          <p:cNvSpPr>
            <a:spLocks noGrp="1"/>
          </p:cNvSpPr>
          <p:nvPr>
            <p:ph idx="1"/>
          </p:nvPr>
        </p:nvSpPr>
        <p:spPr>
          <a:xfrm>
            <a:off x="457200" y="843558"/>
            <a:ext cx="8229600" cy="3888432"/>
          </a:xfrm>
        </p:spPr>
        <p:txBody>
          <a:bodyPr vert="horz" lIns="91440" tIns="45720" rIns="91440" bIns="45720" rtlCol="0" anchor="t">
            <a:normAutofit fontScale="85000" lnSpcReduction="20000"/>
          </a:bodyPr>
          <a:lstStyle/>
          <a:p>
            <a:r>
              <a:rPr lang="en-US" dirty="0"/>
              <a:t>The UIG Task Force and the UIG Analytics Partner have demonstrated that using advanced Neural Network Machine Learning models can reduce Base Level UIG by up to 70% and Volatility by up to 30%</a:t>
            </a:r>
          </a:p>
          <a:p>
            <a:pPr lvl="1"/>
            <a:r>
              <a:rPr lang="en-US" dirty="0">
                <a:latin typeface="Arial"/>
                <a:cs typeface="Arial"/>
              </a:rPr>
              <a:t>See Investigation Item </a:t>
            </a:r>
            <a:r>
              <a:rPr lang="en-US" dirty="0">
                <a:latin typeface="Arial"/>
                <a:cs typeface="Arial"/>
                <a:hlinkClick r:id="rId2"/>
              </a:rPr>
              <a:t>13.2.6: NDM Algorithm - Advanced Machine Learning</a:t>
            </a:r>
          </a:p>
          <a:p>
            <a:r>
              <a:rPr lang="en-GB" dirty="0"/>
              <a:t>We have tested this on EUC 01 for 12 LDZs</a:t>
            </a:r>
          </a:p>
          <a:p>
            <a:r>
              <a:rPr lang="en-GB" dirty="0">
                <a:latin typeface="Arial"/>
                <a:cs typeface="Arial"/>
              </a:rPr>
              <a:t>There are options for where we can go next with this line of investigation</a:t>
            </a:r>
          </a:p>
          <a:p>
            <a:pPr lvl="1"/>
            <a:r>
              <a:rPr lang="en-GB" dirty="0" smtClean="0">
                <a:latin typeface="Arial"/>
                <a:cs typeface="Arial"/>
              </a:rPr>
              <a:t>This will be taken to DESC </a:t>
            </a:r>
            <a:r>
              <a:rPr lang="en-GB" dirty="0">
                <a:latin typeface="Arial"/>
                <a:cs typeface="Arial"/>
              </a:rPr>
              <a:t>i</a:t>
            </a:r>
            <a:r>
              <a:rPr lang="en-GB" dirty="0" smtClean="0">
                <a:latin typeface="Arial"/>
                <a:cs typeface="Arial"/>
              </a:rPr>
              <a:t>n July 2019 for information</a:t>
            </a:r>
          </a:p>
          <a:p>
            <a:pPr lvl="1"/>
            <a:r>
              <a:rPr lang="en-GB" dirty="0" smtClean="0">
                <a:latin typeface="Arial"/>
                <a:cs typeface="Arial"/>
              </a:rPr>
              <a:t>We are taking this to Change Management Committee 12</a:t>
            </a:r>
            <a:r>
              <a:rPr lang="en-GB" baseline="30000" dirty="0" smtClean="0">
                <a:latin typeface="Arial"/>
                <a:cs typeface="Arial"/>
              </a:rPr>
              <a:t>th</a:t>
            </a:r>
            <a:r>
              <a:rPr lang="en-GB" dirty="0" smtClean="0">
                <a:latin typeface="Arial"/>
                <a:cs typeface="Arial"/>
              </a:rPr>
              <a:t> June 2019.</a:t>
            </a:r>
            <a:endParaRPr lang="en-GB" dirty="0">
              <a:latin typeface="Arial"/>
              <a:cs typeface="Arial"/>
            </a:endParaRPr>
          </a:p>
        </p:txBody>
      </p:sp>
    </p:spTree>
    <p:extLst>
      <p:ext uri="{BB962C8B-B14F-4D97-AF65-F5344CB8AC3E}">
        <p14:creationId xmlns:p14="http://schemas.microsoft.com/office/powerpoint/2010/main" val="1833340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6E42A5-6BA8-4CB4-86E6-3427FFA41015}"/>
              </a:ext>
            </a:extLst>
          </p:cNvPr>
          <p:cNvSpPr>
            <a:spLocks noGrp="1"/>
          </p:cNvSpPr>
          <p:nvPr>
            <p:ph type="title"/>
          </p:nvPr>
        </p:nvSpPr>
        <p:spPr/>
        <p:txBody>
          <a:bodyPr/>
          <a:lstStyle/>
          <a:p>
            <a:r>
              <a:rPr lang="en-GB" dirty="0"/>
              <a:t>Options for Next Steps</a:t>
            </a:r>
          </a:p>
        </p:txBody>
      </p:sp>
      <p:sp>
        <p:nvSpPr>
          <p:cNvPr id="3" name="Content Placeholder 2">
            <a:extLst>
              <a:ext uri="{FF2B5EF4-FFF2-40B4-BE49-F238E27FC236}">
                <a16:creationId xmlns:a16="http://schemas.microsoft.com/office/drawing/2014/main" xmlns="" id="{1A575C74-0D9F-4E19-AAB4-AAD659EE22A5}"/>
              </a:ext>
            </a:extLst>
          </p:cNvPr>
          <p:cNvSpPr>
            <a:spLocks noGrp="1"/>
          </p:cNvSpPr>
          <p:nvPr>
            <p:ph idx="1"/>
          </p:nvPr>
        </p:nvSpPr>
        <p:spPr>
          <a:xfrm>
            <a:off x="340246" y="753120"/>
            <a:ext cx="8464079" cy="4122886"/>
          </a:xfrm>
        </p:spPr>
        <p:txBody>
          <a:bodyPr vert="horz" lIns="91440" tIns="45720" rIns="91440" bIns="45720" rtlCol="0" anchor="t">
            <a:noAutofit/>
          </a:bodyPr>
          <a:lstStyle/>
          <a:p>
            <a:r>
              <a:rPr lang="en-GB" sz="2000" dirty="0"/>
              <a:t>Xoserve </a:t>
            </a:r>
            <a:r>
              <a:rPr lang="en-GB" sz="2000" dirty="0" smtClean="0"/>
              <a:t>are proposing to host </a:t>
            </a:r>
            <a:r>
              <a:rPr lang="en-GB" sz="2000" dirty="0"/>
              <a:t>a Machine Leaning Discovery Day to discuss the benefits, considerations and implementation challenges of using Machine Learning algorithms to allocate NDM Energy</a:t>
            </a:r>
          </a:p>
          <a:p>
            <a:r>
              <a:rPr lang="en-GB" sz="2000" dirty="0">
                <a:latin typeface="Arial"/>
                <a:cs typeface="Arial"/>
              </a:rPr>
              <a:t>We are currently costing these options with our Analytics Partner</a:t>
            </a:r>
            <a:endParaRPr lang="en-GB" sz="2000" dirty="0"/>
          </a:p>
          <a:p>
            <a:pPr lvl="1"/>
            <a:r>
              <a:rPr lang="en-GB" sz="2000" dirty="0">
                <a:latin typeface="Arial"/>
                <a:cs typeface="Arial"/>
              </a:rPr>
              <a:t>Rerunning the Neural Network performance comparison against the existing NDM algorithm for more recent Gas Days (propose 01/06/2018 – 31/05/2019)</a:t>
            </a:r>
          </a:p>
          <a:p>
            <a:pPr lvl="1"/>
            <a:r>
              <a:rPr lang="en-GB" sz="2000" dirty="0">
                <a:latin typeface="Arial"/>
                <a:cs typeface="Arial"/>
              </a:rPr>
              <a:t>Construct an API / Sandbox environment for Shippers to test Neural Network predictions using their own data</a:t>
            </a:r>
          </a:p>
          <a:p>
            <a:pPr lvl="1"/>
            <a:r>
              <a:rPr lang="en-GB" sz="2000" dirty="0">
                <a:latin typeface="Arial"/>
                <a:cs typeface="Arial"/>
              </a:rPr>
              <a:t>Develop Neural Network models for EUCs 2-8 to demonstrate whether the benefit can be seen across the whole market.</a:t>
            </a:r>
          </a:p>
          <a:p>
            <a:endParaRPr lang="en-GB" sz="2100" dirty="0"/>
          </a:p>
        </p:txBody>
      </p:sp>
      <p:sp>
        <p:nvSpPr>
          <p:cNvPr id="4" name="TextBox 3"/>
          <p:cNvSpPr txBox="1"/>
          <p:nvPr/>
        </p:nvSpPr>
        <p:spPr>
          <a:xfrm>
            <a:off x="683568" y="4451588"/>
            <a:ext cx="8352928" cy="553998"/>
          </a:xfrm>
          <a:prstGeom prst="rect">
            <a:avLst/>
          </a:prstGeom>
          <a:noFill/>
        </p:spPr>
        <p:txBody>
          <a:bodyPr wrap="square" rtlCol="0">
            <a:spAutoFit/>
          </a:bodyPr>
          <a:lstStyle/>
          <a:p>
            <a:r>
              <a:rPr lang="en-GB" sz="1000" dirty="0" smtClean="0"/>
              <a:t>* Neural Network definition: </a:t>
            </a:r>
            <a:r>
              <a:rPr lang="en-US" sz="1000" dirty="0" smtClean="0">
                <a:solidFill>
                  <a:srgbClr val="000000"/>
                </a:solidFill>
                <a:latin typeface="Segoe UI"/>
              </a:rPr>
              <a:t>Neural </a:t>
            </a:r>
            <a:r>
              <a:rPr lang="en-US" sz="1000" dirty="0">
                <a:solidFill>
                  <a:srgbClr val="000000"/>
                </a:solidFill>
                <a:latin typeface="Segoe UI"/>
              </a:rPr>
              <a:t>Networks are computing systems that are inspired by the biological neural networks that form animal brains. Such systems "learn" to perform tasks by considering examples, generally without being programmed with any specific rules.</a:t>
            </a:r>
            <a:endParaRPr lang="en-US" sz="1000" dirty="0"/>
          </a:p>
          <a:p>
            <a:r>
              <a:rPr lang="en-GB" sz="1000" dirty="0" smtClean="0"/>
              <a:t> </a:t>
            </a:r>
            <a:endParaRPr lang="en-GB" sz="1000" dirty="0"/>
          </a:p>
        </p:txBody>
      </p:sp>
    </p:spTree>
    <p:extLst>
      <p:ext uri="{BB962C8B-B14F-4D97-AF65-F5344CB8AC3E}">
        <p14:creationId xmlns:p14="http://schemas.microsoft.com/office/powerpoint/2010/main" val="131956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Force Next Steps</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a:bodyPr>
          <a:lstStyle/>
          <a:p>
            <a:r>
              <a:rPr lang="en-GB" sz="1800" dirty="0"/>
              <a:t>Use the UNC UIG Work Group as the mechanism to </a:t>
            </a:r>
            <a:r>
              <a:rPr lang="en-GB" sz="1800" b="1" dirty="0"/>
              <a:t>share progress </a:t>
            </a:r>
            <a:r>
              <a:rPr lang="en-GB" sz="1800" dirty="0"/>
              <a:t>on all recommendations where options residing with Xoserve.</a:t>
            </a:r>
          </a:p>
          <a:p>
            <a:r>
              <a:rPr lang="en-GB" sz="1800" dirty="0"/>
              <a:t>Provide updates to the “</a:t>
            </a:r>
            <a:r>
              <a:rPr lang="en-GB" sz="1800" b="1" dirty="0"/>
              <a:t>Recommendation Tracker</a:t>
            </a:r>
            <a:r>
              <a:rPr lang="en-GB" sz="1800" dirty="0"/>
              <a:t>” in line with UNC UIG Work Group timescales.</a:t>
            </a:r>
          </a:p>
          <a:p>
            <a:r>
              <a:rPr lang="en-GB" sz="1800" b="1" dirty="0"/>
              <a:t>Continue analysis </a:t>
            </a:r>
            <a:r>
              <a:rPr lang="en-GB" sz="1800" dirty="0"/>
              <a:t>on </a:t>
            </a:r>
            <a:r>
              <a:rPr lang="en-GB" sz="1800" dirty="0" smtClean="0"/>
              <a:t>existing investigation lines, identify any </a:t>
            </a:r>
            <a:r>
              <a:rPr lang="en-GB" sz="1800" b="1" dirty="0" smtClean="0"/>
              <a:t>new</a:t>
            </a:r>
            <a:r>
              <a:rPr lang="en-GB" sz="1800" dirty="0" smtClean="0"/>
              <a:t> investigation lines </a:t>
            </a:r>
            <a:r>
              <a:rPr lang="en-GB" sz="1800" dirty="0"/>
              <a:t>&amp; publish investigation tracker updates </a:t>
            </a:r>
            <a:r>
              <a:rPr lang="en-GB" sz="1800" dirty="0" smtClean="0"/>
              <a:t>as required.</a:t>
            </a:r>
            <a:endParaRPr lang="en-GB" sz="1800" dirty="0"/>
          </a:p>
          <a:p>
            <a:r>
              <a:rPr lang="en-GB" sz="1800" b="1" dirty="0"/>
              <a:t>Publish any new findings/recommendations </a:t>
            </a:r>
            <a:r>
              <a:rPr lang="en-GB" sz="1800" dirty="0"/>
              <a:t>drawn from investigation lines which are currently “work in progress” when completed.</a:t>
            </a:r>
          </a:p>
          <a:p>
            <a:r>
              <a:rPr lang="en-GB" sz="1800" b="1" dirty="0" smtClean="0"/>
              <a:t>Supporting </a:t>
            </a:r>
            <a:r>
              <a:rPr lang="en-GB" sz="1800" b="1" dirty="0"/>
              <a:t>MOD development </a:t>
            </a:r>
            <a:r>
              <a:rPr lang="en-GB" sz="1800" dirty="0" smtClean="0"/>
              <a:t>to </a:t>
            </a:r>
            <a:r>
              <a:rPr lang="en-GB" sz="1800" dirty="0"/>
              <a:t>progress </a:t>
            </a:r>
            <a:r>
              <a:rPr lang="en-GB" sz="1800" dirty="0" smtClean="0"/>
              <a:t>all live and draft modifications.</a:t>
            </a:r>
          </a:p>
          <a:p>
            <a:r>
              <a:rPr lang="en-GB" sz="1800" b="1" dirty="0" smtClean="0"/>
              <a:t>Develop</a:t>
            </a:r>
            <a:r>
              <a:rPr lang="en-GB" sz="1800" dirty="0" smtClean="0"/>
              <a:t> complex machine learning options with industry</a:t>
            </a:r>
            <a:endParaRPr lang="en-GB" sz="1800" dirty="0"/>
          </a:p>
        </p:txBody>
      </p:sp>
    </p:spTree>
    <p:extLst>
      <p:ext uri="{BB962C8B-B14F-4D97-AF65-F5344CB8AC3E}">
        <p14:creationId xmlns:p14="http://schemas.microsoft.com/office/powerpoint/2010/main" val="2464677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ff4a265c5312bb5ac9b6a6dde5a5a865">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54a99f3b233113e750cad3d07ae3ea5a"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schemas.microsoft.com/office/2006/documentManagement/types"/>
    <ds:schemaRef ds:uri="c78a4dae-5fc0-4ed3-ad80-da51122ab114"/>
    <ds:schemaRef ds:uri="http://purl.org/dc/dcmitype/"/>
    <ds:schemaRef ds:uri="http://www.w3.org/XML/1998/namespace"/>
    <ds:schemaRef ds:uri="http://schemas.microsoft.com/office/2006/metadata/properties"/>
    <ds:schemaRef ds:uri="http://purl.org/dc/terms/"/>
    <ds:schemaRef ds:uri="http://schemas.openxmlformats.org/package/2006/metadata/core-properties"/>
    <ds:schemaRef ds:uri="5844fa40-a696-4ac9-bd38-c0330d295109"/>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4C1E7C43-5E78-4FC8-A67E-94733C422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24763</TotalTime>
  <Words>1063</Words>
  <Application>Microsoft Office PowerPoint</Application>
  <PresentationFormat>On-screen Show (16:9)</PresentationFormat>
  <Paragraphs>232</Paragraphs>
  <Slides>9</Slides>
  <Notes>7</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xoserve templates</vt:lpstr>
      <vt:lpstr>UIG Task Force Progress Report</vt:lpstr>
      <vt:lpstr>Background</vt:lpstr>
      <vt:lpstr>UIG Task Force: Dashboard</vt:lpstr>
      <vt:lpstr>Plan on Page new</vt:lpstr>
      <vt:lpstr>Recommendations - where we are</vt:lpstr>
      <vt:lpstr>Overview Of Task Force Funding</vt:lpstr>
      <vt:lpstr>Machine Learning Next Steps - Overview</vt:lpstr>
      <vt:lpstr>Options for Next Steps</vt:lpstr>
      <vt:lpstr>Task Force Next Steps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179</cp:revision>
  <cp:lastPrinted>2019-06-10T08:55:31Z</cp:lastPrinted>
  <dcterms:created xsi:type="dcterms:W3CDTF">2018-09-02T17:12:15Z</dcterms:created>
  <dcterms:modified xsi:type="dcterms:W3CDTF">2019-06-11T15:21:19Z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2019670970</vt:i4>
  </property>
  <property fmtid="{D5CDD505-2E9C-101B-9397-08002B2CF9AE}" pid="3" name="_NewReviewCycle">
    <vt:lpwstr/>
  </property>
  <property fmtid="{D5CDD505-2E9C-101B-9397-08002B2CF9AE}" pid="4" name="_EmailSubject">
    <vt:lpwstr>FAO Karen/Chris</vt:lpwstr>
  </property>
  <property fmtid="{D5CDD505-2E9C-101B-9397-08002B2CF9AE}" pid="5" name="_AuthorEmail">
    <vt:lpwstr>Angela.Clarke@xoserve.com</vt:lpwstr>
  </property>
  <property fmtid="{D5CDD505-2E9C-101B-9397-08002B2CF9AE}" pid="6" name="_AuthorEmailDisplayName">
    <vt:lpwstr>Clarke, Angela</vt:lpwstr>
  </property>
  <property fmtid="{D5CDD505-2E9C-101B-9397-08002B2CF9AE}" pid="7" name="_PreviousAdHocReviewCycleID">
    <vt:i4>1438235381</vt:i4>
  </property>
  <property fmtid="{D5CDD505-2E9C-101B-9397-08002B2CF9AE}" pid="8" name="ContentTypeId">
    <vt:lpwstr>0x0101002A9D4E94D94ABB48A35A572EF9A60258</vt:lpwstr>
  </property>
</Properties>
</file>