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8" r:id="rId5"/>
    <p:sldId id="299" r:id="rId6"/>
    <p:sldId id="320" r:id="rId7"/>
    <p:sldId id="311" r:id="rId8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CB3B"/>
    <a:srgbClr val="40D1F5"/>
    <a:srgbClr val="2B80B1"/>
    <a:srgbClr val="FFFFFF"/>
    <a:srgbClr val="B1D6E8"/>
    <a:srgbClr val="84B8DA"/>
    <a:srgbClr val="9C4877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94660"/>
  </p:normalViewPr>
  <p:slideViewPr>
    <p:cSldViewPr>
      <p:cViewPr>
        <p:scale>
          <a:sx n="90" d="100"/>
          <a:sy n="90" d="100"/>
        </p:scale>
        <p:origin x="-876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XEC%20Slide%202019\Customer%20Satisfaction%20Graph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k.corporg.net\ngdfs\Shared\NGSRV51H003\TeamData\Xoserve_Industry_Engagement_Team\KVI%20Survey\Reporting\Xoserve%20KVI%20-%20Change%20Management%20Survey%20Collate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Customer Change</a:t>
            </a:r>
            <a:r>
              <a:rPr lang="en-GB" sz="1200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Satisfaction: Target 90%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CCS</c:v>
          </c:tx>
          <c:invertIfNegative val="0"/>
          <c:cat>
            <c:strRef>
              <c:f>Sheet1!$A$2:$A$7</c:f>
              <c:strCache>
                <c:ptCount val="6"/>
                <c:pt idx="0">
                  <c:v>July 2018</c:v>
                </c:pt>
                <c:pt idx="1">
                  <c:v>Oct 2018</c:v>
                </c:pt>
                <c:pt idx="2">
                  <c:v>Jan 2019</c:v>
                </c:pt>
                <c:pt idx="3">
                  <c:v>Apr 2019</c:v>
                </c:pt>
                <c:pt idx="4">
                  <c:v>July 2019</c:v>
                </c:pt>
                <c:pt idx="5">
                  <c:v>Oct 2019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82.2</c:v>
                </c:pt>
                <c:pt idx="1">
                  <c:v>67.8</c:v>
                </c:pt>
                <c:pt idx="2">
                  <c:v>86.7</c:v>
                </c:pt>
                <c:pt idx="3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7704704"/>
        <c:axId val="221569792"/>
      </c:barChart>
      <c:catAx>
        <c:axId val="197704704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crossAx val="221569792"/>
        <c:crosses val="autoZero"/>
        <c:auto val="1"/>
        <c:lblAlgn val="ctr"/>
        <c:lblOffset val="100"/>
        <c:noMultiLvlLbl val="0"/>
      </c:catAx>
      <c:valAx>
        <c:axId val="2215697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KVI Score</a:t>
                </a:r>
                <a:r>
                  <a:rPr lang="en-US" baseline="0"/>
                  <a:t> %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770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4 pivot!PivotTable9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6"/>
          </a:solidFill>
        </c:spPr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0642901539468589"/>
          <c:y val="0.15136279253847854"/>
          <c:w val="0.62695623909655684"/>
          <c:h val="0.73049484729945136"/>
        </c:manualLayout>
      </c:layout>
      <c:pieChart>
        <c:varyColors val="1"/>
        <c:ser>
          <c:idx val="0"/>
          <c:order val="0"/>
          <c:tx>
            <c:strRef>
              <c:f>'Question 4 pivot'!$B$4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4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4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5 pivot!PivotTable10</c:name>
    <c:fmtId val="1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2"/>
          </a:solidFill>
        </c:spPr>
      </c:pivotFmt>
      <c:pivotFmt>
        <c:idx val="6"/>
        <c:spPr>
          <a:solidFill>
            <a:schemeClr val="accent4"/>
          </a:solidFill>
        </c:spPr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chemeClr val="accent4"/>
          </a:solidFill>
        </c:spPr>
      </c:pivotFmt>
      <c:pivotFmt>
        <c:idx val="9"/>
        <c:spPr>
          <a:solidFill>
            <a:schemeClr val="accent6"/>
          </a:solidFill>
        </c:spPr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1"/>
        <c:spPr>
          <a:solidFill>
            <a:schemeClr val="accent4"/>
          </a:solidFill>
        </c:spPr>
      </c:pivotFmt>
      <c:pivotFmt>
        <c:idx val="12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6301678285746027"/>
          <c:y val="0.11895395201834985"/>
          <c:w val="0.48866387531015071"/>
          <c:h val="0.75080124999444353"/>
        </c:manualLayout>
      </c:layout>
      <c:pieChart>
        <c:varyColors val="1"/>
        <c:ser>
          <c:idx val="0"/>
          <c:order val="0"/>
          <c:tx>
            <c:strRef>
              <c:f>'Question 5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5 pivot'!$A$5:$A$7</c:f>
              <c:strCache>
                <c:ptCount val="2"/>
                <c:pt idx="0">
                  <c:v>Rarely</c:v>
                </c:pt>
                <c:pt idx="1">
                  <c:v>Usually</c:v>
                </c:pt>
              </c:strCache>
            </c:strRef>
          </c:cat>
          <c:val>
            <c:numRef>
              <c:f>'Question 5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[Xoserve KVI - Change Management Survey Collated.xlsx]Question 1 Pivot!PivotTable6</c:name>
    <c:fmtId val="-1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spPr>
          <a:solidFill>
            <a:schemeClr val="accent1"/>
          </a:solidFill>
        </c:spPr>
      </c:pivotFmt>
      <c:pivotFmt>
        <c:idx val="6"/>
        <c:spPr>
          <a:solidFill>
            <a:schemeClr val="accent6"/>
          </a:solidFill>
        </c:spPr>
      </c:pivotFmt>
      <c:pivotFmt>
        <c:idx val="7"/>
        <c:spPr>
          <a:solidFill>
            <a:schemeClr val="accent4"/>
          </a:solidFill>
        </c:spPr>
      </c:pivotFmt>
      <c:pivotFmt>
        <c:idx val="8"/>
        <c:spPr>
          <a:solidFill>
            <a:schemeClr val="accent2"/>
          </a:solidFill>
        </c:spP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accent1"/>
          </a:solidFill>
        </c:spPr>
      </c:pivotFmt>
      <c:pivotFmt>
        <c:idx val="11"/>
        <c:spPr>
          <a:solidFill>
            <a:schemeClr val="accent4"/>
          </a:solidFill>
        </c:spPr>
      </c:pivotFmt>
      <c:pivotFmt>
        <c:idx val="12"/>
        <c:spPr>
          <a:solidFill>
            <a:schemeClr val="accent6"/>
          </a:solidFill>
        </c:spPr>
      </c:pivotFmt>
      <c:pivotFmt>
        <c:idx val="1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4"/>
        <c:spPr>
          <a:solidFill>
            <a:schemeClr val="accent1"/>
          </a:solidFill>
        </c:spPr>
      </c:pivotFmt>
      <c:pivotFmt>
        <c:idx val="15"/>
        <c:spPr>
          <a:solidFill>
            <a:schemeClr val="accent4"/>
          </a:solidFill>
        </c:spPr>
      </c:pivotFmt>
      <c:pivotFmt>
        <c:idx val="16"/>
        <c:spPr>
          <a:solidFill>
            <a:schemeClr val="accent6"/>
          </a:solidFill>
        </c:spPr>
      </c:pivotFmt>
    </c:pivotFmts>
    <c:plotArea>
      <c:layout/>
      <c:pieChart>
        <c:varyColors val="1"/>
        <c:ser>
          <c:idx val="0"/>
          <c:order val="0"/>
          <c:tx>
            <c:strRef>
              <c:f>'Question 1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Pt>
            <c:idx val="3"/>
            <c:bubble3D val="0"/>
          </c:dPt>
          <c:dLbls>
            <c:dLbl>
              <c:idx val="1"/>
              <c:layout>
                <c:manualLayout>
                  <c:x val="-0.18019745915189375"/>
                  <c:y val="0.109338461689448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'Question 1 Pivot'!$A$5:$A$8</c:f>
              <c:strCache>
                <c:ptCount val="3"/>
                <c:pt idx="0">
                  <c:v>Always</c:v>
                </c:pt>
                <c:pt idx="1">
                  <c:v>Rarely</c:v>
                </c:pt>
                <c:pt idx="2">
                  <c:v>Usually</c:v>
                </c:pt>
              </c:strCache>
            </c:strRef>
          </c:cat>
          <c:val>
            <c:numRef>
              <c:f>'Question 1 Pivot'!$B$5:$B$8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[Xoserve KVI - Change Management Survey Collated.xlsx]Question 2 Pivot!PivotTable7</c:name>
    <c:fmtId val="-1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4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5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6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7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8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10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'Question 2 Pivot'!$B$4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bubble3D val="0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</c:spPr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2 Pivot'!$A$5:$A$7</c:f>
              <c:strCache>
                <c:ptCount val="2"/>
                <c:pt idx="0">
                  <c:v>Usually</c:v>
                </c:pt>
                <c:pt idx="1">
                  <c:v>Always</c:v>
                </c:pt>
              </c:strCache>
            </c:strRef>
          </c:cat>
          <c:val>
            <c:numRef>
              <c:f>'Question 2 Pivot'!$B$5:$B$7</c:f>
              <c:numCache>
                <c:formatCode>General</c:formatCode>
                <c:ptCount val="2"/>
                <c:pt idx="0">
                  <c:v>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[Xoserve KVI - Change Management Survey Collated.xlsx]Question 3 Pivot!PivotTable8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4"/>
          </a:solidFill>
        </c:spPr>
      </c:pivotFmt>
      <c:pivotFmt>
        <c:idx val="8"/>
        <c:spPr>
          <a:solidFill>
            <a:schemeClr val="accent6"/>
          </a:solidFill>
        </c:spP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accent4"/>
          </a:solidFill>
        </c:spPr>
      </c:pivotFmt>
      <c:pivotFmt>
        <c:idx val="11"/>
        <c:spPr>
          <a:solidFill>
            <a:schemeClr val="accent6"/>
          </a:solidFill>
        </c:spPr>
      </c:pivotFmt>
    </c:pivotFmts>
    <c:plotArea>
      <c:layout/>
      <c:pieChart>
        <c:varyColors val="1"/>
        <c:ser>
          <c:idx val="0"/>
          <c:order val="0"/>
          <c:tx>
            <c:strRef>
              <c:f>'Question 3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3 Pivot'!$A$5:$A$8</c:f>
              <c:strCache>
                <c:ptCount val="3"/>
                <c:pt idx="0">
                  <c:v>Always</c:v>
                </c:pt>
                <c:pt idx="1">
                  <c:v>Rarely</c:v>
                </c:pt>
                <c:pt idx="2">
                  <c:v>Usually</c:v>
                </c:pt>
              </c:strCache>
            </c:strRef>
          </c:cat>
          <c:val>
            <c:numRef>
              <c:f>'Question 3 Pivot'!$B$5:$B$8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[Xoserve KVI - Change Management Survey Collated.xlsx]Question 4 pivot!PivotTable9</c:name>
    <c:fmtId val="-1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6"/>
          </a:solidFill>
        </c:spPr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</c:spPr>
      </c:pivotFmt>
    </c:pivotFmts>
    <c:plotArea>
      <c:layout/>
      <c:pieChart>
        <c:varyColors val="1"/>
        <c:ser>
          <c:idx val="0"/>
          <c:order val="0"/>
          <c:tx>
            <c:strRef>
              <c:f>'Question 4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4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4 pivot'!$B$5:$B$7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[Xoserve KVI - Change Management Survey Collated.xlsx]Question 5 pivot!PivotTable10</c:name>
    <c:fmtId val="-1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2"/>
          </a:solidFill>
        </c:spPr>
      </c:pivotFmt>
      <c:pivotFmt>
        <c:idx val="6"/>
        <c:spPr>
          <a:solidFill>
            <a:schemeClr val="accent4"/>
          </a:solidFill>
        </c:spPr>
      </c:pivotFmt>
      <c:pivotFmt>
        <c:idx val="7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8"/>
        <c:spPr>
          <a:solidFill>
            <a:schemeClr val="accent4"/>
          </a:solidFill>
        </c:spPr>
      </c:pivotFmt>
      <c:pivotFmt>
        <c:idx val="9"/>
        <c:spPr>
          <a:solidFill>
            <a:schemeClr val="accent6"/>
          </a:solidFill>
        </c:spPr>
      </c:pivotFmt>
      <c:pivotFmt>
        <c:idx val="1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1"/>
        <c:spPr>
          <a:solidFill>
            <a:schemeClr val="accent4"/>
          </a:solidFill>
        </c:spPr>
      </c:pivotFmt>
      <c:pivotFmt>
        <c:idx val="12"/>
        <c:spPr>
          <a:solidFill>
            <a:schemeClr val="accent6"/>
          </a:solidFill>
        </c:spPr>
      </c:pivotFmt>
    </c:pivotFmts>
    <c:plotArea>
      <c:layout>
        <c:manualLayout>
          <c:layoutTarget val="inner"/>
          <c:xMode val="edge"/>
          <c:yMode val="edge"/>
          <c:x val="0.20119840485560084"/>
          <c:y val="0.17273080768803467"/>
          <c:w val="0.6347335676152942"/>
          <c:h val="0.75374611154316185"/>
        </c:manualLayout>
      </c:layout>
      <c:pieChart>
        <c:varyColors val="1"/>
        <c:ser>
          <c:idx val="0"/>
          <c:order val="0"/>
          <c:tx>
            <c:strRef>
              <c:f>'Question 5 pivot'!$B$4</c:f>
              <c:strCache>
                <c:ptCount val="1"/>
                <c:pt idx="0">
                  <c:v>Total</c:v>
                </c:pt>
              </c:strCache>
            </c:strRef>
          </c:tx>
          <c:explosion val="1"/>
          <c:dPt>
            <c:idx val="0"/>
            <c:bubble3D val="0"/>
            <c:explosion val="0"/>
            <c:spPr>
              <a:solidFill>
                <a:schemeClr val="accent4"/>
              </a:solidFill>
            </c:spPr>
          </c:dPt>
          <c:dPt>
            <c:idx val="1"/>
            <c:bubble3D val="0"/>
            <c:explosion val="0"/>
            <c:spPr>
              <a:solidFill>
                <a:schemeClr val="accent6"/>
              </a:solidFill>
            </c:spPr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5 pivot'!$A$5:$A$7</c:f>
              <c:strCache>
                <c:ptCount val="2"/>
                <c:pt idx="0">
                  <c:v>Rarely</c:v>
                </c:pt>
                <c:pt idx="1">
                  <c:v>Usually</c:v>
                </c:pt>
              </c:strCache>
            </c:strRef>
          </c:cat>
          <c:val>
            <c:numRef>
              <c:f>'Question 5 pivot'!$B$5:$B$7</c:f>
              <c:numCache>
                <c:formatCode>General</c:formatCode>
                <c:ptCount val="2"/>
                <c:pt idx="0">
                  <c:v>4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1 Pivot!PivotTable6</c:name>
    <c:fmtId val="40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5"/>
        <c:spPr>
          <a:solidFill>
            <a:schemeClr val="accent1"/>
          </a:solidFill>
        </c:spPr>
      </c:pivotFmt>
      <c:pivotFmt>
        <c:idx val="6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4"/>
          </a:solidFill>
        </c:spPr>
      </c:pivotFmt>
      <c:pivotFmt>
        <c:idx val="8"/>
        <c:spPr>
          <a:solidFill>
            <a:schemeClr val="accent2"/>
          </a:solidFill>
        </c:spPr>
      </c:pivotFmt>
      <c:pivotFmt>
        <c:idx val="9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0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2"/>
        <c:spPr>
          <a:solidFill>
            <a:schemeClr val="accent6"/>
          </a:solidFill>
        </c:spPr>
        <c:dLbl>
          <c:idx val="0"/>
          <c:layout>
            <c:manualLayout>
              <c:x val="-7.0803311748193635E-3"/>
              <c:y val="-0.23865748617714108"/>
            </c:manualLayout>
          </c:layout>
          <c:showLegendKey val="0"/>
          <c:showVal val="0"/>
          <c:showCatName val="1"/>
          <c:showSerName val="0"/>
          <c:showPercent val="1"/>
          <c:showBubbleSize val="0"/>
        </c:dLbl>
      </c:pivotFmt>
    </c:pivotFmts>
    <c:plotArea>
      <c:layout/>
      <c:pieChart>
        <c:varyColors val="1"/>
        <c:ser>
          <c:idx val="0"/>
          <c:order val="0"/>
          <c:tx>
            <c:strRef>
              <c:f>'Question 1 Pivot'!$B$4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7.0803311748193635E-3"/>
                  <c:y val="-0.2386574861771410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'Question 1 Pivot'!$A$5:$A$6</c:f>
              <c:strCache>
                <c:ptCount val="1"/>
                <c:pt idx="0">
                  <c:v>Usually</c:v>
                </c:pt>
              </c:strCache>
            </c:strRef>
          </c:cat>
          <c:val>
            <c:numRef>
              <c:f>'Question 1 Pivot'!$B$5:$B$6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2 Pivot!PivotTable7</c:name>
    <c:fmtId val="23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4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5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6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7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  <c:pivotFmt>
        <c:idx val="8"/>
        <c:spPr>
          <a:ln>
            <a:solidFill>
              <a:srgbClr val="0070C0"/>
            </a:solidFill>
          </a:ln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  <a:ln>
            <a:solidFill>
              <a:schemeClr val="accent6"/>
            </a:solidFill>
          </a:ln>
        </c:spPr>
      </c:pivotFmt>
      <c:pivotFmt>
        <c:idx val="10"/>
        <c:spPr>
          <a:solidFill>
            <a:schemeClr val="accent1"/>
          </a:solidFill>
          <a:ln>
            <a:solidFill>
              <a:srgbClr val="0070C0"/>
            </a:solidFill>
          </a:ln>
        </c:spPr>
      </c:pivotFmt>
    </c:pivotFmts>
    <c:plotArea>
      <c:layout/>
      <c:pieChart>
        <c:varyColors val="1"/>
        <c:ser>
          <c:idx val="0"/>
          <c:order val="0"/>
          <c:tx>
            <c:strRef>
              <c:f>'Question 2 Pivot'!$B$4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explosion val="3"/>
          <c:dPt>
            <c:idx val="0"/>
            <c:bubble3D val="0"/>
            <c:explosion val="0"/>
            <c:spPr>
              <a:solidFill>
                <a:srgbClr val="00B050"/>
              </a:solidFill>
              <a:ln>
                <a:solidFill>
                  <a:schemeClr val="accent6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rgbClr val="0070C0"/>
                </a:solidFill>
              </a:ln>
            </c:spPr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2 Pivot'!$A$5:$A$7</c:f>
              <c:strCache>
                <c:ptCount val="2"/>
                <c:pt idx="0">
                  <c:v>Usually</c:v>
                </c:pt>
                <c:pt idx="1">
                  <c:v>Always</c:v>
                </c:pt>
              </c:strCache>
            </c:strRef>
          </c:cat>
          <c:val>
            <c:numRef>
              <c:f>'Question 2 Pivot'!$B$5:$B$7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[Xoserve KVI - Change Management Survey Collated.xlsx]Question 3 Pivot!PivotTable8</c:name>
    <c:fmtId val="1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4"/>
        <c:spPr>
          <a:solidFill>
            <a:schemeClr val="accent6"/>
          </a:solidFill>
        </c:spPr>
      </c:pivotFmt>
      <c:pivotFmt>
        <c:idx val="5"/>
        <c:spPr>
          <a:solidFill>
            <a:schemeClr val="accent4"/>
          </a:solidFill>
        </c:spPr>
      </c:pivotFmt>
      <c:pivotFmt>
        <c:idx val="6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7"/>
        <c:spPr>
          <a:solidFill>
            <a:schemeClr val="accent6"/>
          </a:solidFill>
        </c:spPr>
      </c:pivotFmt>
      <c:pivotFmt>
        <c:idx val="8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0"/>
          <c:showCatName val="1"/>
          <c:showSerName val="0"/>
          <c:showPercent val="1"/>
          <c:showBubbleSize val="0"/>
        </c:dLbl>
      </c:pivotFmt>
      <c:pivotFmt>
        <c:idx val="9"/>
        <c:spPr>
          <a:solidFill>
            <a:schemeClr val="accent6"/>
          </a:solidFill>
        </c:spPr>
      </c:pivotFmt>
    </c:pivotFmts>
    <c:plotArea>
      <c:layout/>
      <c:pieChart>
        <c:varyColors val="1"/>
        <c:ser>
          <c:idx val="0"/>
          <c:order val="0"/>
          <c:tx>
            <c:strRef>
              <c:f>'Question 3 Pivot'!$B$4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</c:dPt>
          <c:dLbls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'Question 3 Pivot'!$A$5:$A$7</c:f>
              <c:strCache>
                <c:ptCount val="2"/>
                <c:pt idx="0">
                  <c:v>Always</c:v>
                </c:pt>
                <c:pt idx="1">
                  <c:v>Usually</c:v>
                </c:pt>
              </c:strCache>
            </c:strRef>
          </c:cat>
          <c:val>
            <c:numRef>
              <c:f>'Question 3 Pivot'!$B$5:$B$7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76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12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11" Type="http://schemas.openxmlformats.org/officeDocument/2006/relationships/chart" Target="../charts/chart10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9592" y="2067694"/>
            <a:ext cx="7772400" cy="1514475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KVI Change Management Survey </a:t>
            </a:r>
            <a:br>
              <a:rPr lang="en-GB" sz="2800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April 2019</a:t>
            </a:r>
            <a:br>
              <a:rPr lang="en-GB" dirty="0" smtClean="0"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endParaRPr lang="en-GB" sz="2800" dirty="0" smtClean="0"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7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37580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83518"/>
            <a:ext cx="8229600" cy="4536504"/>
          </a:xfrm>
        </p:spPr>
        <p:txBody>
          <a:bodyPr>
            <a:normAutofit fontScale="85000" lnSpcReduction="20000"/>
          </a:bodyPr>
          <a:lstStyle/>
          <a:p>
            <a:r>
              <a:rPr lang="en-GB" sz="1800" dirty="0" smtClean="0"/>
              <a:t>1st Survey completed for year  2019/2020  (April)</a:t>
            </a:r>
          </a:p>
          <a:p>
            <a:endParaRPr lang="en-GB" sz="1800" dirty="0" smtClean="0"/>
          </a:p>
          <a:p>
            <a:r>
              <a:rPr lang="en-GB" sz="1800" dirty="0" smtClean="0"/>
              <a:t>Issued to approx. 450 Industry contacts</a:t>
            </a:r>
          </a:p>
          <a:p>
            <a:endParaRPr lang="en-GB" sz="1800" dirty="0" smtClean="0"/>
          </a:p>
          <a:p>
            <a:r>
              <a:rPr lang="en-GB" sz="1800" dirty="0" smtClean="0"/>
              <a:t>KVI achieved against </a:t>
            </a:r>
            <a:r>
              <a:rPr lang="en-GB" sz="1800" dirty="0"/>
              <a:t>our target of 90% rated as ‘Always’ or ‘Usually</a:t>
            </a:r>
            <a:r>
              <a:rPr lang="en-GB" sz="1800" dirty="0" smtClean="0"/>
              <a:t>’: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lvl="2"/>
            <a:r>
              <a:rPr lang="en-GB" sz="1700" dirty="0" smtClean="0"/>
              <a:t>KVI score for April 19 is 95%</a:t>
            </a:r>
          </a:p>
          <a:p>
            <a:pPr lvl="2"/>
            <a:endParaRPr lang="en-GB" sz="1700" dirty="0" smtClean="0"/>
          </a:p>
          <a:p>
            <a:pPr lvl="2"/>
            <a:r>
              <a:rPr lang="en-GB" sz="1700" dirty="0" smtClean="0"/>
              <a:t>Overall score for the year 2018/2019</a:t>
            </a:r>
            <a:r>
              <a:rPr lang="en-GB" sz="1700" dirty="0"/>
              <a:t> </a:t>
            </a:r>
            <a:r>
              <a:rPr lang="en-GB" sz="1700" dirty="0" smtClean="0"/>
              <a:t>is 76.1%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62983"/>
              </p:ext>
            </p:extLst>
          </p:nvPr>
        </p:nvGraphicFramePr>
        <p:xfrm>
          <a:off x="1259632" y="1779662"/>
          <a:ext cx="432048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900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22907"/>
            <a:ext cx="1666528" cy="792088"/>
          </a:xfrm>
        </p:spPr>
        <p:txBody>
          <a:bodyPr>
            <a:noAutofit/>
          </a:bodyPr>
          <a:lstStyle/>
          <a:p>
            <a:r>
              <a:rPr lang="en-US" sz="1000" dirty="0"/>
              <a:t>I receive timely and fit for purpose information to enable me to manage new changes that impact my </a:t>
            </a:r>
            <a:r>
              <a:rPr lang="en-US" sz="1000" dirty="0" err="1" smtClean="0"/>
              <a:t>organisation</a:t>
            </a:r>
            <a:endParaRPr lang="en-GB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-34606" y="1347614"/>
            <a:ext cx="827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April 19 (4)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071" y="3075806"/>
            <a:ext cx="1410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Jan 19</a:t>
            </a:r>
          </a:p>
          <a:p>
            <a:r>
              <a:rPr lang="en-GB" sz="1400" dirty="0" smtClean="0"/>
              <a:t>(9)</a:t>
            </a:r>
            <a:endParaRPr lang="en-GB" sz="1400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06150" y="-11006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Individual question responses April 19 vs Jan 19</a:t>
            </a:r>
            <a:endParaRPr lang="en-GB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979712" y="600161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 smtClean="0"/>
              <a:t> Xoserve </a:t>
            </a:r>
            <a:r>
              <a:rPr lang="en-US" sz="1000" dirty="0"/>
              <a:t>presents a range of solution options for each change to enable choice</a:t>
            </a:r>
          </a:p>
          <a:p>
            <a:endParaRPr lang="en-GB" sz="10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905233" y="600161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/>
              <a:t>I trust Xoserve to identify solutions that benefit the whole Industry where possible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724128" y="600161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/>
              <a:t>Xoserve supports the ability for me to fully engage me in the change process, should I choose to</a:t>
            </a: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7524328" y="566018"/>
            <a:ext cx="1666528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000" dirty="0"/>
              <a:t>I trust Xoserve to deliver changes to agreed costs, timescales and quality</a:t>
            </a:r>
          </a:p>
        </p:txBody>
      </p:sp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990878"/>
              </p:ext>
            </p:extLst>
          </p:nvPr>
        </p:nvGraphicFramePr>
        <p:xfrm>
          <a:off x="-252536" y="3075806"/>
          <a:ext cx="252028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4" name="Chart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259879"/>
              </p:ext>
            </p:extLst>
          </p:nvPr>
        </p:nvGraphicFramePr>
        <p:xfrm>
          <a:off x="1451977" y="3089435"/>
          <a:ext cx="2543959" cy="2146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" name="Chart 3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1981989"/>
              </p:ext>
            </p:extLst>
          </p:nvPr>
        </p:nvGraphicFramePr>
        <p:xfrm>
          <a:off x="3347864" y="3075806"/>
          <a:ext cx="2448272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9" name="Chart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2927952"/>
              </p:ext>
            </p:extLst>
          </p:nvPr>
        </p:nvGraphicFramePr>
        <p:xfrm>
          <a:off x="5004048" y="3003798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1" name="Chart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2374626"/>
              </p:ext>
            </p:extLst>
          </p:nvPr>
        </p:nvGraphicFramePr>
        <p:xfrm>
          <a:off x="6804248" y="2857713"/>
          <a:ext cx="2664296" cy="2285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372056"/>
              </p:ext>
            </p:extLst>
          </p:nvPr>
        </p:nvGraphicFramePr>
        <p:xfrm>
          <a:off x="-252536" y="1203599"/>
          <a:ext cx="25922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055201"/>
              </p:ext>
            </p:extLst>
          </p:nvPr>
        </p:nvGraphicFramePr>
        <p:xfrm>
          <a:off x="1227225" y="1199924"/>
          <a:ext cx="3171501" cy="2277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613132"/>
              </p:ext>
            </p:extLst>
          </p:nvPr>
        </p:nvGraphicFramePr>
        <p:xfrm>
          <a:off x="2718718" y="1131590"/>
          <a:ext cx="383867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9715823"/>
              </p:ext>
            </p:extLst>
          </p:nvPr>
        </p:nvGraphicFramePr>
        <p:xfrm>
          <a:off x="5148064" y="1050751"/>
          <a:ext cx="2664296" cy="228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409550"/>
              </p:ext>
            </p:extLst>
          </p:nvPr>
        </p:nvGraphicFramePr>
        <p:xfrm>
          <a:off x="6533996" y="1121823"/>
          <a:ext cx="3456384" cy="2249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7761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Feedback Received – April 2019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71550"/>
            <a:ext cx="8568952" cy="40839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500" dirty="0" smtClean="0"/>
              <a:t>2 customers </a:t>
            </a:r>
            <a:r>
              <a:rPr lang="en-GB" sz="1500" dirty="0"/>
              <a:t>provided further comments on the Change management </a:t>
            </a:r>
            <a:r>
              <a:rPr lang="en-GB" sz="1500" dirty="0" smtClean="0"/>
              <a:t>process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GB" sz="1500" dirty="0" smtClean="0"/>
              <a:t>Where appropriate Customer Change will contact provider for further clarification. Where feedback is from named individual we will seek approval before publishing our responses.</a:t>
            </a:r>
          </a:p>
          <a:p>
            <a:pPr marL="0" indent="0">
              <a:buNone/>
            </a:pPr>
            <a:endParaRPr lang="en-GB" sz="1500" dirty="0"/>
          </a:p>
          <a:p>
            <a:pPr marL="0" indent="0">
              <a:buNone/>
            </a:pPr>
            <a:r>
              <a:rPr lang="en-US" sz="1500" dirty="0"/>
              <a:t>Key feedback:</a:t>
            </a:r>
          </a:p>
          <a:p>
            <a:r>
              <a:rPr lang="en-US" sz="1500" dirty="0" smtClean="0"/>
              <a:t>To understand whether a change is value for money a breakdown of costs would be beneficial.</a:t>
            </a:r>
          </a:p>
          <a:p>
            <a:r>
              <a:rPr lang="en-US" sz="1500" dirty="0"/>
              <a:t>The change process </a:t>
            </a:r>
            <a:r>
              <a:rPr lang="en-US" sz="1500" dirty="0" smtClean="0"/>
              <a:t>has improved and streamlining the Stage gates would improve this further.</a:t>
            </a:r>
            <a:endParaRPr lang="en-US" sz="1500" dirty="0"/>
          </a:p>
          <a:p>
            <a:r>
              <a:rPr lang="en-US" sz="1500" dirty="0" smtClean="0"/>
              <a:t>To see learnings from EUC change reflected in future change processes.</a:t>
            </a:r>
          </a:p>
          <a:p>
            <a:r>
              <a:rPr lang="en-US" sz="1500" dirty="0" smtClean="0"/>
              <a:t>Concerns around </a:t>
            </a:r>
            <a:r>
              <a:rPr lang="en-GB" sz="1500" dirty="0" smtClean="0"/>
              <a:t>potential blockage of BAU changes being implemented due to large changes being delivered. </a:t>
            </a:r>
          </a:p>
          <a:p>
            <a:r>
              <a:rPr lang="en-GB" sz="1500" dirty="0" smtClean="0"/>
              <a:t>Minor and Major releases have worked with sensible approaches towards market trials compared to 2017 &amp; 2018.</a:t>
            </a:r>
          </a:p>
          <a:p>
            <a:r>
              <a:rPr lang="en-GB" sz="1500" dirty="0" smtClean="0"/>
              <a:t>Although improvements made from the Data Office, there is still a slowness in getting reports delivered. </a:t>
            </a:r>
            <a:r>
              <a:rPr lang="en-GB" sz="1500" dirty="0"/>
              <a:t>H</a:t>
            </a:r>
            <a:r>
              <a:rPr lang="en-GB" sz="1500" dirty="0" smtClean="0"/>
              <a:t>opefully planned activities will clear the bottleneck and speed up requests.</a:t>
            </a:r>
          </a:p>
          <a:p>
            <a:r>
              <a:rPr lang="en-GB" sz="1500" dirty="0" smtClean="0"/>
              <a:t>Moving CP’s to Xoserve website </a:t>
            </a:r>
            <a:r>
              <a:rPr lang="en-US" sz="1500" dirty="0"/>
              <a:t>makes them easier to find and </a:t>
            </a:r>
            <a:r>
              <a:rPr lang="en-US" sz="1500" dirty="0" smtClean="0"/>
              <a:t>navigate, </a:t>
            </a:r>
            <a:r>
              <a:rPr lang="en-US" sz="1500" dirty="0"/>
              <a:t>which is a great example of something simple but effective.</a:t>
            </a:r>
            <a:r>
              <a:rPr lang="en-GB" sz="1500" dirty="0" smtClean="0"/>
              <a:t> </a:t>
            </a:r>
            <a:endParaRPr lang="en-GB" sz="15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553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5231</TotalTime>
  <Words>341</Words>
  <Application>Microsoft Office PowerPoint</Application>
  <PresentationFormat>On-screen Show (16:9)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KVI Change Management Survey  April 2019 </vt:lpstr>
      <vt:lpstr>Overview</vt:lpstr>
      <vt:lpstr>I receive timely and fit for purpose information to enable me to manage new changes that impact my organisation</vt:lpstr>
      <vt:lpstr>Key Feedback Received – April 2019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154</cp:revision>
  <cp:lastPrinted>2018-11-14T14:56:15Z</cp:lastPrinted>
  <dcterms:created xsi:type="dcterms:W3CDTF">2018-09-02T17:12:15Z</dcterms:created>
  <dcterms:modified xsi:type="dcterms:W3CDTF">2019-06-04T14:09:03Z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-23699558</vt:i4>
  </property>
  <property fmtid="{D5CDD505-2E9C-101B-9397-08002B2CF9AE}" pid="3" name="_NewReviewCycle">
    <vt:lpwstr/>
  </property>
  <property fmtid="{D5CDD505-2E9C-101B-9397-08002B2CF9AE}" pid="4" name="_EmailSubject">
    <vt:lpwstr>Cadent(Track2) - Market Trials Test ScenariosV0.5.pptx</vt:lpwstr>
  </property>
  <property fmtid="{D5CDD505-2E9C-101B-9397-08002B2CF9AE}" pid="5" name="_AuthorEmail">
    <vt:lpwstr>Arnab.Mukherjee@Xoserve.com</vt:lpwstr>
  </property>
  <property fmtid="{D5CDD505-2E9C-101B-9397-08002B2CF9AE}" pid="6" name="_AuthorEmailDisplayName">
    <vt:lpwstr>Mukherjee, Arnab</vt:lpwstr>
  </property>
  <property fmtid="{D5CDD505-2E9C-101B-9397-08002B2CF9AE}" pid="7" name="_PreviousAdHocReviewCycleID">
    <vt:i4>-1532744655</vt:i4>
  </property>
  <property fmtid="{D5CDD505-2E9C-101B-9397-08002B2CF9AE}" pid="8" name="ContentTypeId">
    <vt:lpwstr>0x0101006E927B77B7F39148B9CB17AE711C8D35</vt:lpwstr>
  </property>
</Properties>
</file>