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theme/theme2.xml" ContentType="application/vnd.openxmlformats-officedocument.theme+xml"/>
  <Override PartName="/ppt/theme/theme1.xml" ContentType="application/vnd.openxmlformats-officedocument.theme+xml"/>
  <Override PartName="/ppt/diagrams/layout1.xml" ContentType="application/vnd.openxmlformats-officedocument.drawingml.diagramLayout+xml"/>
  <Override PartName="/ppt/diagrams/quickStyle2.xml" ContentType="application/vnd.openxmlformats-officedocument.drawingml.diagramStyle+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layout2.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4" r:id="rId2"/>
    <p:sldId id="267" r:id="rId3"/>
    <p:sldId id="265" r:id="rId4"/>
    <p:sldId id="266" r:id="rId5"/>
    <p:sldId id="257" r:id="rId6"/>
    <p:sldId id="258" r:id="rId7"/>
    <p:sldId id="259" r:id="rId8"/>
    <p:sldId id="260"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 Do Nothing</a:t>
          </a: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CAABF677-07F7-49AA-9229-332663536168}">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Minimum Governance</a:t>
          </a:r>
        </a:p>
      </dgm:t>
    </dgm:pt>
    <dgm:pt modelId="{77091E3D-9BF6-4F51-BCBD-11025E4DB97A}" type="parTrans" cxnId="{AC4193E4-2487-4F86-A57A-03613606420C}">
      <dgm:prSet/>
      <dgm:spPr/>
      <dgm:t>
        <a:bodyPr/>
        <a:lstStyle/>
        <a:p>
          <a:endParaRPr lang="en-GB"/>
        </a:p>
      </dgm:t>
    </dgm:pt>
    <dgm:pt modelId="{F2AF01B1-1389-4C7E-996A-62163D14065D}" type="sibTrans" cxnId="{AC4193E4-2487-4F86-A57A-03613606420C}">
      <dgm:prSet/>
      <dgm:spPr/>
      <dgm:t>
        <a:bodyPr/>
        <a:lstStyle/>
        <a:p>
          <a:endParaRPr lang="en-GB"/>
        </a:p>
      </dgm:t>
    </dgm:pt>
    <dgm:pt modelId="{8907DD81-0A89-4532-AC38-234F2BB60353}">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Medium  Governance</a:t>
          </a:r>
        </a:p>
      </dgm:t>
    </dgm:pt>
    <dgm:pt modelId="{62E62176-5012-4423-B953-111B1ED144D6}" type="parTrans" cxnId="{60510924-8579-42D6-AEF7-49398749041C}">
      <dgm:prSet/>
      <dgm:spPr/>
      <dgm:t>
        <a:bodyPr/>
        <a:lstStyle/>
        <a:p>
          <a:endParaRPr lang="en-GB"/>
        </a:p>
      </dgm:t>
    </dgm:pt>
    <dgm:pt modelId="{FBB4EC48-3797-4045-AAA9-779D210CB06F}" type="sibTrans" cxnId="{60510924-8579-42D6-AEF7-49398749041C}">
      <dgm:prSet/>
      <dgm:spPr/>
      <dgm:t>
        <a:bodyPr/>
        <a:lstStyle/>
        <a:p>
          <a:endParaRPr lang="en-GB"/>
        </a:p>
      </dgm:t>
    </dgm:pt>
    <dgm:pt modelId="{29144313-1445-4E80-B610-60B063410A93}">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Any other suggestions</a:t>
          </a:r>
        </a:p>
      </dgm:t>
    </dgm:pt>
    <dgm:pt modelId="{0208978A-BEBE-4416-A1DD-7DEB8EF4FC92}" type="parTrans" cxnId="{A8CA13F2-C968-4C20-8102-A05E72512553}">
      <dgm:prSet/>
      <dgm:spPr/>
      <dgm:t>
        <a:bodyPr/>
        <a:lstStyle/>
        <a:p>
          <a:endParaRPr lang="en-GB"/>
        </a:p>
      </dgm:t>
    </dgm:pt>
    <dgm:pt modelId="{75159319-F36E-4253-8762-B116984990BE}" type="sibTrans" cxnId="{A8CA13F2-C968-4C20-8102-A05E72512553}">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4" custScaleY="25221" custLinFactNeighborY="71127">
        <dgm:presLayoutVars>
          <dgm:chMax val="0"/>
          <dgm:bulletEnabled val="1"/>
        </dgm:presLayoutVars>
      </dgm:prSet>
      <dgm:spPr/>
      <dgm:t>
        <a:bodyPr/>
        <a:lstStyle/>
        <a:p>
          <a:endParaRPr lang="en-GB"/>
        </a:p>
      </dgm:t>
    </dgm:pt>
    <dgm:pt modelId="{98412CAE-D13E-4927-A76E-106872B1E570}" type="pres">
      <dgm:prSet presAssocID="{CE8861E6-5D59-41DF-95FD-CDAA48B4C25D}" presName="spacer" presStyleCnt="0"/>
      <dgm:spPr/>
    </dgm:pt>
    <dgm:pt modelId="{1E32C6EE-E5DA-4285-8A50-1B4F12140436}" type="pres">
      <dgm:prSet presAssocID="{CAABF677-07F7-49AA-9229-332663536168}" presName="parentText" presStyleLbl="node1" presStyleIdx="1" presStyleCnt="4" custScaleY="24038" custLinFactNeighborY="48058">
        <dgm:presLayoutVars>
          <dgm:chMax val="0"/>
          <dgm:bulletEnabled val="1"/>
        </dgm:presLayoutVars>
      </dgm:prSet>
      <dgm:spPr/>
      <dgm:t>
        <a:bodyPr/>
        <a:lstStyle/>
        <a:p>
          <a:endParaRPr lang="en-GB"/>
        </a:p>
      </dgm:t>
    </dgm:pt>
    <dgm:pt modelId="{9CC41195-4B8E-45E2-A345-9BD199C94E94}" type="pres">
      <dgm:prSet presAssocID="{F2AF01B1-1389-4C7E-996A-62163D14065D}" presName="spacer" presStyleCnt="0"/>
      <dgm:spPr/>
    </dgm:pt>
    <dgm:pt modelId="{94ACC080-DAF6-4A90-934A-63353A1BFD16}" type="pres">
      <dgm:prSet presAssocID="{8907DD81-0A89-4532-AC38-234F2BB60353}" presName="parentText" presStyleLbl="node1" presStyleIdx="2" presStyleCnt="4" custScaleY="23964" custLinFactNeighborY="20704">
        <dgm:presLayoutVars>
          <dgm:chMax val="0"/>
          <dgm:bulletEnabled val="1"/>
        </dgm:presLayoutVars>
      </dgm:prSet>
      <dgm:spPr/>
      <dgm:t>
        <a:bodyPr/>
        <a:lstStyle/>
        <a:p>
          <a:endParaRPr lang="en-GB"/>
        </a:p>
      </dgm:t>
    </dgm:pt>
    <dgm:pt modelId="{19C7E0D9-DC9A-4F70-87C8-1CBC243BA96C}" type="pres">
      <dgm:prSet presAssocID="{FBB4EC48-3797-4045-AAA9-779D210CB06F}" presName="spacer" presStyleCnt="0"/>
      <dgm:spPr/>
    </dgm:pt>
    <dgm:pt modelId="{D5C5A1C6-547D-4326-8879-80210B0B0C86}" type="pres">
      <dgm:prSet presAssocID="{29144313-1445-4E80-B610-60B063410A93}" presName="parentText" presStyleLbl="node1" presStyleIdx="3" presStyleCnt="4" custScaleY="23964">
        <dgm:presLayoutVars>
          <dgm:chMax val="0"/>
          <dgm:bulletEnabled val="1"/>
        </dgm:presLayoutVars>
      </dgm:prSet>
      <dgm:spPr/>
      <dgm:t>
        <a:bodyPr/>
        <a:lstStyle/>
        <a:p>
          <a:endParaRPr lang="en-GB"/>
        </a:p>
      </dgm:t>
    </dgm:pt>
  </dgm:ptLst>
  <dgm:cxnLst>
    <dgm:cxn modelId="{A8CA13F2-C968-4C20-8102-A05E72512553}" srcId="{42841D73-A78F-4002-AF71-D57A414FF688}" destId="{29144313-1445-4E80-B610-60B063410A93}" srcOrd="3" destOrd="0" parTransId="{0208978A-BEBE-4416-A1DD-7DEB8EF4FC92}" sibTransId="{75159319-F36E-4253-8762-B116984990BE}"/>
    <dgm:cxn modelId="{AC4193E4-2487-4F86-A57A-03613606420C}" srcId="{42841D73-A78F-4002-AF71-D57A414FF688}" destId="{CAABF677-07F7-49AA-9229-332663536168}" srcOrd="1" destOrd="0" parTransId="{77091E3D-9BF6-4F51-BCBD-11025E4DB97A}" sibTransId="{F2AF01B1-1389-4C7E-996A-62163D14065D}"/>
    <dgm:cxn modelId="{6EA1C52C-8E4C-4A04-A9D9-E11CDF971D26}" type="presOf" srcId="{29144313-1445-4E80-B610-60B063410A93}" destId="{D5C5A1C6-547D-4326-8879-80210B0B0C86}"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A799FB15-2FD1-4EAB-9DFF-DA850A7A2734}" type="presOf" srcId="{CAABF677-07F7-49AA-9229-332663536168}" destId="{1E32C6EE-E5DA-4285-8A50-1B4F12140436}" srcOrd="0" destOrd="0" presId="urn:microsoft.com/office/officeart/2005/8/layout/vList2"/>
    <dgm:cxn modelId="{87CA2326-0C0B-4039-91DD-7BB8E5CAB2B1}" type="presOf" srcId="{8907DD81-0A89-4532-AC38-234F2BB60353}" destId="{94ACC080-DAF6-4A90-934A-63353A1BFD16}" srcOrd="0" destOrd="0" presId="urn:microsoft.com/office/officeart/2005/8/layout/vList2"/>
    <dgm:cxn modelId="{60510924-8579-42D6-AEF7-49398749041C}" srcId="{42841D73-A78F-4002-AF71-D57A414FF688}" destId="{8907DD81-0A89-4532-AC38-234F2BB60353}" srcOrd="2" destOrd="0" parTransId="{62E62176-5012-4423-B953-111B1ED144D6}" sibTransId="{FBB4EC48-3797-4045-AAA9-779D210CB06F}"/>
    <dgm:cxn modelId="{4373C9ED-BE51-4B1E-BABF-1B73FA6F8FBF}" type="presOf" srcId="{6AA5589C-27D6-46E8-A7FA-6384EB47F98C}" destId="{D7446E82-4703-4D3B-9782-9248EAB3A1B8}" srcOrd="0" destOrd="0" presId="urn:microsoft.com/office/officeart/2005/8/layout/vList2"/>
    <dgm:cxn modelId="{39A84C38-1C59-48BD-BCE6-AA5D91973A21}" type="presOf" srcId="{42841D73-A78F-4002-AF71-D57A414FF688}" destId="{B8DC9AA9-E5F8-4B50-8C8C-C4B3DC9DD898}" srcOrd="0" destOrd="0" presId="urn:microsoft.com/office/officeart/2005/8/layout/vList2"/>
    <dgm:cxn modelId="{5408433B-1423-4F6E-8293-E90EC8215160}" type="presParOf" srcId="{B8DC9AA9-E5F8-4B50-8C8C-C4B3DC9DD898}" destId="{D7446E82-4703-4D3B-9782-9248EAB3A1B8}" srcOrd="0" destOrd="0" presId="urn:microsoft.com/office/officeart/2005/8/layout/vList2"/>
    <dgm:cxn modelId="{E5D08218-4B74-4A65-A2E2-7989859F9559}" type="presParOf" srcId="{B8DC9AA9-E5F8-4B50-8C8C-C4B3DC9DD898}" destId="{98412CAE-D13E-4927-A76E-106872B1E570}" srcOrd="1" destOrd="0" presId="urn:microsoft.com/office/officeart/2005/8/layout/vList2"/>
    <dgm:cxn modelId="{8021BD1B-8B9E-4439-8884-E71F5B057AFC}" type="presParOf" srcId="{B8DC9AA9-E5F8-4B50-8C8C-C4B3DC9DD898}" destId="{1E32C6EE-E5DA-4285-8A50-1B4F12140436}" srcOrd="2" destOrd="0" presId="urn:microsoft.com/office/officeart/2005/8/layout/vList2"/>
    <dgm:cxn modelId="{E7A1087B-1CF3-4F7F-83D3-4B622B054EDE}" type="presParOf" srcId="{B8DC9AA9-E5F8-4B50-8C8C-C4B3DC9DD898}" destId="{9CC41195-4B8E-45E2-A345-9BD199C94E94}" srcOrd="3" destOrd="0" presId="urn:microsoft.com/office/officeart/2005/8/layout/vList2"/>
    <dgm:cxn modelId="{D809D943-F1E5-4230-AFCB-A857D7182C3B}" type="presParOf" srcId="{B8DC9AA9-E5F8-4B50-8C8C-C4B3DC9DD898}" destId="{94ACC080-DAF6-4A90-934A-63353A1BFD16}" srcOrd="4" destOrd="0" presId="urn:microsoft.com/office/officeart/2005/8/layout/vList2"/>
    <dgm:cxn modelId="{57793392-2C08-4DC2-8775-1559F088A031}" type="presParOf" srcId="{B8DC9AA9-E5F8-4B50-8C8C-C4B3DC9DD898}" destId="{19C7E0D9-DC9A-4F70-87C8-1CBC243BA96C}" srcOrd="5" destOrd="0" presId="urn:microsoft.com/office/officeart/2005/8/layout/vList2"/>
    <dgm:cxn modelId="{5C2ADC7C-CD02-47D4-BF40-C3D852FB1B78}" type="presParOf" srcId="{B8DC9AA9-E5F8-4B50-8C8C-C4B3DC9DD898}" destId="{D5C5A1C6-547D-4326-8879-80210B0B0C8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54433D3-53A1-4D03-B4A7-595538E45CB1}">
      <dgm:prSet phldrT="[Text]" custT="1"/>
      <dgm:spPr>
        <a:solidFill>
          <a:srgbClr val="FCBC55"/>
        </a:solidFill>
        <a:ln w="12700">
          <a:solidFill>
            <a:srgbClr val="1D3E61"/>
          </a:solidFill>
        </a:ln>
      </dgm:spPr>
      <dgm:t>
        <a:bodyPr/>
        <a:lstStyle/>
        <a:p>
          <a:pPr algn="ctr"/>
          <a:r>
            <a:rPr lang="en-GB" sz="1000" b="1" u="none" dirty="0" smtClean="0">
              <a:solidFill>
                <a:schemeClr val="bg1"/>
              </a:solidFill>
            </a:rPr>
            <a:t>2</a:t>
          </a:r>
          <a:endParaRPr lang="en-GB" sz="1000" b="1" u="none" dirty="0">
            <a:solidFill>
              <a:schemeClr val="bg1"/>
            </a:solidFill>
          </a:endParaRPr>
        </a:p>
      </dgm:t>
    </dgm:pt>
    <dgm:pt modelId="{5F667D0B-B520-4098-AFE2-FBC96B77F107}" type="parTrans" cxnId="{61DAE16D-9EAA-4CC2-93E0-C34463BBD54C}">
      <dgm:prSet/>
      <dgm:spPr/>
      <dgm:t>
        <a:bodyPr/>
        <a:lstStyle/>
        <a:p>
          <a:endParaRPr lang="en-GB"/>
        </a:p>
      </dgm:t>
    </dgm:pt>
    <dgm:pt modelId="{B67C494A-E135-4F8D-B92C-682F592818E5}" type="sibTrans" cxnId="{61DAE16D-9EAA-4CC2-93E0-C34463BBD54C}">
      <dgm:prSet/>
      <dgm:spPr/>
      <dgm:t>
        <a:bodyPr/>
        <a:lstStyle/>
        <a:p>
          <a:endParaRPr lang="en-GB"/>
        </a:p>
      </dgm:t>
    </dgm:pt>
    <dgm:pt modelId="{30672304-943B-45F6-9950-B1CA7D6FC07F}">
      <dgm:prSet phldrT="[Text]" custT="1"/>
      <dgm:spPr>
        <a:solidFill>
          <a:srgbClr val="FCBC55"/>
        </a:solidFill>
        <a:ln w="12700">
          <a:solidFill>
            <a:srgbClr val="1D3E61"/>
          </a:solidFill>
        </a:ln>
      </dgm:spPr>
      <dgm:t>
        <a:bodyPr/>
        <a:lstStyle/>
        <a:p>
          <a:pPr algn="ctr"/>
          <a:r>
            <a:rPr lang="en-GB" sz="1000" b="1" u="none" dirty="0" smtClean="0">
              <a:solidFill>
                <a:schemeClr val="bg1"/>
              </a:solidFill>
            </a:rPr>
            <a:t>3</a:t>
          </a:r>
          <a:endParaRPr lang="en-GB" sz="1000" b="1" u="none" dirty="0">
            <a:solidFill>
              <a:schemeClr val="bg1"/>
            </a:solidFill>
          </a:endParaRPr>
        </a:p>
      </dgm:t>
    </dgm:pt>
    <dgm:pt modelId="{5D283F3E-674B-41C5-8B53-E1EC33670543}" type="parTrans" cxnId="{03590CE1-0C26-44CD-9FD0-4997C3CB19EA}">
      <dgm:prSet/>
      <dgm:spPr/>
      <dgm:t>
        <a:bodyPr/>
        <a:lstStyle/>
        <a:p>
          <a:endParaRPr lang="en-GB"/>
        </a:p>
      </dgm:t>
    </dgm:pt>
    <dgm:pt modelId="{6AB75D2C-9452-4BAA-93AC-8E9F6D4E2BF6}" type="sibTrans" cxnId="{03590CE1-0C26-44CD-9FD0-4997C3CB19EA}">
      <dgm:prSet/>
      <dgm:spPr/>
      <dgm:t>
        <a:bodyPr/>
        <a:lstStyle/>
        <a:p>
          <a:endParaRPr lang="en-GB"/>
        </a:p>
      </dgm:t>
    </dgm:pt>
    <dgm:pt modelId="{1AACD0F9-33ED-4501-A215-92F5434ED624}">
      <dgm:prSet phldrT="[Text]" custT="1"/>
      <dgm:spPr>
        <a:solidFill>
          <a:srgbClr val="FCBC55"/>
        </a:solidFill>
        <a:ln w="12700">
          <a:solidFill>
            <a:srgbClr val="1D3E61"/>
          </a:solidFill>
        </a:ln>
      </dgm:spPr>
      <dgm:t>
        <a:bodyPr/>
        <a:lstStyle/>
        <a:p>
          <a:pPr algn="ctr"/>
          <a:r>
            <a:rPr lang="en-GB" sz="1000" b="1" u="none" dirty="0" smtClean="0">
              <a:solidFill>
                <a:schemeClr val="bg1"/>
              </a:solidFill>
            </a:rPr>
            <a:t>4</a:t>
          </a:r>
          <a:endParaRPr lang="en-GB" sz="1000" b="1" u="none" dirty="0">
            <a:solidFill>
              <a:schemeClr val="bg1"/>
            </a:solidFill>
          </a:endParaRPr>
        </a:p>
      </dgm:t>
    </dgm:pt>
    <dgm:pt modelId="{69F24CAC-AFF7-4DEF-B080-DC63780918AE}" type="parTrans" cxnId="{B942F3D0-D5AD-4F15-9A47-DDCDB30E2C3E}">
      <dgm:prSet/>
      <dgm:spPr/>
      <dgm:t>
        <a:bodyPr/>
        <a:lstStyle/>
        <a:p>
          <a:endParaRPr lang="en-GB"/>
        </a:p>
      </dgm:t>
    </dgm:pt>
    <dgm:pt modelId="{A3E91DDC-17C9-42FA-974C-2FB2B07BD209}" type="sibTrans" cxnId="{B942F3D0-D5AD-4F15-9A47-DDCDB30E2C3E}">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4" custScaleY="23964" custLinFactNeighborY="36809">
        <dgm:presLayoutVars>
          <dgm:chMax val="0"/>
          <dgm:bulletEnabled val="1"/>
        </dgm:presLayoutVars>
      </dgm:prSet>
      <dgm:spPr/>
      <dgm:t>
        <a:bodyPr/>
        <a:lstStyle/>
        <a:p>
          <a:endParaRPr lang="en-GB"/>
        </a:p>
      </dgm:t>
    </dgm:pt>
    <dgm:pt modelId="{47E3C622-D47B-4DC5-8A56-CECC999767A2}" type="pres">
      <dgm:prSet presAssocID="{CE8861E6-5D59-41DF-95FD-CDAA48B4C25D}" presName="spacer" presStyleCnt="0"/>
      <dgm:spPr/>
    </dgm:pt>
    <dgm:pt modelId="{53F9770E-7BBD-434E-92E1-3AFB9E81983B}" type="pres">
      <dgm:prSet presAssocID="{B54433D3-53A1-4D03-B4A7-595538E45CB1}" presName="parentText" presStyleLbl="node1" presStyleIdx="1" presStyleCnt="4" custScaleY="23964" custLinFactNeighborX="7376" custLinFactNeighborY="13740">
        <dgm:presLayoutVars>
          <dgm:chMax val="0"/>
          <dgm:bulletEnabled val="1"/>
        </dgm:presLayoutVars>
      </dgm:prSet>
      <dgm:spPr/>
      <dgm:t>
        <a:bodyPr/>
        <a:lstStyle/>
        <a:p>
          <a:endParaRPr lang="en-GB"/>
        </a:p>
      </dgm:t>
    </dgm:pt>
    <dgm:pt modelId="{B3CDEABC-21B0-4F7B-BFDA-4FFAFB5215D5}" type="pres">
      <dgm:prSet presAssocID="{B67C494A-E135-4F8D-B92C-682F592818E5}" presName="spacer" presStyleCnt="0"/>
      <dgm:spPr/>
    </dgm:pt>
    <dgm:pt modelId="{402F80D8-FD7E-4399-A717-72628D880E7B}" type="pres">
      <dgm:prSet presAssocID="{30672304-943B-45F6-9950-B1CA7D6FC07F}" presName="parentText" presStyleLbl="node1" presStyleIdx="2" presStyleCnt="4" custScaleY="23964" custLinFactNeighborX="-5856" custLinFactNeighborY="-11232">
        <dgm:presLayoutVars>
          <dgm:chMax val="0"/>
          <dgm:bulletEnabled val="1"/>
        </dgm:presLayoutVars>
      </dgm:prSet>
      <dgm:spPr/>
      <dgm:t>
        <a:bodyPr/>
        <a:lstStyle/>
        <a:p>
          <a:endParaRPr lang="en-GB"/>
        </a:p>
      </dgm:t>
    </dgm:pt>
    <dgm:pt modelId="{5BB0ABAD-A30C-46B7-8794-1539EA813D47}" type="pres">
      <dgm:prSet presAssocID="{6AB75D2C-9452-4BAA-93AC-8E9F6D4E2BF6}" presName="spacer" presStyleCnt="0"/>
      <dgm:spPr/>
    </dgm:pt>
    <dgm:pt modelId="{54A36A37-14DD-4B6A-AD59-9BF6407DDB00}" type="pres">
      <dgm:prSet presAssocID="{1AACD0F9-33ED-4501-A215-92F5434ED624}" presName="parentText" presStyleLbl="node1" presStyleIdx="3" presStyleCnt="4" custScaleY="24057" custLinFactNeighborX="-5856" custLinFactNeighborY="-36203">
        <dgm:presLayoutVars>
          <dgm:chMax val="0"/>
          <dgm:bulletEnabled val="1"/>
        </dgm:presLayoutVars>
      </dgm:prSet>
      <dgm:spPr/>
      <dgm:t>
        <a:bodyPr/>
        <a:lstStyle/>
        <a:p>
          <a:endParaRPr lang="en-GB"/>
        </a:p>
      </dgm:t>
    </dgm:pt>
  </dgm:ptLst>
  <dgm:cxnLst>
    <dgm:cxn modelId="{8EA07AD1-CB46-4DE9-8728-F071781C56BB}"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635A4AB8-F70C-41C6-AEF5-92E4B12D414A}" type="presOf" srcId="{B54433D3-53A1-4D03-B4A7-595538E45CB1}" destId="{53F9770E-7BBD-434E-92E1-3AFB9E81983B}" srcOrd="0" destOrd="0" presId="urn:microsoft.com/office/officeart/2005/8/layout/vList2"/>
    <dgm:cxn modelId="{03590CE1-0C26-44CD-9FD0-4997C3CB19EA}" srcId="{42841D73-A78F-4002-AF71-D57A414FF688}" destId="{30672304-943B-45F6-9950-B1CA7D6FC07F}" srcOrd="2" destOrd="0" parTransId="{5D283F3E-674B-41C5-8B53-E1EC33670543}" sibTransId="{6AB75D2C-9452-4BAA-93AC-8E9F6D4E2BF6}"/>
    <dgm:cxn modelId="{A9D255A8-AD6D-4183-A67F-864F46F91563}" type="presOf" srcId="{1AACD0F9-33ED-4501-A215-92F5434ED624}" destId="{54A36A37-14DD-4B6A-AD59-9BF6407DDB00}" srcOrd="0" destOrd="0" presId="urn:microsoft.com/office/officeart/2005/8/layout/vList2"/>
    <dgm:cxn modelId="{B942F3D0-D5AD-4F15-9A47-DDCDB30E2C3E}" srcId="{42841D73-A78F-4002-AF71-D57A414FF688}" destId="{1AACD0F9-33ED-4501-A215-92F5434ED624}" srcOrd="3" destOrd="0" parTransId="{69F24CAC-AFF7-4DEF-B080-DC63780918AE}" sibTransId="{A3E91DDC-17C9-42FA-974C-2FB2B07BD209}"/>
    <dgm:cxn modelId="{61DAE16D-9EAA-4CC2-93E0-C34463BBD54C}" srcId="{42841D73-A78F-4002-AF71-D57A414FF688}" destId="{B54433D3-53A1-4D03-B4A7-595538E45CB1}" srcOrd="1" destOrd="0" parTransId="{5F667D0B-B520-4098-AFE2-FBC96B77F107}" sibTransId="{B67C494A-E135-4F8D-B92C-682F592818E5}"/>
    <dgm:cxn modelId="{E8FB0A98-F631-4239-A81E-F457A14185CE}" type="presOf" srcId="{42841D73-A78F-4002-AF71-D57A414FF688}" destId="{B8DC9AA9-E5F8-4B50-8C8C-C4B3DC9DD898}" srcOrd="0" destOrd="0" presId="urn:microsoft.com/office/officeart/2005/8/layout/vList2"/>
    <dgm:cxn modelId="{FF66B440-D774-41AC-A8AD-7735C5234A83}" type="presOf" srcId="{30672304-943B-45F6-9950-B1CA7D6FC07F}" destId="{402F80D8-FD7E-4399-A717-72628D880E7B}" srcOrd="0" destOrd="0" presId="urn:microsoft.com/office/officeart/2005/8/layout/vList2"/>
    <dgm:cxn modelId="{AFBF8DC0-05F1-4508-A2A4-DD75D4E3F484}" type="presParOf" srcId="{B8DC9AA9-E5F8-4B50-8C8C-C4B3DC9DD898}" destId="{D7446E82-4703-4D3B-9782-9248EAB3A1B8}" srcOrd="0" destOrd="0" presId="urn:microsoft.com/office/officeart/2005/8/layout/vList2"/>
    <dgm:cxn modelId="{B2B4D2C7-10A8-4E59-9433-AB1AA029AD7F}" type="presParOf" srcId="{B8DC9AA9-E5F8-4B50-8C8C-C4B3DC9DD898}" destId="{47E3C622-D47B-4DC5-8A56-CECC999767A2}" srcOrd="1" destOrd="0" presId="urn:microsoft.com/office/officeart/2005/8/layout/vList2"/>
    <dgm:cxn modelId="{A1013D72-0D07-4FA1-BAF1-2122502302D4}" type="presParOf" srcId="{B8DC9AA9-E5F8-4B50-8C8C-C4B3DC9DD898}" destId="{53F9770E-7BBD-434E-92E1-3AFB9E81983B}" srcOrd="2" destOrd="0" presId="urn:microsoft.com/office/officeart/2005/8/layout/vList2"/>
    <dgm:cxn modelId="{295F4614-9FB7-4A97-8216-3E259887C4F9}" type="presParOf" srcId="{B8DC9AA9-E5F8-4B50-8C8C-C4B3DC9DD898}" destId="{B3CDEABC-21B0-4F7B-BFDA-4FFAFB5215D5}" srcOrd="3" destOrd="0" presId="urn:microsoft.com/office/officeart/2005/8/layout/vList2"/>
    <dgm:cxn modelId="{DA8823FF-AB51-43B2-9FB6-77B56C381488}" type="presParOf" srcId="{B8DC9AA9-E5F8-4B50-8C8C-C4B3DC9DD898}" destId="{402F80D8-FD7E-4399-A717-72628D880E7B}" srcOrd="4" destOrd="0" presId="urn:microsoft.com/office/officeart/2005/8/layout/vList2"/>
    <dgm:cxn modelId="{00E205FC-BEB6-42CD-A9F7-D7901F45690B}" type="presParOf" srcId="{B8DC9AA9-E5F8-4B50-8C8C-C4B3DC9DD898}" destId="{5BB0ABAD-A30C-46B7-8794-1539EA813D47}" srcOrd="5" destOrd="0" presId="urn:microsoft.com/office/officeart/2005/8/layout/vList2"/>
    <dgm:cxn modelId="{F68D312B-D355-4CFC-A878-90E2192090A3}" type="presParOf" srcId="{B8DC9AA9-E5F8-4B50-8C8C-C4B3DC9DD898}" destId="{54A36A37-14DD-4B6A-AD59-9BF6407DDB00}"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762EEB-8BC8-41E3-880C-53D1295E60E3}"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en-GB"/>
        </a:p>
      </dgm:t>
    </dgm:pt>
    <dgm:pt modelId="{E87CDA5C-5C2F-41AF-80C0-FF4441B6C31A}">
      <dgm:prSet phldrT="[Text]" custT="1"/>
      <dgm:spPr/>
      <dgm:t>
        <a:bodyPr/>
        <a:lstStyle/>
        <a:p>
          <a:r>
            <a:rPr lang="en-GB" sz="1800" dirty="0" smtClean="0"/>
            <a:t>Option 1 </a:t>
          </a:r>
        </a:p>
        <a:p>
          <a:r>
            <a:rPr lang="en-GB" sz="1800" dirty="0" smtClean="0"/>
            <a:t>Do nothing</a:t>
          </a:r>
          <a:endParaRPr lang="en-GB" sz="1800" dirty="0"/>
        </a:p>
      </dgm:t>
    </dgm:pt>
    <dgm:pt modelId="{873ADF44-6CFE-4332-822B-C223A5BA5DBE}" type="parTrans" cxnId="{7A15EDCF-BA3E-4073-9280-CF22AD051814}">
      <dgm:prSet/>
      <dgm:spPr/>
      <dgm:t>
        <a:bodyPr/>
        <a:lstStyle/>
        <a:p>
          <a:endParaRPr lang="en-GB"/>
        </a:p>
      </dgm:t>
    </dgm:pt>
    <dgm:pt modelId="{BD6720C6-64EF-4A6B-BAD7-6EED7FA4EC2F}" type="sibTrans" cxnId="{7A15EDCF-BA3E-4073-9280-CF22AD051814}">
      <dgm:prSet/>
      <dgm:spPr/>
      <dgm:t>
        <a:bodyPr/>
        <a:lstStyle/>
        <a:p>
          <a:endParaRPr lang="en-GB"/>
        </a:p>
      </dgm:t>
    </dgm:pt>
    <dgm:pt modelId="{4EEE83F8-8F76-47F6-87C6-569F40DF1213}">
      <dgm:prSet phldrT="[Text]"/>
      <dgm:spPr/>
      <dgm:t>
        <a:bodyPr/>
        <a:lstStyle/>
        <a:p>
          <a:r>
            <a:rPr lang="en-GB" dirty="0" err="1" smtClean="0"/>
            <a:t>ChMC</a:t>
          </a:r>
          <a:r>
            <a:rPr lang="en-GB" dirty="0" smtClean="0"/>
            <a:t> initial view</a:t>
          </a:r>
        </a:p>
        <a:p>
          <a:r>
            <a:rPr lang="en-GB" dirty="0" smtClean="0"/>
            <a:t>Initial Review</a:t>
          </a:r>
        </a:p>
        <a:p>
          <a:r>
            <a:rPr lang="en-GB" dirty="0" smtClean="0"/>
            <a:t> </a:t>
          </a:r>
          <a:r>
            <a:rPr lang="en-GB" dirty="0" err="1" smtClean="0"/>
            <a:t>ChMC</a:t>
          </a:r>
          <a:r>
            <a:rPr lang="en-GB" dirty="0" smtClean="0"/>
            <a:t> approval</a:t>
          </a:r>
        </a:p>
        <a:p>
          <a:r>
            <a:rPr lang="en-GB" dirty="0" smtClean="0">
              <a:solidFill>
                <a:srgbClr val="FF0000"/>
              </a:solidFill>
            </a:rPr>
            <a:t>31 working days</a:t>
          </a:r>
          <a:r>
            <a:rPr lang="en-GB" dirty="0" smtClean="0"/>
            <a:t> </a:t>
          </a:r>
          <a:endParaRPr lang="en-GB" dirty="0"/>
        </a:p>
      </dgm:t>
    </dgm:pt>
    <dgm:pt modelId="{2715180D-42BC-4E55-9767-ED4CE9EA6289}" type="parTrans" cxnId="{97D94B52-30E1-4245-A557-EBEFB5A9711C}">
      <dgm:prSet/>
      <dgm:spPr/>
      <dgm:t>
        <a:bodyPr/>
        <a:lstStyle/>
        <a:p>
          <a:endParaRPr lang="en-GB"/>
        </a:p>
      </dgm:t>
    </dgm:pt>
    <dgm:pt modelId="{8CEDE246-0852-4A52-BFF2-25A44CF4BF23}" type="sibTrans" cxnId="{97D94B52-30E1-4245-A557-EBEFB5A9711C}">
      <dgm:prSet/>
      <dgm:spPr/>
      <dgm:t>
        <a:bodyPr/>
        <a:lstStyle/>
        <a:p>
          <a:endParaRPr lang="en-GB"/>
        </a:p>
      </dgm:t>
    </dgm:pt>
    <dgm:pt modelId="{73130B7B-B62E-4AAD-B0F4-3F682E9C6D15}">
      <dgm:prSet phldrT="[Text]"/>
      <dgm:spPr/>
      <dgm:t>
        <a:bodyPr/>
        <a:lstStyle/>
        <a:p>
          <a:r>
            <a:rPr lang="en-GB" dirty="0" smtClean="0"/>
            <a:t>DSG x 2</a:t>
          </a:r>
        </a:p>
        <a:p>
          <a:r>
            <a:rPr lang="en-GB" dirty="0" smtClean="0"/>
            <a:t>Solution Consultation</a:t>
          </a:r>
        </a:p>
        <a:p>
          <a:r>
            <a:rPr lang="en-GB" dirty="0" smtClean="0"/>
            <a:t> </a:t>
          </a:r>
          <a:r>
            <a:rPr lang="en-GB" dirty="0" err="1" smtClean="0"/>
            <a:t>ChMC</a:t>
          </a:r>
          <a:r>
            <a:rPr lang="en-GB" dirty="0" smtClean="0"/>
            <a:t> approval</a:t>
          </a:r>
        </a:p>
        <a:p>
          <a:r>
            <a:rPr lang="en-GB" dirty="0" smtClean="0">
              <a:solidFill>
                <a:srgbClr val="FF0000"/>
              </a:solidFill>
            </a:rPr>
            <a:t>46 working days</a:t>
          </a:r>
          <a:r>
            <a:rPr lang="en-GB" dirty="0" smtClean="0"/>
            <a:t>   </a:t>
          </a:r>
          <a:endParaRPr lang="en-GB" dirty="0"/>
        </a:p>
      </dgm:t>
    </dgm:pt>
    <dgm:pt modelId="{1089767C-3402-4554-9F50-48BC4134517A}" type="parTrans" cxnId="{3CFFC28B-C00A-4EA7-BE23-82B7F315D841}">
      <dgm:prSet/>
      <dgm:spPr/>
      <dgm:t>
        <a:bodyPr/>
        <a:lstStyle/>
        <a:p>
          <a:endParaRPr lang="en-GB"/>
        </a:p>
      </dgm:t>
    </dgm:pt>
    <dgm:pt modelId="{F668BCBE-DDC4-40F2-8F43-1F715578D7D7}" type="sibTrans" cxnId="{3CFFC28B-C00A-4EA7-BE23-82B7F315D841}">
      <dgm:prSet/>
      <dgm:spPr/>
      <dgm:t>
        <a:bodyPr/>
        <a:lstStyle/>
        <a:p>
          <a:endParaRPr lang="en-GB"/>
        </a:p>
      </dgm:t>
    </dgm:pt>
    <dgm:pt modelId="{7E0D8C17-F4B3-4CC2-A414-E32D59D941C1}">
      <dgm:prSet phldrT="[Text]" custT="1"/>
      <dgm:spPr/>
      <dgm:t>
        <a:bodyPr/>
        <a:lstStyle/>
        <a:p>
          <a:r>
            <a:rPr lang="en-GB" sz="1800" dirty="0" smtClean="0"/>
            <a:t>Option 2 Minimal</a:t>
          </a:r>
          <a:endParaRPr lang="en-GB" sz="1800" dirty="0"/>
        </a:p>
      </dgm:t>
    </dgm:pt>
    <dgm:pt modelId="{F0072B4C-77C2-4AC2-B5E7-2D008EB4CE46}" type="parTrans" cxnId="{E54A8459-7F89-44AC-A80C-244B38E5A1B9}">
      <dgm:prSet/>
      <dgm:spPr/>
      <dgm:t>
        <a:bodyPr/>
        <a:lstStyle/>
        <a:p>
          <a:endParaRPr lang="en-GB"/>
        </a:p>
      </dgm:t>
    </dgm:pt>
    <dgm:pt modelId="{A2EF668E-F749-4665-9898-21D32878D7A3}" type="sibTrans" cxnId="{E54A8459-7F89-44AC-A80C-244B38E5A1B9}">
      <dgm:prSet/>
      <dgm:spPr/>
      <dgm:t>
        <a:bodyPr/>
        <a:lstStyle/>
        <a:p>
          <a:endParaRPr lang="en-GB"/>
        </a:p>
      </dgm:t>
    </dgm:pt>
    <dgm:pt modelId="{68BD79EE-B7BC-4D2B-9C15-CF5750BEF9D5}">
      <dgm:prSet phldrT="[Text]"/>
      <dgm:spPr/>
      <dgm:t>
        <a:bodyPr/>
        <a:lstStyle/>
        <a:p>
          <a:r>
            <a:rPr lang="en-GB" dirty="0" smtClean="0"/>
            <a:t>Ad hoc </a:t>
          </a:r>
          <a:r>
            <a:rPr lang="en-GB" dirty="0" err="1" smtClean="0"/>
            <a:t>ChMC</a:t>
          </a:r>
          <a:r>
            <a:rPr lang="en-GB" dirty="0" smtClean="0"/>
            <a:t>  </a:t>
          </a:r>
        </a:p>
        <a:p>
          <a:r>
            <a:rPr lang="en-GB" dirty="0" smtClean="0"/>
            <a:t>No Initial Review</a:t>
          </a:r>
        </a:p>
        <a:p>
          <a:r>
            <a:rPr lang="en-GB" dirty="0" smtClean="0">
              <a:solidFill>
                <a:srgbClr val="FF0000"/>
              </a:solidFill>
            </a:rPr>
            <a:t>5 working days</a:t>
          </a:r>
          <a:endParaRPr lang="en-GB" dirty="0">
            <a:solidFill>
              <a:srgbClr val="FF0000"/>
            </a:solidFill>
          </a:endParaRPr>
        </a:p>
      </dgm:t>
    </dgm:pt>
    <dgm:pt modelId="{BE154288-6CA9-44BB-9E94-A07FBC1F209D}" type="parTrans" cxnId="{51F968EC-7FB0-4F63-B3CA-FEA3EF5B8DAE}">
      <dgm:prSet/>
      <dgm:spPr/>
      <dgm:t>
        <a:bodyPr/>
        <a:lstStyle/>
        <a:p>
          <a:endParaRPr lang="en-GB"/>
        </a:p>
      </dgm:t>
    </dgm:pt>
    <dgm:pt modelId="{B383BFEF-5636-4FC5-961C-D7B94062F623}" type="sibTrans" cxnId="{51F968EC-7FB0-4F63-B3CA-FEA3EF5B8DAE}">
      <dgm:prSet/>
      <dgm:spPr/>
      <dgm:t>
        <a:bodyPr/>
        <a:lstStyle/>
        <a:p>
          <a:endParaRPr lang="en-GB"/>
        </a:p>
      </dgm:t>
    </dgm:pt>
    <dgm:pt modelId="{9E3B6DCB-0B5A-4161-B928-4FE33BBF83F8}">
      <dgm:prSet phldrT="[Text]"/>
      <dgm:spPr/>
      <dgm:t>
        <a:bodyPr/>
        <a:lstStyle/>
        <a:p>
          <a:r>
            <a:rPr lang="en-GB" dirty="0" smtClean="0"/>
            <a:t>DSG x 1</a:t>
          </a:r>
        </a:p>
        <a:p>
          <a:r>
            <a:rPr lang="en-GB" dirty="0" smtClean="0"/>
            <a:t>Ad hoc Solution/ Design pack combined </a:t>
          </a:r>
        </a:p>
        <a:p>
          <a:r>
            <a:rPr lang="en-GB" dirty="0" smtClean="0">
              <a:solidFill>
                <a:srgbClr val="FF0000"/>
              </a:solidFill>
            </a:rPr>
            <a:t>25  working days</a:t>
          </a:r>
          <a:endParaRPr lang="en-GB" dirty="0">
            <a:solidFill>
              <a:srgbClr val="FF0000"/>
            </a:solidFill>
          </a:endParaRPr>
        </a:p>
      </dgm:t>
    </dgm:pt>
    <dgm:pt modelId="{CCD54F1A-3798-47A5-911A-3047141AED71}" type="parTrans" cxnId="{4CC10561-E990-49FE-A131-D9CF8772CB43}">
      <dgm:prSet/>
      <dgm:spPr/>
      <dgm:t>
        <a:bodyPr/>
        <a:lstStyle/>
        <a:p>
          <a:endParaRPr lang="en-GB"/>
        </a:p>
      </dgm:t>
    </dgm:pt>
    <dgm:pt modelId="{4C17AE98-728B-44A3-95E6-EF923A8DEC02}" type="sibTrans" cxnId="{4CC10561-E990-49FE-A131-D9CF8772CB43}">
      <dgm:prSet/>
      <dgm:spPr/>
      <dgm:t>
        <a:bodyPr/>
        <a:lstStyle/>
        <a:p>
          <a:endParaRPr lang="en-GB"/>
        </a:p>
      </dgm:t>
    </dgm:pt>
    <dgm:pt modelId="{F035CD2A-AC60-44B5-89BF-541F5EC4FECB}">
      <dgm:prSet phldrT="[Text]" custT="1"/>
      <dgm:spPr/>
      <dgm:t>
        <a:bodyPr/>
        <a:lstStyle/>
        <a:p>
          <a:r>
            <a:rPr lang="en-GB" sz="1800" dirty="0" smtClean="0"/>
            <a:t>Option 3 Medium</a:t>
          </a:r>
          <a:endParaRPr lang="en-GB" sz="1800" dirty="0"/>
        </a:p>
      </dgm:t>
    </dgm:pt>
    <dgm:pt modelId="{2B28941A-5DCD-4527-982B-BE79FF69E416}" type="parTrans" cxnId="{A56A083C-6289-4A0C-8586-4222D40D877D}">
      <dgm:prSet/>
      <dgm:spPr/>
      <dgm:t>
        <a:bodyPr/>
        <a:lstStyle/>
        <a:p>
          <a:endParaRPr lang="en-GB"/>
        </a:p>
      </dgm:t>
    </dgm:pt>
    <dgm:pt modelId="{44997F4B-816D-4751-8B3B-B9CD43153841}" type="sibTrans" cxnId="{A56A083C-6289-4A0C-8586-4222D40D877D}">
      <dgm:prSet/>
      <dgm:spPr/>
      <dgm:t>
        <a:bodyPr/>
        <a:lstStyle/>
        <a:p>
          <a:endParaRPr lang="en-GB"/>
        </a:p>
      </dgm:t>
    </dgm:pt>
    <dgm:pt modelId="{E07641B4-1519-4DB2-A2CC-5B3062C44F01}">
      <dgm:prSet phldrT="[Text]"/>
      <dgm:spPr/>
      <dgm:t>
        <a:bodyPr/>
        <a:lstStyle/>
        <a:p>
          <a:r>
            <a:rPr lang="en-GB" dirty="0" smtClean="0"/>
            <a:t>Monthly </a:t>
          </a:r>
          <a:r>
            <a:rPr lang="en-GB" dirty="0" err="1" smtClean="0"/>
            <a:t>ChMC</a:t>
          </a:r>
          <a:r>
            <a:rPr lang="en-GB" dirty="0" smtClean="0"/>
            <a:t> </a:t>
          </a:r>
        </a:p>
        <a:p>
          <a:r>
            <a:rPr lang="en-GB" dirty="0" smtClean="0"/>
            <a:t>Initial Review at same time as Capture</a:t>
          </a:r>
          <a:endParaRPr lang="en-GB" dirty="0" smtClean="0"/>
        </a:p>
        <a:p>
          <a:r>
            <a:rPr lang="en-GB" dirty="0" smtClean="0">
              <a:solidFill>
                <a:srgbClr val="FF0000"/>
              </a:solidFill>
            </a:rPr>
            <a:t>10 working days</a:t>
          </a:r>
          <a:endParaRPr lang="en-GB" dirty="0">
            <a:solidFill>
              <a:srgbClr val="FF0000"/>
            </a:solidFill>
          </a:endParaRPr>
        </a:p>
      </dgm:t>
    </dgm:pt>
    <dgm:pt modelId="{B5D18F55-BD39-4FE0-A4CE-7328763806E5}" type="parTrans" cxnId="{AC917F9D-BB0E-4D31-AA75-64BB6DD551B1}">
      <dgm:prSet/>
      <dgm:spPr/>
      <dgm:t>
        <a:bodyPr/>
        <a:lstStyle/>
        <a:p>
          <a:endParaRPr lang="en-GB"/>
        </a:p>
      </dgm:t>
    </dgm:pt>
    <dgm:pt modelId="{2A9EB7AD-1688-4BE7-965D-D44BF35DCB1B}" type="sibTrans" cxnId="{AC917F9D-BB0E-4D31-AA75-64BB6DD551B1}">
      <dgm:prSet/>
      <dgm:spPr/>
      <dgm:t>
        <a:bodyPr/>
        <a:lstStyle/>
        <a:p>
          <a:endParaRPr lang="en-GB"/>
        </a:p>
      </dgm:t>
    </dgm:pt>
    <dgm:pt modelId="{7440EAB6-7AD8-4803-A3EE-5314CD41EDDE}">
      <dgm:prSet phldrT="[Text]"/>
      <dgm:spPr/>
      <dgm:t>
        <a:bodyPr/>
        <a:lstStyle/>
        <a:p>
          <a:r>
            <a:rPr lang="en-GB" dirty="0" smtClean="0"/>
            <a:t>DSG x 1</a:t>
          </a:r>
        </a:p>
        <a:p>
          <a:r>
            <a:rPr lang="en-GB" dirty="0" smtClean="0"/>
            <a:t>Monthly Solution/ Design pack combined</a:t>
          </a:r>
        </a:p>
        <a:p>
          <a:r>
            <a:rPr lang="en-GB" dirty="0" smtClean="0">
              <a:solidFill>
                <a:srgbClr val="FF0000"/>
              </a:solidFill>
            </a:rPr>
            <a:t>31 working days</a:t>
          </a:r>
          <a:r>
            <a:rPr lang="en-GB" dirty="0" smtClean="0"/>
            <a:t> </a:t>
          </a:r>
          <a:endParaRPr lang="en-GB" dirty="0"/>
        </a:p>
      </dgm:t>
    </dgm:pt>
    <dgm:pt modelId="{4B9E0786-97B3-4DE4-A6F3-C887CDA5504E}" type="parTrans" cxnId="{8672E4B5-A702-4023-BAA8-B49BF508530C}">
      <dgm:prSet/>
      <dgm:spPr/>
      <dgm:t>
        <a:bodyPr/>
        <a:lstStyle/>
        <a:p>
          <a:endParaRPr lang="en-GB"/>
        </a:p>
      </dgm:t>
    </dgm:pt>
    <dgm:pt modelId="{8E33F5BB-90EC-48FE-83BF-E4796695C5F4}" type="sibTrans" cxnId="{8672E4B5-A702-4023-BAA8-B49BF508530C}">
      <dgm:prSet/>
      <dgm:spPr/>
      <dgm:t>
        <a:bodyPr/>
        <a:lstStyle/>
        <a:p>
          <a:endParaRPr lang="en-GB"/>
        </a:p>
      </dgm:t>
    </dgm:pt>
    <dgm:pt modelId="{207038EB-B0D7-4E2E-B25D-D2EB9A6E9D8F}">
      <dgm:prSet phldrT="[Text]"/>
      <dgm:spPr/>
      <dgm:t>
        <a:bodyPr/>
        <a:lstStyle/>
        <a:p>
          <a:r>
            <a:rPr lang="en-GB" dirty="0" err="1" smtClean="0"/>
            <a:t>ChMC</a:t>
          </a:r>
          <a:r>
            <a:rPr lang="en-GB" dirty="0" smtClean="0"/>
            <a:t> BER </a:t>
          </a:r>
        </a:p>
        <a:p>
          <a:r>
            <a:rPr lang="en-GB" dirty="0" smtClean="0"/>
            <a:t> Design  Pack </a:t>
          </a:r>
        </a:p>
        <a:p>
          <a:r>
            <a:rPr lang="en-GB" dirty="0" smtClean="0"/>
            <a:t> Implementation</a:t>
          </a:r>
        </a:p>
        <a:p>
          <a:r>
            <a:rPr lang="en-GB" dirty="0" smtClean="0">
              <a:solidFill>
                <a:srgbClr val="FF0000"/>
              </a:solidFill>
            </a:rPr>
            <a:t>43 working days</a:t>
          </a:r>
          <a:endParaRPr lang="en-GB" dirty="0">
            <a:solidFill>
              <a:srgbClr val="FF0000"/>
            </a:solidFill>
          </a:endParaRPr>
        </a:p>
      </dgm:t>
    </dgm:pt>
    <dgm:pt modelId="{1BEB3EBB-D2EC-48E5-83B2-752BBD768C0F}" type="parTrans" cxnId="{AF843731-7747-4B86-A466-EE4BF1E857E9}">
      <dgm:prSet/>
      <dgm:spPr/>
      <dgm:t>
        <a:bodyPr/>
        <a:lstStyle/>
        <a:p>
          <a:endParaRPr lang="en-GB"/>
        </a:p>
      </dgm:t>
    </dgm:pt>
    <dgm:pt modelId="{DFA0EB51-2D71-4E46-AC1F-728DF856767E}" type="sibTrans" cxnId="{AF843731-7747-4B86-A466-EE4BF1E857E9}">
      <dgm:prSet/>
      <dgm:spPr/>
      <dgm:t>
        <a:bodyPr/>
        <a:lstStyle/>
        <a:p>
          <a:endParaRPr lang="en-GB"/>
        </a:p>
      </dgm:t>
    </dgm:pt>
    <dgm:pt modelId="{746F2B37-0A23-42C0-A0D6-17D97516CF3F}">
      <dgm:prSet phldrT="[Text]"/>
      <dgm:spPr/>
      <dgm:t>
        <a:bodyPr/>
        <a:lstStyle/>
        <a:p>
          <a:r>
            <a:rPr lang="en-GB" dirty="0" smtClean="0"/>
            <a:t>Monthly </a:t>
          </a:r>
          <a:r>
            <a:rPr lang="en-GB" dirty="0" err="1" smtClean="0"/>
            <a:t>ChMC</a:t>
          </a:r>
          <a:r>
            <a:rPr lang="en-GB" dirty="0" smtClean="0"/>
            <a:t> approval with  BER </a:t>
          </a:r>
        </a:p>
        <a:p>
          <a:r>
            <a:rPr lang="en-GB" dirty="0" smtClean="0">
              <a:solidFill>
                <a:srgbClr val="FF0000"/>
              </a:solidFill>
            </a:rPr>
            <a:t>28 working days</a:t>
          </a:r>
          <a:r>
            <a:rPr lang="en-GB" dirty="0" smtClean="0"/>
            <a:t> </a:t>
          </a:r>
          <a:endParaRPr lang="en-GB" dirty="0"/>
        </a:p>
      </dgm:t>
    </dgm:pt>
    <dgm:pt modelId="{95970CB6-827F-46B1-94DF-B97D9FABCF35}" type="parTrans" cxnId="{19E49196-3397-4050-B89B-E432EF0EA367}">
      <dgm:prSet/>
      <dgm:spPr/>
      <dgm:t>
        <a:bodyPr/>
        <a:lstStyle/>
        <a:p>
          <a:endParaRPr lang="en-GB"/>
        </a:p>
      </dgm:t>
    </dgm:pt>
    <dgm:pt modelId="{7F71C6EB-A249-486C-8090-2C5C58763A8F}" type="sibTrans" cxnId="{19E49196-3397-4050-B89B-E432EF0EA367}">
      <dgm:prSet/>
      <dgm:spPr/>
      <dgm:t>
        <a:bodyPr/>
        <a:lstStyle/>
        <a:p>
          <a:endParaRPr lang="en-GB"/>
        </a:p>
      </dgm:t>
    </dgm:pt>
    <dgm:pt modelId="{5F019DA6-435C-414F-941A-0C442326CFA9}">
      <dgm:prSet/>
      <dgm:spPr/>
      <dgm:t>
        <a:bodyPr/>
        <a:lstStyle/>
        <a:p>
          <a:r>
            <a:rPr lang="en-GB" dirty="0" smtClean="0"/>
            <a:t>Ad hoc </a:t>
          </a:r>
          <a:r>
            <a:rPr lang="en-GB" dirty="0" err="1" smtClean="0"/>
            <a:t>ChMC</a:t>
          </a:r>
          <a:r>
            <a:rPr lang="en-GB" dirty="0" smtClean="0"/>
            <a:t> approval with  BER </a:t>
          </a:r>
        </a:p>
        <a:p>
          <a:r>
            <a:rPr lang="en-GB" dirty="0" smtClean="0"/>
            <a:t>Implementation</a:t>
          </a:r>
        </a:p>
        <a:p>
          <a:r>
            <a:rPr lang="en-GB" dirty="0" smtClean="0">
              <a:solidFill>
                <a:srgbClr val="FF0000"/>
              </a:solidFill>
            </a:rPr>
            <a:t>15 working days</a:t>
          </a:r>
          <a:endParaRPr lang="en-GB" dirty="0">
            <a:solidFill>
              <a:srgbClr val="FF0000"/>
            </a:solidFill>
          </a:endParaRPr>
        </a:p>
      </dgm:t>
    </dgm:pt>
    <dgm:pt modelId="{2C62B27A-4D1E-4262-A049-F3052C138F92}" type="parTrans" cxnId="{9B264486-9834-419C-B211-440A44AAC8C9}">
      <dgm:prSet/>
      <dgm:spPr/>
      <dgm:t>
        <a:bodyPr/>
        <a:lstStyle/>
        <a:p>
          <a:endParaRPr lang="en-GB"/>
        </a:p>
      </dgm:t>
    </dgm:pt>
    <dgm:pt modelId="{08E58633-CB75-4995-82A5-C4A47D33BFDF}" type="sibTrans" cxnId="{9B264486-9834-419C-B211-440A44AAC8C9}">
      <dgm:prSet/>
      <dgm:spPr/>
      <dgm:t>
        <a:bodyPr/>
        <a:lstStyle/>
        <a:p>
          <a:endParaRPr lang="en-GB"/>
        </a:p>
      </dgm:t>
    </dgm:pt>
    <dgm:pt modelId="{90BF5F6C-1D0E-4FBC-A58A-9C8F76AA7E46}" type="pres">
      <dgm:prSet presAssocID="{C3762EEB-8BC8-41E3-880C-53D1295E60E3}" presName="Name0" presStyleCnt="0">
        <dgm:presLayoutVars>
          <dgm:chPref val="3"/>
          <dgm:dir/>
          <dgm:animLvl val="lvl"/>
          <dgm:resizeHandles/>
        </dgm:presLayoutVars>
      </dgm:prSet>
      <dgm:spPr/>
      <dgm:t>
        <a:bodyPr/>
        <a:lstStyle/>
        <a:p>
          <a:endParaRPr lang="en-GB"/>
        </a:p>
      </dgm:t>
    </dgm:pt>
    <dgm:pt modelId="{63A6B6D6-C0E3-4CE8-9432-9A7523DD82BB}" type="pres">
      <dgm:prSet presAssocID="{E87CDA5C-5C2F-41AF-80C0-FF4441B6C31A}" presName="horFlow" presStyleCnt="0"/>
      <dgm:spPr/>
    </dgm:pt>
    <dgm:pt modelId="{4D249749-A5D5-42D5-B37F-71D0109081AB}" type="pres">
      <dgm:prSet presAssocID="{E87CDA5C-5C2F-41AF-80C0-FF4441B6C31A}" presName="bigChev" presStyleLbl="node1" presStyleIdx="0" presStyleCnt="3"/>
      <dgm:spPr/>
      <dgm:t>
        <a:bodyPr/>
        <a:lstStyle/>
        <a:p>
          <a:endParaRPr lang="en-GB"/>
        </a:p>
      </dgm:t>
    </dgm:pt>
    <dgm:pt modelId="{4F35ED96-7929-46AC-9BF6-57EFD10B7239}" type="pres">
      <dgm:prSet presAssocID="{2715180D-42BC-4E55-9767-ED4CE9EA6289}" presName="parTrans" presStyleCnt="0"/>
      <dgm:spPr/>
    </dgm:pt>
    <dgm:pt modelId="{EE14D5BA-7480-4859-A151-AB4909749ED9}" type="pres">
      <dgm:prSet presAssocID="{4EEE83F8-8F76-47F6-87C6-569F40DF1213}" presName="node" presStyleLbl="alignAccFollowNode1" presStyleIdx="0" presStyleCnt="9">
        <dgm:presLayoutVars>
          <dgm:bulletEnabled val="1"/>
        </dgm:presLayoutVars>
      </dgm:prSet>
      <dgm:spPr/>
      <dgm:t>
        <a:bodyPr/>
        <a:lstStyle/>
        <a:p>
          <a:endParaRPr lang="en-GB"/>
        </a:p>
      </dgm:t>
    </dgm:pt>
    <dgm:pt modelId="{C11183B4-C933-4A9C-A3FD-1FEEF05578E0}" type="pres">
      <dgm:prSet presAssocID="{8CEDE246-0852-4A52-BFF2-25A44CF4BF23}" presName="sibTrans" presStyleCnt="0"/>
      <dgm:spPr/>
    </dgm:pt>
    <dgm:pt modelId="{E1CF11FB-CB7D-44B2-97B2-1E91B9ED2C23}" type="pres">
      <dgm:prSet presAssocID="{73130B7B-B62E-4AAD-B0F4-3F682E9C6D15}" presName="node" presStyleLbl="alignAccFollowNode1" presStyleIdx="1" presStyleCnt="9">
        <dgm:presLayoutVars>
          <dgm:bulletEnabled val="1"/>
        </dgm:presLayoutVars>
      </dgm:prSet>
      <dgm:spPr/>
      <dgm:t>
        <a:bodyPr/>
        <a:lstStyle/>
        <a:p>
          <a:endParaRPr lang="en-GB"/>
        </a:p>
      </dgm:t>
    </dgm:pt>
    <dgm:pt modelId="{40B5D234-8AEC-4224-8969-80A7E97CE08D}" type="pres">
      <dgm:prSet presAssocID="{F668BCBE-DDC4-40F2-8F43-1F715578D7D7}" presName="sibTrans" presStyleCnt="0"/>
      <dgm:spPr/>
    </dgm:pt>
    <dgm:pt modelId="{85119614-0A53-467D-9402-87E34AB30F48}" type="pres">
      <dgm:prSet presAssocID="{207038EB-B0D7-4E2E-B25D-D2EB9A6E9D8F}" presName="node" presStyleLbl="alignAccFollowNode1" presStyleIdx="2" presStyleCnt="9">
        <dgm:presLayoutVars>
          <dgm:bulletEnabled val="1"/>
        </dgm:presLayoutVars>
      </dgm:prSet>
      <dgm:spPr/>
      <dgm:t>
        <a:bodyPr/>
        <a:lstStyle/>
        <a:p>
          <a:endParaRPr lang="en-GB"/>
        </a:p>
      </dgm:t>
    </dgm:pt>
    <dgm:pt modelId="{0818A1BF-9299-4D2F-8870-9897EAF4E409}" type="pres">
      <dgm:prSet presAssocID="{E87CDA5C-5C2F-41AF-80C0-FF4441B6C31A}" presName="vSp" presStyleCnt="0"/>
      <dgm:spPr/>
    </dgm:pt>
    <dgm:pt modelId="{B56CDD96-840E-46C1-A437-CC15C2A75408}" type="pres">
      <dgm:prSet presAssocID="{7E0D8C17-F4B3-4CC2-A414-E32D59D941C1}" presName="horFlow" presStyleCnt="0"/>
      <dgm:spPr/>
    </dgm:pt>
    <dgm:pt modelId="{E39432A5-5417-4EFB-9793-9F1949B911F8}" type="pres">
      <dgm:prSet presAssocID="{7E0D8C17-F4B3-4CC2-A414-E32D59D941C1}" presName="bigChev" presStyleLbl="node1" presStyleIdx="1" presStyleCnt="3"/>
      <dgm:spPr/>
      <dgm:t>
        <a:bodyPr/>
        <a:lstStyle/>
        <a:p>
          <a:endParaRPr lang="en-GB"/>
        </a:p>
      </dgm:t>
    </dgm:pt>
    <dgm:pt modelId="{DBD5ACE8-9590-4D61-9550-063438875F1B}" type="pres">
      <dgm:prSet presAssocID="{BE154288-6CA9-44BB-9E94-A07FBC1F209D}" presName="parTrans" presStyleCnt="0"/>
      <dgm:spPr/>
    </dgm:pt>
    <dgm:pt modelId="{27786119-E447-4DBD-BD83-B0BA24BAC818}" type="pres">
      <dgm:prSet presAssocID="{68BD79EE-B7BC-4D2B-9C15-CF5750BEF9D5}" presName="node" presStyleLbl="alignAccFollowNode1" presStyleIdx="3" presStyleCnt="9">
        <dgm:presLayoutVars>
          <dgm:bulletEnabled val="1"/>
        </dgm:presLayoutVars>
      </dgm:prSet>
      <dgm:spPr/>
      <dgm:t>
        <a:bodyPr/>
        <a:lstStyle/>
        <a:p>
          <a:endParaRPr lang="en-GB"/>
        </a:p>
      </dgm:t>
    </dgm:pt>
    <dgm:pt modelId="{FE16DE69-6600-4447-B99C-415E40FC2EBF}" type="pres">
      <dgm:prSet presAssocID="{B383BFEF-5636-4FC5-961C-D7B94062F623}" presName="sibTrans" presStyleCnt="0"/>
      <dgm:spPr/>
    </dgm:pt>
    <dgm:pt modelId="{0B23C0C2-0166-4BFD-BC9F-0833EC6CBDAB}" type="pres">
      <dgm:prSet presAssocID="{9E3B6DCB-0B5A-4161-B928-4FE33BBF83F8}" presName="node" presStyleLbl="alignAccFollowNode1" presStyleIdx="4" presStyleCnt="9">
        <dgm:presLayoutVars>
          <dgm:bulletEnabled val="1"/>
        </dgm:presLayoutVars>
      </dgm:prSet>
      <dgm:spPr/>
      <dgm:t>
        <a:bodyPr/>
        <a:lstStyle/>
        <a:p>
          <a:endParaRPr lang="en-GB"/>
        </a:p>
      </dgm:t>
    </dgm:pt>
    <dgm:pt modelId="{E2C559D5-C426-4864-9056-8909310DD81A}" type="pres">
      <dgm:prSet presAssocID="{4C17AE98-728B-44A3-95E6-EF923A8DEC02}" presName="sibTrans" presStyleCnt="0"/>
      <dgm:spPr/>
    </dgm:pt>
    <dgm:pt modelId="{B5EE2668-62B2-45C2-9F81-BF33D031FC64}" type="pres">
      <dgm:prSet presAssocID="{5F019DA6-435C-414F-941A-0C442326CFA9}" presName="node" presStyleLbl="alignAccFollowNode1" presStyleIdx="5" presStyleCnt="9">
        <dgm:presLayoutVars>
          <dgm:bulletEnabled val="1"/>
        </dgm:presLayoutVars>
      </dgm:prSet>
      <dgm:spPr/>
      <dgm:t>
        <a:bodyPr/>
        <a:lstStyle/>
        <a:p>
          <a:endParaRPr lang="en-GB"/>
        </a:p>
      </dgm:t>
    </dgm:pt>
    <dgm:pt modelId="{BEDE8A91-2AC0-4FA3-A566-73067978F958}" type="pres">
      <dgm:prSet presAssocID="{7E0D8C17-F4B3-4CC2-A414-E32D59D941C1}" presName="vSp" presStyleCnt="0"/>
      <dgm:spPr/>
    </dgm:pt>
    <dgm:pt modelId="{51F60510-9B32-4166-8D72-0CE12768DA44}" type="pres">
      <dgm:prSet presAssocID="{F035CD2A-AC60-44B5-89BF-541F5EC4FECB}" presName="horFlow" presStyleCnt="0"/>
      <dgm:spPr/>
    </dgm:pt>
    <dgm:pt modelId="{821A15C9-1140-4B75-96B1-7C78F5E44896}" type="pres">
      <dgm:prSet presAssocID="{F035CD2A-AC60-44B5-89BF-541F5EC4FECB}" presName="bigChev" presStyleLbl="node1" presStyleIdx="2" presStyleCnt="3"/>
      <dgm:spPr/>
      <dgm:t>
        <a:bodyPr/>
        <a:lstStyle/>
        <a:p>
          <a:endParaRPr lang="en-GB"/>
        </a:p>
      </dgm:t>
    </dgm:pt>
    <dgm:pt modelId="{A32505B8-09FF-438F-AF76-69C14FF57DBD}" type="pres">
      <dgm:prSet presAssocID="{B5D18F55-BD39-4FE0-A4CE-7328763806E5}" presName="parTrans" presStyleCnt="0"/>
      <dgm:spPr/>
    </dgm:pt>
    <dgm:pt modelId="{DD7EFE7A-FEF5-4D9B-8ED6-C381C61A4458}" type="pres">
      <dgm:prSet presAssocID="{E07641B4-1519-4DB2-A2CC-5B3062C44F01}" presName="node" presStyleLbl="alignAccFollowNode1" presStyleIdx="6" presStyleCnt="9">
        <dgm:presLayoutVars>
          <dgm:bulletEnabled val="1"/>
        </dgm:presLayoutVars>
      </dgm:prSet>
      <dgm:spPr/>
      <dgm:t>
        <a:bodyPr/>
        <a:lstStyle/>
        <a:p>
          <a:endParaRPr lang="en-GB"/>
        </a:p>
      </dgm:t>
    </dgm:pt>
    <dgm:pt modelId="{8066E35C-044C-40CC-A750-785AD34E8E3B}" type="pres">
      <dgm:prSet presAssocID="{2A9EB7AD-1688-4BE7-965D-D44BF35DCB1B}" presName="sibTrans" presStyleCnt="0"/>
      <dgm:spPr/>
    </dgm:pt>
    <dgm:pt modelId="{7A25CC22-699C-4D75-8D45-07464DA79991}" type="pres">
      <dgm:prSet presAssocID="{7440EAB6-7AD8-4803-A3EE-5314CD41EDDE}" presName="node" presStyleLbl="alignAccFollowNode1" presStyleIdx="7" presStyleCnt="9">
        <dgm:presLayoutVars>
          <dgm:bulletEnabled val="1"/>
        </dgm:presLayoutVars>
      </dgm:prSet>
      <dgm:spPr/>
      <dgm:t>
        <a:bodyPr/>
        <a:lstStyle/>
        <a:p>
          <a:endParaRPr lang="en-GB"/>
        </a:p>
      </dgm:t>
    </dgm:pt>
    <dgm:pt modelId="{9BFDB29B-3F5B-454C-B4FE-F44CE3F90328}" type="pres">
      <dgm:prSet presAssocID="{8E33F5BB-90EC-48FE-83BF-E4796695C5F4}" presName="sibTrans" presStyleCnt="0"/>
      <dgm:spPr/>
    </dgm:pt>
    <dgm:pt modelId="{30B7D006-90AA-4704-8EDF-2D46B7E72E60}" type="pres">
      <dgm:prSet presAssocID="{746F2B37-0A23-42C0-A0D6-17D97516CF3F}" presName="node" presStyleLbl="alignAccFollowNode1" presStyleIdx="8" presStyleCnt="9">
        <dgm:presLayoutVars>
          <dgm:bulletEnabled val="1"/>
        </dgm:presLayoutVars>
      </dgm:prSet>
      <dgm:spPr/>
      <dgm:t>
        <a:bodyPr/>
        <a:lstStyle/>
        <a:p>
          <a:endParaRPr lang="en-GB"/>
        </a:p>
      </dgm:t>
    </dgm:pt>
  </dgm:ptLst>
  <dgm:cxnLst>
    <dgm:cxn modelId="{7A15EDCF-BA3E-4073-9280-CF22AD051814}" srcId="{C3762EEB-8BC8-41E3-880C-53D1295E60E3}" destId="{E87CDA5C-5C2F-41AF-80C0-FF4441B6C31A}" srcOrd="0" destOrd="0" parTransId="{873ADF44-6CFE-4332-822B-C223A5BA5DBE}" sibTransId="{BD6720C6-64EF-4A6B-BAD7-6EED7FA4EC2F}"/>
    <dgm:cxn modelId="{49CDA4A9-3A77-44FC-9E8D-861C81DDD442}" type="presOf" srcId="{5F019DA6-435C-414F-941A-0C442326CFA9}" destId="{B5EE2668-62B2-45C2-9F81-BF33D031FC64}" srcOrd="0" destOrd="0" presId="urn:microsoft.com/office/officeart/2005/8/layout/lProcess3"/>
    <dgm:cxn modelId="{51F968EC-7FB0-4F63-B3CA-FEA3EF5B8DAE}" srcId="{7E0D8C17-F4B3-4CC2-A414-E32D59D941C1}" destId="{68BD79EE-B7BC-4D2B-9C15-CF5750BEF9D5}" srcOrd="0" destOrd="0" parTransId="{BE154288-6CA9-44BB-9E94-A07FBC1F209D}" sibTransId="{B383BFEF-5636-4FC5-961C-D7B94062F623}"/>
    <dgm:cxn modelId="{97D94B52-30E1-4245-A557-EBEFB5A9711C}" srcId="{E87CDA5C-5C2F-41AF-80C0-FF4441B6C31A}" destId="{4EEE83F8-8F76-47F6-87C6-569F40DF1213}" srcOrd="0" destOrd="0" parTransId="{2715180D-42BC-4E55-9767-ED4CE9EA6289}" sibTransId="{8CEDE246-0852-4A52-BFF2-25A44CF4BF23}"/>
    <dgm:cxn modelId="{9521E441-5A5F-451D-891B-75C91814DC16}" type="presOf" srcId="{73130B7B-B62E-4AAD-B0F4-3F682E9C6D15}" destId="{E1CF11FB-CB7D-44B2-97B2-1E91B9ED2C23}" srcOrd="0" destOrd="0" presId="urn:microsoft.com/office/officeart/2005/8/layout/lProcess3"/>
    <dgm:cxn modelId="{3CFFC28B-C00A-4EA7-BE23-82B7F315D841}" srcId="{E87CDA5C-5C2F-41AF-80C0-FF4441B6C31A}" destId="{73130B7B-B62E-4AAD-B0F4-3F682E9C6D15}" srcOrd="1" destOrd="0" parTransId="{1089767C-3402-4554-9F50-48BC4134517A}" sibTransId="{F668BCBE-DDC4-40F2-8F43-1F715578D7D7}"/>
    <dgm:cxn modelId="{E6EA33FF-AEA5-484D-A510-BDE6C76B84B4}" type="presOf" srcId="{E07641B4-1519-4DB2-A2CC-5B3062C44F01}" destId="{DD7EFE7A-FEF5-4D9B-8ED6-C381C61A4458}" srcOrd="0" destOrd="0" presId="urn:microsoft.com/office/officeart/2005/8/layout/lProcess3"/>
    <dgm:cxn modelId="{9B264486-9834-419C-B211-440A44AAC8C9}" srcId="{7E0D8C17-F4B3-4CC2-A414-E32D59D941C1}" destId="{5F019DA6-435C-414F-941A-0C442326CFA9}" srcOrd="2" destOrd="0" parTransId="{2C62B27A-4D1E-4262-A049-F3052C138F92}" sibTransId="{08E58633-CB75-4995-82A5-C4A47D33BFDF}"/>
    <dgm:cxn modelId="{3C78D7D5-DADB-465D-A6DA-FBA0A608A91F}" type="presOf" srcId="{E87CDA5C-5C2F-41AF-80C0-FF4441B6C31A}" destId="{4D249749-A5D5-42D5-B37F-71D0109081AB}" srcOrd="0" destOrd="0" presId="urn:microsoft.com/office/officeart/2005/8/layout/lProcess3"/>
    <dgm:cxn modelId="{D4F9CB2F-5833-40E0-8D4E-5EE381D3DDFF}" type="presOf" srcId="{68BD79EE-B7BC-4D2B-9C15-CF5750BEF9D5}" destId="{27786119-E447-4DBD-BD83-B0BA24BAC818}" srcOrd="0" destOrd="0" presId="urn:microsoft.com/office/officeart/2005/8/layout/lProcess3"/>
    <dgm:cxn modelId="{71E9CC30-9041-4CF3-906F-83E094D1979A}" type="presOf" srcId="{4EEE83F8-8F76-47F6-87C6-569F40DF1213}" destId="{EE14D5BA-7480-4859-A151-AB4909749ED9}" srcOrd="0" destOrd="0" presId="urn:microsoft.com/office/officeart/2005/8/layout/lProcess3"/>
    <dgm:cxn modelId="{E54A8459-7F89-44AC-A80C-244B38E5A1B9}" srcId="{C3762EEB-8BC8-41E3-880C-53D1295E60E3}" destId="{7E0D8C17-F4B3-4CC2-A414-E32D59D941C1}" srcOrd="1" destOrd="0" parTransId="{F0072B4C-77C2-4AC2-B5E7-2D008EB4CE46}" sibTransId="{A2EF668E-F749-4665-9898-21D32878D7A3}"/>
    <dgm:cxn modelId="{F54CAF0A-E004-440F-AD9F-F690FC71F023}" type="presOf" srcId="{746F2B37-0A23-42C0-A0D6-17D97516CF3F}" destId="{30B7D006-90AA-4704-8EDF-2D46B7E72E60}" srcOrd="0" destOrd="0" presId="urn:microsoft.com/office/officeart/2005/8/layout/lProcess3"/>
    <dgm:cxn modelId="{AF843731-7747-4B86-A466-EE4BF1E857E9}" srcId="{E87CDA5C-5C2F-41AF-80C0-FF4441B6C31A}" destId="{207038EB-B0D7-4E2E-B25D-D2EB9A6E9D8F}" srcOrd="2" destOrd="0" parTransId="{1BEB3EBB-D2EC-48E5-83B2-752BBD768C0F}" sibTransId="{DFA0EB51-2D71-4E46-AC1F-728DF856767E}"/>
    <dgm:cxn modelId="{4CC10561-E990-49FE-A131-D9CF8772CB43}" srcId="{7E0D8C17-F4B3-4CC2-A414-E32D59D941C1}" destId="{9E3B6DCB-0B5A-4161-B928-4FE33BBF83F8}" srcOrd="1" destOrd="0" parTransId="{CCD54F1A-3798-47A5-911A-3047141AED71}" sibTransId="{4C17AE98-728B-44A3-95E6-EF923A8DEC02}"/>
    <dgm:cxn modelId="{2920CA24-53E1-45C7-A259-489E27FA2131}" type="presOf" srcId="{C3762EEB-8BC8-41E3-880C-53D1295E60E3}" destId="{90BF5F6C-1D0E-4FBC-A58A-9C8F76AA7E46}" srcOrd="0" destOrd="0" presId="urn:microsoft.com/office/officeart/2005/8/layout/lProcess3"/>
    <dgm:cxn modelId="{AC917F9D-BB0E-4D31-AA75-64BB6DD551B1}" srcId="{F035CD2A-AC60-44B5-89BF-541F5EC4FECB}" destId="{E07641B4-1519-4DB2-A2CC-5B3062C44F01}" srcOrd="0" destOrd="0" parTransId="{B5D18F55-BD39-4FE0-A4CE-7328763806E5}" sibTransId="{2A9EB7AD-1688-4BE7-965D-D44BF35DCB1B}"/>
    <dgm:cxn modelId="{389BC4C5-5547-4B01-80CD-3FC198130648}" type="presOf" srcId="{7E0D8C17-F4B3-4CC2-A414-E32D59D941C1}" destId="{E39432A5-5417-4EFB-9793-9F1949B911F8}" srcOrd="0" destOrd="0" presId="urn:microsoft.com/office/officeart/2005/8/layout/lProcess3"/>
    <dgm:cxn modelId="{C89A1366-0B0C-4045-9634-B1B1C3797102}" type="presOf" srcId="{207038EB-B0D7-4E2E-B25D-D2EB9A6E9D8F}" destId="{85119614-0A53-467D-9402-87E34AB30F48}" srcOrd="0" destOrd="0" presId="urn:microsoft.com/office/officeart/2005/8/layout/lProcess3"/>
    <dgm:cxn modelId="{76FA17D2-3962-4601-9F40-09292F220339}" type="presOf" srcId="{9E3B6DCB-0B5A-4161-B928-4FE33BBF83F8}" destId="{0B23C0C2-0166-4BFD-BC9F-0833EC6CBDAB}" srcOrd="0" destOrd="0" presId="urn:microsoft.com/office/officeart/2005/8/layout/lProcess3"/>
    <dgm:cxn modelId="{8E808C2F-BD21-473F-B83C-1B79705631C7}" type="presOf" srcId="{F035CD2A-AC60-44B5-89BF-541F5EC4FECB}" destId="{821A15C9-1140-4B75-96B1-7C78F5E44896}" srcOrd="0" destOrd="0" presId="urn:microsoft.com/office/officeart/2005/8/layout/lProcess3"/>
    <dgm:cxn modelId="{683A22CC-BC67-4766-BDEB-EB1C7414662B}" type="presOf" srcId="{7440EAB6-7AD8-4803-A3EE-5314CD41EDDE}" destId="{7A25CC22-699C-4D75-8D45-07464DA79991}" srcOrd="0" destOrd="0" presId="urn:microsoft.com/office/officeart/2005/8/layout/lProcess3"/>
    <dgm:cxn modelId="{8672E4B5-A702-4023-BAA8-B49BF508530C}" srcId="{F035CD2A-AC60-44B5-89BF-541F5EC4FECB}" destId="{7440EAB6-7AD8-4803-A3EE-5314CD41EDDE}" srcOrd="1" destOrd="0" parTransId="{4B9E0786-97B3-4DE4-A6F3-C887CDA5504E}" sibTransId="{8E33F5BB-90EC-48FE-83BF-E4796695C5F4}"/>
    <dgm:cxn modelId="{A56A083C-6289-4A0C-8586-4222D40D877D}" srcId="{C3762EEB-8BC8-41E3-880C-53D1295E60E3}" destId="{F035CD2A-AC60-44B5-89BF-541F5EC4FECB}" srcOrd="2" destOrd="0" parTransId="{2B28941A-5DCD-4527-982B-BE79FF69E416}" sibTransId="{44997F4B-816D-4751-8B3B-B9CD43153841}"/>
    <dgm:cxn modelId="{19E49196-3397-4050-B89B-E432EF0EA367}" srcId="{F035CD2A-AC60-44B5-89BF-541F5EC4FECB}" destId="{746F2B37-0A23-42C0-A0D6-17D97516CF3F}" srcOrd="2" destOrd="0" parTransId="{95970CB6-827F-46B1-94DF-B97D9FABCF35}" sibTransId="{7F71C6EB-A249-486C-8090-2C5C58763A8F}"/>
    <dgm:cxn modelId="{FE3C38BF-243E-4170-9161-9215EB7C1290}" type="presParOf" srcId="{90BF5F6C-1D0E-4FBC-A58A-9C8F76AA7E46}" destId="{63A6B6D6-C0E3-4CE8-9432-9A7523DD82BB}" srcOrd="0" destOrd="0" presId="urn:microsoft.com/office/officeart/2005/8/layout/lProcess3"/>
    <dgm:cxn modelId="{AB6BC2F1-6B99-4D1C-B019-231E391E24F1}" type="presParOf" srcId="{63A6B6D6-C0E3-4CE8-9432-9A7523DD82BB}" destId="{4D249749-A5D5-42D5-B37F-71D0109081AB}" srcOrd="0" destOrd="0" presId="urn:microsoft.com/office/officeart/2005/8/layout/lProcess3"/>
    <dgm:cxn modelId="{2361AB7B-B9D0-4123-8588-0EA9DAC287B1}" type="presParOf" srcId="{63A6B6D6-C0E3-4CE8-9432-9A7523DD82BB}" destId="{4F35ED96-7929-46AC-9BF6-57EFD10B7239}" srcOrd="1" destOrd="0" presId="urn:microsoft.com/office/officeart/2005/8/layout/lProcess3"/>
    <dgm:cxn modelId="{676C3A03-254A-47E1-B1F7-C5D31D5AAC2C}" type="presParOf" srcId="{63A6B6D6-C0E3-4CE8-9432-9A7523DD82BB}" destId="{EE14D5BA-7480-4859-A151-AB4909749ED9}" srcOrd="2" destOrd="0" presId="urn:microsoft.com/office/officeart/2005/8/layout/lProcess3"/>
    <dgm:cxn modelId="{CCADDEB5-15A5-4D07-95F3-0BB6F7103819}" type="presParOf" srcId="{63A6B6D6-C0E3-4CE8-9432-9A7523DD82BB}" destId="{C11183B4-C933-4A9C-A3FD-1FEEF05578E0}" srcOrd="3" destOrd="0" presId="urn:microsoft.com/office/officeart/2005/8/layout/lProcess3"/>
    <dgm:cxn modelId="{2CE8B94B-FACB-4A62-A893-BC90E55D9ABE}" type="presParOf" srcId="{63A6B6D6-C0E3-4CE8-9432-9A7523DD82BB}" destId="{E1CF11FB-CB7D-44B2-97B2-1E91B9ED2C23}" srcOrd="4" destOrd="0" presId="urn:microsoft.com/office/officeart/2005/8/layout/lProcess3"/>
    <dgm:cxn modelId="{7C8611E7-F18B-44E7-89DC-BFEE55AA5E8F}" type="presParOf" srcId="{63A6B6D6-C0E3-4CE8-9432-9A7523DD82BB}" destId="{40B5D234-8AEC-4224-8969-80A7E97CE08D}" srcOrd="5" destOrd="0" presId="urn:microsoft.com/office/officeart/2005/8/layout/lProcess3"/>
    <dgm:cxn modelId="{8A724CB5-39F8-4501-B1D6-CD5FD43DFB55}" type="presParOf" srcId="{63A6B6D6-C0E3-4CE8-9432-9A7523DD82BB}" destId="{85119614-0A53-467D-9402-87E34AB30F48}" srcOrd="6" destOrd="0" presId="urn:microsoft.com/office/officeart/2005/8/layout/lProcess3"/>
    <dgm:cxn modelId="{54F60B46-DC98-4C28-A752-C5DF45B4A3B2}" type="presParOf" srcId="{90BF5F6C-1D0E-4FBC-A58A-9C8F76AA7E46}" destId="{0818A1BF-9299-4D2F-8870-9897EAF4E409}" srcOrd="1" destOrd="0" presId="urn:microsoft.com/office/officeart/2005/8/layout/lProcess3"/>
    <dgm:cxn modelId="{4F294492-E2C4-4FAC-BE2D-08F799381A8E}" type="presParOf" srcId="{90BF5F6C-1D0E-4FBC-A58A-9C8F76AA7E46}" destId="{B56CDD96-840E-46C1-A437-CC15C2A75408}" srcOrd="2" destOrd="0" presId="urn:microsoft.com/office/officeart/2005/8/layout/lProcess3"/>
    <dgm:cxn modelId="{B3B4A625-8B20-42B7-B446-EAD0FDDCBAC8}" type="presParOf" srcId="{B56CDD96-840E-46C1-A437-CC15C2A75408}" destId="{E39432A5-5417-4EFB-9793-9F1949B911F8}" srcOrd="0" destOrd="0" presId="urn:microsoft.com/office/officeart/2005/8/layout/lProcess3"/>
    <dgm:cxn modelId="{614F3684-1347-4461-A1DF-F87B482BBBF3}" type="presParOf" srcId="{B56CDD96-840E-46C1-A437-CC15C2A75408}" destId="{DBD5ACE8-9590-4D61-9550-063438875F1B}" srcOrd="1" destOrd="0" presId="urn:microsoft.com/office/officeart/2005/8/layout/lProcess3"/>
    <dgm:cxn modelId="{41CF88C1-586B-4C06-891F-5CD60EA11B4B}" type="presParOf" srcId="{B56CDD96-840E-46C1-A437-CC15C2A75408}" destId="{27786119-E447-4DBD-BD83-B0BA24BAC818}" srcOrd="2" destOrd="0" presId="urn:microsoft.com/office/officeart/2005/8/layout/lProcess3"/>
    <dgm:cxn modelId="{C585ECE8-D478-4A0A-82D2-9F932F12291C}" type="presParOf" srcId="{B56CDD96-840E-46C1-A437-CC15C2A75408}" destId="{FE16DE69-6600-4447-B99C-415E40FC2EBF}" srcOrd="3" destOrd="0" presId="urn:microsoft.com/office/officeart/2005/8/layout/lProcess3"/>
    <dgm:cxn modelId="{EE63AF8F-2B9C-443F-9577-ADFFD1E3B0FD}" type="presParOf" srcId="{B56CDD96-840E-46C1-A437-CC15C2A75408}" destId="{0B23C0C2-0166-4BFD-BC9F-0833EC6CBDAB}" srcOrd="4" destOrd="0" presId="urn:microsoft.com/office/officeart/2005/8/layout/lProcess3"/>
    <dgm:cxn modelId="{11E66E0F-3444-485D-B0D5-632795A0F5F2}" type="presParOf" srcId="{B56CDD96-840E-46C1-A437-CC15C2A75408}" destId="{E2C559D5-C426-4864-9056-8909310DD81A}" srcOrd="5" destOrd="0" presId="urn:microsoft.com/office/officeart/2005/8/layout/lProcess3"/>
    <dgm:cxn modelId="{3B81DFED-A75E-4E7F-AE2E-2094A3CD514D}" type="presParOf" srcId="{B56CDD96-840E-46C1-A437-CC15C2A75408}" destId="{B5EE2668-62B2-45C2-9F81-BF33D031FC64}" srcOrd="6" destOrd="0" presId="urn:microsoft.com/office/officeart/2005/8/layout/lProcess3"/>
    <dgm:cxn modelId="{42DA106E-515E-40F8-AD2B-D6CCBB06E3C6}" type="presParOf" srcId="{90BF5F6C-1D0E-4FBC-A58A-9C8F76AA7E46}" destId="{BEDE8A91-2AC0-4FA3-A566-73067978F958}" srcOrd="3" destOrd="0" presId="urn:microsoft.com/office/officeart/2005/8/layout/lProcess3"/>
    <dgm:cxn modelId="{DD3759BD-64AC-42B4-BF1F-A37C81A0F67D}" type="presParOf" srcId="{90BF5F6C-1D0E-4FBC-A58A-9C8F76AA7E46}" destId="{51F60510-9B32-4166-8D72-0CE12768DA44}" srcOrd="4" destOrd="0" presId="urn:microsoft.com/office/officeart/2005/8/layout/lProcess3"/>
    <dgm:cxn modelId="{D70F2FAB-F7CE-4444-9256-CDDC561E4B26}" type="presParOf" srcId="{51F60510-9B32-4166-8D72-0CE12768DA44}" destId="{821A15C9-1140-4B75-96B1-7C78F5E44896}" srcOrd="0" destOrd="0" presId="urn:microsoft.com/office/officeart/2005/8/layout/lProcess3"/>
    <dgm:cxn modelId="{FF616DD3-039D-42F3-9021-270E5A204D05}" type="presParOf" srcId="{51F60510-9B32-4166-8D72-0CE12768DA44}" destId="{A32505B8-09FF-438F-AF76-69C14FF57DBD}" srcOrd="1" destOrd="0" presId="urn:microsoft.com/office/officeart/2005/8/layout/lProcess3"/>
    <dgm:cxn modelId="{3F90614D-98AE-4F00-BD1C-B2E3A8A025BE}" type="presParOf" srcId="{51F60510-9B32-4166-8D72-0CE12768DA44}" destId="{DD7EFE7A-FEF5-4D9B-8ED6-C381C61A4458}" srcOrd="2" destOrd="0" presId="urn:microsoft.com/office/officeart/2005/8/layout/lProcess3"/>
    <dgm:cxn modelId="{813BEF54-26A4-4E06-B9E7-C15142B84C38}" type="presParOf" srcId="{51F60510-9B32-4166-8D72-0CE12768DA44}" destId="{8066E35C-044C-40CC-A750-785AD34E8E3B}" srcOrd="3" destOrd="0" presId="urn:microsoft.com/office/officeart/2005/8/layout/lProcess3"/>
    <dgm:cxn modelId="{61A4F8F9-1063-4664-A031-58525EEAB9F6}" type="presParOf" srcId="{51F60510-9B32-4166-8D72-0CE12768DA44}" destId="{7A25CC22-699C-4D75-8D45-07464DA79991}" srcOrd="4" destOrd="0" presId="urn:microsoft.com/office/officeart/2005/8/layout/lProcess3"/>
    <dgm:cxn modelId="{0CDBA3C8-4174-42EC-A447-30028CC87073}" type="presParOf" srcId="{51F60510-9B32-4166-8D72-0CE12768DA44}" destId="{9BFDB29B-3F5B-454C-B4FE-F44CE3F90328}" srcOrd="5" destOrd="0" presId="urn:microsoft.com/office/officeart/2005/8/layout/lProcess3"/>
    <dgm:cxn modelId="{B47411CE-041D-47ED-A417-F61C08F6BCC7}" type="presParOf" srcId="{51F60510-9B32-4166-8D72-0CE12768DA44}" destId="{30B7D006-90AA-4704-8EDF-2D46B7E72E60}"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269176"/>
          <a:ext cx="7416824" cy="306889"/>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 Do Nothing</a:t>
          </a:r>
        </a:p>
      </dsp:txBody>
      <dsp:txXfrm>
        <a:off x="14981" y="284157"/>
        <a:ext cx="7386862" cy="276927"/>
      </dsp:txXfrm>
    </dsp:sp>
    <dsp:sp modelId="{1E32C6EE-E5DA-4285-8A50-1B4F12140436}">
      <dsp:nvSpPr>
        <dsp:cNvPr id="0" name=""/>
        <dsp:cNvSpPr/>
      </dsp:nvSpPr>
      <dsp:spPr>
        <a:xfrm>
          <a:off x="0" y="720079"/>
          <a:ext cx="7416824" cy="292494"/>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Minimum Governance</a:t>
          </a:r>
        </a:p>
      </dsp:txBody>
      <dsp:txXfrm>
        <a:off x="14278" y="734357"/>
        <a:ext cx="7388268" cy="263938"/>
      </dsp:txXfrm>
    </dsp:sp>
    <dsp:sp modelId="{94ACC080-DAF6-4A90-934A-63353A1BFD16}">
      <dsp:nvSpPr>
        <dsp:cNvPr id="0" name=""/>
        <dsp:cNvSpPr/>
      </dsp:nvSpPr>
      <dsp:spPr>
        <a:xfrm>
          <a:off x="0" y="1148567"/>
          <a:ext cx="7416824"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Medium  Governance</a:t>
          </a:r>
        </a:p>
      </dsp:txBody>
      <dsp:txXfrm>
        <a:off x="14234" y="1162801"/>
        <a:ext cx="7388356" cy="263125"/>
      </dsp:txXfrm>
    </dsp:sp>
    <dsp:sp modelId="{D5C5A1C6-547D-4326-8879-80210B0B0C86}">
      <dsp:nvSpPr>
        <dsp:cNvPr id="0" name=""/>
        <dsp:cNvSpPr/>
      </dsp:nvSpPr>
      <dsp:spPr>
        <a:xfrm>
          <a:off x="0" y="1588603"/>
          <a:ext cx="7416824"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Any other suggestions</a:t>
          </a:r>
        </a:p>
      </dsp:txBody>
      <dsp:txXfrm>
        <a:off x="14234" y="1602837"/>
        <a:ext cx="7388356" cy="26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284472"/>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4234" y="298706"/>
        <a:ext cx="515730" cy="263125"/>
      </dsp:txXfrm>
    </dsp:sp>
    <dsp:sp modelId="{53F9770E-7BBD-434E-92E1-3AFB9E81983B}">
      <dsp:nvSpPr>
        <dsp:cNvPr id="0" name=""/>
        <dsp:cNvSpPr/>
      </dsp:nvSpPr>
      <dsp:spPr>
        <a:xfrm>
          <a:off x="0" y="720081"/>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2</a:t>
          </a:r>
          <a:endParaRPr lang="en-GB" sz="1000" b="1" u="none" kern="1200" dirty="0">
            <a:solidFill>
              <a:schemeClr val="bg1"/>
            </a:solidFill>
          </a:endParaRPr>
        </a:p>
      </dsp:txBody>
      <dsp:txXfrm>
        <a:off x="14234" y="734315"/>
        <a:ext cx="515730" cy="263125"/>
      </dsp:txXfrm>
    </dsp:sp>
    <dsp:sp modelId="{402F80D8-FD7E-4399-A717-72628D880E7B}">
      <dsp:nvSpPr>
        <dsp:cNvPr id="0" name=""/>
        <dsp:cNvSpPr/>
      </dsp:nvSpPr>
      <dsp:spPr>
        <a:xfrm>
          <a:off x="0" y="1152127"/>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3</a:t>
          </a:r>
          <a:endParaRPr lang="en-GB" sz="1000" b="1" u="none" kern="1200" dirty="0">
            <a:solidFill>
              <a:schemeClr val="bg1"/>
            </a:solidFill>
          </a:endParaRPr>
        </a:p>
      </dsp:txBody>
      <dsp:txXfrm>
        <a:off x="14234" y="1166361"/>
        <a:ext cx="515730" cy="263125"/>
      </dsp:txXfrm>
    </dsp:sp>
    <dsp:sp modelId="{54A36A37-14DD-4B6A-AD59-9BF6407DDB00}">
      <dsp:nvSpPr>
        <dsp:cNvPr id="0" name=""/>
        <dsp:cNvSpPr/>
      </dsp:nvSpPr>
      <dsp:spPr>
        <a:xfrm>
          <a:off x="0" y="1584176"/>
          <a:ext cx="544198" cy="292725"/>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4</a:t>
          </a:r>
          <a:endParaRPr lang="en-GB" sz="1000" b="1" u="none" kern="1200" dirty="0">
            <a:solidFill>
              <a:schemeClr val="bg1"/>
            </a:solidFill>
          </a:endParaRPr>
        </a:p>
      </dsp:txBody>
      <dsp:txXfrm>
        <a:off x="14290" y="1598466"/>
        <a:ext cx="515618" cy="264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49749-A5D5-42D5-B37F-71D0109081AB}">
      <dsp:nvSpPr>
        <dsp:cNvPr id="0" name=""/>
        <dsp:cNvSpPr/>
      </dsp:nvSpPr>
      <dsp:spPr>
        <a:xfrm>
          <a:off x="4454" y="532838"/>
          <a:ext cx="2285307" cy="914123"/>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Option 1 </a:t>
          </a:r>
        </a:p>
        <a:p>
          <a:pPr lvl="0" algn="ctr" defTabSz="800100">
            <a:lnSpc>
              <a:spcPct val="90000"/>
            </a:lnSpc>
            <a:spcBef>
              <a:spcPct val="0"/>
            </a:spcBef>
            <a:spcAft>
              <a:spcPct val="35000"/>
            </a:spcAft>
          </a:pPr>
          <a:r>
            <a:rPr lang="en-GB" sz="1800" kern="1200" dirty="0" smtClean="0"/>
            <a:t>Do nothing</a:t>
          </a:r>
          <a:endParaRPr lang="en-GB" sz="1800" kern="1200" dirty="0"/>
        </a:p>
      </dsp:txBody>
      <dsp:txXfrm>
        <a:off x="461516" y="532838"/>
        <a:ext cx="1371184" cy="914123"/>
      </dsp:txXfrm>
    </dsp:sp>
    <dsp:sp modelId="{EE14D5BA-7480-4859-A151-AB4909749ED9}">
      <dsp:nvSpPr>
        <dsp:cNvPr id="0" name=""/>
        <dsp:cNvSpPr/>
      </dsp:nvSpPr>
      <dsp:spPr>
        <a:xfrm>
          <a:off x="1992672" y="6105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err="1" smtClean="0"/>
            <a:t>ChMC</a:t>
          </a:r>
          <a:r>
            <a:rPr lang="en-GB" sz="900" kern="1200" dirty="0" smtClean="0"/>
            <a:t> initial view</a:t>
          </a:r>
        </a:p>
        <a:p>
          <a:pPr lvl="0" algn="ctr" defTabSz="400050">
            <a:lnSpc>
              <a:spcPct val="90000"/>
            </a:lnSpc>
            <a:spcBef>
              <a:spcPct val="0"/>
            </a:spcBef>
            <a:spcAft>
              <a:spcPct val="35000"/>
            </a:spcAft>
          </a:pPr>
          <a:r>
            <a:rPr lang="en-GB" sz="900" kern="1200" dirty="0" smtClean="0"/>
            <a:t>Initial Review</a:t>
          </a:r>
        </a:p>
        <a:p>
          <a:pPr lvl="0" algn="ctr" defTabSz="400050">
            <a:lnSpc>
              <a:spcPct val="90000"/>
            </a:lnSpc>
            <a:spcBef>
              <a:spcPct val="0"/>
            </a:spcBef>
            <a:spcAft>
              <a:spcPct val="35000"/>
            </a:spcAft>
          </a:pPr>
          <a:r>
            <a:rPr lang="en-GB" sz="900" kern="1200" dirty="0" smtClean="0"/>
            <a:t> </a:t>
          </a:r>
          <a:r>
            <a:rPr lang="en-GB" sz="900" kern="1200" dirty="0" err="1" smtClean="0"/>
            <a:t>ChMC</a:t>
          </a:r>
          <a:r>
            <a:rPr lang="en-GB" sz="900" kern="1200" dirty="0" smtClean="0"/>
            <a:t> approval</a:t>
          </a:r>
        </a:p>
        <a:p>
          <a:pPr lvl="0" algn="ctr" defTabSz="400050">
            <a:lnSpc>
              <a:spcPct val="90000"/>
            </a:lnSpc>
            <a:spcBef>
              <a:spcPct val="0"/>
            </a:spcBef>
            <a:spcAft>
              <a:spcPct val="35000"/>
            </a:spcAft>
          </a:pPr>
          <a:r>
            <a:rPr lang="en-GB" sz="900" kern="1200" dirty="0" smtClean="0">
              <a:solidFill>
                <a:srgbClr val="FF0000"/>
              </a:solidFill>
            </a:rPr>
            <a:t>31 working days</a:t>
          </a:r>
          <a:r>
            <a:rPr lang="en-GB" sz="900" kern="1200" dirty="0" smtClean="0"/>
            <a:t> </a:t>
          </a:r>
          <a:endParaRPr lang="en-GB" sz="900" kern="1200" dirty="0"/>
        </a:p>
      </dsp:txBody>
      <dsp:txXfrm>
        <a:off x="2372033" y="610538"/>
        <a:ext cx="1138083" cy="758722"/>
      </dsp:txXfrm>
    </dsp:sp>
    <dsp:sp modelId="{E1CF11FB-CB7D-44B2-97B2-1E91B9ED2C23}">
      <dsp:nvSpPr>
        <dsp:cNvPr id="0" name=""/>
        <dsp:cNvSpPr/>
      </dsp:nvSpPr>
      <dsp:spPr>
        <a:xfrm>
          <a:off x="3623924" y="6105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DSG x 2</a:t>
          </a:r>
        </a:p>
        <a:p>
          <a:pPr lvl="0" algn="ctr" defTabSz="400050">
            <a:lnSpc>
              <a:spcPct val="90000"/>
            </a:lnSpc>
            <a:spcBef>
              <a:spcPct val="0"/>
            </a:spcBef>
            <a:spcAft>
              <a:spcPct val="35000"/>
            </a:spcAft>
          </a:pPr>
          <a:r>
            <a:rPr lang="en-GB" sz="900" kern="1200" dirty="0" smtClean="0"/>
            <a:t>Solution Consultation</a:t>
          </a:r>
        </a:p>
        <a:p>
          <a:pPr lvl="0" algn="ctr" defTabSz="400050">
            <a:lnSpc>
              <a:spcPct val="90000"/>
            </a:lnSpc>
            <a:spcBef>
              <a:spcPct val="0"/>
            </a:spcBef>
            <a:spcAft>
              <a:spcPct val="35000"/>
            </a:spcAft>
          </a:pPr>
          <a:r>
            <a:rPr lang="en-GB" sz="900" kern="1200" dirty="0" smtClean="0"/>
            <a:t> </a:t>
          </a:r>
          <a:r>
            <a:rPr lang="en-GB" sz="900" kern="1200" dirty="0" err="1" smtClean="0"/>
            <a:t>ChMC</a:t>
          </a:r>
          <a:r>
            <a:rPr lang="en-GB" sz="900" kern="1200" dirty="0" smtClean="0"/>
            <a:t> approval</a:t>
          </a:r>
        </a:p>
        <a:p>
          <a:pPr lvl="0" algn="ctr" defTabSz="400050">
            <a:lnSpc>
              <a:spcPct val="90000"/>
            </a:lnSpc>
            <a:spcBef>
              <a:spcPct val="0"/>
            </a:spcBef>
            <a:spcAft>
              <a:spcPct val="35000"/>
            </a:spcAft>
          </a:pPr>
          <a:r>
            <a:rPr lang="en-GB" sz="900" kern="1200" dirty="0" smtClean="0">
              <a:solidFill>
                <a:srgbClr val="FF0000"/>
              </a:solidFill>
            </a:rPr>
            <a:t>46 working days</a:t>
          </a:r>
          <a:r>
            <a:rPr lang="en-GB" sz="900" kern="1200" dirty="0" smtClean="0"/>
            <a:t>   </a:t>
          </a:r>
          <a:endParaRPr lang="en-GB" sz="900" kern="1200" dirty="0"/>
        </a:p>
      </dsp:txBody>
      <dsp:txXfrm>
        <a:off x="4003285" y="610538"/>
        <a:ext cx="1138083" cy="758722"/>
      </dsp:txXfrm>
    </dsp:sp>
    <dsp:sp modelId="{85119614-0A53-467D-9402-87E34AB30F48}">
      <dsp:nvSpPr>
        <dsp:cNvPr id="0" name=""/>
        <dsp:cNvSpPr/>
      </dsp:nvSpPr>
      <dsp:spPr>
        <a:xfrm>
          <a:off x="5255177" y="6105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err="1" smtClean="0"/>
            <a:t>ChMC</a:t>
          </a:r>
          <a:r>
            <a:rPr lang="en-GB" sz="900" kern="1200" dirty="0" smtClean="0"/>
            <a:t> BER </a:t>
          </a:r>
        </a:p>
        <a:p>
          <a:pPr lvl="0" algn="ctr" defTabSz="400050">
            <a:lnSpc>
              <a:spcPct val="90000"/>
            </a:lnSpc>
            <a:spcBef>
              <a:spcPct val="0"/>
            </a:spcBef>
            <a:spcAft>
              <a:spcPct val="35000"/>
            </a:spcAft>
          </a:pPr>
          <a:r>
            <a:rPr lang="en-GB" sz="900" kern="1200" dirty="0" smtClean="0"/>
            <a:t> Design  Pack </a:t>
          </a:r>
        </a:p>
        <a:p>
          <a:pPr lvl="0" algn="ctr" defTabSz="400050">
            <a:lnSpc>
              <a:spcPct val="90000"/>
            </a:lnSpc>
            <a:spcBef>
              <a:spcPct val="0"/>
            </a:spcBef>
            <a:spcAft>
              <a:spcPct val="35000"/>
            </a:spcAft>
          </a:pPr>
          <a:r>
            <a:rPr lang="en-GB" sz="900" kern="1200" dirty="0" smtClean="0"/>
            <a:t> Implementation</a:t>
          </a:r>
        </a:p>
        <a:p>
          <a:pPr lvl="0" algn="ctr" defTabSz="400050">
            <a:lnSpc>
              <a:spcPct val="90000"/>
            </a:lnSpc>
            <a:spcBef>
              <a:spcPct val="0"/>
            </a:spcBef>
            <a:spcAft>
              <a:spcPct val="35000"/>
            </a:spcAft>
          </a:pPr>
          <a:r>
            <a:rPr lang="en-GB" sz="900" kern="1200" dirty="0" smtClean="0">
              <a:solidFill>
                <a:srgbClr val="FF0000"/>
              </a:solidFill>
            </a:rPr>
            <a:t>43 working days</a:t>
          </a:r>
          <a:endParaRPr lang="en-GB" sz="900" kern="1200" dirty="0">
            <a:solidFill>
              <a:srgbClr val="FF0000"/>
            </a:solidFill>
          </a:endParaRPr>
        </a:p>
      </dsp:txBody>
      <dsp:txXfrm>
        <a:off x="5634538" y="610538"/>
        <a:ext cx="1138083" cy="758722"/>
      </dsp:txXfrm>
    </dsp:sp>
    <dsp:sp modelId="{E39432A5-5417-4EFB-9793-9F1949B911F8}">
      <dsp:nvSpPr>
        <dsp:cNvPr id="0" name=""/>
        <dsp:cNvSpPr/>
      </dsp:nvSpPr>
      <dsp:spPr>
        <a:xfrm>
          <a:off x="4454" y="1574938"/>
          <a:ext cx="2285307" cy="914123"/>
        </a:xfrm>
        <a:prstGeom prst="chevron">
          <a:avLst/>
        </a:prstGeom>
        <a:solidFill>
          <a:schemeClr val="accent1">
            <a:shade val="80000"/>
            <a:hueOff val="150502"/>
            <a:satOff val="-9321"/>
            <a:lumOff val="145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Option 2 Minimal</a:t>
          </a:r>
          <a:endParaRPr lang="en-GB" sz="1800" kern="1200" dirty="0"/>
        </a:p>
      </dsp:txBody>
      <dsp:txXfrm>
        <a:off x="461516" y="1574938"/>
        <a:ext cx="1371184" cy="914123"/>
      </dsp:txXfrm>
    </dsp:sp>
    <dsp:sp modelId="{27786119-E447-4DBD-BD83-B0BA24BAC818}">
      <dsp:nvSpPr>
        <dsp:cNvPr id="0" name=""/>
        <dsp:cNvSpPr/>
      </dsp:nvSpPr>
      <dsp:spPr>
        <a:xfrm>
          <a:off x="1992672" y="16526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Ad hoc </a:t>
          </a:r>
          <a:r>
            <a:rPr lang="en-GB" sz="900" kern="1200" dirty="0" err="1" smtClean="0"/>
            <a:t>ChMC</a:t>
          </a:r>
          <a:r>
            <a:rPr lang="en-GB" sz="900" kern="1200" dirty="0" smtClean="0"/>
            <a:t>  </a:t>
          </a:r>
        </a:p>
        <a:p>
          <a:pPr lvl="0" algn="ctr" defTabSz="400050">
            <a:lnSpc>
              <a:spcPct val="90000"/>
            </a:lnSpc>
            <a:spcBef>
              <a:spcPct val="0"/>
            </a:spcBef>
            <a:spcAft>
              <a:spcPct val="35000"/>
            </a:spcAft>
          </a:pPr>
          <a:r>
            <a:rPr lang="en-GB" sz="900" kern="1200" dirty="0" smtClean="0"/>
            <a:t>No Initial Review</a:t>
          </a:r>
        </a:p>
        <a:p>
          <a:pPr lvl="0" algn="ctr" defTabSz="400050">
            <a:lnSpc>
              <a:spcPct val="90000"/>
            </a:lnSpc>
            <a:spcBef>
              <a:spcPct val="0"/>
            </a:spcBef>
            <a:spcAft>
              <a:spcPct val="35000"/>
            </a:spcAft>
          </a:pPr>
          <a:r>
            <a:rPr lang="en-GB" sz="900" kern="1200" dirty="0" smtClean="0">
              <a:solidFill>
                <a:srgbClr val="FF0000"/>
              </a:solidFill>
            </a:rPr>
            <a:t>5 working days</a:t>
          </a:r>
          <a:endParaRPr lang="en-GB" sz="900" kern="1200" dirty="0">
            <a:solidFill>
              <a:srgbClr val="FF0000"/>
            </a:solidFill>
          </a:endParaRPr>
        </a:p>
      </dsp:txBody>
      <dsp:txXfrm>
        <a:off x="2372033" y="1652638"/>
        <a:ext cx="1138083" cy="758722"/>
      </dsp:txXfrm>
    </dsp:sp>
    <dsp:sp modelId="{0B23C0C2-0166-4BFD-BC9F-0833EC6CBDAB}">
      <dsp:nvSpPr>
        <dsp:cNvPr id="0" name=""/>
        <dsp:cNvSpPr/>
      </dsp:nvSpPr>
      <dsp:spPr>
        <a:xfrm>
          <a:off x="3623924" y="16526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DSG x 1</a:t>
          </a:r>
        </a:p>
        <a:p>
          <a:pPr lvl="0" algn="ctr" defTabSz="400050">
            <a:lnSpc>
              <a:spcPct val="90000"/>
            </a:lnSpc>
            <a:spcBef>
              <a:spcPct val="0"/>
            </a:spcBef>
            <a:spcAft>
              <a:spcPct val="35000"/>
            </a:spcAft>
          </a:pPr>
          <a:r>
            <a:rPr lang="en-GB" sz="900" kern="1200" dirty="0" smtClean="0"/>
            <a:t>Ad hoc Solution/ Design pack combined </a:t>
          </a:r>
        </a:p>
        <a:p>
          <a:pPr lvl="0" algn="ctr" defTabSz="400050">
            <a:lnSpc>
              <a:spcPct val="90000"/>
            </a:lnSpc>
            <a:spcBef>
              <a:spcPct val="0"/>
            </a:spcBef>
            <a:spcAft>
              <a:spcPct val="35000"/>
            </a:spcAft>
          </a:pPr>
          <a:r>
            <a:rPr lang="en-GB" sz="900" kern="1200" dirty="0" smtClean="0">
              <a:solidFill>
                <a:srgbClr val="FF0000"/>
              </a:solidFill>
            </a:rPr>
            <a:t>25  working days</a:t>
          </a:r>
          <a:endParaRPr lang="en-GB" sz="900" kern="1200" dirty="0">
            <a:solidFill>
              <a:srgbClr val="FF0000"/>
            </a:solidFill>
          </a:endParaRPr>
        </a:p>
      </dsp:txBody>
      <dsp:txXfrm>
        <a:off x="4003285" y="1652638"/>
        <a:ext cx="1138083" cy="758722"/>
      </dsp:txXfrm>
    </dsp:sp>
    <dsp:sp modelId="{B5EE2668-62B2-45C2-9F81-BF33D031FC64}">
      <dsp:nvSpPr>
        <dsp:cNvPr id="0" name=""/>
        <dsp:cNvSpPr/>
      </dsp:nvSpPr>
      <dsp:spPr>
        <a:xfrm>
          <a:off x="5255177" y="16526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Ad hoc </a:t>
          </a:r>
          <a:r>
            <a:rPr lang="en-GB" sz="900" kern="1200" dirty="0" err="1" smtClean="0"/>
            <a:t>ChMC</a:t>
          </a:r>
          <a:r>
            <a:rPr lang="en-GB" sz="900" kern="1200" dirty="0" smtClean="0"/>
            <a:t> approval with  BER </a:t>
          </a:r>
        </a:p>
        <a:p>
          <a:pPr lvl="0" algn="ctr" defTabSz="400050">
            <a:lnSpc>
              <a:spcPct val="90000"/>
            </a:lnSpc>
            <a:spcBef>
              <a:spcPct val="0"/>
            </a:spcBef>
            <a:spcAft>
              <a:spcPct val="35000"/>
            </a:spcAft>
          </a:pPr>
          <a:r>
            <a:rPr lang="en-GB" sz="900" kern="1200" dirty="0" smtClean="0"/>
            <a:t>Implementation</a:t>
          </a:r>
        </a:p>
        <a:p>
          <a:pPr lvl="0" algn="ctr" defTabSz="400050">
            <a:lnSpc>
              <a:spcPct val="90000"/>
            </a:lnSpc>
            <a:spcBef>
              <a:spcPct val="0"/>
            </a:spcBef>
            <a:spcAft>
              <a:spcPct val="35000"/>
            </a:spcAft>
          </a:pPr>
          <a:r>
            <a:rPr lang="en-GB" sz="900" kern="1200" dirty="0" smtClean="0">
              <a:solidFill>
                <a:srgbClr val="FF0000"/>
              </a:solidFill>
            </a:rPr>
            <a:t>15 working days</a:t>
          </a:r>
          <a:endParaRPr lang="en-GB" sz="900" kern="1200" dirty="0">
            <a:solidFill>
              <a:srgbClr val="FF0000"/>
            </a:solidFill>
          </a:endParaRPr>
        </a:p>
      </dsp:txBody>
      <dsp:txXfrm>
        <a:off x="5634538" y="1652638"/>
        <a:ext cx="1138083" cy="758722"/>
      </dsp:txXfrm>
    </dsp:sp>
    <dsp:sp modelId="{821A15C9-1140-4B75-96B1-7C78F5E44896}">
      <dsp:nvSpPr>
        <dsp:cNvPr id="0" name=""/>
        <dsp:cNvSpPr/>
      </dsp:nvSpPr>
      <dsp:spPr>
        <a:xfrm>
          <a:off x="4454" y="2617038"/>
          <a:ext cx="2285307" cy="914123"/>
        </a:xfrm>
        <a:prstGeom prst="chevron">
          <a:avLst/>
        </a:prstGeom>
        <a:solidFill>
          <a:schemeClr val="accent1">
            <a:shade val="80000"/>
            <a:hueOff val="301003"/>
            <a:satOff val="-18642"/>
            <a:lumOff val="291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Option 3 Medium</a:t>
          </a:r>
          <a:endParaRPr lang="en-GB" sz="1800" kern="1200" dirty="0"/>
        </a:p>
      </dsp:txBody>
      <dsp:txXfrm>
        <a:off x="461516" y="2617038"/>
        <a:ext cx="1371184" cy="914123"/>
      </dsp:txXfrm>
    </dsp:sp>
    <dsp:sp modelId="{DD7EFE7A-FEF5-4D9B-8ED6-C381C61A4458}">
      <dsp:nvSpPr>
        <dsp:cNvPr id="0" name=""/>
        <dsp:cNvSpPr/>
      </dsp:nvSpPr>
      <dsp:spPr>
        <a:xfrm>
          <a:off x="1992672" y="2694739"/>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Monthly </a:t>
          </a:r>
          <a:r>
            <a:rPr lang="en-GB" sz="900" kern="1200" dirty="0" err="1" smtClean="0"/>
            <a:t>ChMC</a:t>
          </a:r>
          <a:r>
            <a:rPr lang="en-GB" sz="900" kern="1200" dirty="0" smtClean="0"/>
            <a:t> </a:t>
          </a:r>
        </a:p>
        <a:p>
          <a:pPr lvl="0" algn="ctr" defTabSz="400050">
            <a:lnSpc>
              <a:spcPct val="90000"/>
            </a:lnSpc>
            <a:spcBef>
              <a:spcPct val="0"/>
            </a:spcBef>
            <a:spcAft>
              <a:spcPct val="35000"/>
            </a:spcAft>
          </a:pPr>
          <a:r>
            <a:rPr lang="en-GB" sz="900" kern="1200" dirty="0" smtClean="0"/>
            <a:t>Initial Review at same time as Capture</a:t>
          </a:r>
          <a:endParaRPr lang="en-GB" sz="900" kern="1200" dirty="0" smtClean="0"/>
        </a:p>
        <a:p>
          <a:pPr lvl="0" algn="ctr" defTabSz="400050">
            <a:lnSpc>
              <a:spcPct val="90000"/>
            </a:lnSpc>
            <a:spcBef>
              <a:spcPct val="0"/>
            </a:spcBef>
            <a:spcAft>
              <a:spcPct val="35000"/>
            </a:spcAft>
          </a:pPr>
          <a:r>
            <a:rPr lang="en-GB" sz="900" kern="1200" dirty="0" smtClean="0">
              <a:solidFill>
                <a:srgbClr val="FF0000"/>
              </a:solidFill>
            </a:rPr>
            <a:t>10 working days</a:t>
          </a:r>
          <a:endParaRPr lang="en-GB" sz="900" kern="1200" dirty="0">
            <a:solidFill>
              <a:srgbClr val="FF0000"/>
            </a:solidFill>
          </a:endParaRPr>
        </a:p>
      </dsp:txBody>
      <dsp:txXfrm>
        <a:off x="2372033" y="2694739"/>
        <a:ext cx="1138083" cy="758722"/>
      </dsp:txXfrm>
    </dsp:sp>
    <dsp:sp modelId="{7A25CC22-699C-4D75-8D45-07464DA79991}">
      <dsp:nvSpPr>
        <dsp:cNvPr id="0" name=""/>
        <dsp:cNvSpPr/>
      </dsp:nvSpPr>
      <dsp:spPr>
        <a:xfrm>
          <a:off x="3623924" y="2694739"/>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DSG x 1</a:t>
          </a:r>
        </a:p>
        <a:p>
          <a:pPr lvl="0" algn="ctr" defTabSz="400050">
            <a:lnSpc>
              <a:spcPct val="90000"/>
            </a:lnSpc>
            <a:spcBef>
              <a:spcPct val="0"/>
            </a:spcBef>
            <a:spcAft>
              <a:spcPct val="35000"/>
            </a:spcAft>
          </a:pPr>
          <a:r>
            <a:rPr lang="en-GB" sz="900" kern="1200" dirty="0" smtClean="0"/>
            <a:t>Monthly Solution/ Design pack combined</a:t>
          </a:r>
        </a:p>
        <a:p>
          <a:pPr lvl="0" algn="ctr" defTabSz="400050">
            <a:lnSpc>
              <a:spcPct val="90000"/>
            </a:lnSpc>
            <a:spcBef>
              <a:spcPct val="0"/>
            </a:spcBef>
            <a:spcAft>
              <a:spcPct val="35000"/>
            </a:spcAft>
          </a:pPr>
          <a:r>
            <a:rPr lang="en-GB" sz="900" kern="1200" dirty="0" smtClean="0">
              <a:solidFill>
                <a:srgbClr val="FF0000"/>
              </a:solidFill>
            </a:rPr>
            <a:t>31 working days</a:t>
          </a:r>
          <a:r>
            <a:rPr lang="en-GB" sz="900" kern="1200" dirty="0" smtClean="0"/>
            <a:t> </a:t>
          </a:r>
          <a:endParaRPr lang="en-GB" sz="900" kern="1200" dirty="0"/>
        </a:p>
      </dsp:txBody>
      <dsp:txXfrm>
        <a:off x="4003285" y="2694739"/>
        <a:ext cx="1138083" cy="758722"/>
      </dsp:txXfrm>
    </dsp:sp>
    <dsp:sp modelId="{30B7D006-90AA-4704-8EDF-2D46B7E72E60}">
      <dsp:nvSpPr>
        <dsp:cNvPr id="0" name=""/>
        <dsp:cNvSpPr/>
      </dsp:nvSpPr>
      <dsp:spPr>
        <a:xfrm>
          <a:off x="5255177" y="2694739"/>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Monthly </a:t>
          </a:r>
          <a:r>
            <a:rPr lang="en-GB" sz="900" kern="1200" dirty="0" err="1" smtClean="0"/>
            <a:t>ChMC</a:t>
          </a:r>
          <a:r>
            <a:rPr lang="en-GB" sz="900" kern="1200" dirty="0" smtClean="0"/>
            <a:t> approval with  BER </a:t>
          </a:r>
        </a:p>
        <a:p>
          <a:pPr lvl="0" algn="ctr" defTabSz="400050">
            <a:lnSpc>
              <a:spcPct val="90000"/>
            </a:lnSpc>
            <a:spcBef>
              <a:spcPct val="0"/>
            </a:spcBef>
            <a:spcAft>
              <a:spcPct val="35000"/>
            </a:spcAft>
          </a:pPr>
          <a:r>
            <a:rPr lang="en-GB" sz="900" kern="1200" dirty="0" smtClean="0">
              <a:solidFill>
                <a:srgbClr val="FF0000"/>
              </a:solidFill>
            </a:rPr>
            <a:t>28 working days</a:t>
          </a:r>
          <a:r>
            <a:rPr lang="en-GB" sz="900" kern="1200" dirty="0" smtClean="0"/>
            <a:t> </a:t>
          </a:r>
          <a:endParaRPr lang="en-GB" sz="900" kern="1200" dirty="0"/>
        </a:p>
      </dsp:txBody>
      <dsp:txXfrm>
        <a:off x="5634538" y="2694739"/>
        <a:ext cx="1138083" cy="7587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4D5CA-7A63-479A-B366-FE27AE79EE4D}" type="datetimeFigureOut">
              <a:rPr lang="en-GB" smtClean="0"/>
              <a:t>14/05/2019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245E2D-6982-4923-8525-68A98DED57CC}" type="slidenum">
              <a:rPr lang="en-GB" smtClean="0"/>
              <a:t>‹#›</a:t>
            </a:fld>
            <a:endParaRPr lang="en-GB"/>
          </a:p>
        </p:txBody>
      </p:sp>
    </p:spTree>
    <p:extLst>
      <p:ext uri="{BB962C8B-B14F-4D97-AF65-F5344CB8AC3E}">
        <p14:creationId xmlns:p14="http://schemas.microsoft.com/office/powerpoint/2010/main" val="4211463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09802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39081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390817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460651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05585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23474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425605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8461551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9760104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622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062312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790808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8441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Request for Data </a:t>
            </a:r>
            <a:br>
              <a:rPr lang="en-GB" dirty="0" smtClean="0"/>
            </a:br>
            <a:r>
              <a:rPr lang="en-GB" dirty="0" smtClean="0"/>
              <a:t>Change proposals</a:t>
            </a:r>
            <a:endParaRPr lang="en-GB" dirty="0"/>
          </a:p>
        </p:txBody>
      </p:sp>
    </p:spTree>
    <p:extLst>
      <p:ext uri="{BB962C8B-B14F-4D97-AF65-F5344CB8AC3E}">
        <p14:creationId xmlns:p14="http://schemas.microsoft.com/office/powerpoint/2010/main" val="3598822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4 – Other suggestions</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Risks</a:t>
            </a:r>
            <a:endParaRPr lang="en-GB" altLang="en-US" sz="1200" b="1" dirty="0">
              <a:solidFill>
                <a:prstClr val="white"/>
              </a:solidFill>
              <a:cs typeface="Arial" charset="0"/>
            </a:endParaRPr>
          </a:p>
        </p:txBody>
      </p:sp>
      <p:sp>
        <p:nvSpPr>
          <p:cNvPr id="9" name="AutoShape 12"/>
          <p:cNvSpPr>
            <a:spLocks noChangeArrowheads="1"/>
          </p:cNvSpPr>
          <p:nvPr/>
        </p:nvSpPr>
        <p:spPr bwMode="auto">
          <a:xfrm>
            <a:off x="4623707" y="2728788"/>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spcBef>
                <a:spcPct val="0"/>
              </a:spcBef>
              <a:buClr>
                <a:srgbClr val="3E5AA8"/>
              </a:buClr>
              <a:buFontTx/>
              <a:buNone/>
            </a:pPr>
            <a:r>
              <a:rPr lang="en-GB" altLang="en-US" sz="1000" dirty="0" smtClean="0">
                <a:solidFill>
                  <a:prstClr val="black"/>
                </a:solidFill>
                <a:cs typeface="Arial" charset="0"/>
              </a:rPr>
              <a:t> To be confirmed</a:t>
            </a:r>
            <a:endParaRPr lang="en-GB" altLang="en-US" sz="1000" dirty="0">
              <a:solidFill>
                <a:prstClr val="black"/>
              </a:solidFill>
              <a:cs typeface="Arial" charset="0"/>
            </a:endParaRPr>
          </a:p>
        </p:txBody>
      </p:sp>
      <p:sp>
        <p:nvSpPr>
          <p:cNvPr id="12" name="AutoShape 19"/>
          <p:cNvSpPr>
            <a:spLocks noChangeArrowheads="1"/>
          </p:cNvSpPr>
          <p:nvPr/>
        </p:nvSpPr>
        <p:spPr bwMode="auto">
          <a:xfrm>
            <a:off x="4615532" y="3616201"/>
            <a:ext cx="4348956"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Cons</a:t>
            </a:r>
            <a:endParaRPr lang="en-GB" altLang="en-US" sz="1200" b="1" dirty="0">
              <a:solidFill>
                <a:prstClr val="white"/>
              </a:solidFill>
              <a:cs typeface="Arial" charset="0"/>
            </a:endParaRPr>
          </a:p>
        </p:txBody>
      </p:sp>
      <p:sp>
        <p:nvSpPr>
          <p:cNvPr id="13" name="AutoShape 20"/>
          <p:cNvSpPr>
            <a:spLocks noChangeArrowheads="1"/>
          </p:cNvSpPr>
          <p:nvPr/>
        </p:nvSpPr>
        <p:spPr bwMode="auto">
          <a:xfrm>
            <a:off x="4615532" y="3998788"/>
            <a:ext cx="4348956" cy="1021233"/>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Clr>
                <a:srgbClr val="3E5AA8"/>
              </a:buClr>
              <a:buFontTx/>
              <a:buNone/>
            </a:pPr>
            <a:r>
              <a:rPr lang="en-GB" altLang="en-US" sz="1000" dirty="0" smtClean="0">
                <a:solidFill>
                  <a:prstClr val="black"/>
                </a:solidFill>
                <a:cs typeface="Arial" charset="0"/>
              </a:rPr>
              <a:t>To be confirmed</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High Level Solution</a:t>
            </a:r>
            <a:endParaRPr lang="en-GB" altLang="en-US" sz="1200" b="1" dirty="0">
              <a:solidFill>
                <a:prstClr val="white"/>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rgbClr val="3E5AA8"/>
              </a:buClr>
              <a:buFontTx/>
              <a:buNone/>
            </a:pPr>
            <a:r>
              <a:rPr lang="en-GB" altLang="en-US" sz="1000" dirty="0" smtClean="0">
                <a:solidFill>
                  <a:prstClr val="black"/>
                </a:solidFill>
                <a:cs typeface="Arial" charset="0"/>
              </a:rPr>
              <a:t>For inclusion of any other suggestions for Request for Data governance </a:t>
            </a:r>
            <a:endParaRPr lang="en-GB" altLang="en-US" sz="1000" dirty="0">
              <a:solidFill>
                <a:prstClr val="black"/>
              </a:solidFill>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Pros</a:t>
            </a:r>
            <a:endParaRPr lang="en-GB" altLang="en-US" sz="1200" b="1" dirty="0">
              <a:solidFill>
                <a:prstClr val="white"/>
              </a:solidFill>
              <a:cs typeface="Arial" charset="0"/>
            </a:endParaRPr>
          </a:p>
        </p:txBody>
      </p:sp>
      <p:sp>
        <p:nvSpPr>
          <p:cNvPr id="17" name="AutoShape 16"/>
          <p:cNvSpPr>
            <a:spLocks noChangeArrowheads="1"/>
          </p:cNvSpPr>
          <p:nvPr/>
        </p:nvSpPr>
        <p:spPr bwMode="auto">
          <a:xfrm>
            <a:off x="179512" y="3998788"/>
            <a:ext cx="4287373" cy="1021234"/>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endParaRPr lang="en-GB" altLang="en-US" sz="1000" dirty="0" smtClean="0">
              <a:solidFill>
                <a:prstClr val="black"/>
              </a:solidFill>
              <a:cs typeface="Arial" charset="0"/>
            </a:endParaRPr>
          </a:p>
          <a:p>
            <a:pPr>
              <a:spcBef>
                <a:spcPct val="0"/>
              </a:spcBef>
              <a:buFontTx/>
              <a:buNone/>
            </a:pPr>
            <a:r>
              <a:rPr lang="en-GB" altLang="en-US" sz="1000" dirty="0" smtClean="0">
                <a:solidFill>
                  <a:prstClr val="black"/>
                </a:solidFill>
                <a:cs typeface="Arial" charset="0"/>
              </a:rPr>
              <a:t>To be confirmed</a:t>
            </a:r>
            <a:endParaRPr lang="en-GB" altLang="en-US" sz="1000" dirty="0">
              <a:solidFill>
                <a:prstClr val="black"/>
              </a:solidFill>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Impact on DSC Change Governance </a:t>
            </a:r>
            <a:endParaRPr lang="en-GB" altLang="en-US" sz="1200" b="1" dirty="0">
              <a:solidFill>
                <a:prstClr val="white"/>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spcBef>
                <a:spcPct val="0"/>
              </a:spcBef>
              <a:buClr>
                <a:srgbClr val="3E5AA8"/>
              </a:buClr>
              <a:buFontTx/>
              <a:buNone/>
            </a:pPr>
            <a:r>
              <a:rPr lang="en-GB" altLang="en-US" sz="1000" dirty="0" smtClean="0">
                <a:solidFill>
                  <a:prstClr val="black"/>
                </a:solidFill>
                <a:cs typeface="Arial" charset="0"/>
              </a:rPr>
              <a:t>To be confirmed</a:t>
            </a:r>
            <a:endParaRPr lang="en-GB" altLang="en-US" sz="1000" dirty="0">
              <a:solidFill>
                <a:prstClr val="black"/>
              </a:solidFill>
              <a:cs typeface="Arial" charset="0"/>
            </a:endParaRPr>
          </a:p>
        </p:txBody>
      </p:sp>
      <p:sp>
        <p:nvSpPr>
          <p:cNvPr id="18" name="TextBox 17"/>
          <p:cNvSpPr txBox="1"/>
          <p:nvPr/>
        </p:nvSpPr>
        <p:spPr>
          <a:xfrm rot="20140658">
            <a:off x="1360041" y="2045314"/>
            <a:ext cx="5604420" cy="646331"/>
          </a:xfrm>
          <a:prstGeom prst="rect">
            <a:avLst/>
          </a:prstGeom>
          <a:solidFill>
            <a:schemeClr val="bg1"/>
          </a:solidFill>
        </p:spPr>
        <p:txBody>
          <a:bodyPr wrap="square" rtlCol="0">
            <a:spAutoFit/>
          </a:bodyPr>
          <a:lstStyle/>
          <a:p>
            <a:r>
              <a:rPr lang="en-GB" dirty="0" smtClean="0">
                <a:solidFill>
                  <a:srgbClr val="FF0000"/>
                </a:solidFill>
              </a:rPr>
              <a:t>No further options suggested by DSC Governance review group – 9 May 2019</a:t>
            </a:r>
            <a:endParaRPr lang="en-GB" dirty="0">
              <a:solidFill>
                <a:srgbClr val="FF0000"/>
              </a:solidFill>
            </a:endParaRPr>
          </a:p>
        </p:txBody>
      </p:sp>
    </p:spTree>
    <p:extLst>
      <p:ext uri="{BB962C8B-B14F-4D97-AF65-F5344CB8AC3E}">
        <p14:creationId xmlns:p14="http://schemas.microsoft.com/office/powerpoint/2010/main" val="1622085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Indicative minimum delivery  timescales</a:t>
            </a:r>
            <a:endParaRPr lang="en-GB" dirty="0"/>
          </a:p>
        </p:txBody>
      </p:sp>
      <p:sp>
        <p:nvSpPr>
          <p:cNvPr id="3" name="TextBox 2"/>
          <p:cNvSpPr txBox="1"/>
          <p:nvPr/>
        </p:nvSpPr>
        <p:spPr>
          <a:xfrm>
            <a:off x="755576" y="3905009"/>
            <a:ext cx="8064896" cy="1908215"/>
          </a:xfrm>
          <a:prstGeom prst="rect">
            <a:avLst/>
          </a:prstGeom>
          <a:noFill/>
        </p:spPr>
        <p:txBody>
          <a:bodyPr wrap="square" rtlCol="0">
            <a:spAutoFit/>
          </a:bodyPr>
          <a:lstStyle/>
          <a:p>
            <a:r>
              <a:rPr lang="en-GB" sz="1000" dirty="0">
                <a:solidFill>
                  <a:prstClr val="black"/>
                </a:solidFill>
              </a:rPr>
              <a:t>Assumptions made:</a:t>
            </a:r>
          </a:p>
          <a:p>
            <a:pPr marL="285750" indent="-285750">
              <a:buFont typeface="Arial" panose="020B0604020202020204" pitchFamily="34" charset="0"/>
              <a:buChar char="•"/>
            </a:pPr>
            <a:r>
              <a:rPr lang="en-GB" sz="1000" dirty="0">
                <a:solidFill>
                  <a:prstClr val="black"/>
                </a:solidFill>
              </a:rPr>
              <a:t>Initial Review – 10 working days </a:t>
            </a:r>
          </a:p>
          <a:p>
            <a:pPr marL="285750" indent="-285750">
              <a:buFont typeface="Arial" panose="020B0604020202020204" pitchFamily="34" charset="0"/>
              <a:buChar char="•"/>
            </a:pPr>
            <a:r>
              <a:rPr lang="en-GB" sz="1000" dirty="0">
                <a:solidFill>
                  <a:prstClr val="black"/>
                </a:solidFill>
              </a:rPr>
              <a:t>Capture stage – 10 working days</a:t>
            </a:r>
          </a:p>
          <a:p>
            <a:pPr marL="285750" indent="-285750">
              <a:buFont typeface="Arial" panose="020B0604020202020204" pitchFamily="34" charset="0"/>
              <a:buChar char="•"/>
            </a:pPr>
            <a:r>
              <a:rPr lang="en-GB" sz="1000" dirty="0">
                <a:solidFill>
                  <a:prstClr val="black"/>
                </a:solidFill>
              </a:rPr>
              <a:t>Solution review/ Design Change pack – 10 working days</a:t>
            </a:r>
          </a:p>
          <a:p>
            <a:pPr marL="285750" indent="-285750">
              <a:buFont typeface="Arial" panose="020B0604020202020204" pitchFamily="34" charset="0"/>
              <a:buChar char="•"/>
            </a:pPr>
            <a:r>
              <a:rPr lang="en-GB" sz="1000" dirty="0">
                <a:solidFill>
                  <a:prstClr val="black"/>
                </a:solidFill>
              </a:rPr>
              <a:t>No EQR required</a:t>
            </a:r>
          </a:p>
          <a:p>
            <a:pPr marL="285750" indent="-285750">
              <a:buFont typeface="Arial" panose="020B0604020202020204" pitchFamily="34" charset="0"/>
              <a:buChar char="•"/>
            </a:pPr>
            <a:r>
              <a:rPr lang="en-GB" sz="1000" dirty="0">
                <a:solidFill>
                  <a:prstClr val="black"/>
                </a:solidFill>
              </a:rPr>
              <a:t>Can be implemented outside Major/Minor Release in 10 working days following BER approval</a:t>
            </a:r>
          </a:p>
          <a:p>
            <a:pPr marL="285750" indent="-285750">
              <a:buFont typeface="Arial" panose="020B0604020202020204" pitchFamily="34" charset="0"/>
              <a:buChar char="•"/>
            </a:pPr>
            <a:r>
              <a:rPr lang="en-GB" sz="1000" dirty="0" err="1">
                <a:solidFill>
                  <a:prstClr val="black"/>
                </a:solidFill>
              </a:rPr>
              <a:t>ChMC</a:t>
            </a:r>
            <a:r>
              <a:rPr lang="en-GB" sz="1000" dirty="0">
                <a:solidFill>
                  <a:prstClr val="black"/>
                </a:solidFill>
              </a:rPr>
              <a:t> – held monthly/ DSG held every 2 weeks </a:t>
            </a:r>
          </a:p>
          <a:p>
            <a:pPr marL="285750" indent="-285750">
              <a:buFont typeface="Arial" panose="020B0604020202020204" pitchFamily="34" charset="0"/>
              <a:buChar char="•"/>
            </a:pPr>
            <a:endParaRPr lang="en-GB" sz="1200"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p:txBody>
      </p:sp>
      <p:graphicFrame>
        <p:nvGraphicFramePr>
          <p:cNvPr id="4" name="Diagram 3"/>
          <p:cNvGraphicFramePr/>
          <p:nvPr>
            <p:extLst>
              <p:ext uri="{D42A27DB-BD31-4B8C-83A1-F6EECF244321}">
                <p14:modId xmlns:p14="http://schemas.microsoft.com/office/powerpoint/2010/main" val="3112467646"/>
              </p:ext>
            </p:extLst>
          </p:nvPr>
        </p:nvGraphicFramePr>
        <p:xfrm>
          <a:off x="467543" y="411510"/>
          <a:ext cx="715643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483768" y="699542"/>
            <a:ext cx="140071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prstClr val="white"/>
                </a:solidFill>
              </a:rPr>
              <a:t>Pre-Capture</a:t>
            </a:r>
            <a:endParaRPr lang="en-GB" sz="1600" dirty="0">
              <a:solidFill>
                <a:prstClr val="white"/>
              </a:solidFill>
            </a:endParaRPr>
          </a:p>
        </p:txBody>
      </p:sp>
      <p:sp>
        <p:nvSpPr>
          <p:cNvPr id="6" name="Rectangle 5"/>
          <p:cNvSpPr/>
          <p:nvPr/>
        </p:nvSpPr>
        <p:spPr>
          <a:xfrm>
            <a:off x="4185353" y="699542"/>
            <a:ext cx="140071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prstClr val="white"/>
                </a:solidFill>
              </a:rPr>
              <a:t>Capture</a:t>
            </a:r>
            <a:endParaRPr lang="en-GB" sz="1600" dirty="0">
              <a:solidFill>
                <a:prstClr val="white"/>
              </a:solidFill>
            </a:endParaRPr>
          </a:p>
        </p:txBody>
      </p:sp>
      <p:sp>
        <p:nvSpPr>
          <p:cNvPr id="7" name="Rectangle 6"/>
          <p:cNvSpPr/>
          <p:nvPr/>
        </p:nvSpPr>
        <p:spPr>
          <a:xfrm>
            <a:off x="5724128" y="710315"/>
            <a:ext cx="140071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prstClr val="white"/>
                </a:solidFill>
              </a:rPr>
              <a:t>Delivery</a:t>
            </a:r>
            <a:endParaRPr lang="en-GB" sz="1600" dirty="0">
              <a:solidFill>
                <a:prstClr val="white"/>
              </a:solidFill>
            </a:endParaRPr>
          </a:p>
        </p:txBody>
      </p:sp>
      <p:sp>
        <p:nvSpPr>
          <p:cNvPr id="8" name="TextBox 7"/>
          <p:cNvSpPr txBox="1"/>
          <p:nvPr/>
        </p:nvSpPr>
        <p:spPr>
          <a:xfrm>
            <a:off x="7740352" y="926339"/>
            <a:ext cx="1080120" cy="923330"/>
          </a:xfrm>
          <a:prstGeom prst="rect">
            <a:avLst/>
          </a:prstGeom>
          <a:noFill/>
        </p:spPr>
        <p:txBody>
          <a:bodyPr wrap="square" rtlCol="0">
            <a:spAutoFit/>
          </a:bodyPr>
          <a:lstStyle/>
          <a:p>
            <a:pPr algn="ctr"/>
            <a:r>
              <a:rPr lang="en-GB" dirty="0">
                <a:solidFill>
                  <a:srgbClr val="FF0000"/>
                </a:solidFill>
              </a:rPr>
              <a:t>120</a:t>
            </a:r>
          </a:p>
          <a:p>
            <a:pPr algn="ctr"/>
            <a:r>
              <a:rPr lang="en-GB" dirty="0">
                <a:solidFill>
                  <a:srgbClr val="FF0000"/>
                </a:solidFill>
              </a:rPr>
              <a:t>working days</a:t>
            </a:r>
            <a:endParaRPr lang="en-GB" dirty="0">
              <a:solidFill>
                <a:srgbClr val="FF0000"/>
              </a:solidFill>
            </a:endParaRPr>
          </a:p>
        </p:txBody>
      </p:sp>
      <p:sp>
        <p:nvSpPr>
          <p:cNvPr id="9" name="TextBox 8"/>
          <p:cNvSpPr txBox="1"/>
          <p:nvPr/>
        </p:nvSpPr>
        <p:spPr>
          <a:xfrm>
            <a:off x="7740352" y="1995686"/>
            <a:ext cx="1080120" cy="923330"/>
          </a:xfrm>
          <a:prstGeom prst="rect">
            <a:avLst/>
          </a:prstGeom>
          <a:noFill/>
        </p:spPr>
        <p:txBody>
          <a:bodyPr wrap="square" rtlCol="0">
            <a:spAutoFit/>
          </a:bodyPr>
          <a:lstStyle/>
          <a:p>
            <a:pPr algn="ctr"/>
            <a:r>
              <a:rPr lang="en-GB" dirty="0">
                <a:solidFill>
                  <a:srgbClr val="00B050"/>
                </a:solidFill>
              </a:rPr>
              <a:t>4</a:t>
            </a:r>
            <a:r>
              <a:rPr lang="en-GB" dirty="0">
                <a:solidFill>
                  <a:srgbClr val="00B050"/>
                </a:solidFill>
              </a:rPr>
              <a:t>5</a:t>
            </a:r>
          </a:p>
          <a:p>
            <a:pPr algn="ctr"/>
            <a:r>
              <a:rPr lang="en-GB" dirty="0">
                <a:solidFill>
                  <a:srgbClr val="00B050"/>
                </a:solidFill>
              </a:rPr>
              <a:t>working days</a:t>
            </a:r>
            <a:endParaRPr lang="en-GB" dirty="0">
              <a:solidFill>
                <a:srgbClr val="00B050"/>
              </a:solidFill>
            </a:endParaRPr>
          </a:p>
        </p:txBody>
      </p:sp>
      <p:sp>
        <p:nvSpPr>
          <p:cNvPr id="10" name="TextBox 9"/>
          <p:cNvSpPr txBox="1"/>
          <p:nvPr/>
        </p:nvSpPr>
        <p:spPr>
          <a:xfrm>
            <a:off x="7769590" y="2981679"/>
            <a:ext cx="1080120" cy="923330"/>
          </a:xfrm>
          <a:prstGeom prst="rect">
            <a:avLst/>
          </a:prstGeom>
          <a:noFill/>
        </p:spPr>
        <p:txBody>
          <a:bodyPr wrap="square" rtlCol="0">
            <a:spAutoFit/>
          </a:bodyPr>
          <a:lstStyle/>
          <a:p>
            <a:pPr algn="ctr"/>
            <a:r>
              <a:rPr lang="en-GB" dirty="0">
                <a:solidFill>
                  <a:srgbClr val="FFC000"/>
                </a:solidFill>
              </a:rPr>
              <a:t>69</a:t>
            </a:r>
          </a:p>
          <a:p>
            <a:pPr algn="ctr"/>
            <a:r>
              <a:rPr lang="en-GB" dirty="0">
                <a:solidFill>
                  <a:srgbClr val="FFC000"/>
                </a:solidFill>
              </a:rPr>
              <a:t>working days</a:t>
            </a:r>
            <a:endParaRPr lang="en-GB" dirty="0">
              <a:solidFill>
                <a:srgbClr val="FFC000"/>
              </a:solidFill>
            </a:endParaRPr>
          </a:p>
        </p:txBody>
      </p:sp>
      <p:sp>
        <p:nvSpPr>
          <p:cNvPr id="11" name="TextBox 10"/>
          <p:cNvSpPr txBox="1"/>
          <p:nvPr/>
        </p:nvSpPr>
        <p:spPr>
          <a:xfrm rot="20140658">
            <a:off x="2815102" y="1417907"/>
            <a:ext cx="3308896" cy="923330"/>
          </a:xfrm>
          <a:prstGeom prst="rect">
            <a:avLst/>
          </a:prstGeom>
          <a:solidFill>
            <a:schemeClr val="bg1"/>
          </a:solidFill>
        </p:spPr>
        <p:txBody>
          <a:bodyPr wrap="square" rtlCol="0">
            <a:spAutoFit/>
          </a:bodyPr>
          <a:lstStyle/>
          <a:p>
            <a:r>
              <a:rPr lang="en-GB" dirty="0" smtClean="0">
                <a:solidFill>
                  <a:srgbClr val="FF0000"/>
                </a:solidFill>
              </a:rPr>
              <a:t>Options not recommended by DSC Governance review group – 9 May 2019</a:t>
            </a:r>
            <a:endParaRPr lang="en-GB" dirty="0">
              <a:solidFill>
                <a:srgbClr val="FF0000"/>
              </a:solidFill>
            </a:endParaRPr>
          </a:p>
        </p:txBody>
      </p:sp>
    </p:spTree>
    <p:extLst>
      <p:ext uri="{BB962C8B-B14F-4D97-AF65-F5344CB8AC3E}">
        <p14:creationId xmlns:p14="http://schemas.microsoft.com/office/powerpoint/2010/main" val="1137176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Introduction</a:t>
            </a:r>
            <a:endParaRPr lang="en-GB" dirty="0"/>
          </a:p>
        </p:txBody>
      </p:sp>
      <p:sp>
        <p:nvSpPr>
          <p:cNvPr id="5" name="Content Placeholder 4"/>
          <p:cNvSpPr>
            <a:spLocks noGrp="1"/>
          </p:cNvSpPr>
          <p:nvPr>
            <p:ph idx="1"/>
          </p:nvPr>
        </p:nvSpPr>
        <p:spPr>
          <a:xfrm>
            <a:off x="457200" y="771550"/>
            <a:ext cx="8229600" cy="3960440"/>
          </a:xfrm>
        </p:spPr>
        <p:txBody>
          <a:bodyPr>
            <a:normAutofit fontScale="92500" lnSpcReduction="20000"/>
          </a:bodyPr>
          <a:lstStyle/>
          <a:p>
            <a:r>
              <a:rPr lang="en-GB" dirty="0" smtClean="0"/>
              <a:t>Options for Request for Data Change Proposal process presented at DSC Governance review group on 9</a:t>
            </a:r>
            <a:r>
              <a:rPr lang="en-GB" baseline="30000" dirty="0" smtClean="0"/>
              <a:t>th</a:t>
            </a:r>
            <a:r>
              <a:rPr lang="en-GB" dirty="0" smtClean="0"/>
              <a:t> May 2019</a:t>
            </a:r>
          </a:p>
          <a:p>
            <a:endParaRPr lang="en-GB" dirty="0" smtClean="0"/>
          </a:p>
          <a:p>
            <a:r>
              <a:rPr lang="en-GB" dirty="0" smtClean="0"/>
              <a:t>After review it was decided to recommend Option 3 with the addition of an Initial Review Change pack to run alongside Capture stage to enable DSC Customers to review change requirements</a:t>
            </a:r>
          </a:p>
          <a:p>
            <a:endParaRPr lang="en-GB" dirty="0" smtClean="0"/>
          </a:p>
          <a:p>
            <a:r>
              <a:rPr lang="en-GB" dirty="0" smtClean="0"/>
              <a:t>To be presented for approval at DSC Change Management committee.</a:t>
            </a:r>
            <a:endParaRPr lang="en-GB" dirty="0"/>
          </a:p>
        </p:txBody>
      </p:sp>
    </p:spTree>
    <p:extLst>
      <p:ext uri="{BB962C8B-B14F-4D97-AF65-F5344CB8AC3E}">
        <p14:creationId xmlns:p14="http://schemas.microsoft.com/office/powerpoint/2010/main" val="2306284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Definition of ‘Request for Data’</a:t>
            </a:r>
            <a:endParaRPr lang="en-GB" dirty="0"/>
          </a:p>
        </p:txBody>
      </p:sp>
      <p:sp>
        <p:nvSpPr>
          <p:cNvPr id="3" name="Content Placeholder 2"/>
          <p:cNvSpPr>
            <a:spLocks noGrp="1"/>
          </p:cNvSpPr>
          <p:nvPr>
            <p:ph idx="1"/>
          </p:nvPr>
        </p:nvSpPr>
        <p:spPr>
          <a:xfrm>
            <a:off x="467544" y="915566"/>
            <a:ext cx="3816424" cy="3672408"/>
          </a:xfrm>
          <a:ln w="38100" cap="rnd" cmpd="thickThin">
            <a:solidFill>
              <a:srgbClr val="00B050"/>
            </a:solidFill>
            <a:round/>
          </a:ln>
          <a:effectLst>
            <a:softEdge rad="127000"/>
          </a:effectLst>
          <a:scene3d>
            <a:camera prst="orthographicFront"/>
            <a:lightRig rig="threePt" dir="t"/>
          </a:scene3d>
          <a:sp3d>
            <a:bevelT/>
          </a:sp3d>
        </p:spPr>
        <p:txBody>
          <a:bodyPr>
            <a:normAutofit/>
          </a:bodyPr>
          <a:lstStyle/>
          <a:p>
            <a:pPr marL="0" indent="0">
              <a:buNone/>
            </a:pPr>
            <a:r>
              <a:rPr lang="en-GB" sz="2000" dirty="0" smtClean="0">
                <a:latin typeface="+mn-lt"/>
              </a:rPr>
              <a:t>A Request for Data is:</a:t>
            </a:r>
          </a:p>
          <a:p>
            <a:r>
              <a:rPr lang="en-GB" sz="2000" dirty="0" smtClean="0">
                <a:latin typeface="+mn-lt"/>
              </a:rPr>
              <a:t>Change Proposal requesting creation or updates to  report(s) for one or more customer class</a:t>
            </a:r>
          </a:p>
          <a:p>
            <a:endParaRPr lang="en-GB" sz="2000" dirty="0" smtClean="0">
              <a:latin typeface="+mn-lt"/>
            </a:endParaRPr>
          </a:p>
          <a:p>
            <a:r>
              <a:rPr lang="en-GB" sz="2000" dirty="0" smtClean="0">
                <a:latin typeface="+mn-lt"/>
              </a:rPr>
              <a:t>Change proposal requesting access to data where there is no functional change needed</a:t>
            </a:r>
          </a:p>
          <a:p>
            <a:endParaRPr lang="en-GB" sz="2300" dirty="0" smtClean="0">
              <a:latin typeface="+mn-lt"/>
            </a:endParaRPr>
          </a:p>
          <a:p>
            <a:endParaRPr lang="en-GB" dirty="0" smtClean="0"/>
          </a:p>
          <a:p>
            <a:endParaRPr lang="en-GB" dirty="0"/>
          </a:p>
        </p:txBody>
      </p:sp>
      <p:sp>
        <p:nvSpPr>
          <p:cNvPr id="4" name="Content Placeholder 2"/>
          <p:cNvSpPr txBox="1">
            <a:spLocks/>
          </p:cNvSpPr>
          <p:nvPr/>
        </p:nvSpPr>
        <p:spPr>
          <a:xfrm>
            <a:off x="4788024" y="915566"/>
            <a:ext cx="3816424" cy="3672408"/>
          </a:xfrm>
          <a:prstGeom prst="rect">
            <a:avLst/>
          </a:prstGeom>
          <a:ln w="38100" cap="rnd" cmpd="thickThin">
            <a:solidFill>
              <a:schemeClr val="accent2">
                <a:lumMod val="75000"/>
              </a:schemeClr>
            </a:solidFill>
            <a:round/>
          </a:ln>
          <a:effectLst>
            <a:softEdge rad="127000"/>
          </a:effectLst>
          <a:scene3d>
            <a:camera prst="orthographicFront"/>
            <a:lightRig rig="threePt" dir="t"/>
          </a:scene3d>
          <a:sp3d>
            <a:bevelT/>
          </a:sp3d>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latin typeface="+mn-lt"/>
              </a:rPr>
              <a:t>A Request for Data is not:</a:t>
            </a:r>
          </a:p>
          <a:p>
            <a:r>
              <a:rPr lang="en-GB" sz="2000" dirty="0" smtClean="0">
                <a:latin typeface="+mn-lt"/>
              </a:rPr>
              <a:t>A Request for Data Change Proposal must not impact on Customer systems or processes</a:t>
            </a:r>
          </a:p>
          <a:p>
            <a:endParaRPr lang="en-GB" sz="2000" dirty="0" smtClean="0">
              <a:latin typeface="+mn-lt"/>
            </a:endParaRPr>
          </a:p>
          <a:p>
            <a:r>
              <a:rPr lang="en-GB" sz="2000" dirty="0" smtClean="0">
                <a:latin typeface="+mn-lt"/>
              </a:rPr>
              <a:t>The solution for a  Request for Data must not be a functional change to CDSP systems including to SAP BW</a:t>
            </a:r>
          </a:p>
          <a:p>
            <a:endParaRPr lang="en-GB" dirty="0" smtClean="0"/>
          </a:p>
          <a:p>
            <a:endParaRPr lang="en-GB" dirty="0"/>
          </a:p>
        </p:txBody>
      </p:sp>
    </p:spTree>
    <p:extLst>
      <p:ext uri="{BB962C8B-B14F-4D97-AF65-F5344CB8AC3E}">
        <p14:creationId xmlns:p14="http://schemas.microsoft.com/office/powerpoint/2010/main" val="3157991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Governance Options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436345991"/>
              </p:ext>
            </p:extLst>
          </p:nvPr>
        </p:nvGraphicFramePr>
        <p:xfrm>
          <a:off x="467544" y="2427734"/>
          <a:ext cx="8345978" cy="2376264"/>
        </p:xfrm>
        <a:graphic>
          <a:graphicData uri="http://schemas.openxmlformats.org/drawingml/2006/table">
            <a:tbl>
              <a:tblPr firstRow="1" bandRow="1">
                <a:tableStyleId>{E8B1032C-EA38-4F05-BA0D-38AFFFC7BED3}</a:tableStyleId>
              </a:tblPr>
              <a:tblGrid>
                <a:gridCol w="8345978"/>
              </a:tblGrid>
              <a:tr h="33528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040984">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Diagram 4"/>
          <p:cNvGraphicFramePr/>
          <p:nvPr>
            <p:extLst>
              <p:ext uri="{D42A27DB-BD31-4B8C-83A1-F6EECF244321}">
                <p14:modId xmlns:p14="http://schemas.microsoft.com/office/powerpoint/2010/main" val="1848786847"/>
              </p:ext>
            </p:extLst>
          </p:nvPr>
        </p:nvGraphicFramePr>
        <p:xfrm>
          <a:off x="1115616" y="2715766"/>
          <a:ext cx="7416824"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337925495"/>
              </p:ext>
            </p:extLst>
          </p:nvPr>
        </p:nvGraphicFramePr>
        <p:xfrm>
          <a:off x="499410" y="2715766"/>
          <a:ext cx="544198" cy="21602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76327169"/>
              </p:ext>
            </p:extLst>
          </p:nvPr>
        </p:nvGraphicFramePr>
        <p:xfrm>
          <a:off x="474494" y="699542"/>
          <a:ext cx="8345978" cy="1339560"/>
        </p:xfrm>
        <a:graphic>
          <a:graphicData uri="http://schemas.openxmlformats.org/drawingml/2006/table">
            <a:tbl>
              <a:tblPr firstRow="1" bandRow="1">
                <a:tableStyleId>{E8B1032C-EA38-4F05-BA0D-38AFFFC7BED3}</a:tableStyleId>
              </a:tblPr>
              <a:tblGrid>
                <a:gridCol w="8345978"/>
              </a:tblGrid>
              <a:tr h="288000">
                <a:tc>
                  <a:txBody>
                    <a:bodyPr/>
                    <a:lstStyle/>
                    <a:p>
                      <a:pPr algn="l"/>
                      <a:r>
                        <a:rPr lang="en-US" sz="1200" b="1" kern="1200" dirty="0" smtClean="0">
                          <a:solidFill>
                            <a:schemeClr val="accent1"/>
                          </a:solidFill>
                          <a:latin typeface="+mn-lt"/>
                          <a:ea typeface="+mn-ea"/>
                          <a:cs typeface="+mn-cs"/>
                        </a:rPr>
                        <a:t>Problem</a:t>
                      </a:r>
                      <a:r>
                        <a:rPr lang="en-US" sz="1200" b="1" kern="1200" baseline="0" dirty="0" smtClean="0">
                          <a:solidFill>
                            <a:schemeClr val="accent1"/>
                          </a:solidFill>
                          <a:latin typeface="+mn-lt"/>
                          <a:ea typeface="+mn-ea"/>
                          <a:cs typeface="+mn-cs"/>
                        </a:rPr>
                        <a:t> Statement</a:t>
                      </a:r>
                      <a:endParaRPr lang="en-US" sz="1200" b="1" kern="1200" dirty="0" smtClean="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015105">
                <a:tc>
                  <a:txBody>
                    <a:bodyPr/>
                    <a:lstStyle/>
                    <a:p>
                      <a:r>
                        <a:rPr lang="en-US" sz="1050" b="0" kern="1200" dirty="0" smtClean="0">
                          <a:solidFill>
                            <a:schemeClr val="tx1"/>
                          </a:solidFill>
                          <a:latin typeface="+mn-lt"/>
                          <a:ea typeface="+mn-ea"/>
                          <a:cs typeface="+mn-cs"/>
                        </a:rPr>
                        <a:t>The current DSC Change</a:t>
                      </a:r>
                      <a:r>
                        <a:rPr lang="en-US" sz="1050" b="0" kern="1200" baseline="0" dirty="0" smtClean="0">
                          <a:solidFill>
                            <a:schemeClr val="tx1"/>
                          </a:solidFill>
                          <a:latin typeface="+mn-lt"/>
                          <a:ea typeface="+mn-ea"/>
                          <a:cs typeface="+mn-cs"/>
                        </a:rPr>
                        <a:t> process, including the capture stage,  can take several months to progress a Change Proposal through approved governance.  This is appropriate for functional changes to UK Link and other Xoserve systems but does not allow for timely delivery of smaller non-functional changes such as Requests for Data. For example whilst progressing XRN4686 SMART Metering report through the end to end change process and required governance steps it was noted that the report could have actually been ready for delivery at the point of solution optioning during Capture stage with the remaining governance steps ultimately delaying delivery. </a:t>
                      </a:r>
                      <a:endParaRPr lang="en-US" sz="1050" b="0" kern="1200" dirty="0" smtClean="0">
                        <a:solidFill>
                          <a:schemeClr val="tx1"/>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57203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1 – Do nothing</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Risks</a:t>
            </a:r>
            <a:endParaRPr lang="en-GB" altLang="en-US" sz="1200" b="1" dirty="0">
              <a:solidFill>
                <a:prstClr val="white"/>
              </a:solidFill>
              <a:cs typeface="Arial" charset="0"/>
            </a:endParaRPr>
          </a:p>
        </p:txBody>
      </p:sp>
      <p:sp>
        <p:nvSpPr>
          <p:cNvPr id="9" name="AutoShape 12"/>
          <p:cNvSpPr>
            <a:spLocks noChangeArrowheads="1"/>
          </p:cNvSpPr>
          <p:nvPr/>
        </p:nvSpPr>
        <p:spPr bwMode="auto">
          <a:xfrm>
            <a:off x="4615532" y="4023296"/>
            <a:ext cx="4204940" cy="857583"/>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spcBef>
                <a:spcPct val="0"/>
              </a:spcBef>
              <a:buClr>
                <a:srgbClr val="3E5AA8"/>
              </a:buClr>
              <a:buFontTx/>
              <a:buNone/>
            </a:pPr>
            <a:r>
              <a:rPr lang="en-GB" altLang="en-US" sz="1000" dirty="0" smtClean="0">
                <a:solidFill>
                  <a:prstClr val="black"/>
                </a:solidFill>
                <a:cs typeface="Arial" charset="0"/>
              </a:rPr>
              <a:t>No changes to current ways of working.</a:t>
            </a:r>
            <a:endParaRPr lang="en-GB" altLang="en-US" sz="1000" dirty="0">
              <a:solidFill>
                <a:prstClr val="black"/>
              </a:solidFill>
              <a:cs typeface="Arial" charset="0"/>
            </a:endParaRPr>
          </a:p>
        </p:txBody>
      </p:sp>
      <p:sp>
        <p:nvSpPr>
          <p:cNvPr id="12" name="AutoShape 19"/>
          <p:cNvSpPr>
            <a:spLocks noChangeArrowheads="1"/>
          </p:cNvSpPr>
          <p:nvPr/>
        </p:nvSpPr>
        <p:spPr bwMode="auto">
          <a:xfrm>
            <a:off x="4615532" y="3616201"/>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Cons</a:t>
            </a:r>
            <a:endParaRPr lang="en-GB" altLang="en-US" sz="1200" b="1" dirty="0">
              <a:solidFill>
                <a:prstClr val="white"/>
              </a:solidFill>
              <a:cs typeface="Arial" charset="0"/>
            </a:endParaRPr>
          </a:p>
        </p:txBody>
      </p:sp>
      <p:sp>
        <p:nvSpPr>
          <p:cNvPr id="13" name="AutoShape 20"/>
          <p:cNvSpPr>
            <a:spLocks noChangeArrowheads="1"/>
          </p:cNvSpPr>
          <p:nvPr/>
        </p:nvSpPr>
        <p:spPr bwMode="auto">
          <a:xfrm>
            <a:off x="4623707" y="2701802"/>
            <a:ext cx="4196764" cy="847726"/>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Clr>
                <a:srgbClr val="3E5AA8"/>
              </a:buClr>
              <a:buFontTx/>
              <a:buNone/>
            </a:pPr>
            <a:r>
              <a:rPr lang="en-GB" altLang="en-US" sz="1000" dirty="0" smtClean="0">
                <a:solidFill>
                  <a:prstClr val="black"/>
                </a:solidFill>
                <a:cs typeface="Arial" charset="0"/>
              </a:rPr>
              <a:t>Request for Data changes won’t be delivered as efficiently as they could be due to the delays in taking the Change Proposals through full DSC Change Governance. </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High Level Solution</a:t>
            </a:r>
            <a:endParaRPr lang="en-GB" altLang="en-US" sz="1200" b="1" dirty="0">
              <a:solidFill>
                <a:prstClr val="white"/>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rgbClr val="3E5AA8"/>
              </a:buClr>
              <a:buFontTx/>
              <a:buNone/>
            </a:pPr>
            <a:r>
              <a:rPr lang="en-GB" altLang="en-US" sz="1000" dirty="0" smtClean="0">
                <a:solidFill>
                  <a:prstClr val="black"/>
                </a:solidFill>
                <a:cs typeface="Arial" charset="0"/>
              </a:rPr>
              <a:t>To keep current DSC Change Management arrangements for Request for Data Change proposals.</a:t>
            </a:r>
            <a:endParaRPr lang="en-GB" altLang="en-US" sz="1000" dirty="0">
              <a:solidFill>
                <a:prstClr val="black"/>
              </a:solidFill>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Pros		</a:t>
            </a:r>
            <a:endParaRPr lang="en-GB" altLang="en-US" sz="1200" b="1" dirty="0">
              <a:solidFill>
                <a:prstClr val="white"/>
              </a:solidFill>
              <a:cs typeface="Arial" charset="0"/>
            </a:endParaRPr>
          </a:p>
        </p:txBody>
      </p:sp>
      <p:sp>
        <p:nvSpPr>
          <p:cNvPr id="17" name="AutoShape 16"/>
          <p:cNvSpPr>
            <a:spLocks noChangeArrowheads="1"/>
          </p:cNvSpPr>
          <p:nvPr/>
        </p:nvSpPr>
        <p:spPr bwMode="auto">
          <a:xfrm>
            <a:off x="179512" y="3998788"/>
            <a:ext cx="4287373" cy="88209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000" dirty="0">
                <a:solidFill>
                  <a:prstClr val="black"/>
                </a:solidFill>
                <a:cs typeface="Arial" charset="0"/>
              </a:rPr>
              <a:t>Won’t need to amend current change management processes. </a:t>
            </a:r>
          </a:p>
          <a:p>
            <a:pPr>
              <a:spcBef>
                <a:spcPct val="0"/>
              </a:spcBef>
              <a:buFontTx/>
              <a:buNone/>
            </a:pPr>
            <a:r>
              <a:rPr lang="en-GB" altLang="en-US" sz="1000" dirty="0">
                <a:solidFill>
                  <a:prstClr val="black"/>
                </a:solidFill>
                <a:cs typeface="Arial" charset="0"/>
              </a:rPr>
              <a:t>No changes needed to templates or documentation</a:t>
            </a:r>
            <a:r>
              <a:rPr lang="en-GB" altLang="en-US" sz="1000" dirty="0" smtClean="0">
                <a:solidFill>
                  <a:prstClr val="black"/>
                </a:solidFill>
                <a:cs typeface="Arial" charset="0"/>
              </a:rPr>
              <a:t>.</a:t>
            </a:r>
          </a:p>
          <a:p>
            <a:pPr>
              <a:spcBef>
                <a:spcPct val="0"/>
              </a:spcBef>
              <a:buFontTx/>
              <a:buNone/>
            </a:pPr>
            <a:endParaRPr lang="en-GB" altLang="en-US" sz="1000" dirty="0">
              <a:solidFill>
                <a:prstClr val="black"/>
              </a:solidFill>
              <a:cs typeface="Arial" charset="0"/>
            </a:endParaRPr>
          </a:p>
          <a:p>
            <a:pPr>
              <a:spcBef>
                <a:spcPct val="0"/>
              </a:spcBef>
              <a:buFontTx/>
              <a:buNone/>
            </a:pPr>
            <a:r>
              <a:rPr lang="en-GB" altLang="en-US" sz="1000" dirty="0" smtClean="0">
                <a:solidFill>
                  <a:prstClr val="black"/>
                </a:solidFill>
                <a:cs typeface="Arial" charset="0"/>
              </a:rPr>
              <a:t> </a:t>
            </a:r>
            <a:endParaRPr lang="en-GB" altLang="en-US" sz="1000" dirty="0">
              <a:solidFill>
                <a:prstClr val="black"/>
              </a:solidFill>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Impact on DSC Change Governance </a:t>
            </a:r>
            <a:endParaRPr lang="en-GB" altLang="en-US" sz="1200" b="1" dirty="0">
              <a:solidFill>
                <a:prstClr val="white"/>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spcBef>
                <a:spcPct val="0"/>
              </a:spcBef>
              <a:buClr>
                <a:srgbClr val="3E5AA8"/>
              </a:buClr>
              <a:buFontTx/>
              <a:buNone/>
            </a:pPr>
            <a:r>
              <a:rPr lang="en-GB" altLang="en-US" sz="1000" dirty="0" smtClean="0">
                <a:solidFill>
                  <a:prstClr val="black"/>
                </a:solidFill>
                <a:cs typeface="Arial" charset="0"/>
              </a:rPr>
              <a:t>No impact to DSC Change Governance.</a:t>
            </a:r>
            <a:endParaRPr lang="en-GB" altLang="en-US" sz="1000" dirty="0">
              <a:solidFill>
                <a:prstClr val="black"/>
              </a:solidFill>
              <a:cs typeface="Arial" charset="0"/>
            </a:endParaRPr>
          </a:p>
        </p:txBody>
      </p:sp>
      <p:sp>
        <p:nvSpPr>
          <p:cNvPr id="2" name="TextBox 1"/>
          <p:cNvSpPr txBox="1"/>
          <p:nvPr/>
        </p:nvSpPr>
        <p:spPr>
          <a:xfrm rot="20140658">
            <a:off x="1360041" y="2045314"/>
            <a:ext cx="5604420" cy="646331"/>
          </a:xfrm>
          <a:prstGeom prst="rect">
            <a:avLst/>
          </a:prstGeom>
          <a:solidFill>
            <a:schemeClr val="bg1"/>
          </a:solidFill>
        </p:spPr>
        <p:txBody>
          <a:bodyPr wrap="square" rtlCol="0">
            <a:spAutoFit/>
          </a:bodyPr>
          <a:lstStyle/>
          <a:p>
            <a:r>
              <a:rPr lang="en-GB" dirty="0" smtClean="0">
                <a:solidFill>
                  <a:srgbClr val="FF0000"/>
                </a:solidFill>
              </a:rPr>
              <a:t>Option not recommended by DSC Governance review group – 9 May 2019</a:t>
            </a:r>
            <a:endParaRPr lang="en-GB" dirty="0">
              <a:solidFill>
                <a:srgbClr val="FF0000"/>
              </a:solidFill>
            </a:endParaRPr>
          </a:p>
        </p:txBody>
      </p:sp>
    </p:spTree>
    <p:extLst>
      <p:ext uri="{BB962C8B-B14F-4D97-AF65-F5344CB8AC3E}">
        <p14:creationId xmlns:p14="http://schemas.microsoft.com/office/powerpoint/2010/main" val="672531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64554"/>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2 – Minimal Governance</a:t>
            </a:r>
            <a:endParaRPr lang="en-GB" dirty="0">
              <a:ea typeface="ＭＳ Ｐゴシック" charset="0"/>
            </a:endParaRPr>
          </a:p>
        </p:txBody>
      </p:sp>
      <p:sp>
        <p:nvSpPr>
          <p:cNvPr id="8" name="AutoShape 11"/>
          <p:cNvSpPr>
            <a:spLocks noChangeArrowheads="1"/>
          </p:cNvSpPr>
          <p:nvPr/>
        </p:nvSpPr>
        <p:spPr bwMode="auto">
          <a:xfrm>
            <a:off x="4623707" y="2571750"/>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Risks</a:t>
            </a:r>
            <a:endParaRPr lang="en-GB" altLang="en-US" sz="1200" b="1" dirty="0">
              <a:solidFill>
                <a:prstClr val="white"/>
              </a:solidFill>
              <a:cs typeface="Arial" charset="0"/>
            </a:endParaRPr>
          </a:p>
        </p:txBody>
      </p:sp>
      <p:sp>
        <p:nvSpPr>
          <p:cNvPr id="9" name="AutoShape 12"/>
          <p:cNvSpPr>
            <a:spLocks noChangeArrowheads="1"/>
          </p:cNvSpPr>
          <p:nvPr/>
        </p:nvSpPr>
        <p:spPr bwMode="auto">
          <a:xfrm>
            <a:off x="4623707" y="2944812"/>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rgbClr val="3E5AA8"/>
              </a:buClr>
              <a:buFont typeface="+mj-lt"/>
              <a:buAutoNum type="arabicPeriod"/>
            </a:pPr>
            <a:r>
              <a:rPr lang="en-GB" altLang="en-US" sz="900" dirty="0" smtClean="0">
                <a:solidFill>
                  <a:prstClr val="black"/>
                </a:solidFill>
                <a:cs typeface="Arial" charset="0"/>
              </a:rPr>
              <a:t>Fast track Request for Data Governance may prevent alternative solution being considered</a:t>
            </a:r>
          </a:p>
          <a:p>
            <a:pPr marL="228600" indent="-228600">
              <a:spcBef>
                <a:spcPct val="0"/>
              </a:spcBef>
              <a:buClr>
                <a:srgbClr val="3E5AA8"/>
              </a:buClr>
              <a:buFont typeface="+mj-lt"/>
              <a:buAutoNum type="arabicPeriod"/>
            </a:pPr>
            <a:r>
              <a:rPr lang="en-GB" altLang="en-US" sz="900" dirty="0" smtClean="0">
                <a:solidFill>
                  <a:prstClr val="black"/>
                </a:solidFill>
                <a:cs typeface="Arial" charset="0"/>
              </a:rPr>
              <a:t>Changes may be marked as Request for Data to attempt to override standard change governance</a:t>
            </a:r>
            <a:endParaRPr lang="en-GB" altLang="en-US" sz="900" dirty="0">
              <a:solidFill>
                <a:prstClr val="black"/>
              </a:solidFill>
              <a:cs typeface="Arial" charset="0"/>
            </a:endParaRPr>
          </a:p>
        </p:txBody>
      </p:sp>
      <p:sp>
        <p:nvSpPr>
          <p:cNvPr id="12" name="AutoShape 19"/>
          <p:cNvSpPr>
            <a:spLocks noChangeArrowheads="1"/>
          </p:cNvSpPr>
          <p:nvPr/>
        </p:nvSpPr>
        <p:spPr bwMode="auto">
          <a:xfrm>
            <a:off x="4615532" y="3832225"/>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Cons</a:t>
            </a:r>
            <a:endParaRPr lang="en-GB" altLang="en-US" sz="1200" b="1" dirty="0">
              <a:solidFill>
                <a:prstClr val="white"/>
              </a:solidFill>
              <a:cs typeface="Arial" charset="0"/>
            </a:endParaRPr>
          </a:p>
        </p:txBody>
      </p:sp>
      <p:sp>
        <p:nvSpPr>
          <p:cNvPr id="13" name="AutoShape 20"/>
          <p:cNvSpPr>
            <a:spLocks noChangeArrowheads="1"/>
          </p:cNvSpPr>
          <p:nvPr/>
        </p:nvSpPr>
        <p:spPr bwMode="auto">
          <a:xfrm>
            <a:off x="4615532" y="4214813"/>
            <a:ext cx="4204939" cy="733201"/>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rgbClr val="3E5AA8"/>
              </a:buClr>
              <a:buFont typeface="+mj-lt"/>
              <a:buAutoNum type="arabicPeriod"/>
            </a:pPr>
            <a:r>
              <a:rPr lang="en-GB" altLang="en-US" sz="900" dirty="0" smtClean="0">
                <a:solidFill>
                  <a:prstClr val="black"/>
                </a:solidFill>
                <a:cs typeface="Arial" charset="0"/>
              </a:rPr>
              <a:t>New ways of working being introduced to support Fast Track Governance which may feel onerous to </a:t>
            </a:r>
            <a:r>
              <a:rPr lang="en-GB" altLang="en-US" sz="900" dirty="0" err="1" smtClean="0">
                <a:solidFill>
                  <a:prstClr val="black"/>
                </a:solidFill>
                <a:cs typeface="Arial" charset="0"/>
              </a:rPr>
              <a:t>ChMC</a:t>
            </a:r>
            <a:endParaRPr lang="en-GB" altLang="en-US" sz="900" dirty="0" smtClean="0">
              <a:solidFill>
                <a:prstClr val="black"/>
              </a:solidFill>
              <a:cs typeface="Arial" charset="0"/>
            </a:endParaRPr>
          </a:p>
          <a:p>
            <a:pPr marL="228600" indent="-228600">
              <a:spcBef>
                <a:spcPct val="0"/>
              </a:spcBef>
              <a:buClr>
                <a:srgbClr val="3E5AA8"/>
              </a:buClr>
              <a:buFont typeface="+mj-lt"/>
              <a:buAutoNum type="arabicPeriod"/>
            </a:pPr>
            <a:r>
              <a:rPr lang="en-GB" altLang="en-US" sz="900" dirty="0" smtClean="0">
                <a:solidFill>
                  <a:prstClr val="black"/>
                </a:solidFill>
                <a:cs typeface="Arial" charset="0"/>
              </a:rPr>
              <a:t>Introduction of new governance process that needs to run alongside existing change governance – impact on CDSP and Joint Office resources</a:t>
            </a:r>
          </a:p>
        </p:txBody>
      </p:sp>
      <p:sp>
        <p:nvSpPr>
          <p:cNvPr id="14" name="AutoShape 3"/>
          <p:cNvSpPr>
            <a:spLocks noChangeArrowheads="1"/>
          </p:cNvSpPr>
          <p:nvPr/>
        </p:nvSpPr>
        <p:spPr bwMode="auto">
          <a:xfrm>
            <a:off x="195263" y="555526"/>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High Level Solution</a:t>
            </a:r>
            <a:endParaRPr lang="en-GB" altLang="en-US" sz="1200" b="1" dirty="0">
              <a:solidFill>
                <a:prstClr val="white"/>
              </a:solidFill>
              <a:cs typeface="Arial" charset="0"/>
            </a:endParaRPr>
          </a:p>
        </p:txBody>
      </p:sp>
      <p:sp>
        <p:nvSpPr>
          <p:cNvPr id="15" name="AutoShape 23"/>
          <p:cNvSpPr>
            <a:spLocks noChangeArrowheads="1"/>
          </p:cNvSpPr>
          <p:nvPr/>
        </p:nvSpPr>
        <p:spPr bwMode="auto">
          <a:xfrm>
            <a:off x="195262" y="915566"/>
            <a:ext cx="8625209" cy="1656184"/>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buClr>
                <a:srgbClr val="3E5AA8"/>
              </a:buClr>
              <a:buFont typeface="+mj-lt"/>
              <a:buAutoNum type="arabicPeriod"/>
            </a:pPr>
            <a:r>
              <a:rPr lang="en-GB" altLang="en-US" sz="900" dirty="0" smtClean="0">
                <a:solidFill>
                  <a:prstClr val="black"/>
                </a:solidFill>
                <a:cs typeface="Arial" charset="0"/>
              </a:rPr>
              <a:t>Request for Data </a:t>
            </a:r>
            <a:r>
              <a:rPr lang="en-GB" altLang="en-US" sz="900" dirty="0">
                <a:solidFill>
                  <a:prstClr val="black"/>
                </a:solidFill>
                <a:cs typeface="Arial" charset="0"/>
              </a:rPr>
              <a:t>(RFD) Change  proposal </a:t>
            </a:r>
            <a:r>
              <a:rPr lang="en-GB" altLang="en-US" sz="900" dirty="0" smtClean="0">
                <a:solidFill>
                  <a:prstClr val="black"/>
                </a:solidFill>
                <a:cs typeface="Arial" charset="0"/>
              </a:rPr>
              <a:t>raised – indicator on template selected.  No initial review period. </a:t>
            </a:r>
            <a:r>
              <a:rPr lang="en-GB" altLang="en-US" sz="900" dirty="0">
                <a:solidFill>
                  <a:prstClr val="black"/>
                </a:solidFill>
                <a:cs typeface="Arial" charset="0"/>
              </a:rPr>
              <a:t> </a:t>
            </a:r>
            <a:r>
              <a:rPr lang="en-GB" altLang="en-US" sz="900" dirty="0" smtClean="0">
                <a:solidFill>
                  <a:prstClr val="black"/>
                </a:solidFill>
                <a:cs typeface="Arial" charset="0"/>
              </a:rPr>
              <a:t>Initial vote for approval/ reject by Change Management committee offline via email or 10 minute extra </a:t>
            </a:r>
            <a:r>
              <a:rPr lang="en-GB" altLang="en-US" sz="900" dirty="0" err="1" smtClean="0">
                <a:solidFill>
                  <a:prstClr val="black"/>
                </a:solidFill>
                <a:cs typeface="Arial" charset="0"/>
              </a:rPr>
              <a:t>ChMC</a:t>
            </a:r>
            <a:r>
              <a:rPr lang="en-GB" altLang="en-US" sz="900" dirty="0" smtClean="0">
                <a:solidFill>
                  <a:prstClr val="black"/>
                </a:solidFill>
                <a:cs typeface="Arial" charset="0"/>
              </a:rPr>
              <a:t> approval WebEx if more than 1 week to next formal meeting. </a:t>
            </a:r>
          </a:p>
          <a:p>
            <a:pPr marL="228600" indent="-228600">
              <a:buClr>
                <a:srgbClr val="3E5AA8"/>
              </a:buClr>
              <a:buFont typeface="+mj-lt"/>
              <a:buAutoNum type="arabicPeriod"/>
            </a:pPr>
            <a:r>
              <a:rPr lang="en-GB" altLang="en-US" sz="900" dirty="0" smtClean="0">
                <a:solidFill>
                  <a:prstClr val="black"/>
                </a:solidFill>
                <a:cs typeface="Arial" charset="0"/>
              </a:rPr>
              <a:t>Change goes into Capture stage where requirements are ratified by Change proposer and next DSG meeting before going into Solution Options.</a:t>
            </a:r>
          </a:p>
          <a:p>
            <a:pPr marL="228600" indent="-228600">
              <a:buClr>
                <a:srgbClr val="3E5AA8"/>
              </a:buClr>
              <a:buFont typeface="+mj-lt"/>
              <a:buAutoNum type="arabicPeriod"/>
            </a:pPr>
            <a:r>
              <a:rPr lang="en-GB" altLang="en-US" sz="900" dirty="0" smtClean="0">
                <a:solidFill>
                  <a:prstClr val="black"/>
                </a:solidFill>
                <a:cs typeface="Arial" charset="0"/>
              </a:rPr>
              <a:t>At Solution Option stage  Request for Data Solution to be ratified – if not needs to return to </a:t>
            </a:r>
            <a:r>
              <a:rPr lang="en-GB" altLang="en-US" sz="900" dirty="0" err="1" smtClean="0">
                <a:solidFill>
                  <a:prstClr val="black"/>
                </a:solidFill>
                <a:cs typeface="Arial" charset="0"/>
              </a:rPr>
              <a:t>ChMC</a:t>
            </a:r>
            <a:r>
              <a:rPr lang="en-GB" altLang="en-US" sz="900" dirty="0" smtClean="0">
                <a:solidFill>
                  <a:prstClr val="black"/>
                </a:solidFill>
                <a:cs typeface="Arial" charset="0"/>
              </a:rPr>
              <a:t>. There should be only 1 solution option for RFD change</a:t>
            </a:r>
          </a:p>
          <a:p>
            <a:pPr marL="228600" indent="-228600">
              <a:buClr>
                <a:srgbClr val="3E5AA8"/>
              </a:buClr>
              <a:buFont typeface="+mj-lt"/>
              <a:buAutoNum type="arabicPeriod"/>
            </a:pPr>
            <a:r>
              <a:rPr lang="en-GB" altLang="en-US" sz="900" dirty="0" smtClean="0">
                <a:solidFill>
                  <a:prstClr val="black"/>
                </a:solidFill>
                <a:cs typeface="Arial" charset="0"/>
              </a:rPr>
              <a:t>Ad Hoc Solution Option / Design Change pack  combined,  including proposed implementation, and issued for responses – 10 working days</a:t>
            </a:r>
          </a:p>
          <a:p>
            <a:pPr marL="228600" indent="-228600">
              <a:buClr>
                <a:srgbClr val="3E5AA8"/>
              </a:buClr>
              <a:buFont typeface="+mj-lt"/>
              <a:buAutoNum type="arabicPeriod"/>
            </a:pPr>
            <a:r>
              <a:rPr lang="en-GB" altLang="en-US" sz="900" dirty="0" smtClean="0">
                <a:solidFill>
                  <a:prstClr val="black"/>
                </a:solidFill>
                <a:cs typeface="Arial" charset="0"/>
              </a:rPr>
              <a:t>Responses to Change pack along with BER issued for Approval by </a:t>
            </a:r>
            <a:r>
              <a:rPr lang="en-GB" altLang="en-US" sz="900" dirty="0" err="1" smtClean="0">
                <a:solidFill>
                  <a:prstClr val="black"/>
                </a:solidFill>
                <a:cs typeface="Arial" charset="0"/>
              </a:rPr>
              <a:t>ChMC</a:t>
            </a:r>
            <a:r>
              <a:rPr lang="en-GB" altLang="en-US" sz="900" dirty="0" smtClean="0">
                <a:solidFill>
                  <a:prstClr val="black"/>
                </a:solidFill>
                <a:cs typeface="Arial" charset="0"/>
              </a:rPr>
              <a:t> – offline or 10 mins WebEx if more than 1 week to next meeting</a:t>
            </a:r>
          </a:p>
          <a:p>
            <a:pPr marL="228600" indent="-228600">
              <a:buClr>
                <a:srgbClr val="3E5AA8"/>
              </a:buClr>
              <a:buFont typeface="+mj-lt"/>
              <a:buAutoNum type="arabicPeriod"/>
            </a:pPr>
            <a:r>
              <a:rPr lang="en-GB" altLang="en-US" sz="900" dirty="0" smtClean="0">
                <a:solidFill>
                  <a:prstClr val="black"/>
                </a:solidFill>
                <a:cs typeface="Arial" charset="0"/>
              </a:rPr>
              <a:t>Note: BER will only be needed for funding approval when systems changes needed for delivery of the change. </a:t>
            </a:r>
            <a:r>
              <a:rPr lang="en-GB" altLang="en-US" sz="900" dirty="0">
                <a:solidFill>
                  <a:prstClr val="black"/>
                </a:solidFill>
                <a:cs typeface="Arial" charset="0"/>
              </a:rPr>
              <a:t>Could </a:t>
            </a:r>
            <a:r>
              <a:rPr lang="en-GB" altLang="en-US" sz="900" dirty="0" err="1">
                <a:solidFill>
                  <a:prstClr val="black"/>
                </a:solidFill>
                <a:cs typeface="Arial" charset="0"/>
              </a:rPr>
              <a:t>ChMC</a:t>
            </a:r>
            <a:r>
              <a:rPr lang="en-GB" altLang="en-US" sz="900" dirty="0">
                <a:solidFill>
                  <a:prstClr val="black"/>
                </a:solidFill>
                <a:cs typeface="Arial" charset="0"/>
              </a:rPr>
              <a:t> </a:t>
            </a:r>
            <a:r>
              <a:rPr lang="en-GB" altLang="en-US" sz="900" dirty="0" smtClean="0">
                <a:solidFill>
                  <a:prstClr val="black"/>
                </a:solidFill>
                <a:cs typeface="Arial" charset="0"/>
              </a:rPr>
              <a:t>approvals be </a:t>
            </a:r>
            <a:r>
              <a:rPr lang="en-GB" altLang="en-US" sz="900" dirty="0">
                <a:solidFill>
                  <a:prstClr val="black"/>
                </a:solidFill>
                <a:cs typeface="Arial" charset="0"/>
              </a:rPr>
              <a:t>provided retrospectively in Requests for Data Changes that are zero </a:t>
            </a:r>
            <a:r>
              <a:rPr lang="en-GB" altLang="en-US" sz="900" dirty="0" smtClean="0">
                <a:solidFill>
                  <a:prstClr val="black"/>
                </a:solidFill>
                <a:cs typeface="Arial" charset="0"/>
              </a:rPr>
              <a:t>funded?</a:t>
            </a:r>
            <a:endParaRPr lang="en-GB" altLang="en-US" sz="900" dirty="0">
              <a:solidFill>
                <a:prstClr val="black"/>
              </a:solidFill>
              <a:cs typeface="Arial" charset="0"/>
            </a:endParaRPr>
          </a:p>
          <a:p>
            <a:pPr marL="228600" indent="-228600">
              <a:buClr>
                <a:srgbClr val="3E5AA8"/>
              </a:buClr>
              <a:buFont typeface="+mj-lt"/>
              <a:buAutoNum type="arabicPeriod"/>
            </a:pPr>
            <a:r>
              <a:rPr lang="en-GB" altLang="en-US" sz="900" dirty="0" smtClean="0">
                <a:solidFill>
                  <a:prstClr val="black"/>
                </a:solidFill>
                <a:cs typeface="Arial" charset="0"/>
              </a:rPr>
              <a:t>Change implemented as per agreed implementation.</a:t>
            </a:r>
          </a:p>
          <a:p>
            <a:pPr marL="228600" indent="-228600">
              <a:buClr>
                <a:srgbClr val="3E5AA8"/>
              </a:buClr>
              <a:buFont typeface="+mj-lt"/>
              <a:buAutoNum type="arabicPeriod"/>
            </a:pPr>
            <a:r>
              <a:rPr lang="en-GB" altLang="en-US" sz="900" dirty="0" smtClean="0">
                <a:solidFill>
                  <a:prstClr val="black"/>
                </a:solidFill>
                <a:cs typeface="Arial" charset="0"/>
              </a:rPr>
              <a:t>NB: 5 days notice for Ad hoc  </a:t>
            </a:r>
            <a:r>
              <a:rPr lang="en-GB" altLang="en-US" sz="900" dirty="0" err="1" smtClean="0">
                <a:solidFill>
                  <a:prstClr val="black"/>
                </a:solidFill>
                <a:cs typeface="Arial" charset="0"/>
              </a:rPr>
              <a:t>ChMC</a:t>
            </a:r>
            <a:r>
              <a:rPr lang="en-GB" altLang="en-US" sz="900" dirty="0" smtClean="0">
                <a:solidFill>
                  <a:prstClr val="black"/>
                </a:solidFill>
                <a:cs typeface="Arial" charset="0"/>
              </a:rPr>
              <a:t> or off-line </a:t>
            </a:r>
            <a:r>
              <a:rPr lang="en-GB" altLang="en-US" sz="900" dirty="0" err="1" smtClean="0">
                <a:solidFill>
                  <a:prstClr val="black"/>
                </a:solidFill>
                <a:cs typeface="Arial" charset="0"/>
              </a:rPr>
              <a:t>ChMC</a:t>
            </a:r>
            <a:r>
              <a:rPr lang="en-GB" altLang="en-US" sz="900" dirty="0" smtClean="0">
                <a:solidFill>
                  <a:prstClr val="black"/>
                </a:solidFill>
                <a:cs typeface="Arial" charset="0"/>
              </a:rPr>
              <a:t> approval </a:t>
            </a:r>
          </a:p>
          <a:p>
            <a:pPr marL="228600" indent="-228600">
              <a:buClr>
                <a:srgbClr val="3E5AA8"/>
              </a:buClr>
              <a:buFont typeface="+mj-lt"/>
              <a:buAutoNum type="arabicPeriod"/>
            </a:pPr>
            <a:endParaRPr lang="en-GB" altLang="en-US" sz="900" dirty="0" smtClean="0">
              <a:solidFill>
                <a:prstClr val="black"/>
              </a:solidFill>
              <a:cs typeface="Arial" charset="0"/>
            </a:endParaRPr>
          </a:p>
        </p:txBody>
      </p:sp>
      <p:sp>
        <p:nvSpPr>
          <p:cNvPr id="16" name="AutoShape 15"/>
          <p:cNvSpPr>
            <a:spLocks noChangeArrowheads="1"/>
          </p:cNvSpPr>
          <p:nvPr/>
        </p:nvSpPr>
        <p:spPr bwMode="auto">
          <a:xfrm>
            <a:off x="179511" y="3832225"/>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Pros		</a:t>
            </a:r>
            <a:endParaRPr lang="en-GB" altLang="en-US" sz="1200" b="1" dirty="0">
              <a:solidFill>
                <a:prstClr val="white"/>
              </a:solidFill>
              <a:cs typeface="Arial" charset="0"/>
            </a:endParaRPr>
          </a:p>
        </p:txBody>
      </p:sp>
      <p:sp>
        <p:nvSpPr>
          <p:cNvPr id="17" name="AutoShape 16"/>
          <p:cNvSpPr>
            <a:spLocks noChangeArrowheads="1"/>
          </p:cNvSpPr>
          <p:nvPr/>
        </p:nvSpPr>
        <p:spPr bwMode="auto">
          <a:xfrm>
            <a:off x="179512" y="4214812"/>
            <a:ext cx="4287373" cy="73320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Font typeface="+mj-lt"/>
              <a:buAutoNum type="arabicPeriod"/>
            </a:pPr>
            <a:r>
              <a:rPr lang="en-GB" altLang="en-US" sz="900" dirty="0" smtClean="0">
                <a:solidFill>
                  <a:prstClr val="black"/>
                </a:solidFill>
                <a:cs typeface="Arial" charset="0"/>
              </a:rPr>
              <a:t>Enables fast track governance for delivery of simple Requests for Data change proposals </a:t>
            </a:r>
          </a:p>
          <a:p>
            <a:pPr marL="228600" indent="-228600">
              <a:spcBef>
                <a:spcPct val="0"/>
              </a:spcBef>
              <a:buFont typeface="+mj-lt"/>
              <a:buAutoNum type="arabicPeriod"/>
            </a:pPr>
            <a:r>
              <a:rPr lang="en-GB" altLang="en-US" sz="900" dirty="0" smtClean="0">
                <a:solidFill>
                  <a:prstClr val="black"/>
                </a:solidFill>
                <a:cs typeface="Arial" charset="0"/>
              </a:rPr>
              <a:t>RFD changes can be delivered in a timely fashion not being hindered by unnecessary governance steps</a:t>
            </a:r>
          </a:p>
          <a:p>
            <a:pPr marL="228600" indent="-228600">
              <a:spcBef>
                <a:spcPct val="0"/>
              </a:spcBef>
              <a:buFont typeface="+mj-lt"/>
              <a:buAutoNum type="arabicPeriod"/>
            </a:pPr>
            <a:endParaRPr lang="en-GB" altLang="en-US" sz="1000" dirty="0">
              <a:solidFill>
                <a:prstClr val="black"/>
              </a:solidFill>
              <a:cs typeface="Arial" charset="0"/>
            </a:endParaRPr>
          </a:p>
        </p:txBody>
      </p:sp>
      <p:sp>
        <p:nvSpPr>
          <p:cNvPr id="20" name="AutoShape 7"/>
          <p:cNvSpPr>
            <a:spLocks noChangeArrowheads="1"/>
          </p:cNvSpPr>
          <p:nvPr/>
        </p:nvSpPr>
        <p:spPr bwMode="auto">
          <a:xfrm>
            <a:off x="179512" y="2571750"/>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Impact on DSC Change Governance </a:t>
            </a:r>
            <a:endParaRPr lang="en-GB" altLang="en-US" sz="1200" b="1" dirty="0">
              <a:solidFill>
                <a:prstClr val="white"/>
              </a:solidFill>
              <a:cs typeface="Arial" charset="0"/>
            </a:endParaRPr>
          </a:p>
        </p:txBody>
      </p:sp>
      <p:sp>
        <p:nvSpPr>
          <p:cNvPr id="21" name="AutoShape 8"/>
          <p:cNvSpPr>
            <a:spLocks noChangeArrowheads="1"/>
          </p:cNvSpPr>
          <p:nvPr/>
        </p:nvSpPr>
        <p:spPr bwMode="auto">
          <a:xfrm>
            <a:off x="179512" y="2931791"/>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rgbClr val="3E5AA8"/>
              </a:buClr>
              <a:buFont typeface="+mj-lt"/>
              <a:buAutoNum type="arabicPeriod"/>
            </a:pPr>
            <a:r>
              <a:rPr lang="en-GB" altLang="en-US" sz="900" dirty="0" smtClean="0">
                <a:solidFill>
                  <a:prstClr val="black"/>
                </a:solidFill>
                <a:cs typeface="Arial" charset="0"/>
              </a:rPr>
              <a:t>Updates would be needed  to DSC Change Management procedures to cater for Request for Change alternative governance process and methods.</a:t>
            </a:r>
          </a:p>
          <a:p>
            <a:pPr marL="228600" indent="-228600">
              <a:spcBef>
                <a:spcPct val="0"/>
              </a:spcBef>
              <a:buClr>
                <a:srgbClr val="3E5AA8"/>
              </a:buClr>
              <a:buFont typeface="+mj-lt"/>
              <a:buAutoNum type="arabicPeriod"/>
            </a:pPr>
            <a:r>
              <a:rPr lang="en-GB" altLang="en-US" sz="900" dirty="0" smtClean="0">
                <a:solidFill>
                  <a:prstClr val="black"/>
                </a:solidFill>
                <a:cs typeface="Arial" charset="0"/>
              </a:rPr>
              <a:t>Update to Change proposal template</a:t>
            </a:r>
          </a:p>
          <a:p>
            <a:pPr marL="228600" indent="-228600">
              <a:spcBef>
                <a:spcPct val="0"/>
              </a:spcBef>
              <a:buClr>
                <a:srgbClr val="3E5AA8"/>
              </a:buClr>
              <a:buFont typeface="+mj-lt"/>
              <a:buAutoNum type="arabicPeriod"/>
            </a:pPr>
            <a:r>
              <a:rPr lang="en-GB" altLang="en-US" sz="900" dirty="0" smtClean="0">
                <a:solidFill>
                  <a:prstClr val="black"/>
                </a:solidFill>
                <a:cs typeface="Arial" charset="0"/>
              </a:rPr>
              <a:t>Introduction of new ways of working – WebEx/Off line </a:t>
            </a:r>
            <a:r>
              <a:rPr lang="en-GB" altLang="en-US" sz="900" dirty="0" err="1" smtClean="0">
                <a:solidFill>
                  <a:prstClr val="black"/>
                </a:solidFill>
                <a:cs typeface="Arial" charset="0"/>
              </a:rPr>
              <a:t>ChMC</a:t>
            </a:r>
            <a:r>
              <a:rPr lang="en-GB" altLang="en-US" sz="900" dirty="0" smtClean="0">
                <a:solidFill>
                  <a:prstClr val="black"/>
                </a:solidFill>
                <a:cs typeface="Arial" charset="0"/>
              </a:rPr>
              <a:t> </a:t>
            </a:r>
            <a:r>
              <a:rPr lang="en-GB" altLang="en-US" sz="900" dirty="0" err="1" smtClean="0">
                <a:solidFill>
                  <a:prstClr val="black"/>
                </a:solidFill>
                <a:cs typeface="Arial" charset="0"/>
              </a:rPr>
              <a:t>etc</a:t>
            </a:r>
            <a:endParaRPr lang="en-GB" altLang="en-US" sz="900" dirty="0" smtClean="0">
              <a:solidFill>
                <a:prstClr val="black"/>
              </a:solidFill>
              <a:cs typeface="Arial" charset="0"/>
            </a:endParaRPr>
          </a:p>
          <a:p>
            <a:pPr marL="228600" indent="-228600">
              <a:spcBef>
                <a:spcPct val="0"/>
              </a:spcBef>
              <a:buClr>
                <a:srgbClr val="3E5AA8"/>
              </a:buClr>
              <a:buFont typeface="+mj-lt"/>
              <a:buAutoNum type="arabicPeriod"/>
            </a:pPr>
            <a:r>
              <a:rPr lang="en-GB" altLang="en-US" sz="900" dirty="0" smtClean="0">
                <a:solidFill>
                  <a:prstClr val="black"/>
                </a:solidFill>
                <a:cs typeface="Arial" charset="0"/>
              </a:rPr>
              <a:t>Joint office availability to host extra </a:t>
            </a:r>
            <a:r>
              <a:rPr lang="en-GB" altLang="en-US" sz="900" dirty="0" err="1" smtClean="0">
                <a:solidFill>
                  <a:prstClr val="black"/>
                </a:solidFill>
                <a:cs typeface="Arial" charset="0"/>
              </a:rPr>
              <a:t>ChMC</a:t>
            </a:r>
            <a:r>
              <a:rPr lang="en-GB" altLang="en-US" sz="900" dirty="0" smtClean="0">
                <a:solidFill>
                  <a:prstClr val="black"/>
                </a:solidFill>
                <a:cs typeface="Arial" charset="0"/>
              </a:rPr>
              <a:t>  meetings</a:t>
            </a:r>
          </a:p>
          <a:p>
            <a:pPr marL="0" indent="0">
              <a:spcBef>
                <a:spcPct val="0"/>
              </a:spcBef>
              <a:buClr>
                <a:srgbClr val="3E5AA8"/>
              </a:buClr>
              <a:buFontTx/>
              <a:buNone/>
            </a:pPr>
            <a:endParaRPr lang="en-GB" altLang="en-US" sz="1000" dirty="0">
              <a:solidFill>
                <a:prstClr val="black"/>
              </a:solidFill>
              <a:cs typeface="Arial" charset="0"/>
            </a:endParaRPr>
          </a:p>
        </p:txBody>
      </p:sp>
      <p:sp>
        <p:nvSpPr>
          <p:cNvPr id="18" name="TextBox 17"/>
          <p:cNvSpPr txBox="1"/>
          <p:nvPr/>
        </p:nvSpPr>
        <p:spPr>
          <a:xfrm rot="20140658">
            <a:off x="1360041" y="2045314"/>
            <a:ext cx="5604420" cy="646331"/>
          </a:xfrm>
          <a:prstGeom prst="rect">
            <a:avLst/>
          </a:prstGeom>
          <a:solidFill>
            <a:schemeClr val="bg1"/>
          </a:solidFill>
        </p:spPr>
        <p:txBody>
          <a:bodyPr wrap="square" rtlCol="0">
            <a:spAutoFit/>
          </a:bodyPr>
          <a:lstStyle/>
          <a:p>
            <a:r>
              <a:rPr lang="en-GB" dirty="0" smtClean="0">
                <a:solidFill>
                  <a:srgbClr val="FF0000"/>
                </a:solidFill>
              </a:rPr>
              <a:t>Option not recommended by DSC Governance review group – 9 May 2019</a:t>
            </a:r>
            <a:endParaRPr lang="en-GB" dirty="0">
              <a:solidFill>
                <a:srgbClr val="FF0000"/>
              </a:solidFill>
            </a:endParaRPr>
          </a:p>
        </p:txBody>
      </p:sp>
    </p:spTree>
    <p:extLst>
      <p:ext uri="{BB962C8B-B14F-4D97-AF65-F5344CB8AC3E}">
        <p14:creationId xmlns:p14="http://schemas.microsoft.com/office/powerpoint/2010/main" val="119746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Arrow Connector 67"/>
          <p:cNvCxnSpPr>
            <a:stCxn id="61" idx="3"/>
          </p:cNvCxnSpPr>
          <p:nvPr/>
        </p:nvCxnSpPr>
        <p:spPr>
          <a:xfrm>
            <a:off x="5724128" y="2504179"/>
            <a:ext cx="648072" cy="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38350" y="51301"/>
            <a:ext cx="8229600" cy="637580"/>
          </a:xfrm>
        </p:spPr>
        <p:txBody>
          <a:bodyPr/>
          <a:lstStyle/>
          <a:p>
            <a:r>
              <a:rPr lang="en-GB" dirty="0" smtClean="0"/>
              <a:t>Option 2 – Minimal Governance</a:t>
            </a:r>
            <a:endParaRPr lang="en-GB"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ular Callout 5"/>
          <p:cNvSpPr/>
          <p:nvPr/>
        </p:nvSpPr>
        <p:spPr>
          <a:xfrm>
            <a:off x="204814" y="3109972"/>
            <a:ext cx="1087068" cy="1333986"/>
          </a:xfrm>
          <a:prstGeom prst="wedgeRectCallout">
            <a:avLst>
              <a:gd name="adj1" fmla="val 4160"/>
              <a:gd name="adj2" fmla="val -107744"/>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CP </a:t>
            </a:r>
            <a:r>
              <a:rPr lang="en-GB" sz="1000" dirty="0">
                <a:solidFill>
                  <a:prstClr val="black"/>
                </a:solidFill>
              </a:rPr>
              <a:t>s</a:t>
            </a:r>
            <a:r>
              <a:rPr lang="en-GB" sz="1000" dirty="0">
                <a:solidFill>
                  <a:prstClr val="black"/>
                </a:solidFill>
              </a:rPr>
              <a:t>ent to Xoserve for initial processing and Xoserve Reference number (XRN)</a:t>
            </a:r>
            <a:endParaRPr lang="en-GB" sz="1000" dirty="0">
              <a:solidFill>
                <a:prstClr val="black"/>
              </a:solidFill>
            </a:endParaRPr>
          </a:p>
        </p:txBody>
      </p:sp>
      <p:sp>
        <p:nvSpPr>
          <p:cNvPr id="7" name="Rectangular Callout 6"/>
          <p:cNvSpPr/>
          <p:nvPr/>
        </p:nvSpPr>
        <p:spPr>
          <a:xfrm>
            <a:off x="1253875" y="597066"/>
            <a:ext cx="1273059" cy="897478"/>
          </a:xfrm>
          <a:prstGeom prst="wedgeRectCallout">
            <a:avLst>
              <a:gd name="adj1" fmla="val -72829"/>
              <a:gd name="adj2" fmla="val -2344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Change Proposal (CP) raised with Request for Data indicator selected</a:t>
            </a:r>
            <a:endParaRPr lang="en-GB" sz="1000" dirty="0">
              <a:solidFill>
                <a:prstClr val="black"/>
              </a:solidFill>
            </a:endParaRPr>
          </a:p>
        </p:txBody>
      </p:sp>
      <p:cxnSp>
        <p:nvCxnSpPr>
          <p:cNvPr id="8" name="Straight Arrow Connector 7"/>
          <p:cNvCxnSpPr>
            <a:endCxn id="52" idx="1"/>
          </p:cNvCxnSpPr>
          <p:nvPr/>
        </p:nvCxnSpPr>
        <p:spPr>
          <a:xfrm>
            <a:off x="5691055" y="897459"/>
            <a:ext cx="1104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4484" y="183598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ular Callout 10"/>
          <p:cNvSpPr/>
          <p:nvPr/>
        </p:nvSpPr>
        <p:spPr>
          <a:xfrm>
            <a:off x="6048165" y="3208697"/>
            <a:ext cx="1428936" cy="1136536"/>
          </a:xfrm>
          <a:prstGeom prst="wedgeRectCallout">
            <a:avLst>
              <a:gd name="adj1" fmla="val 8823"/>
              <a:gd name="adj2" fmla="val -8490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If not a single RFD Solution only Change needs to return to </a:t>
            </a:r>
            <a:r>
              <a:rPr lang="en-GB" sz="1000" dirty="0" err="1">
                <a:solidFill>
                  <a:prstClr val="black"/>
                </a:solidFill>
              </a:rPr>
              <a:t>ChMC</a:t>
            </a:r>
            <a:r>
              <a:rPr lang="en-GB" sz="1000" dirty="0">
                <a:solidFill>
                  <a:prstClr val="black"/>
                </a:solidFill>
              </a:rPr>
              <a:t> and continue through standard Change Governance</a:t>
            </a:r>
            <a:endParaRPr lang="en-GB" sz="1000" dirty="0">
              <a:solidFill>
                <a:prstClr val="black"/>
              </a:solidFill>
            </a:endParaRPr>
          </a:p>
        </p:txBody>
      </p:sp>
      <p:cxnSp>
        <p:nvCxnSpPr>
          <p:cNvPr id="12" name="Straight Arrow Connector 11"/>
          <p:cNvCxnSpPr>
            <a:stCxn id="10" idx="2"/>
            <a:endCxn id="17" idx="0"/>
          </p:cNvCxnSpPr>
          <p:nvPr/>
        </p:nvCxnSpPr>
        <p:spPr>
          <a:xfrm flipH="1">
            <a:off x="2300622" y="2397956"/>
            <a:ext cx="226312" cy="8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95293" y="2505313"/>
            <a:ext cx="817397" cy="400110"/>
          </a:xfrm>
          <a:prstGeom prst="rect">
            <a:avLst/>
          </a:prstGeom>
          <a:solidFill>
            <a:srgbClr val="FFFFFF"/>
          </a:solidFill>
        </p:spPr>
        <p:txBody>
          <a:bodyPr wrap="square" rtlCol="0">
            <a:spAutoFit/>
          </a:bodyPr>
          <a:lstStyle/>
          <a:p>
            <a:r>
              <a:rPr lang="en-GB" sz="1000" dirty="0">
                <a:solidFill>
                  <a:prstClr val="black"/>
                </a:solidFill>
              </a:rPr>
              <a:t>Change Rejected</a:t>
            </a:r>
            <a:endParaRPr lang="en-GB" sz="1000" dirty="0">
              <a:solidFill>
                <a:prstClr val="black"/>
              </a:solidFill>
            </a:endParaRPr>
          </a:p>
        </p:txBody>
      </p:sp>
      <p:sp>
        <p:nvSpPr>
          <p:cNvPr id="17" name="Flowchart: Terminator 16"/>
          <p:cNvSpPr/>
          <p:nvPr/>
        </p:nvSpPr>
        <p:spPr>
          <a:xfrm>
            <a:off x="1688554" y="322665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TextBox 17"/>
          <p:cNvSpPr txBox="1"/>
          <p:nvPr/>
        </p:nvSpPr>
        <p:spPr>
          <a:xfrm>
            <a:off x="1807261" y="3309751"/>
            <a:ext cx="986722" cy="261610"/>
          </a:xfrm>
          <a:prstGeom prst="rect">
            <a:avLst/>
          </a:prstGeom>
          <a:noFill/>
        </p:spPr>
        <p:txBody>
          <a:bodyPr wrap="square" rtlCol="0">
            <a:spAutoFit/>
          </a:bodyPr>
          <a:lstStyle/>
          <a:p>
            <a:r>
              <a:rPr lang="en-GB" sz="1100" dirty="0">
                <a:solidFill>
                  <a:prstClr val="black"/>
                </a:solidFill>
              </a:rPr>
              <a:t>XRN Closed</a:t>
            </a:r>
            <a:endParaRPr lang="en-GB" sz="1100" dirty="0">
              <a:solidFill>
                <a:prstClr val="black"/>
              </a:solidFill>
            </a:endParaRPr>
          </a:p>
        </p:txBody>
      </p:sp>
      <p:pic>
        <p:nvPicPr>
          <p:cNvPr id="2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94156" y="721246"/>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Arrow Connector 20"/>
          <p:cNvCxnSpPr>
            <a:stCxn id="10" idx="3"/>
          </p:cNvCxnSpPr>
          <p:nvPr/>
        </p:nvCxnSpPr>
        <p:spPr>
          <a:xfrm flipV="1">
            <a:off x="3079384" y="1243216"/>
            <a:ext cx="390900" cy="873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93983" y="1419622"/>
            <a:ext cx="817397" cy="400110"/>
          </a:xfrm>
          <a:prstGeom prst="rect">
            <a:avLst/>
          </a:prstGeom>
          <a:solidFill>
            <a:srgbClr val="FFFFFF"/>
          </a:solidFill>
        </p:spPr>
        <p:txBody>
          <a:bodyPr wrap="square" rtlCol="0">
            <a:spAutoFit/>
          </a:bodyPr>
          <a:lstStyle/>
          <a:p>
            <a:r>
              <a:rPr lang="en-GB" sz="1000" dirty="0">
                <a:solidFill>
                  <a:prstClr val="black"/>
                </a:solidFill>
              </a:rPr>
              <a:t>Change Approved</a:t>
            </a:r>
            <a:endParaRPr lang="en-GB" sz="1000" dirty="0">
              <a:solidFill>
                <a:prstClr val="black"/>
              </a:solidFill>
            </a:endParaRPr>
          </a:p>
        </p:txBody>
      </p:sp>
      <p:sp>
        <p:nvSpPr>
          <p:cNvPr id="25" name="Rounded Rectangle 24"/>
          <p:cNvSpPr/>
          <p:nvPr/>
        </p:nvSpPr>
        <p:spPr>
          <a:xfrm>
            <a:off x="3156620" y="4098058"/>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7" name="Flowchart: Document 26"/>
          <p:cNvSpPr/>
          <p:nvPr/>
        </p:nvSpPr>
        <p:spPr>
          <a:xfrm>
            <a:off x="3470284" y="2355726"/>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8" name="TextBox 27"/>
          <p:cNvSpPr txBox="1"/>
          <p:nvPr/>
        </p:nvSpPr>
        <p:spPr>
          <a:xfrm>
            <a:off x="3413162" y="2459092"/>
            <a:ext cx="923964" cy="369332"/>
          </a:xfrm>
          <a:prstGeom prst="rect">
            <a:avLst/>
          </a:prstGeom>
          <a:noFill/>
        </p:spPr>
        <p:txBody>
          <a:bodyPr wrap="square" rtlCol="0">
            <a:spAutoFit/>
          </a:bodyPr>
          <a:lstStyle/>
          <a:p>
            <a:r>
              <a:rPr lang="en-GB" sz="900" dirty="0">
                <a:solidFill>
                  <a:prstClr val="black"/>
                </a:solidFill>
              </a:rPr>
              <a:t>Requirements statement</a:t>
            </a:r>
            <a:endParaRPr lang="en-GB" sz="900" dirty="0">
              <a:solidFill>
                <a:prstClr val="black"/>
              </a:solidFill>
            </a:endParaRPr>
          </a:p>
        </p:txBody>
      </p:sp>
      <p:sp>
        <p:nvSpPr>
          <p:cNvPr id="29" name="Round Diagonal Corner Rectangle 28"/>
          <p:cNvSpPr/>
          <p:nvPr/>
        </p:nvSpPr>
        <p:spPr>
          <a:xfrm>
            <a:off x="3399409"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0" name="TextBox 29"/>
          <p:cNvSpPr txBox="1"/>
          <p:nvPr/>
        </p:nvSpPr>
        <p:spPr>
          <a:xfrm>
            <a:off x="3327401" y="3291830"/>
            <a:ext cx="1296144" cy="369332"/>
          </a:xfrm>
          <a:prstGeom prst="rect">
            <a:avLst/>
          </a:prstGeom>
          <a:noFill/>
        </p:spPr>
        <p:txBody>
          <a:bodyPr wrap="square" rtlCol="0">
            <a:spAutoFit/>
          </a:bodyPr>
          <a:lstStyle/>
          <a:p>
            <a:r>
              <a:rPr lang="en-GB" sz="900" dirty="0">
                <a:solidFill>
                  <a:prstClr val="black"/>
                </a:solidFill>
              </a:rPr>
              <a:t>Capture session</a:t>
            </a:r>
          </a:p>
          <a:p>
            <a:r>
              <a:rPr lang="en-GB" sz="900" dirty="0">
                <a:solidFill>
                  <a:prstClr val="black"/>
                </a:solidFill>
              </a:rPr>
              <a:t>Define requirements </a:t>
            </a:r>
            <a:endParaRPr lang="en-GB" sz="900" dirty="0">
              <a:solidFill>
                <a:prstClr val="black"/>
              </a:solidFill>
            </a:endParaRPr>
          </a:p>
        </p:txBody>
      </p:sp>
      <p:sp>
        <p:nvSpPr>
          <p:cNvPr id="31" name="Flowchart: Document 30"/>
          <p:cNvSpPr/>
          <p:nvPr/>
        </p:nvSpPr>
        <p:spPr>
          <a:xfrm>
            <a:off x="3370925" y="4227934"/>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3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9992" y="4133056"/>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ound Diagonal Corner Rectangle 32"/>
          <p:cNvSpPr/>
          <p:nvPr/>
        </p:nvSpPr>
        <p:spPr>
          <a:xfrm>
            <a:off x="4716016"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TextBox 33"/>
          <p:cNvSpPr txBox="1"/>
          <p:nvPr/>
        </p:nvSpPr>
        <p:spPr>
          <a:xfrm>
            <a:off x="4749595" y="3255890"/>
            <a:ext cx="1296144" cy="369332"/>
          </a:xfrm>
          <a:prstGeom prst="rect">
            <a:avLst/>
          </a:prstGeom>
          <a:noFill/>
        </p:spPr>
        <p:txBody>
          <a:bodyPr wrap="square" rtlCol="0">
            <a:spAutoFit/>
          </a:bodyPr>
          <a:lstStyle/>
          <a:p>
            <a:r>
              <a:rPr lang="en-GB" sz="900" dirty="0">
                <a:solidFill>
                  <a:prstClr val="black"/>
                </a:solidFill>
              </a:rPr>
              <a:t>Capture session</a:t>
            </a:r>
          </a:p>
          <a:p>
            <a:r>
              <a:rPr lang="en-GB" sz="900" dirty="0">
                <a:solidFill>
                  <a:prstClr val="black"/>
                </a:solidFill>
              </a:rPr>
              <a:t>Solution Options</a:t>
            </a:r>
            <a:endParaRPr lang="en-GB" sz="900" dirty="0">
              <a:solidFill>
                <a:prstClr val="black"/>
              </a:solidFill>
            </a:endParaRPr>
          </a:p>
        </p:txBody>
      </p:sp>
      <p:cxnSp>
        <p:nvCxnSpPr>
          <p:cNvPr id="35" name="Straight Arrow Connector 34"/>
          <p:cNvCxnSpPr/>
          <p:nvPr/>
        </p:nvCxnSpPr>
        <p:spPr>
          <a:xfrm flipH="1">
            <a:off x="3874312" y="1662223"/>
            <a:ext cx="10018" cy="694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2"/>
            <a:endCxn id="29" idx="3"/>
          </p:cNvCxnSpPr>
          <p:nvPr/>
        </p:nvCxnSpPr>
        <p:spPr>
          <a:xfrm>
            <a:off x="3884330" y="2893706"/>
            <a:ext cx="91143" cy="326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1"/>
          </p:cNvCxnSpPr>
          <p:nvPr/>
        </p:nvCxnSpPr>
        <p:spPr>
          <a:xfrm flipH="1">
            <a:off x="3954070" y="3692520"/>
            <a:ext cx="21403" cy="405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60004" y="4299942"/>
            <a:ext cx="923964" cy="369332"/>
          </a:xfrm>
          <a:prstGeom prst="rect">
            <a:avLst/>
          </a:prstGeom>
          <a:noFill/>
        </p:spPr>
        <p:txBody>
          <a:bodyPr wrap="square" rtlCol="0">
            <a:spAutoFit/>
          </a:bodyPr>
          <a:lstStyle/>
          <a:p>
            <a:r>
              <a:rPr lang="en-GB" sz="900" dirty="0">
                <a:solidFill>
                  <a:prstClr val="black"/>
                </a:solidFill>
              </a:rPr>
              <a:t>Requirements ratified</a:t>
            </a:r>
            <a:endParaRPr lang="en-GB" sz="900" dirty="0">
              <a:solidFill>
                <a:prstClr val="black"/>
              </a:solidFill>
            </a:endParaRPr>
          </a:p>
        </p:txBody>
      </p:sp>
      <p:cxnSp>
        <p:nvCxnSpPr>
          <p:cNvPr id="39" name="Straight Arrow Connector 38"/>
          <p:cNvCxnSpPr/>
          <p:nvPr/>
        </p:nvCxnSpPr>
        <p:spPr>
          <a:xfrm flipV="1">
            <a:off x="5148064" y="3692521"/>
            <a:ext cx="0" cy="405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ular Callout 42"/>
          <p:cNvSpPr/>
          <p:nvPr/>
        </p:nvSpPr>
        <p:spPr>
          <a:xfrm>
            <a:off x="1413659" y="4165218"/>
            <a:ext cx="1584706" cy="782796"/>
          </a:xfrm>
          <a:prstGeom prst="wedgeRectCallout">
            <a:avLst>
              <a:gd name="adj1" fmla="val 57928"/>
              <a:gd name="adj2" fmla="val -11255"/>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Requirements ratified with CP’s proposer and/or by next  DSC Delivery Sub Group (DSG)*</a:t>
            </a:r>
            <a:endParaRPr lang="en-GB" sz="1000" dirty="0">
              <a:solidFill>
                <a:prstClr val="black"/>
              </a:solidFill>
            </a:endParaRPr>
          </a:p>
        </p:txBody>
      </p:sp>
      <p:sp>
        <p:nvSpPr>
          <p:cNvPr id="56" name="TextBox 55"/>
          <p:cNvSpPr txBox="1"/>
          <p:nvPr/>
        </p:nvSpPr>
        <p:spPr>
          <a:xfrm>
            <a:off x="317732" y="4931386"/>
            <a:ext cx="6180548" cy="246221"/>
          </a:xfrm>
          <a:prstGeom prst="rect">
            <a:avLst/>
          </a:prstGeom>
          <a:noFill/>
        </p:spPr>
        <p:txBody>
          <a:bodyPr wrap="square" rtlCol="0">
            <a:spAutoFit/>
          </a:bodyPr>
          <a:lstStyle/>
          <a:p>
            <a:r>
              <a:rPr lang="en-GB" sz="1000" dirty="0">
                <a:solidFill>
                  <a:prstClr val="black"/>
                </a:solidFill>
              </a:rPr>
              <a:t>* </a:t>
            </a:r>
            <a:r>
              <a:rPr lang="en-GB" sz="1000" dirty="0">
                <a:solidFill>
                  <a:prstClr val="black"/>
                </a:solidFill>
              </a:rPr>
              <a:t>M</a:t>
            </a:r>
            <a:r>
              <a:rPr lang="en-GB" sz="1000" dirty="0">
                <a:solidFill>
                  <a:prstClr val="black"/>
                </a:solidFill>
              </a:rPr>
              <a:t>ay be presented/discussed at alternate groups e.g. PAC, UIG Workgroup </a:t>
            </a:r>
            <a:endParaRPr lang="en-GB" sz="1000" dirty="0">
              <a:solidFill>
                <a:prstClr val="black"/>
              </a:solidFill>
            </a:endParaRPr>
          </a:p>
        </p:txBody>
      </p:sp>
      <p:cxnSp>
        <p:nvCxnSpPr>
          <p:cNvPr id="59" name="Straight Arrow Connector 58"/>
          <p:cNvCxnSpPr/>
          <p:nvPr/>
        </p:nvCxnSpPr>
        <p:spPr>
          <a:xfrm flipV="1">
            <a:off x="5292080" y="2893706"/>
            <a:ext cx="0" cy="326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Diamond 59"/>
          <p:cNvSpPr/>
          <p:nvPr/>
        </p:nvSpPr>
        <p:spPr>
          <a:xfrm>
            <a:off x="4957709" y="2139702"/>
            <a:ext cx="712501" cy="719668"/>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1" name="TextBox 60"/>
          <p:cNvSpPr txBox="1"/>
          <p:nvPr/>
        </p:nvSpPr>
        <p:spPr>
          <a:xfrm>
            <a:off x="5058033" y="2273346"/>
            <a:ext cx="666095" cy="461665"/>
          </a:xfrm>
          <a:prstGeom prst="rect">
            <a:avLst/>
          </a:prstGeom>
          <a:noFill/>
        </p:spPr>
        <p:txBody>
          <a:bodyPr wrap="square" rtlCol="0">
            <a:spAutoFit/>
          </a:bodyPr>
          <a:lstStyle/>
          <a:p>
            <a:r>
              <a:rPr lang="en-GB" sz="800" dirty="0">
                <a:solidFill>
                  <a:prstClr val="black"/>
                </a:solidFill>
              </a:rPr>
              <a:t>RFD Solution only</a:t>
            </a:r>
            <a:endParaRPr lang="en-GB" sz="800" dirty="0">
              <a:solidFill>
                <a:prstClr val="black"/>
              </a:solidFill>
            </a:endParaRPr>
          </a:p>
        </p:txBody>
      </p:sp>
      <p:cxnSp>
        <p:nvCxnSpPr>
          <p:cNvPr id="62" name="Straight Arrow Connector 61"/>
          <p:cNvCxnSpPr/>
          <p:nvPr/>
        </p:nvCxnSpPr>
        <p:spPr>
          <a:xfrm flipV="1">
            <a:off x="5333786" y="1393016"/>
            <a:ext cx="0" cy="732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148064" y="1662223"/>
            <a:ext cx="542991" cy="246221"/>
          </a:xfrm>
          <a:prstGeom prst="rect">
            <a:avLst/>
          </a:prstGeom>
          <a:solidFill>
            <a:srgbClr val="FFFFFF"/>
          </a:solidFill>
        </p:spPr>
        <p:txBody>
          <a:bodyPr wrap="square" rtlCol="0">
            <a:spAutoFit/>
          </a:bodyPr>
          <a:lstStyle/>
          <a:p>
            <a:r>
              <a:rPr lang="en-GB" sz="1000" dirty="0">
                <a:solidFill>
                  <a:prstClr val="black"/>
                </a:solidFill>
              </a:rPr>
              <a:t>Yes</a:t>
            </a:r>
          </a:p>
        </p:txBody>
      </p:sp>
      <p:sp>
        <p:nvSpPr>
          <p:cNvPr id="65" name="TextBox 64"/>
          <p:cNvSpPr txBox="1"/>
          <p:nvPr/>
        </p:nvSpPr>
        <p:spPr>
          <a:xfrm>
            <a:off x="5803649" y="2382202"/>
            <a:ext cx="352527" cy="246221"/>
          </a:xfrm>
          <a:prstGeom prst="rect">
            <a:avLst/>
          </a:prstGeom>
          <a:solidFill>
            <a:srgbClr val="FFFFFF"/>
          </a:solidFill>
        </p:spPr>
        <p:txBody>
          <a:bodyPr wrap="square" rtlCol="0">
            <a:spAutoFit/>
          </a:bodyPr>
          <a:lstStyle/>
          <a:p>
            <a:r>
              <a:rPr lang="en-GB" sz="1000" dirty="0">
                <a:solidFill>
                  <a:prstClr val="black"/>
                </a:solidFill>
              </a:rPr>
              <a:t>No</a:t>
            </a:r>
            <a:endParaRPr lang="en-GB" sz="1000" dirty="0">
              <a:solidFill>
                <a:prstClr val="black"/>
              </a:solidFill>
            </a:endParaRPr>
          </a:p>
        </p:txBody>
      </p:sp>
      <p:pic>
        <p:nvPicPr>
          <p:cNvPr id="7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218548"/>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1178" y="764817"/>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ular Callout 49"/>
          <p:cNvSpPr/>
          <p:nvPr/>
        </p:nvSpPr>
        <p:spPr>
          <a:xfrm>
            <a:off x="5670211" y="1323548"/>
            <a:ext cx="1198286" cy="862640"/>
          </a:xfrm>
          <a:prstGeom prst="wedgeRectCallout">
            <a:avLst>
              <a:gd name="adj1" fmla="val -54592"/>
              <a:gd name="adj2" fmla="val -89600"/>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Ad Hoc Solution/ Design consultation combined</a:t>
            </a:r>
          </a:p>
          <a:p>
            <a:pPr algn="ctr"/>
            <a:r>
              <a:rPr lang="en-GB" sz="1000" dirty="0">
                <a:solidFill>
                  <a:prstClr val="black"/>
                </a:solidFill>
              </a:rPr>
              <a:t>10 working days</a:t>
            </a:r>
            <a:endParaRPr lang="en-GB" sz="1000" dirty="0">
              <a:solidFill>
                <a:prstClr val="black"/>
              </a:solidFill>
            </a:endParaRPr>
          </a:p>
        </p:txBody>
      </p:sp>
      <p:pic>
        <p:nvPicPr>
          <p:cNvPr id="5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5830" y="61647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3" name="Straight Arrow Connector 52"/>
          <p:cNvCxnSpPr/>
          <p:nvPr/>
        </p:nvCxnSpPr>
        <p:spPr>
          <a:xfrm>
            <a:off x="1040478" y="2255849"/>
            <a:ext cx="10023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Rectangular Callout 54"/>
          <p:cNvSpPr/>
          <p:nvPr/>
        </p:nvSpPr>
        <p:spPr>
          <a:xfrm>
            <a:off x="8135888" y="255161"/>
            <a:ext cx="1008112" cy="932170"/>
          </a:xfrm>
          <a:prstGeom prst="wedgeRectCallout">
            <a:avLst>
              <a:gd name="adj1" fmla="val -76778"/>
              <a:gd name="adj2" fmla="val 2225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Responses and BER sent for  approval at </a:t>
            </a:r>
            <a:r>
              <a:rPr lang="en-GB" sz="1000" dirty="0" err="1">
                <a:solidFill>
                  <a:prstClr val="black"/>
                </a:solidFill>
              </a:rPr>
              <a:t>ChMC</a:t>
            </a:r>
            <a:endParaRPr lang="en-GB" sz="1000" dirty="0">
              <a:solidFill>
                <a:prstClr val="black"/>
              </a:solidFill>
            </a:endParaRPr>
          </a:p>
        </p:txBody>
      </p:sp>
      <p:sp>
        <p:nvSpPr>
          <p:cNvPr id="58" name="Round Diagonal Corner Rectangle 57"/>
          <p:cNvSpPr/>
          <p:nvPr/>
        </p:nvSpPr>
        <p:spPr>
          <a:xfrm>
            <a:off x="7726982" y="17796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3" name="TextBox 62"/>
          <p:cNvSpPr txBox="1"/>
          <p:nvPr/>
        </p:nvSpPr>
        <p:spPr>
          <a:xfrm>
            <a:off x="7740352" y="1883029"/>
            <a:ext cx="1296144" cy="230832"/>
          </a:xfrm>
          <a:prstGeom prst="rect">
            <a:avLst/>
          </a:prstGeom>
          <a:noFill/>
        </p:spPr>
        <p:txBody>
          <a:bodyPr wrap="square" rtlCol="0">
            <a:spAutoFit/>
          </a:bodyPr>
          <a:lstStyle/>
          <a:p>
            <a:r>
              <a:rPr lang="en-GB" sz="900" dirty="0">
                <a:solidFill>
                  <a:prstClr val="black"/>
                </a:solidFill>
              </a:rPr>
              <a:t>Build, and Test</a:t>
            </a:r>
            <a:endParaRPr lang="en-GB" sz="900" dirty="0">
              <a:solidFill>
                <a:prstClr val="black"/>
              </a:solidFill>
            </a:endParaRPr>
          </a:p>
        </p:txBody>
      </p:sp>
      <p:cxnSp>
        <p:nvCxnSpPr>
          <p:cNvPr id="66" name="Straight Arrow Connector 65"/>
          <p:cNvCxnSpPr>
            <a:stCxn id="58" idx="1"/>
            <a:endCxn id="67" idx="3"/>
          </p:cNvCxnSpPr>
          <p:nvPr/>
        </p:nvCxnSpPr>
        <p:spPr>
          <a:xfrm>
            <a:off x="8303046" y="2252360"/>
            <a:ext cx="13370"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ound Diagonal Corner Rectangle 66"/>
          <p:cNvSpPr/>
          <p:nvPr/>
        </p:nvSpPr>
        <p:spPr>
          <a:xfrm>
            <a:off x="7740352" y="271576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9" name="TextBox 68"/>
          <p:cNvSpPr txBox="1"/>
          <p:nvPr/>
        </p:nvSpPr>
        <p:spPr>
          <a:xfrm>
            <a:off x="7723090" y="2761932"/>
            <a:ext cx="1169389" cy="369332"/>
          </a:xfrm>
          <a:prstGeom prst="rect">
            <a:avLst/>
          </a:prstGeom>
          <a:noFill/>
        </p:spPr>
        <p:txBody>
          <a:bodyPr wrap="square" rtlCol="0">
            <a:spAutoFit/>
          </a:bodyPr>
          <a:lstStyle/>
          <a:p>
            <a:r>
              <a:rPr lang="en-GB" sz="900" dirty="0">
                <a:solidFill>
                  <a:prstClr val="black"/>
                </a:solidFill>
              </a:rPr>
              <a:t>Awareness session, if required</a:t>
            </a:r>
            <a:endParaRPr lang="en-GB" sz="900" dirty="0">
              <a:solidFill>
                <a:prstClr val="black"/>
              </a:solidFill>
            </a:endParaRPr>
          </a:p>
        </p:txBody>
      </p:sp>
      <p:sp>
        <p:nvSpPr>
          <p:cNvPr id="70" name="Round Diagonal Corner Rectangle 69"/>
          <p:cNvSpPr/>
          <p:nvPr/>
        </p:nvSpPr>
        <p:spPr>
          <a:xfrm>
            <a:off x="7723090" y="35798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1" name="TextBox 70"/>
          <p:cNvSpPr txBox="1"/>
          <p:nvPr/>
        </p:nvSpPr>
        <p:spPr>
          <a:xfrm>
            <a:off x="7753309" y="3727379"/>
            <a:ext cx="1296144" cy="230832"/>
          </a:xfrm>
          <a:prstGeom prst="rect">
            <a:avLst/>
          </a:prstGeom>
          <a:noFill/>
        </p:spPr>
        <p:txBody>
          <a:bodyPr wrap="square" rtlCol="0">
            <a:spAutoFit/>
          </a:bodyPr>
          <a:lstStyle/>
          <a:p>
            <a:r>
              <a:rPr lang="en-GB" sz="900" dirty="0">
                <a:solidFill>
                  <a:prstClr val="black"/>
                </a:solidFill>
              </a:rPr>
              <a:t>implementation</a:t>
            </a:r>
            <a:endParaRPr lang="en-GB" sz="900" dirty="0">
              <a:solidFill>
                <a:prstClr val="black"/>
              </a:solidFill>
            </a:endParaRPr>
          </a:p>
        </p:txBody>
      </p:sp>
      <p:pic>
        <p:nvPicPr>
          <p:cNvPr id="7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352" y="440271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Rectangular Callout 72"/>
          <p:cNvSpPr/>
          <p:nvPr/>
        </p:nvSpPr>
        <p:spPr>
          <a:xfrm>
            <a:off x="6048165" y="4443959"/>
            <a:ext cx="1300115" cy="520728"/>
          </a:xfrm>
          <a:prstGeom prst="wedgeRectCallout">
            <a:avLst>
              <a:gd name="adj1" fmla="val 78899"/>
              <a:gd name="adj2" fmla="val 743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Closedown report approved at </a:t>
            </a:r>
            <a:r>
              <a:rPr lang="en-GB" sz="1000" dirty="0" err="1">
                <a:solidFill>
                  <a:prstClr val="black"/>
                </a:solidFill>
              </a:rPr>
              <a:t>ChMC</a:t>
            </a:r>
            <a:endParaRPr lang="en-GB" sz="1000" dirty="0">
              <a:solidFill>
                <a:prstClr val="black"/>
              </a:solidFill>
            </a:endParaRPr>
          </a:p>
        </p:txBody>
      </p:sp>
      <p:cxnSp>
        <p:nvCxnSpPr>
          <p:cNvPr id="75" name="Straight Arrow Connector 74"/>
          <p:cNvCxnSpPr>
            <a:stCxn id="67" idx="1"/>
            <a:endCxn id="70" idx="3"/>
          </p:cNvCxnSpPr>
          <p:nvPr/>
        </p:nvCxnSpPr>
        <p:spPr>
          <a:xfrm flipH="1">
            <a:off x="8299154" y="3188464"/>
            <a:ext cx="17262"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0" idx="1"/>
            <a:endCxn id="72" idx="0"/>
          </p:cNvCxnSpPr>
          <p:nvPr/>
        </p:nvCxnSpPr>
        <p:spPr>
          <a:xfrm flipH="1">
            <a:off x="8292802" y="4052560"/>
            <a:ext cx="6352" cy="350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395281" y="1187331"/>
            <a:ext cx="358028" cy="59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37114" y="1641179"/>
            <a:ext cx="560825" cy="461665"/>
          </a:xfrm>
          <a:prstGeom prst="rect">
            <a:avLst/>
          </a:prstGeom>
          <a:noFill/>
        </p:spPr>
        <p:txBody>
          <a:bodyPr wrap="square" rtlCol="0">
            <a:spAutoFit/>
          </a:bodyPr>
          <a:lstStyle/>
          <a:p>
            <a:r>
              <a:rPr lang="en-GB" sz="800" dirty="0">
                <a:solidFill>
                  <a:prstClr val="black"/>
                </a:solidFill>
              </a:rPr>
              <a:t>Extra </a:t>
            </a:r>
            <a:r>
              <a:rPr lang="en-GB" sz="800" dirty="0" err="1">
                <a:solidFill>
                  <a:prstClr val="black"/>
                </a:solidFill>
              </a:rPr>
              <a:t>ChMC</a:t>
            </a:r>
            <a:r>
              <a:rPr lang="en-GB" sz="800" dirty="0">
                <a:solidFill>
                  <a:prstClr val="black"/>
                </a:solidFill>
              </a:rPr>
              <a:t> if needed</a:t>
            </a:r>
            <a:endParaRPr lang="en-GB" sz="800" dirty="0">
              <a:solidFill>
                <a:prstClr val="black"/>
              </a:solidFill>
            </a:endParaRPr>
          </a:p>
        </p:txBody>
      </p:sp>
      <p:sp>
        <p:nvSpPr>
          <p:cNvPr id="13" name="Oval Callout 12"/>
          <p:cNvSpPr/>
          <p:nvPr/>
        </p:nvSpPr>
        <p:spPr>
          <a:xfrm>
            <a:off x="1392249" y="1619677"/>
            <a:ext cx="650556" cy="505935"/>
          </a:xfrm>
          <a:prstGeom prst="wedgeEllipseCallout">
            <a:avLst>
              <a:gd name="adj1" fmla="val 66473"/>
              <a:gd name="adj2" fmla="val 36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8" name="TextBox 77"/>
          <p:cNvSpPr txBox="1"/>
          <p:nvPr/>
        </p:nvSpPr>
        <p:spPr>
          <a:xfrm>
            <a:off x="7438010" y="156708"/>
            <a:ext cx="560825" cy="461665"/>
          </a:xfrm>
          <a:prstGeom prst="rect">
            <a:avLst/>
          </a:prstGeom>
          <a:noFill/>
        </p:spPr>
        <p:txBody>
          <a:bodyPr wrap="square" rtlCol="0">
            <a:spAutoFit/>
          </a:bodyPr>
          <a:lstStyle/>
          <a:p>
            <a:r>
              <a:rPr lang="en-GB" sz="800" dirty="0">
                <a:solidFill>
                  <a:prstClr val="black"/>
                </a:solidFill>
              </a:rPr>
              <a:t>Extra </a:t>
            </a:r>
            <a:r>
              <a:rPr lang="en-GB" sz="800" dirty="0" err="1">
                <a:solidFill>
                  <a:prstClr val="black"/>
                </a:solidFill>
              </a:rPr>
              <a:t>ChMC</a:t>
            </a:r>
            <a:r>
              <a:rPr lang="en-GB" sz="800" dirty="0">
                <a:solidFill>
                  <a:prstClr val="black"/>
                </a:solidFill>
              </a:rPr>
              <a:t> if needed</a:t>
            </a:r>
            <a:endParaRPr lang="en-GB" sz="800" dirty="0">
              <a:solidFill>
                <a:prstClr val="black"/>
              </a:solidFill>
            </a:endParaRPr>
          </a:p>
        </p:txBody>
      </p:sp>
      <p:sp>
        <p:nvSpPr>
          <p:cNvPr id="79" name="Oval Callout 78"/>
          <p:cNvSpPr/>
          <p:nvPr/>
        </p:nvSpPr>
        <p:spPr>
          <a:xfrm>
            <a:off x="7393145" y="135206"/>
            <a:ext cx="650556" cy="505935"/>
          </a:xfrm>
          <a:prstGeom prst="wedgeEllipseCallout">
            <a:avLst>
              <a:gd name="adj1" fmla="val -59481"/>
              <a:gd name="adj2" fmla="val 432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0" name="TextBox 79"/>
          <p:cNvSpPr txBox="1"/>
          <p:nvPr/>
        </p:nvSpPr>
        <p:spPr>
          <a:xfrm rot="20140658">
            <a:off x="1360041" y="2045314"/>
            <a:ext cx="5604420" cy="646331"/>
          </a:xfrm>
          <a:prstGeom prst="rect">
            <a:avLst/>
          </a:prstGeom>
          <a:solidFill>
            <a:schemeClr val="bg1"/>
          </a:solidFill>
        </p:spPr>
        <p:txBody>
          <a:bodyPr wrap="square" rtlCol="0">
            <a:spAutoFit/>
          </a:bodyPr>
          <a:lstStyle/>
          <a:p>
            <a:r>
              <a:rPr lang="en-GB" dirty="0" smtClean="0">
                <a:solidFill>
                  <a:srgbClr val="FF0000"/>
                </a:solidFill>
              </a:rPr>
              <a:t>Option not recommended by DSC Governance review group – 9 May 2019</a:t>
            </a:r>
            <a:endParaRPr lang="en-GB" dirty="0">
              <a:solidFill>
                <a:srgbClr val="FF0000"/>
              </a:solidFill>
            </a:endParaRPr>
          </a:p>
        </p:txBody>
      </p:sp>
    </p:spTree>
    <p:extLst>
      <p:ext uri="{BB962C8B-B14F-4D97-AF65-F5344CB8AC3E}">
        <p14:creationId xmlns:p14="http://schemas.microsoft.com/office/powerpoint/2010/main" val="1423127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3 – Medium governance</a:t>
            </a:r>
            <a:endParaRPr lang="en-GB" dirty="0">
              <a:ea typeface="ＭＳ Ｐゴシック" charset="0"/>
            </a:endParaRPr>
          </a:p>
        </p:txBody>
      </p:sp>
      <p:sp>
        <p:nvSpPr>
          <p:cNvPr id="8" name="AutoShape 11"/>
          <p:cNvSpPr>
            <a:spLocks noChangeArrowheads="1"/>
          </p:cNvSpPr>
          <p:nvPr/>
        </p:nvSpPr>
        <p:spPr bwMode="auto">
          <a:xfrm>
            <a:off x="4623707" y="2427734"/>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Risks</a:t>
            </a:r>
            <a:endParaRPr lang="en-GB" altLang="en-US" sz="1200" b="1" dirty="0">
              <a:solidFill>
                <a:prstClr val="white"/>
              </a:solidFill>
              <a:cs typeface="Arial" charset="0"/>
            </a:endParaRPr>
          </a:p>
        </p:txBody>
      </p:sp>
      <p:sp>
        <p:nvSpPr>
          <p:cNvPr id="9" name="AutoShape 12"/>
          <p:cNvSpPr>
            <a:spLocks noChangeArrowheads="1"/>
          </p:cNvSpPr>
          <p:nvPr/>
        </p:nvSpPr>
        <p:spPr bwMode="auto">
          <a:xfrm>
            <a:off x="4623707" y="2800796"/>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rgbClr val="3E5AA8"/>
              </a:buClr>
              <a:buFont typeface="+mj-lt"/>
              <a:buAutoNum type="arabicPeriod"/>
            </a:pPr>
            <a:r>
              <a:rPr lang="en-GB" altLang="en-US" sz="900" dirty="0">
                <a:solidFill>
                  <a:prstClr val="black"/>
                </a:solidFill>
                <a:cs typeface="Arial" charset="0"/>
              </a:rPr>
              <a:t>Fast track Request for Data Governance may prevent alternative solution being considered</a:t>
            </a:r>
          </a:p>
          <a:p>
            <a:pPr marL="228600" indent="-228600">
              <a:spcBef>
                <a:spcPct val="0"/>
              </a:spcBef>
              <a:buClr>
                <a:srgbClr val="3E5AA8"/>
              </a:buClr>
              <a:buFont typeface="+mj-lt"/>
              <a:buAutoNum type="arabicPeriod"/>
            </a:pPr>
            <a:r>
              <a:rPr lang="en-GB" altLang="en-US" sz="900" dirty="0">
                <a:solidFill>
                  <a:prstClr val="black"/>
                </a:solidFill>
                <a:cs typeface="Arial" charset="0"/>
              </a:rPr>
              <a:t>Changes may be marked as Request for Data to attempt to override standard change governance</a:t>
            </a:r>
          </a:p>
        </p:txBody>
      </p:sp>
      <p:sp>
        <p:nvSpPr>
          <p:cNvPr id="12" name="AutoShape 19"/>
          <p:cNvSpPr>
            <a:spLocks noChangeArrowheads="1"/>
          </p:cNvSpPr>
          <p:nvPr/>
        </p:nvSpPr>
        <p:spPr bwMode="auto">
          <a:xfrm>
            <a:off x="4615532" y="3688209"/>
            <a:ext cx="4348956"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Cons</a:t>
            </a:r>
            <a:endParaRPr lang="en-GB" altLang="en-US" sz="1200" b="1" dirty="0">
              <a:solidFill>
                <a:prstClr val="white"/>
              </a:solidFill>
              <a:cs typeface="Arial" charset="0"/>
            </a:endParaRPr>
          </a:p>
        </p:txBody>
      </p:sp>
      <p:sp>
        <p:nvSpPr>
          <p:cNvPr id="13" name="AutoShape 20"/>
          <p:cNvSpPr>
            <a:spLocks noChangeArrowheads="1"/>
          </p:cNvSpPr>
          <p:nvPr/>
        </p:nvSpPr>
        <p:spPr bwMode="auto">
          <a:xfrm>
            <a:off x="4594885" y="4102317"/>
            <a:ext cx="4348956" cy="917705"/>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rgbClr val="3E5AA8"/>
              </a:buClr>
              <a:buFont typeface="+mj-lt"/>
              <a:buAutoNum type="arabicPeriod"/>
            </a:pPr>
            <a:r>
              <a:rPr lang="en-GB" altLang="en-US" sz="900" dirty="0" smtClean="0">
                <a:solidFill>
                  <a:prstClr val="black"/>
                </a:solidFill>
                <a:cs typeface="Arial" charset="0"/>
              </a:rPr>
              <a:t>Introduction </a:t>
            </a:r>
            <a:r>
              <a:rPr lang="en-GB" altLang="en-US" sz="900" dirty="0">
                <a:solidFill>
                  <a:prstClr val="black"/>
                </a:solidFill>
                <a:cs typeface="Arial" charset="0"/>
              </a:rPr>
              <a:t>of new governance process that needs to run alongside existing change </a:t>
            </a:r>
            <a:r>
              <a:rPr lang="en-GB" altLang="en-US" sz="900" dirty="0" smtClean="0">
                <a:solidFill>
                  <a:prstClr val="black"/>
                </a:solidFill>
                <a:cs typeface="Arial" charset="0"/>
              </a:rPr>
              <a:t>governance</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High Level Solution</a:t>
            </a:r>
            <a:endParaRPr lang="en-GB" altLang="en-US" sz="1200" b="1" dirty="0">
              <a:solidFill>
                <a:prstClr val="white"/>
              </a:solidFill>
              <a:cs typeface="Arial" charset="0"/>
            </a:endParaRPr>
          </a:p>
        </p:txBody>
      </p:sp>
      <p:sp>
        <p:nvSpPr>
          <p:cNvPr id="15" name="AutoShape 23"/>
          <p:cNvSpPr>
            <a:spLocks noChangeArrowheads="1"/>
          </p:cNvSpPr>
          <p:nvPr/>
        </p:nvSpPr>
        <p:spPr bwMode="auto">
          <a:xfrm>
            <a:off x="195262" y="973609"/>
            <a:ext cx="8625209" cy="1454125"/>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buClr>
                <a:srgbClr val="3E5AA8"/>
              </a:buClr>
              <a:buFont typeface="+mj-lt"/>
              <a:buAutoNum type="arabicPeriod"/>
            </a:pPr>
            <a:r>
              <a:rPr lang="en-GB" altLang="en-US" sz="900" dirty="0">
                <a:solidFill>
                  <a:prstClr val="black"/>
                </a:solidFill>
                <a:cs typeface="Arial" charset="0"/>
              </a:rPr>
              <a:t>Request for Data (RFD) Change  proposal raised – indicator on template selected</a:t>
            </a:r>
            <a:r>
              <a:rPr lang="en-GB" altLang="en-US" sz="900" dirty="0" smtClean="0">
                <a:solidFill>
                  <a:prstClr val="black"/>
                </a:solidFill>
                <a:cs typeface="Arial" charset="0"/>
              </a:rPr>
              <a:t>.  </a:t>
            </a:r>
            <a:r>
              <a:rPr lang="en-GB" altLang="en-US" sz="900" dirty="0">
                <a:solidFill>
                  <a:prstClr val="black"/>
                </a:solidFill>
                <a:cs typeface="Arial" charset="0"/>
              </a:rPr>
              <a:t>Initial vote for approval/ reject by Change Management </a:t>
            </a:r>
            <a:r>
              <a:rPr lang="en-GB" altLang="en-US" sz="900" dirty="0" smtClean="0">
                <a:solidFill>
                  <a:prstClr val="black"/>
                </a:solidFill>
                <a:cs typeface="Arial" charset="0"/>
              </a:rPr>
              <a:t>Committee at next meeting</a:t>
            </a:r>
            <a:r>
              <a:rPr lang="en-GB" altLang="en-US" sz="900" dirty="0" smtClean="0">
                <a:solidFill>
                  <a:srgbClr val="FF0000"/>
                </a:solidFill>
                <a:cs typeface="Arial" charset="0"/>
              </a:rPr>
              <a:t>. Change issued in Initial review Change Pack to run alongside Capture stage. </a:t>
            </a:r>
            <a:endParaRPr lang="en-GB" altLang="en-US" sz="900" dirty="0" smtClean="0">
              <a:solidFill>
                <a:srgbClr val="FF0000"/>
              </a:solidFill>
              <a:cs typeface="Arial" charset="0"/>
            </a:endParaRPr>
          </a:p>
          <a:p>
            <a:pPr marL="228600" indent="-228600">
              <a:buClr>
                <a:srgbClr val="3E5AA8"/>
              </a:buClr>
              <a:buFont typeface="+mj-lt"/>
              <a:buAutoNum type="arabicPeriod"/>
            </a:pPr>
            <a:r>
              <a:rPr lang="en-GB" altLang="en-US" sz="900" dirty="0" smtClean="0">
                <a:solidFill>
                  <a:prstClr val="black"/>
                </a:solidFill>
                <a:cs typeface="Arial" charset="0"/>
              </a:rPr>
              <a:t>Change </a:t>
            </a:r>
            <a:r>
              <a:rPr lang="en-GB" altLang="en-US" sz="900" dirty="0">
                <a:solidFill>
                  <a:prstClr val="black"/>
                </a:solidFill>
                <a:cs typeface="Arial" charset="0"/>
              </a:rPr>
              <a:t>goes into Capture stage where requirements are ratified by Change proposer and next DSG meeting before going into Solution Options.</a:t>
            </a:r>
          </a:p>
          <a:p>
            <a:pPr marL="228600" indent="-228600">
              <a:buClr>
                <a:srgbClr val="3E5AA8"/>
              </a:buClr>
              <a:buFont typeface="+mj-lt"/>
              <a:buAutoNum type="arabicPeriod"/>
            </a:pPr>
            <a:r>
              <a:rPr lang="en-GB" altLang="en-US" sz="900" dirty="0">
                <a:solidFill>
                  <a:prstClr val="black"/>
                </a:solidFill>
                <a:cs typeface="Arial" charset="0"/>
              </a:rPr>
              <a:t>At Solution Option stage  Request for Data Solution to be ratified – if not needs to return to </a:t>
            </a:r>
            <a:r>
              <a:rPr lang="en-GB" altLang="en-US" sz="900" dirty="0" err="1">
                <a:solidFill>
                  <a:prstClr val="black"/>
                </a:solidFill>
                <a:cs typeface="Arial" charset="0"/>
              </a:rPr>
              <a:t>ChMC</a:t>
            </a:r>
            <a:r>
              <a:rPr lang="en-GB" altLang="en-US" sz="900" dirty="0">
                <a:solidFill>
                  <a:prstClr val="black"/>
                </a:solidFill>
                <a:cs typeface="Arial" charset="0"/>
              </a:rPr>
              <a:t>. There should be only 1 solution option for RFD change</a:t>
            </a:r>
          </a:p>
          <a:p>
            <a:pPr marL="228600" indent="-228600">
              <a:buClr>
                <a:srgbClr val="3E5AA8"/>
              </a:buClr>
              <a:buFont typeface="+mj-lt"/>
              <a:buAutoNum type="arabicPeriod"/>
            </a:pPr>
            <a:r>
              <a:rPr lang="en-GB" altLang="en-US" sz="900" dirty="0">
                <a:solidFill>
                  <a:prstClr val="black"/>
                </a:solidFill>
                <a:cs typeface="Arial" charset="0"/>
              </a:rPr>
              <a:t>Solution Option / Design Change pack  combined,  including proposed implementation, and issued for responses </a:t>
            </a:r>
            <a:r>
              <a:rPr lang="en-GB" altLang="en-US" sz="900" dirty="0" smtClean="0">
                <a:solidFill>
                  <a:prstClr val="black"/>
                </a:solidFill>
                <a:cs typeface="Arial" charset="0"/>
              </a:rPr>
              <a:t> as per normal timetable – </a:t>
            </a:r>
            <a:r>
              <a:rPr lang="en-GB" altLang="en-US" sz="900" dirty="0">
                <a:solidFill>
                  <a:prstClr val="black"/>
                </a:solidFill>
                <a:cs typeface="Arial" charset="0"/>
              </a:rPr>
              <a:t>10 working days</a:t>
            </a:r>
          </a:p>
          <a:p>
            <a:pPr marL="228600" indent="-228600">
              <a:buClr>
                <a:srgbClr val="3E5AA8"/>
              </a:buClr>
              <a:buFont typeface="+mj-lt"/>
              <a:buAutoNum type="arabicPeriod"/>
            </a:pPr>
            <a:r>
              <a:rPr lang="en-GB" altLang="en-US" sz="900" dirty="0">
                <a:solidFill>
                  <a:prstClr val="black"/>
                </a:solidFill>
                <a:cs typeface="Arial" charset="0"/>
              </a:rPr>
              <a:t>Responses to Change pack along with BER issued for Approval by </a:t>
            </a:r>
            <a:r>
              <a:rPr lang="en-GB" altLang="en-US" sz="900" dirty="0" err="1">
                <a:solidFill>
                  <a:prstClr val="black"/>
                </a:solidFill>
                <a:cs typeface="Arial" charset="0"/>
              </a:rPr>
              <a:t>ChMC</a:t>
            </a:r>
            <a:r>
              <a:rPr lang="en-GB" altLang="en-US" sz="900" dirty="0">
                <a:solidFill>
                  <a:prstClr val="black"/>
                </a:solidFill>
                <a:cs typeface="Arial" charset="0"/>
              </a:rPr>
              <a:t> </a:t>
            </a:r>
            <a:r>
              <a:rPr lang="en-GB" altLang="en-US" sz="900" dirty="0" smtClean="0">
                <a:solidFill>
                  <a:prstClr val="black"/>
                </a:solidFill>
                <a:cs typeface="Arial" charset="0"/>
              </a:rPr>
              <a:t>at the next meeting.</a:t>
            </a:r>
          </a:p>
          <a:p>
            <a:pPr marL="228600" indent="-228600">
              <a:buClr>
                <a:srgbClr val="3E5AA8"/>
              </a:buClr>
              <a:buFont typeface="+mj-lt"/>
              <a:buAutoNum type="arabicPeriod"/>
            </a:pPr>
            <a:r>
              <a:rPr lang="en-GB" altLang="en-US" sz="900" dirty="0">
                <a:solidFill>
                  <a:prstClr val="black"/>
                </a:solidFill>
                <a:cs typeface="Arial" charset="0"/>
              </a:rPr>
              <a:t>Note: BER will only be needed for funding approval when systems changes needed for delivery of the change. Could </a:t>
            </a:r>
            <a:r>
              <a:rPr lang="en-GB" altLang="en-US" sz="900" dirty="0" err="1">
                <a:solidFill>
                  <a:prstClr val="black"/>
                </a:solidFill>
                <a:cs typeface="Arial" charset="0"/>
              </a:rPr>
              <a:t>ChMC</a:t>
            </a:r>
            <a:r>
              <a:rPr lang="en-GB" altLang="en-US" sz="900" dirty="0">
                <a:solidFill>
                  <a:prstClr val="black"/>
                </a:solidFill>
                <a:cs typeface="Arial" charset="0"/>
              </a:rPr>
              <a:t> approvals be provided retrospectively in Requests for Data Changes that are zero funded?</a:t>
            </a:r>
          </a:p>
          <a:p>
            <a:pPr marL="228600" indent="-228600">
              <a:buClr>
                <a:srgbClr val="3E5AA8"/>
              </a:buClr>
              <a:buFont typeface="+mj-lt"/>
              <a:buAutoNum type="arabicPeriod"/>
            </a:pPr>
            <a:endParaRPr lang="en-GB" altLang="en-US" sz="900" dirty="0">
              <a:solidFill>
                <a:prstClr val="black"/>
              </a:solidFill>
              <a:cs typeface="Arial" charset="0"/>
            </a:endParaRPr>
          </a:p>
          <a:p>
            <a:pPr marL="228600" indent="-228600">
              <a:buClr>
                <a:srgbClr val="3E5AA8"/>
              </a:buClr>
              <a:buFont typeface="+mj-lt"/>
              <a:buAutoNum type="arabicPeriod"/>
            </a:pPr>
            <a:r>
              <a:rPr lang="en-GB" altLang="en-US" sz="900" dirty="0">
                <a:solidFill>
                  <a:prstClr val="black"/>
                </a:solidFill>
                <a:cs typeface="Arial" charset="0"/>
              </a:rPr>
              <a:t>Change implemented as per agreed implementation.</a:t>
            </a:r>
          </a:p>
          <a:p>
            <a:pPr marL="0" indent="0">
              <a:buClr>
                <a:srgbClr val="3E5AA8"/>
              </a:buClr>
              <a:buFontTx/>
              <a:buNone/>
            </a:pPr>
            <a:endParaRPr lang="en-GB" altLang="en-US" sz="900" dirty="0">
              <a:solidFill>
                <a:prstClr val="black"/>
              </a:solidFill>
              <a:cs typeface="Arial" charset="0"/>
            </a:endParaRPr>
          </a:p>
        </p:txBody>
      </p:sp>
      <p:sp>
        <p:nvSpPr>
          <p:cNvPr id="16" name="AutoShape 15"/>
          <p:cNvSpPr>
            <a:spLocks noChangeArrowheads="1"/>
          </p:cNvSpPr>
          <p:nvPr/>
        </p:nvSpPr>
        <p:spPr bwMode="auto">
          <a:xfrm>
            <a:off x="179511" y="3688209"/>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Pros</a:t>
            </a:r>
            <a:endParaRPr lang="en-GB" altLang="en-US" sz="1200" b="1" dirty="0">
              <a:solidFill>
                <a:prstClr val="white"/>
              </a:solidFill>
              <a:cs typeface="Arial" charset="0"/>
            </a:endParaRPr>
          </a:p>
        </p:txBody>
      </p:sp>
      <p:sp>
        <p:nvSpPr>
          <p:cNvPr id="17" name="AutoShape 16"/>
          <p:cNvSpPr>
            <a:spLocks noChangeArrowheads="1"/>
          </p:cNvSpPr>
          <p:nvPr/>
        </p:nvSpPr>
        <p:spPr bwMode="auto">
          <a:xfrm>
            <a:off x="179512" y="4070796"/>
            <a:ext cx="4287373" cy="949226"/>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Font typeface="+mj-lt"/>
              <a:buAutoNum type="arabicPeriod"/>
            </a:pPr>
            <a:r>
              <a:rPr lang="en-GB" altLang="en-US" sz="900" dirty="0">
                <a:solidFill>
                  <a:prstClr val="black"/>
                </a:solidFill>
                <a:cs typeface="Arial" charset="0"/>
              </a:rPr>
              <a:t>Enables fast track governance for delivery of simple Requests for Data change proposals </a:t>
            </a:r>
          </a:p>
          <a:p>
            <a:pPr marL="228600" indent="-228600">
              <a:spcBef>
                <a:spcPct val="0"/>
              </a:spcBef>
              <a:buFont typeface="+mj-lt"/>
              <a:buAutoNum type="arabicPeriod"/>
            </a:pPr>
            <a:r>
              <a:rPr lang="en-GB" altLang="en-US" sz="900" dirty="0">
                <a:solidFill>
                  <a:prstClr val="black"/>
                </a:solidFill>
                <a:cs typeface="Arial" charset="0"/>
              </a:rPr>
              <a:t>RFD changes can be delivered in a timely fashion not being hindered by unnecessary governance </a:t>
            </a:r>
            <a:r>
              <a:rPr lang="en-GB" altLang="en-US" sz="900" dirty="0" smtClean="0">
                <a:solidFill>
                  <a:prstClr val="black"/>
                </a:solidFill>
                <a:cs typeface="Arial" charset="0"/>
              </a:rPr>
              <a:t>steps</a:t>
            </a:r>
          </a:p>
          <a:p>
            <a:pPr marL="228600" indent="-228600">
              <a:spcBef>
                <a:spcPct val="0"/>
              </a:spcBef>
              <a:buFont typeface="+mj-lt"/>
              <a:buAutoNum type="arabicPeriod"/>
            </a:pPr>
            <a:r>
              <a:rPr lang="en-GB" altLang="en-US" sz="900" dirty="0" smtClean="0">
                <a:solidFill>
                  <a:prstClr val="black"/>
                </a:solidFill>
                <a:cs typeface="Arial" charset="0"/>
              </a:rPr>
              <a:t>Does not involved new ways of working and keeps to already agreed governance timetable</a:t>
            </a:r>
            <a:endParaRPr lang="en-GB" altLang="en-US" sz="900" dirty="0">
              <a:solidFill>
                <a:prstClr val="black"/>
              </a:solidFill>
              <a:cs typeface="Arial" charset="0"/>
            </a:endParaRPr>
          </a:p>
        </p:txBody>
      </p:sp>
      <p:sp>
        <p:nvSpPr>
          <p:cNvPr id="20" name="AutoShape 7"/>
          <p:cNvSpPr>
            <a:spLocks noChangeArrowheads="1"/>
          </p:cNvSpPr>
          <p:nvPr/>
        </p:nvSpPr>
        <p:spPr bwMode="auto">
          <a:xfrm>
            <a:off x="179512" y="2427734"/>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FontTx/>
              <a:buNone/>
            </a:pPr>
            <a:r>
              <a:rPr lang="en-GB" altLang="en-US" sz="1200" b="1" dirty="0" smtClean="0">
                <a:solidFill>
                  <a:prstClr val="white"/>
                </a:solidFill>
                <a:cs typeface="Arial" charset="0"/>
              </a:rPr>
              <a:t>Impact on DSC Change Governance </a:t>
            </a:r>
            <a:endParaRPr lang="en-GB" altLang="en-US" sz="1200" b="1" dirty="0">
              <a:solidFill>
                <a:prstClr val="white"/>
              </a:solidFill>
              <a:cs typeface="Arial" charset="0"/>
            </a:endParaRPr>
          </a:p>
        </p:txBody>
      </p:sp>
      <p:sp>
        <p:nvSpPr>
          <p:cNvPr id="21" name="AutoShape 8"/>
          <p:cNvSpPr>
            <a:spLocks noChangeArrowheads="1"/>
          </p:cNvSpPr>
          <p:nvPr/>
        </p:nvSpPr>
        <p:spPr bwMode="auto">
          <a:xfrm>
            <a:off x="179512" y="2787775"/>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rgbClr val="3E5AA8"/>
              </a:buClr>
              <a:buFont typeface="+mj-lt"/>
              <a:buAutoNum type="arabicPeriod"/>
            </a:pPr>
            <a:r>
              <a:rPr lang="en-GB" altLang="en-US" sz="900" dirty="0">
                <a:solidFill>
                  <a:prstClr val="black"/>
                </a:solidFill>
                <a:cs typeface="Arial" charset="0"/>
              </a:rPr>
              <a:t>Updates would be needed  to DSC Change Management procedures to cater for Request for Change alternative governance process and methods.</a:t>
            </a:r>
          </a:p>
          <a:p>
            <a:pPr marL="228600" indent="-228600">
              <a:spcBef>
                <a:spcPct val="0"/>
              </a:spcBef>
              <a:buClr>
                <a:srgbClr val="3E5AA8"/>
              </a:buClr>
              <a:buFont typeface="+mj-lt"/>
              <a:buAutoNum type="arabicPeriod"/>
            </a:pPr>
            <a:r>
              <a:rPr lang="en-GB" altLang="en-US" sz="900" dirty="0" smtClean="0">
                <a:solidFill>
                  <a:prstClr val="black"/>
                </a:solidFill>
                <a:cs typeface="Arial" charset="0"/>
              </a:rPr>
              <a:t>Update </a:t>
            </a:r>
            <a:r>
              <a:rPr lang="en-GB" altLang="en-US" sz="900" dirty="0">
                <a:solidFill>
                  <a:prstClr val="black"/>
                </a:solidFill>
                <a:cs typeface="Arial" charset="0"/>
              </a:rPr>
              <a:t>to Change proposal template</a:t>
            </a:r>
          </a:p>
          <a:p>
            <a:pPr marL="228600" indent="-228600">
              <a:spcBef>
                <a:spcPct val="0"/>
              </a:spcBef>
              <a:buClr>
                <a:srgbClr val="3E5AA8"/>
              </a:buClr>
              <a:buFont typeface="+mj-lt"/>
              <a:buAutoNum type="arabicPeriod"/>
            </a:pPr>
            <a:endParaRPr lang="en-GB" altLang="en-US" sz="1000" dirty="0">
              <a:solidFill>
                <a:prstClr val="black"/>
              </a:solidFill>
              <a:cs typeface="Arial" charset="0"/>
            </a:endParaRPr>
          </a:p>
        </p:txBody>
      </p:sp>
    </p:spTree>
    <p:extLst>
      <p:ext uri="{BB962C8B-B14F-4D97-AF65-F5344CB8AC3E}">
        <p14:creationId xmlns:p14="http://schemas.microsoft.com/office/powerpoint/2010/main" val="424649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Arrow Connector 67"/>
          <p:cNvCxnSpPr>
            <a:stCxn id="61" idx="3"/>
          </p:cNvCxnSpPr>
          <p:nvPr/>
        </p:nvCxnSpPr>
        <p:spPr>
          <a:xfrm>
            <a:off x="5724128" y="2504179"/>
            <a:ext cx="648072" cy="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14400" y="83666"/>
            <a:ext cx="8229600" cy="637580"/>
          </a:xfrm>
        </p:spPr>
        <p:txBody>
          <a:bodyPr/>
          <a:lstStyle/>
          <a:p>
            <a:r>
              <a:rPr lang="en-GB" dirty="0" smtClean="0"/>
              <a:t>Option 3 – Medium Governance</a:t>
            </a:r>
            <a:endParaRPr lang="en-GB"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635646"/>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523260"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ular Callout 5"/>
          <p:cNvSpPr/>
          <p:nvPr/>
        </p:nvSpPr>
        <p:spPr>
          <a:xfrm>
            <a:off x="107504" y="2965956"/>
            <a:ext cx="1087068" cy="1333986"/>
          </a:xfrm>
          <a:prstGeom prst="wedgeRectCallout">
            <a:avLst>
              <a:gd name="adj1" fmla="val 4160"/>
              <a:gd name="adj2" fmla="val -107744"/>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CP </a:t>
            </a:r>
            <a:r>
              <a:rPr lang="en-GB" sz="1000" dirty="0">
                <a:solidFill>
                  <a:prstClr val="black"/>
                </a:solidFill>
              </a:rPr>
              <a:t>s</a:t>
            </a:r>
            <a:r>
              <a:rPr lang="en-GB" sz="1000" dirty="0">
                <a:solidFill>
                  <a:prstClr val="black"/>
                </a:solidFill>
              </a:rPr>
              <a:t>ent to Xoserve for initial processing and Xoserve Reference number (XRN)</a:t>
            </a:r>
            <a:endParaRPr lang="en-GB" sz="1000" dirty="0">
              <a:solidFill>
                <a:prstClr val="black"/>
              </a:solidFill>
            </a:endParaRPr>
          </a:p>
        </p:txBody>
      </p:sp>
      <p:sp>
        <p:nvSpPr>
          <p:cNvPr id="7" name="Rectangular Callout 6"/>
          <p:cNvSpPr/>
          <p:nvPr/>
        </p:nvSpPr>
        <p:spPr>
          <a:xfrm>
            <a:off x="1043608" y="370091"/>
            <a:ext cx="952137" cy="1124453"/>
          </a:xfrm>
          <a:prstGeom prst="wedgeRectCallout">
            <a:avLst>
              <a:gd name="adj1" fmla="val -79689"/>
              <a:gd name="adj2" fmla="val -6989"/>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Change Proposal (CP) raised with Request for Data indicator selected</a:t>
            </a:r>
            <a:endParaRPr lang="en-GB" sz="1000" dirty="0">
              <a:solidFill>
                <a:prstClr val="black"/>
              </a:solidFill>
            </a:endParaRPr>
          </a:p>
        </p:txBody>
      </p:sp>
      <p:cxnSp>
        <p:nvCxnSpPr>
          <p:cNvPr id="8" name="Straight Arrow Connector 7"/>
          <p:cNvCxnSpPr>
            <a:endCxn id="52" idx="1"/>
          </p:cNvCxnSpPr>
          <p:nvPr/>
        </p:nvCxnSpPr>
        <p:spPr>
          <a:xfrm>
            <a:off x="5691055" y="897459"/>
            <a:ext cx="1104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1635646"/>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ular Callout 10"/>
          <p:cNvSpPr/>
          <p:nvPr/>
        </p:nvSpPr>
        <p:spPr>
          <a:xfrm>
            <a:off x="6048165" y="3208697"/>
            <a:ext cx="1428936" cy="1136536"/>
          </a:xfrm>
          <a:prstGeom prst="wedgeRectCallout">
            <a:avLst>
              <a:gd name="adj1" fmla="val 8823"/>
              <a:gd name="adj2" fmla="val -8490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If not a single RFD Solution only Change needs to return to </a:t>
            </a:r>
            <a:r>
              <a:rPr lang="en-GB" sz="1000" dirty="0" err="1">
                <a:solidFill>
                  <a:prstClr val="black"/>
                </a:solidFill>
              </a:rPr>
              <a:t>ChMC</a:t>
            </a:r>
            <a:r>
              <a:rPr lang="en-GB" sz="1000" dirty="0">
                <a:solidFill>
                  <a:prstClr val="black"/>
                </a:solidFill>
              </a:rPr>
              <a:t> and continue through standard Change Governance</a:t>
            </a:r>
            <a:endParaRPr lang="en-GB" sz="1000" dirty="0">
              <a:solidFill>
                <a:prstClr val="black"/>
              </a:solidFill>
            </a:endParaRPr>
          </a:p>
        </p:txBody>
      </p:sp>
      <p:cxnSp>
        <p:nvCxnSpPr>
          <p:cNvPr id="12" name="Straight Arrow Connector 11"/>
          <p:cNvCxnSpPr>
            <a:stCxn id="10" idx="2"/>
            <a:endCxn id="17" idx="0"/>
          </p:cNvCxnSpPr>
          <p:nvPr/>
        </p:nvCxnSpPr>
        <p:spPr>
          <a:xfrm flipH="1">
            <a:off x="1871700" y="2197621"/>
            <a:ext cx="12390" cy="1487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19672" y="2505313"/>
            <a:ext cx="817397" cy="400110"/>
          </a:xfrm>
          <a:prstGeom prst="rect">
            <a:avLst/>
          </a:prstGeom>
          <a:solidFill>
            <a:srgbClr val="FFFFFF"/>
          </a:solidFill>
        </p:spPr>
        <p:txBody>
          <a:bodyPr wrap="square" rtlCol="0">
            <a:spAutoFit/>
          </a:bodyPr>
          <a:lstStyle/>
          <a:p>
            <a:r>
              <a:rPr lang="en-GB" sz="1000" dirty="0">
                <a:solidFill>
                  <a:prstClr val="black"/>
                </a:solidFill>
              </a:rPr>
              <a:t>Change Rejected</a:t>
            </a:r>
            <a:endParaRPr lang="en-GB" sz="1000" dirty="0">
              <a:solidFill>
                <a:prstClr val="black"/>
              </a:solidFill>
            </a:endParaRPr>
          </a:p>
        </p:txBody>
      </p:sp>
      <p:sp>
        <p:nvSpPr>
          <p:cNvPr id="17" name="Flowchart: Terminator 16"/>
          <p:cNvSpPr/>
          <p:nvPr/>
        </p:nvSpPr>
        <p:spPr>
          <a:xfrm>
            <a:off x="1259632" y="3685346"/>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TextBox 17"/>
          <p:cNvSpPr txBox="1"/>
          <p:nvPr/>
        </p:nvSpPr>
        <p:spPr>
          <a:xfrm>
            <a:off x="1425038" y="3750300"/>
            <a:ext cx="986722" cy="261610"/>
          </a:xfrm>
          <a:prstGeom prst="rect">
            <a:avLst/>
          </a:prstGeom>
          <a:noFill/>
        </p:spPr>
        <p:txBody>
          <a:bodyPr wrap="square" rtlCol="0">
            <a:spAutoFit/>
          </a:bodyPr>
          <a:lstStyle/>
          <a:p>
            <a:r>
              <a:rPr lang="en-GB" sz="1100" dirty="0">
                <a:solidFill>
                  <a:prstClr val="black"/>
                </a:solidFill>
              </a:rPr>
              <a:t>XRN Closed</a:t>
            </a:r>
            <a:endParaRPr lang="en-GB" sz="1100" dirty="0">
              <a:solidFill>
                <a:prstClr val="black"/>
              </a:solidFill>
            </a:endParaRPr>
          </a:p>
        </p:txBody>
      </p:sp>
      <p:pic>
        <p:nvPicPr>
          <p:cNvPr id="2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8017" y="721246"/>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Arrow Connector 20"/>
          <p:cNvCxnSpPr/>
          <p:nvPr/>
        </p:nvCxnSpPr>
        <p:spPr>
          <a:xfrm flipV="1">
            <a:off x="2206012" y="876577"/>
            <a:ext cx="1738766" cy="959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53528" y="1294489"/>
            <a:ext cx="817397" cy="400110"/>
          </a:xfrm>
          <a:prstGeom prst="rect">
            <a:avLst/>
          </a:prstGeom>
          <a:solidFill>
            <a:srgbClr val="FFFFFF"/>
          </a:solidFill>
        </p:spPr>
        <p:txBody>
          <a:bodyPr wrap="square" rtlCol="0">
            <a:spAutoFit/>
          </a:bodyPr>
          <a:lstStyle/>
          <a:p>
            <a:r>
              <a:rPr lang="en-GB" sz="1000" dirty="0">
                <a:solidFill>
                  <a:prstClr val="black"/>
                </a:solidFill>
              </a:rPr>
              <a:t>Change Approved</a:t>
            </a:r>
            <a:endParaRPr lang="en-GB" sz="1000" dirty="0">
              <a:solidFill>
                <a:prstClr val="black"/>
              </a:solidFill>
            </a:endParaRPr>
          </a:p>
        </p:txBody>
      </p:sp>
      <p:sp>
        <p:nvSpPr>
          <p:cNvPr id="25" name="Rounded Rectangle 24"/>
          <p:cNvSpPr/>
          <p:nvPr/>
        </p:nvSpPr>
        <p:spPr>
          <a:xfrm>
            <a:off x="3156620" y="4098058"/>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7" name="Flowchart: Document 26"/>
          <p:cNvSpPr/>
          <p:nvPr/>
        </p:nvSpPr>
        <p:spPr>
          <a:xfrm>
            <a:off x="3815916" y="1923678"/>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8" name="TextBox 27"/>
          <p:cNvSpPr txBox="1"/>
          <p:nvPr/>
        </p:nvSpPr>
        <p:spPr>
          <a:xfrm>
            <a:off x="3792052" y="1995686"/>
            <a:ext cx="923964" cy="369332"/>
          </a:xfrm>
          <a:prstGeom prst="rect">
            <a:avLst/>
          </a:prstGeom>
          <a:noFill/>
        </p:spPr>
        <p:txBody>
          <a:bodyPr wrap="square" rtlCol="0">
            <a:spAutoFit/>
          </a:bodyPr>
          <a:lstStyle/>
          <a:p>
            <a:r>
              <a:rPr lang="en-GB" sz="900" dirty="0">
                <a:solidFill>
                  <a:prstClr val="black"/>
                </a:solidFill>
              </a:rPr>
              <a:t>Requirements statement</a:t>
            </a:r>
            <a:endParaRPr lang="en-GB" sz="900" dirty="0">
              <a:solidFill>
                <a:prstClr val="black"/>
              </a:solidFill>
            </a:endParaRPr>
          </a:p>
        </p:txBody>
      </p:sp>
      <p:sp>
        <p:nvSpPr>
          <p:cNvPr id="29" name="Round Diagonal Corner Rectangle 28"/>
          <p:cNvSpPr/>
          <p:nvPr/>
        </p:nvSpPr>
        <p:spPr>
          <a:xfrm>
            <a:off x="3491880"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0" name="TextBox 29"/>
          <p:cNvSpPr txBox="1"/>
          <p:nvPr/>
        </p:nvSpPr>
        <p:spPr>
          <a:xfrm>
            <a:off x="3491880" y="3291830"/>
            <a:ext cx="1296144" cy="369332"/>
          </a:xfrm>
          <a:prstGeom prst="rect">
            <a:avLst/>
          </a:prstGeom>
          <a:noFill/>
        </p:spPr>
        <p:txBody>
          <a:bodyPr wrap="square" rtlCol="0">
            <a:spAutoFit/>
          </a:bodyPr>
          <a:lstStyle/>
          <a:p>
            <a:r>
              <a:rPr lang="en-GB" sz="900" dirty="0">
                <a:solidFill>
                  <a:prstClr val="black"/>
                </a:solidFill>
              </a:rPr>
              <a:t>Capture session</a:t>
            </a:r>
          </a:p>
          <a:p>
            <a:r>
              <a:rPr lang="en-GB" sz="900" dirty="0">
                <a:solidFill>
                  <a:prstClr val="black"/>
                </a:solidFill>
              </a:rPr>
              <a:t>Define requirements </a:t>
            </a:r>
            <a:endParaRPr lang="en-GB" sz="900" dirty="0">
              <a:solidFill>
                <a:prstClr val="black"/>
              </a:solidFill>
            </a:endParaRPr>
          </a:p>
        </p:txBody>
      </p:sp>
      <p:sp>
        <p:nvSpPr>
          <p:cNvPr id="31" name="Flowchart: Document 30"/>
          <p:cNvSpPr/>
          <p:nvPr/>
        </p:nvSpPr>
        <p:spPr>
          <a:xfrm>
            <a:off x="3370925" y="4227934"/>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3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9992" y="4133056"/>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ound Diagonal Corner Rectangle 32"/>
          <p:cNvSpPr/>
          <p:nvPr/>
        </p:nvSpPr>
        <p:spPr>
          <a:xfrm>
            <a:off x="4716016"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TextBox 33"/>
          <p:cNvSpPr txBox="1"/>
          <p:nvPr/>
        </p:nvSpPr>
        <p:spPr>
          <a:xfrm>
            <a:off x="4749595" y="3255890"/>
            <a:ext cx="1296144" cy="369332"/>
          </a:xfrm>
          <a:prstGeom prst="rect">
            <a:avLst/>
          </a:prstGeom>
          <a:noFill/>
        </p:spPr>
        <p:txBody>
          <a:bodyPr wrap="square" rtlCol="0">
            <a:spAutoFit/>
          </a:bodyPr>
          <a:lstStyle/>
          <a:p>
            <a:r>
              <a:rPr lang="en-GB" sz="900" dirty="0">
                <a:solidFill>
                  <a:prstClr val="black"/>
                </a:solidFill>
              </a:rPr>
              <a:t>Capture session</a:t>
            </a:r>
          </a:p>
          <a:p>
            <a:r>
              <a:rPr lang="en-GB" sz="900" dirty="0">
                <a:solidFill>
                  <a:prstClr val="black"/>
                </a:solidFill>
              </a:rPr>
              <a:t>Solution Options</a:t>
            </a:r>
            <a:endParaRPr lang="en-GB" sz="900" dirty="0">
              <a:solidFill>
                <a:prstClr val="black"/>
              </a:solidFill>
            </a:endParaRPr>
          </a:p>
        </p:txBody>
      </p:sp>
      <p:cxnSp>
        <p:nvCxnSpPr>
          <p:cNvPr id="35" name="Straight Arrow Connector 34"/>
          <p:cNvCxnSpPr/>
          <p:nvPr/>
        </p:nvCxnSpPr>
        <p:spPr>
          <a:xfrm>
            <a:off x="4211960" y="1662223"/>
            <a:ext cx="0" cy="2462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29" idx="3"/>
          </p:cNvCxnSpPr>
          <p:nvPr/>
        </p:nvCxnSpPr>
        <p:spPr>
          <a:xfrm>
            <a:off x="4067944" y="2461658"/>
            <a:ext cx="0" cy="758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1"/>
          </p:cNvCxnSpPr>
          <p:nvPr/>
        </p:nvCxnSpPr>
        <p:spPr>
          <a:xfrm flipH="1">
            <a:off x="4046541" y="3692520"/>
            <a:ext cx="21403" cy="405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60004" y="4299942"/>
            <a:ext cx="923964" cy="369332"/>
          </a:xfrm>
          <a:prstGeom prst="rect">
            <a:avLst/>
          </a:prstGeom>
          <a:noFill/>
        </p:spPr>
        <p:txBody>
          <a:bodyPr wrap="square" rtlCol="0">
            <a:spAutoFit/>
          </a:bodyPr>
          <a:lstStyle/>
          <a:p>
            <a:r>
              <a:rPr lang="en-GB" sz="900" dirty="0">
                <a:solidFill>
                  <a:prstClr val="black"/>
                </a:solidFill>
              </a:rPr>
              <a:t>Requirements ratified</a:t>
            </a:r>
            <a:endParaRPr lang="en-GB" sz="900" dirty="0">
              <a:solidFill>
                <a:prstClr val="black"/>
              </a:solidFill>
            </a:endParaRPr>
          </a:p>
        </p:txBody>
      </p:sp>
      <p:cxnSp>
        <p:nvCxnSpPr>
          <p:cNvPr id="39" name="Straight Arrow Connector 38"/>
          <p:cNvCxnSpPr/>
          <p:nvPr/>
        </p:nvCxnSpPr>
        <p:spPr>
          <a:xfrm flipV="1">
            <a:off x="5148064" y="3692521"/>
            <a:ext cx="0" cy="405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ular Callout 42"/>
          <p:cNvSpPr/>
          <p:nvPr/>
        </p:nvSpPr>
        <p:spPr>
          <a:xfrm>
            <a:off x="1413659" y="4165218"/>
            <a:ext cx="1584706" cy="782796"/>
          </a:xfrm>
          <a:prstGeom prst="wedgeRectCallout">
            <a:avLst>
              <a:gd name="adj1" fmla="val 57928"/>
              <a:gd name="adj2" fmla="val -11255"/>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Requirements ratified with CP’s proposer and/or by next  DSC Delivery Sub Group (DSG)*</a:t>
            </a:r>
            <a:endParaRPr lang="en-GB" sz="1000" dirty="0">
              <a:solidFill>
                <a:prstClr val="black"/>
              </a:solidFill>
            </a:endParaRPr>
          </a:p>
        </p:txBody>
      </p:sp>
      <p:sp>
        <p:nvSpPr>
          <p:cNvPr id="56" name="TextBox 55"/>
          <p:cNvSpPr txBox="1"/>
          <p:nvPr/>
        </p:nvSpPr>
        <p:spPr>
          <a:xfrm>
            <a:off x="317732" y="4931386"/>
            <a:ext cx="6180548" cy="246221"/>
          </a:xfrm>
          <a:prstGeom prst="rect">
            <a:avLst/>
          </a:prstGeom>
          <a:noFill/>
        </p:spPr>
        <p:txBody>
          <a:bodyPr wrap="square" rtlCol="0">
            <a:spAutoFit/>
          </a:bodyPr>
          <a:lstStyle/>
          <a:p>
            <a:r>
              <a:rPr lang="en-GB" sz="1000" dirty="0">
                <a:solidFill>
                  <a:prstClr val="black"/>
                </a:solidFill>
              </a:rPr>
              <a:t>* </a:t>
            </a:r>
            <a:r>
              <a:rPr lang="en-GB" sz="1000" dirty="0">
                <a:solidFill>
                  <a:prstClr val="black"/>
                </a:solidFill>
              </a:rPr>
              <a:t>M</a:t>
            </a:r>
            <a:r>
              <a:rPr lang="en-GB" sz="1000" dirty="0">
                <a:solidFill>
                  <a:prstClr val="black"/>
                </a:solidFill>
              </a:rPr>
              <a:t>ay be presented/discussed at alternate groups e.g. PAC, UIG Workgroup </a:t>
            </a:r>
            <a:endParaRPr lang="en-GB" sz="1000" dirty="0">
              <a:solidFill>
                <a:prstClr val="black"/>
              </a:solidFill>
            </a:endParaRPr>
          </a:p>
        </p:txBody>
      </p:sp>
      <p:cxnSp>
        <p:nvCxnSpPr>
          <p:cNvPr id="59" name="Straight Arrow Connector 58"/>
          <p:cNvCxnSpPr/>
          <p:nvPr/>
        </p:nvCxnSpPr>
        <p:spPr>
          <a:xfrm flipV="1">
            <a:off x="5292080" y="2893706"/>
            <a:ext cx="0" cy="326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Diamond 59"/>
          <p:cNvSpPr/>
          <p:nvPr/>
        </p:nvSpPr>
        <p:spPr>
          <a:xfrm>
            <a:off x="4957709" y="2139702"/>
            <a:ext cx="712501" cy="719668"/>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1" name="TextBox 60"/>
          <p:cNvSpPr txBox="1"/>
          <p:nvPr/>
        </p:nvSpPr>
        <p:spPr>
          <a:xfrm>
            <a:off x="5058033" y="2273346"/>
            <a:ext cx="666095" cy="461665"/>
          </a:xfrm>
          <a:prstGeom prst="rect">
            <a:avLst/>
          </a:prstGeom>
          <a:noFill/>
        </p:spPr>
        <p:txBody>
          <a:bodyPr wrap="square" rtlCol="0">
            <a:spAutoFit/>
          </a:bodyPr>
          <a:lstStyle/>
          <a:p>
            <a:r>
              <a:rPr lang="en-GB" sz="800" dirty="0">
                <a:solidFill>
                  <a:prstClr val="black"/>
                </a:solidFill>
              </a:rPr>
              <a:t>RFD Solution only</a:t>
            </a:r>
            <a:endParaRPr lang="en-GB" sz="800" dirty="0">
              <a:solidFill>
                <a:prstClr val="black"/>
              </a:solidFill>
            </a:endParaRPr>
          </a:p>
        </p:txBody>
      </p:sp>
      <p:cxnSp>
        <p:nvCxnSpPr>
          <p:cNvPr id="62" name="Straight Arrow Connector 61"/>
          <p:cNvCxnSpPr/>
          <p:nvPr/>
        </p:nvCxnSpPr>
        <p:spPr>
          <a:xfrm flipV="1">
            <a:off x="5333786" y="1393016"/>
            <a:ext cx="0" cy="732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148064" y="1662223"/>
            <a:ext cx="542991" cy="246221"/>
          </a:xfrm>
          <a:prstGeom prst="rect">
            <a:avLst/>
          </a:prstGeom>
          <a:solidFill>
            <a:srgbClr val="FFFFFF"/>
          </a:solidFill>
        </p:spPr>
        <p:txBody>
          <a:bodyPr wrap="square" rtlCol="0">
            <a:spAutoFit/>
          </a:bodyPr>
          <a:lstStyle/>
          <a:p>
            <a:r>
              <a:rPr lang="en-GB" sz="1000" dirty="0">
                <a:solidFill>
                  <a:prstClr val="black"/>
                </a:solidFill>
              </a:rPr>
              <a:t>Yes</a:t>
            </a:r>
          </a:p>
        </p:txBody>
      </p:sp>
      <p:sp>
        <p:nvSpPr>
          <p:cNvPr id="65" name="TextBox 64"/>
          <p:cNvSpPr txBox="1"/>
          <p:nvPr/>
        </p:nvSpPr>
        <p:spPr>
          <a:xfrm>
            <a:off x="5803649" y="2382202"/>
            <a:ext cx="352527" cy="246221"/>
          </a:xfrm>
          <a:prstGeom prst="rect">
            <a:avLst/>
          </a:prstGeom>
          <a:solidFill>
            <a:srgbClr val="FFFFFF"/>
          </a:solidFill>
        </p:spPr>
        <p:txBody>
          <a:bodyPr wrap="square" rtlCol="0">
            <a:spAutoFit/>
          </a:bodyPr>
          <a:lstStyle/>
          <a:p>
            <a:r>
              <a:rPr lang="en-GB" sz="1000" dirty="0">
                <a:solidFill>
                  <a:prstClr val="black"/>
                </a:solidFill>
              </a:rPr>
              <a:t>No</a:t>
            </a:r>
            <a:endParaRPr lang="en-GB" sz="1000" dirty="0">
              <a:solidFill>
                <a:prstClr val="black"/>
              </a:solidFill>
            </a:endParaRPr>
          </a:p>
        </p:txBody>
      </p:sp>
      <p:pic>
        <p:nvPicPr>
          <p:cNvPr id="7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218548"/>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1178" y="764817"/>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ular Callout 49"/>
          <p:cNvSpPr/>
          <p:nvPr/>
        </p:nvSpPr>
        <p:spPr>
          <a:xfrm>
            <a:off x="5670211" y="1323548"/>
            <a:ext cx="1198286" cy="862640"/>
          </a:xfrm>
          <a:prstGeom prst="wedgeRectCallout">
            <a:avLst>
              <a:gd name="adj1" fmla="val -54592"/>
              <a:gd name="adj2" fmla="val -89600"/>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Ad Hoc Solution/ Design consultation combined</a:t>
            </a:r>
          </a:p>
          <a:p>
            <a:pPr algn="ctr"/>
            <a:r>
              <a:rPr lang="en-GB" sz="1000" dirty="0">
                <a:solidFill>
                  <a:prstClr val="black"/>
                </a:solidFill>
              </a:rPr>
              <a:t>10 working days</a:t>
            </a:r>
            <a:endParaRPr lang="en-GB" sz="1000" dirty="0">
              <a:solidFill>
                <a:prstClr val="black"/>
              </a:solidFill>
            </a:endParaRPr>
          </a:p>
        </p:txBody>
      </p:sp>
      <p:pic>
        <p:nvPicPr>
          <p:cNvPr id="5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5830" y="61647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3" name="Straight Arrow Connector 52"/>
          <p:cNvCxnSpPr/>
          <p:nvPr/>
        </p:nvCxnSpPr>
        <p:spPr>
          <a:xfrm flipV="1">
            <a:off x="710233" y="1995686"/>
            <a:ext cx="576064" cy="34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Rectangular Callout 54"/>
          <p:cNvSpPr/>
          <p:nvPr/>
        </p:nvSpPr>
        <p:spPr>
          <a:xfrm>
            <a:off x="8135888" y="255161"/>
            <a:ext cx="1008112" cy="932170"/>
          </a:xfrm>
          <a:prstGeom prst="wedgeRectCallout">
            <a:avLst>
              <a:gd name="adj1" fmla="val -76778"/>
              <a:gd name="adj2" fmla="val 2225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Responses and BER sent for  approval at </a:t>
            </a:r>
            <a:r>
              <a:rPr lang="en-GB" sz="1000" dirty="0" err="1">
                <a:solidFill>
                  <a:prstClr val="black"/>
                </a:solidFill>
              </a:rPr>
              <a:t>ChMC</a:t>
            </a:r>
            <a:endParaRPr lang="en-GB" sz="1000" dirty="0">
              <a:solidFill>
                <a:prstClr val="black"/>
              </a:solidFill>
            </a:endParaRPr>
          </a:p>
        </p:txBody>
      </p:sp>
      <p:sp>
        <p:nvSpPr>
          <p:cNvPr id="58" name="Round Diagonal Corner Rectangle 57"/>
          <p:cNvSpPr/>
          <p:nvPr/>
        </p:nvSpPr>
        <p:spPr>
          <a:xfrm>
            <a:off x="7726982" y="17796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3" name="TextBox 62"/>
          <p:cNvSpPr txBox="1"/>
          <p:nvPr/>
        </p:nvSpPr>
        <p:spPr>
          <a:xfrm>
            <a:off x="7740352" y="1883029"/>
            <a:ext cx="1296144" cy="230832"/>
          </a:xfrm>
          <a:prstGeom prst="rect">
            <a:avLst/>
          </a:prstGeom>
          <a:noFill/>
        </p:spPr>
        <p:txBody>
          <a:bodyPr wrap="square" rtlCol="0">
            <a:spAutoFit/>
          </a:bodyPr>
          <a:lstStyle/>
          <a:p>
            <a:r>
              <a:rPr lang="en-GB" sz="900" dirty="0">
                <a:solidFill>
                  <a:prstClr val="black"/>
                </a:solidFill>
              </a:rPr>
              <a:t>Build, and Test</a:t>
            </a:r>
            <a:endParaRPr lang="en-GB" sz="900" dirty="0">
              <a:solidFill>
                <a:prstClr val="black"/>
              </a:solidFill>
            </a:endParaRPr>
          </a:p>
        </p:txBody>
      </p:sp>
      <p:cxnSp>
        <p:nvCxnSpPr>
          <p:cNvPr id="66" name="Straight Arrow Connector 65"/>
          <p:cNvCxnSpPr>
            <a:stCxn id="58" idx="1"/>
            <a:endCxn id="67" idx="3"/>
          </p:cNvCxnSpPr>
          <p:nvPr/>
        </p:nvCxnSpPr>
        <p:spPr>
          <a:xfrm>
            <a:off x="8303046" y="2252360"/>
            <a:ext cx="13370"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ound Diagonal Corner Rectangle 66"/>
          <p:cNvSpPr/>
          <p:nvPr/>
        </p:nvSpPr>
        <p:spPr>
          <a:xfrm>
            <a:off x="7740352" y="271576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9" name="TextBox 68"/>
          <p:cNvSpPr txBox="1"/>
          <p:nvPr/>
        </p:nvSpPr>
        <p:spPr>
          <a:xfrm>
            <a:off x="7723090" y="2761932"/>
            <a:ext cx="1169389" cy="369332"/>
          </a:xfrm>
          <a:prstGeom prst="rect">
            <a:avLst/>
          </a:prstGeom>
          <a:noFill/>
        </p:spPr>
        <p:txBody>
          <a:bodyPr wrap="square" rtlCol="0">
            <a:spAutoFit/>
          </a:bodyPr>
          <a:lstStyle/>
          <a:p>
            <a:r>
              <a:rPr lang="en-GB" sz="900" dirty="0">
                <a:solidFill>
                  <a:prstClr val="black"/>
                </a:solidFill>
              </a:rPr>
              <a:t>Awareness session, if required</a:t>
            </a:r>
            <a:endParaRPr lang="en-GB" sz="900" dirty="0">
              <a:solidFill>
                <a:prstClr val="black"/>
              </a:solidFill>
            </a:endParaRPr>
          </a:p>
        </p:txBody>
      </p:sp>
      <p:sp>
        <p:nvSpPr>
          <p:cNvPr id="70" name="Round Diagonal Corner Rectangle 69"/>
          <p:cNvSpPr/>
          <p:nvPr/>
        </p:nvSpPr>
        <p:spPr>
          <a:xfrm>
            <a:off x="7723090" y="35798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1" name="TextBox 70"/>
          <p:cNvSpPr txBox="1"/>
          <p:nvPr/>
        </p:nvSpPr>
        <p:spPr>
          <a:xfrm>
            <a:off x="7753309" y="3727379"/>
            <a:ext cx="1296144" cy="230832"/>
          </a:xfrm>
          <a:prstGeom prst="rect">
            <a:avLst/>
          </a:prstGeom>
          <a:noFill/>
        </p:spPr>
        <p:txBody>
          <a:bodyPr wrap="square" rtlCol="0">
            <a:spAutoFit/>
          </a:bodyPr>
          <a:lstStyle/>
          <a:p>
            <a:r>
              <a:rPr lang="en-GB" sz="900" dirty="0">
                <a:solidFill>
                  <a:prstClr val="black"/>
                </a:solidFill>
              </a:rPr>
              <a:t>implementation</a:t>
            </a:r>
            <a:endParaRPr lang="en-GB" sz="900" dirty="0">
              <a:solidFill>
                <a:prstClr val="black"/>
              </a:solidFill>
            </a:endParaRPr>
          </a:p>
        </p:txBody>
      </p:sp>
      <p:pic>
        <p:nvPicPr>
          <p:cNvPr id="7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352" y="440271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Rectangular Callout 72"/>
          <p:cNvSpPr/>
          <p:nvPr/>
        </p:nvSpPr>
        <p:spPr>
          <a:xfrm>
            <a:off x="6048165" y="4443959"/>
            <a:ext cx="1300115" cy="520728"/>
          </a:xfrm>
          <a:prstGeom prst="wedgeRectCallout">
            <a:avLst>
              <a:gd name="adj1" fmla="val 78899"/>
              <a:gd name="adj2" fmla="val 743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solidFill>
                  <a:prstClr val="black"/>
                </a:solidFill>
              </a:rPr>
              <a:t>Closedown report approved at </a:t>
            </a:r>
            <a:r>
              <a:rPr lang="en-GB" sz="1000" dirty="0" err="1">
                <a:solidFill>
                  <a:prstClr val="black"/>
                </a:solidFill>
              </a:rPr>
              <a:t>ChMC</a:t>
            </a:r>
            <a:endParaRPr lang="en-GB" sz="1000" dirty="0">
              <a:solidFill>
                <a:prstClr val="black"/>
              </a:solidFill>
            </a:endParaRPr>
          </a:p>
        </p:txBody>
      </p:sp>
      <p:cxnSp>
        <p:nvCxnSpPr>
          <p:cNvPr id="75" name="Straight Arrow Connector 74"/>
          <p:cNvCxnSpPr>
            <a:stCxn id="67" idx="1"/>
            <a:endCxn id="70" idx="3"/>
          </p:cNvCxnSpPr>
          <p:nvPr/>
        </p:nvCxnSpPr>
        <p:spPr>
          <a:xfrm flipH="1">
            <a:off x="8299154" y="3188464"/>
            <a:ext cx="17262"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0" idx="1"/>
            <a:endCxn id="72" idx="0"/>
          </p:cNvCxnSpPr>
          <p:nvPr/>
        </p:nvCxnSpPr>
        <p:spPr>
          <a:xfrm flipH="1">
            <a:off x="8292802" y="4052560"/>
            <a:ext cx="6352" cy="350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395281" y="1187331"/>
            <a:ext cx="358028" cy="59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22" idx="2"/>
          </p:cNvCxnSpPr>
          <p:nvPr/>
        </p:nvCxnSpPr>
        <p:spPr>
          <a:xfrm flipH="1">
            <a:off x="2962226" y="1694599"/>
            <a:ext cx="1" cy="4915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8930" y="2211710"/>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0" name="Straight Arrow Connector 79"/>
          <p:cNvCxnSpPr/>
          <p:nvPr/>
        </p:nvCxnSpPr>
        <p:spPr>
          <a:xfrm>
            <a:off x="3360004" y="2773685"/>
            <a:ext cx="275892" cy="435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Rectangular Callout 80"/>
          <p:cNvSpPr/>
          <p:nvPr/>
        </p:nvSpPr>
        <p:spPr>
          <a:xfrm>
            <a:off x="2187692" y="2905423"/>
            <a:ext cx="1198286" cy="571073"/>
          </a:xfrm>
          <a:prstGeom prst="wedgeRectCallout">
            <a:avLst>
              <a:gd name="adj1" fmla="val -1902"/>
              <a:gd name="adj2" fmla="val -95910"/>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solidFill>
                  <a:prstClr val="black"/>
                </a:solidFill>
              </a:rPr>
              <a:t>Initial Review Change Pack 10 </a:t>
            </a:r>
            <a:r>
              <a:rPr lang="en-GB" sz="1000" dirty="0">
                <a:solidFill>
                  <a:prstClr val="black"/>
                </a:solidFill>
              </a:rPr>
              <a:t>working days</a:t>
            </a:r>
            <a:endParaRPr lang="en-GB" sz="1000" dirty="0">
              <a:solidFill>
                <a:prstClr val="black"/>
              </a:solidFill>
            </a:endParaRPr>
          </a:p>
        </p:txBody>
      </p:sp>
    </p:spTree>
    <p:extLst>
      <p:ext uri="{BB962C8B-B14F-4D97-AF65-F5344CB8AC3E}">
        <p14:creationId xmlns:p14="http://schemas.microsoft.com/office/powerpoint/2010/main" val="1099790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1587</Words>
  <Application>Microsoft Office PowerPoint</Application>
  <PresentationFormat>On-screen Show (16:9)</PresentationFormat>
  <Paragraphs>213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Request for Data  Change proposals</vt:lpstr>
      <vt:lpstr>Introduction</vt:lpstr>
      <vt:lpstr>Proposed Definition of ‘Request for Data’</vt:lpstr>
      <vt:lpstr>Proposed Governance Options</vt:lpstr>
      <vt:lpstr>PowerPoint Presentation</vt:lpstr>
      <vt:lpstr>PowerPoint Presentation</vt:lpstr>
      <vt:lpstr>Option 2 – Minimal Governance</vt:lpstr>
      <vt:lpstr>PowerPoint Presentation</vt:lpstr>
      <vt:lpstr>Option 3 – Medium Governance</vt:lpstr>
      <vt:lpstr>PowerPoint Presentation</vt:lpstr>
      <vt:lpstr>Indicative minimum delivery  timescales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Request for Data  Change proposals</dc:title>
  <dc:creator>Alison Cross</dc:creator>
  <cp:lastModifiedBy>Alison Cross</cp:lastModifiedBy>
  <cp:revision>2</cp:revision>
  <dcterms:created xsi:type="dcterms:W3CDTF">2019-05-14T09:30:21Z</dcterms:created>
  <dcterms:modified xsi:type="dcterms:W3CDTF">2019-05-14T09:50:21Z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101759066</vt:i4>
  </property>
  <property fmtid="{D5CDD505-2E9C-101B-9397-08002B2CF9AE}" pid="3" name="_NewReviewCycle">
    <vt:lpwstr/>
  </property>
  <property fmtid="{D5CDD505-2E9C-101B-9397-08002B2CF9AE}" pid="4" name="_EmailSubject">
    <vt:lpwstr>Reminder: Change Management Committee Document Submission - June 2019</vt:lpwstr>
  </property>
  <property fmtid="{D5CDD505-2E9C-101B-9397-08002B2CF9AE}" pid="5" name="_AuthorEmail">
    <vt:lpwstr>Alison.Cross@Xoserve.com</vt:lpwstr>
  </property>
  <property fmtid="{D5CDD505-2E9C-101B-9397-08002B2CF9AE}" pid="6" name="_AuthorEmailDisplayName">
    <vt:lpwstr>Cross, Alison</vt:lpwstr>
  </property>
</Properties>
</file>