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1"/>
  </p:sldMasterIdLst>
  <p:notesMasterIdLst>
    <p:notesMasterId r:id="rId14"/>
  </p:notesMasterIdLst>
  <p:sldIdLst>
    <p:sldId id="272" r:id="rId2"/>
    <p:sldId id="386" r:id="rId3"/>
    <p:sldId id="411" r:id="rId4"/>
    <p:sldId id="416" r:id="rId5"/>
    <p:sldId id="420" r:id="rId6"/>
    <p:sldId id="421" r:id="rId7"/>
    <p:sldId id="419" r:id="rId8"/>
    <p:sldId id="413" r:id="rId9"/>
    <p:sldId id="414" r:id="rId10"/>
    <p:sldId id="415" r:id="rId11"/>
    <p:sldId id="417" r:id="rId12"/>
    <p:sldId id="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59"/>
    <p:restoredTop sz="92925"/>
  </p:normalViewPr>
  <p:slideViewPr>
    <p:cSldViewPr snapToGrid="0" snapToObjects="1">
      <p:cViewPr varScale="1">
        <p:scale>
          <a:sx n="62" d="100"/>
          <a:sy n="62" d="100"/>
        </p:scale>
        <p:origin x="448" y="48"/>
      </p:cViewPr>
      <p:guideLst/>
    </p:cSldViewPr>
  </p:slideViewPr>
  <p:outlineViewPr>
    <p:cViewPr>
      <p:scale>
        <a:sx n="33" d="100"/>
        <a:sy n="33" d="100"/>
      </p:scale>
      <p:origin x="0" y="-1632"/>
    </p:cViewPr>
  </p:outlineViewPr>
  <p:notesTextViewPr>
    <p:cViewPr>
      <p:scale>
        <a:sx n="1" d="1"/>
        <a:sy n="1" d="1"/>
      </p:scale>
      <p:origin x="0" y="0"/>
    </p:cViewPr>
  </p:notesTextViewPr>
  <p:sorterViewPr>
    <p:cViewPr>
      <p:scale>
        <a:sx n="66" d="100"/>
        <a:sy n="66"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748D2-F5F8-4D45-9372-FF7162594F1D}" type="datetimeFigureOut">
              <a:rPr lang="en-US" smtClean="0"/>
              <a:t>6/4/2019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F0F5F-6138-B846-8641-C1FDC69AE24A}" type="slidenum">
              <a:rPr lang="en-US" smtClean="0"/>
              <a:t>‹#›</a:t>
            </a:fld>
            <a:endParaRPr lang="en-US" dirty="0"/>
          </a:p>
        </p:txBody>
      </p:sp>
    </p:spTree>
    <p:extLst>
      <p:ext uri="{BB962C8B-B14F-4D97-AF65-F5344CB8AC3E}">
        <p14:creationId xmlns:p14="http://schemas.microsoft.com/office/powerpoint/2010/main" val="8077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p>
        </p:txBody>
      </p:sp>
      <p:sp>
        <p:nvSpPr>
          <p:cNvPr id="4" name="Slide Number Placeholder 3"/>
          <p:cNvSpPr>
            <a:spLocks noGrp="1"/>
          </p:cNvSpPr>
          <p:nvPr>
            <p:ph type="sldNum" sz="quarter" idx="10"/>
          </p:nvPr>
        </p:nvSpPr>
        <p:spPr/>
        <p:txBody>
          <a:bodyPr/>
          <a:lstStyle/>
          <a:p>
            <a:fld id="{EE9F0F5F-6138-B846-8641-C1FDC69AE24A}" type="slidenum">
              <a:rPr lang="en-US" smtClean="0"/>
              <a:t>1</a:t>
            </a:fld>
            <a:endParaRPr lang="en-US" dirty="0"/>
          </a:p>
        </p:txBody>
      </p:sp>
    </p:spTree>
    <p:extLst>
      <p:ext uri="{BB962C8B-B14F-4D97-AF65-F5344CB8AC3E}">
        <p14:creationId xmlns:p14="http://schemas.microsoft.com/office/powerpoint/2010/main" val="77898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11</a:t>
            </a:fld>
            <a:endParaRPr lang="en-US"/>
          </a:p>
        </p:txBody>
      </p:sp>
    </p:spTree>
    <p:extLst>
      <p:ext uri="{BB962C8B-B14F-4D97-AF65-F5344CB8AC3E}">
        <p14:creationId xmlns:p14="http://schemas.microsoft.com/office/powerpoint/2010/main" val="198424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12</a:t>
            </a:fld>
            <a:endParaRPr lang="en-US"/>
          </a:p>
        </p:txBody>
      </p:sp>
    </p:spTree>
    <p:extLst>
      <p:ext uri="{BB962C8B-B14F-4D97-AF65-F5344CB8AC3E}">
        <p14:creationId xmlns:p14="http://schemas.microsoft.com/office/powerpoint/2010/main" val="115879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2</a:t>
            </a:fld>
            <a:endParaRPr lang="en-US"/>
          </a:p>
        </p:txBody>
      </p:sp>
    </p:spTree>
    <p:extLst>
      <p:ext uri="{BB962C8B-B14F-4D97-AF65-F5344CB8AC3E}">
        <p14:creationId xmlns:p14="http://schemas.microsoft.com/office/powerpoint/2010/main" val="167295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3</a:t>
            </a:fld>
            <a:endParaRPr lang="en-US"/>
          </a:p>
        </p:txBody>
      </p:sp>
    </p:spTree>
    <p:extLst>
      <p:ext uri="{BB962C8B-B14F-4D97-AF65-F5344CB8AC3E}">
        <p14:creationId xmlns:p14="http://schemas.microsoft.com/office/powerpoint/2010/main" val="20889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4</a:t>
            </a:fld>
            <a:endParaRPr lang="en-US"/>
          </a:p>
        </p:txBody>
      </p:sp>
    </p:spTree>
    <p:extLst>
      <p:ext uri="{BB962C8B-B14F-4D97-AF65-F5344CB8AC3E}">
        <p14:creationId xmlns:p14="http://schemas.microsoft.com/office/powerpoint/2010/main" val="3131382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5</a:t>
            </a:fld>
            <a:endParaRPr lang="en-US"/>
          </a:p>
        </p:txBody>
      </p:sp>
    </p:spTree>
    <p:extLst>
      <p:ext uri="{BB962C8B-B14F-4D97-AF65-F5344CB8AC3E}">
        <p14:creationId xmlns:p14="http://schemas.microsoft.com/office/powerpoint/2010/main" val="396180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7</a:t>
            </a:fld>
            <a:endParaRPr lang="en-US"/>
          </a:p>
        </p:txBody>
      </p:sp>
    </p:spTree>
    <p:extLst>
      <p:ext uri="{BB962C8B-B14F-4D97-AF65-F5344CB8AC3E}">
        <p14:creationId xmlns:p14="http://schemas.microsoft.com/office/powerpoint/2010/main" val="217598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8</a:t>
            </a:fld>
            <a:endParaRPr lang="en-US"/>
          </a:p>
        </p:txBody>
      </p:sp>
    </p:spTree>
    <p:extLst>
      <p:ext uri="{BB962C8B-B14F-4D97-AF65-F5344CB8AC3E}">
        <p14:creationId xmlns:p14="http://schemas.microsoft.com/office/powerpoint/2010/main" val="162409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9</a:t>
            </a:fld>
            <a:endParaRPr lang="en-US"/>
          </a:p>
        </p:txBody>
      </p:sp>
    </p:spTree>
    <p:extLst>
      <p:ext uri="{BB962C8B-B14F-4D97-AF65-F5344CB8AC3E}">
        <p14:creationId xmlns:p14="http://schemas.microsoft.com/office/powerpoint/2010/main" val="4059433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10</a:t>
            </a:fld>
            <a:endParaRPr lang="en-US"/>
          </a:p>
        </p:txBody>
      </p:sp>
    </p:spTree>
    <p:extLst>
      <p:ext uri="{BB962C8B-B14F-4D97-AF65-F5344CB8AC3E}">
        <p14:creationId xmlns:p14="http://schemas.microsoft.com/office/powerpoint/2010/main" val="324766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600110-4183-8B4A-93E1-1C36C06BEE71}"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6/4/2019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00110-4183-8B4A-93E1-1C36C06BEE71}" type="datetimeFigureOut">
              <a:rPr lang="en-US" smtClean="0"/>
              <a:t>6/4/2019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6F281-267E-1041-B391-33E3962802CD}" type="slidenum">
              <a:rPr lang="en-US" smtClean="0"/>
              <a:t>‹#›</a:t>
            </a:fld>
            <a:endParaRPr lang="en-US" dirty="0"/>
          </a:p>
        </p:txBody>
      </p:sp>
    </p:spTree>
    <p:extLst>
      <p:ext uri="{BB962C8B-B14F-4D97-AF65-F5344CB8AC3E}">
        <p14:creationId xmlns:p14="http://schemas.microsoft.com/office/powerpoint/2010/main" val="980991192"/>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 id="2147484104" r:id="rId13"/>
    <p:sldLayoutId id="2147484105" r:id="rId14"/>
    <p:sldLayoutId id="2147484106" r:id="rId15"/>
    <p:sldLayoutId id="21474841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sgovernance.co.uk/PA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asgovernance.co.uk/Pan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gasgovernance.co.uk/DES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website%20https:/www.gasgovernance.co.uk/EBC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91454"/>
            <a:ext cx="9290957" cy="1646302"/>
          </a:xfrm>
        </p:spPr>
        <p:txBody>
          <a:bodyPr/>
          <a:lstStyle/>
          <a:p>
            <a:r>
              <a:rPr lang="en-US" dirty="0"/>
              <a:t>Joint Office UNC Elections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7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80160"/>
            <a:ext cx="8874880" cy="5331655"/>
          </a:xfrm>
        </p:spPr>
        <p:txBody>
          <a:bodyPr>
            <a:normAutofit lnSpcReduction="10000"/>
          </a:bodyPr>
          <a:lstStyle/>
          <a:p>
            <a:r>
              <a:rPr lang="en-GB" sz="1700" dirty="0"/>
              <a:t>The Performance Assurance Committee (PAC) is a sub-committee of the Uniform Network Code Committee, with certain rights and responsibilities relating to the management of the community’s Performance Assurance Framework (PAF).</a:t>
            </a:r>
          </a:p>
          <a:p>
            <a:r>
              <a:rPr lang="en-GB" sz="1700" dirty="0"/>
              <a:t>The PAC shall perform the duties ascribed to it in the “Performance Assurance Framework Document for the (Gas) Energy Settlement Performance Assurance Scheme”.</a:t>
            </a:r>
          </a:p>
          <a:p>
            <a:r>
              <a:rPr lang="en-GB" sz="1700" dirty="0"/>
              <a:t>The PAC comprised of a Shipper and Transporters constituency comprising 9 Shipper User Representatives (with voting rights), and 3 Transporter appointed Representatives (comprising 2 large Transporters and 1 </a:t>
            </a:r>
            <a:r>
              <a:rPr lang="en-GB" sz="1700" dirty="0" err="1"/>
              <a:t>AiGT</a:t>
            </a:r>
            <a:r>
              <a:rPr lang="en-GB" sz="1700" dirty="0"/>
              <a:t> all with voting rights).  NTS do not have memberships rights.  Ofgem have he right to provide a PAC representative in an advisory capacity only.</a:t>
            </a:r>
          </a:p>
          <a:p>
            <a:r>
              <a:rPr lang="en-GB" sz="1700" dirty="0"/>
              <a:t>Members are representatives in their own right and do not represent the company by which they are employed.  It is recommended that members should have experience in the gas industry </a:t>
            </a:r>
          </a:p>
          <a:p>
            <a:r>
              <a:rPr lang="en-GB" sz="1700" dirty="0"/>
              <a:t>A list of all members and standing alternates is published on the Joint Office website </a:t>
            </a:r>
            <a:r>
              <a:rPr lang="en-GB" sz="1700" dirty="0">
                <a:hlinkClick r:id="rId3"/>
              </a:rPr>
              <a:t>https://www.gasgovernance.co.uk/PAC</a:t>
            </a:r>
            <a:endParaRPr lang="en-GB" sz="1700" dirty="0"/>
          </a:p>
          <a:p>
            <a:r>
              <a:rPr lang="en-GB" sz="1700" dirty="0"/>
              <a:t>All member and appointed alternates </a:t>
            </a:r>
            <a:r>
              <a:rPr lang="en-GB" sz="1700"/>
              <a:t>are required </a:t>
            </a:r>
            <a:r>
              <a:rPr lang="en-GB" sz="1700" dirty="0"/>
              <a:t>to sign a Confidentiality Assurance Document and their employer is required to sign an Employer Assurance Documents.</a:t>
            </a:r>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Performance Assurance Committee</a:t>
            </a:r>
            <a:endParaRPr lang="en-US" dirty="0"/>
          </a:p>
        </p:txBody>
      </p:sp>
    </p:spTree>
    <p:extLst>
      <p:ext uri="{BB962C8B-B14F-4D97-AF65-F5344CB8AC3E}">
        <p14:creationId xmlns:p14="http://schemas.microsoft.com/office/powerpoint/2010/main" val="11069973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4033"/>
            <a:ext cx="9391340" cy="5148318"/>
          </a:xfrm>
        </p:spPr>
        <p:txBody>
          <a:bodyPr>
            <a:normAutofit fontScale="92500" lnSpcReduction="10000"/>
          </a:bodyPr>
          <a:lstStyle/>
          <a:p>
            <a:endParaRPr lang="en-US" sz="1200" dirty="0"/>
          </a:p>
          <a:p>
            <a:r>
              <a:rPr lang="en-GB" sz="2100" dirty="0"/>
              <a:t>The DSC Contract Management Committee is a sub-committee of the Network Code, with certain rights and responsibilities relating to the management of the DSC Contract </a:t>
            </a:r>
            <a:r>
              <a:rPr lang="en-US" sz="2100" dirty="0"/>
              <a:t>in accordance with the DCSP Service Document – Contract Management Procedures, referred to in GT Section D3.1.4(vi) and Clause 3.3(d) of the DSC Terms and Conditions.</a:t>
            </a:r>
          </a:p>
          <a:p>
            <a:r>
              <a:rPr lang="en-US" altLang="ja-JP" sz="2100" dirty="0"/>
              <a:t>The role of the Committee is to monitor the functions, performance and operational requirements fulfilled by the CDSP in connection with the provision of DSC Services.</a:t>
            </a:r>
          </a:p>
          <a:p>
            <a:r>
              <a:rPr lang="en-GB" altLang="ja-JP" sz="2100" dirty="0"/>
              <a:t>Committee representatives are appointed in accordance with </a:t>
            </a:r>
            <a:r>
              <a:rPr lang="en-US" sz="2100" dirty="0"/>
              <a:t>GT Section D – Annex D-2.</a:t>
            </a:r>
            <a:endParaRPr lang="en-GB" sz="2100" dirty="0">
              <a:highlight>
                <a:srgbClr val="FFFF00"/>
              </a:highlight>
            </a:endParaRPr>
          </a:p>
          <a:p>
            <a:r>
              <a:rPr lang="en-GB" sz="2200" b="1" dirty="0">
                <a:solidFill>
                  <a:schemeClr val="accent1"/>
                </a:solidFill>
              </a:rPr>
              <a:t>CDSP Credit Committee</a:t>
            </a:r>
          </a:p>
          <a:p>
            <a:pPr lvl="1"/>
            <a:r>
              <a:rPr lang="en-GB" sz="2100" dirty="0"/>
              <a:t>This is a sub-committee of the </a:t>
            </a:r>
            <a:r>
              <a:rPr lang="en-US" sz="2100" dirty="0"/>
              <a:t>DSC Contract Management Committee and comprising of representatives in line with the UNC GT Section D4.1.4.</a:t>
            </a:r>
          </a:p>
          <a:p>
            <a:pPr lvl="1"/>
            <a:r>
              <a:rPr lang="en-US" sz="2100" dirty="0"/>
              <a:t>The role of this committee is to assist the CDSP in connection with the management of credit risk to the CDSP in line with the DSC Credit Rules</a:t>
            </a:r>
            <a:endParaRPr lang="en-GB"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Contract Management Committee</a:t>
            </a:r>
            <a:endParaRPr lang="en-US" dirty="0"/>
          </a:p>
        </p:txBody>
      </p:sp>
    </p:spTree>
    <p:extLst>
      <p:ext uri="{BB962C8B-B14F-4D97-AF65-F5344CB8AC3E}">
        <p14:creationId xmlns:p14="http://schemas.microsoft.com/office/powerpoint/2010/main" val="418925794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16642"/>
            <a:ext cx="10500950" cy="5150858"/>
          </a:xfrm>
        </p:spPr>
        <p:txBody>
          <a:bodyPr>
            <a:normAutofit/>
          </a:bodyPr>
          <a:lstStyle/>
          <a:p>
            <a:r>
              <a:rPr lang="en-GB" dirty="0"/>
              <a:t>The DSC Change Management Committee is a sub-committee of the Network Code, with certain rights and responsibilities relating to the management of the DSC Contract </a:t>
            </a:r>
            <a:r>
              <a:rPr lang="en-US" dirty="0"/>
              <a:t>in accordance with the DCSP Service Document – Contract Management Procedures, referred to in GT Section D3.1.4(v) and Clause 3.3(c) of the DSC Terms and Conditions.</a:t>
            </a:r>
          </a:p>
          <a:p>
            <a:r>
              <a:rPr lang="en-US" altLang="ja-JP" dirty="0"/>
              <a:t>The role of the Committee is to manage changes to the DSC.</a:t>
            </a:r>
          </a:p>
          <a:p>
            <a:r>
              <a:rPr lang="en-GB" altLang="ja-JP" dirty="0"/>
              <a:t>Committee representatives are appointed in accordance with </a:t>
            </a:r>
            <a:r>
              <a:rPr lang="en-US" dirty="0"/>
              <a:t>GT Section D – Annex D-2.</a:t>
            </a:r>
            <a:r>
              <a:rPr lang="ja-JP" altLang="en-US" dirty="0"/>
              <a:t>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Change Management Committee</a:t>
            </a:r>
            <a:endParaRPr lang="en-US" dirty="0"/>
          </a:p>
        </p:txBody>
      </p:sp>
    </p:spTree>
    <p:extLst>
      <p:ext uri="{BB962C8B-B14F-4D97-AF65-F5344CB8AC3E}">
        <p14:creationId xmlns:p14="http://schemas.microsoft.com/office/powerpoint/2010/main" val="31106402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24000"/>
            <a:ext cx="8596668" cy="5010150"/>
          </a:xfrm>
        </p:spPr>
        <p:txBody>
          <a:bodyPr>
            <a:normAutofit/>
          </a:bodyPr>
          <a:lstStyle/>
          <a:p>
            <a:r>
              <a:rPr lang="en-GB" dirty="0">
                <a:solidFill>
                  <a:schemeClr val="tx1"/>
                </a:solidFill>
              </a:rPr>
              <a:t>The </a:t>
            </a:r>
            <a:r>
              <a:rPr lang="en-GB" dirty="0"/>
              <a:t>Guidelines for the UNC Shipper Representative Appointment Process are </a:t>
            </a:r>
            <a:r>
              <a:rPr lang="en-US" dirty="0">
                <a:solidFill>
                  <a:schemeClr val="tx1"/>
                </a:solidFill>
              </a:rPr>
              <a:t>published at: </a:t>
            </a:r>
            <a:r>
              <a:rPr lang="en-US" dirty="0">
                <a:solidFill>
                  <a:schemeClr val="tx1"/>
                </a:solidFill>
                <a:hlinkClick r:id="rId3"/>
              </a:rPr>
              <a:t>https://www.gasgovernance.co.uk/elections</a:t>
            </a:r>
            <a:endParaRPr lang="en-US" dirty="0">
              <a:solidFill>
                <a:schemeClr val="tx1"/>
              </a:solidFill>
            </a:endParaRPr>
          </a:p>
          <a:p>
            <a:r>
              <a:rPr lang="en-US" dirty="0"/>
              <a:t>The document sets out the high-level procedure and timeline that is followed during the Appointment Process. The detailed rules governing the nomination and election process are contained in the Appendix. </a:t>
            </a:r>
          </a:p>
          <a:p>
            <a:r>
              <a:rPr lang="en-GB" dirty="0"/>
              <a:t>The Joint Office of Gas Transporters manages the process for the election of User Voting Members before the start of each Gas Year. </a:t>
            </a:r>
          </a:p>
          <a:p>
            <a:r>
              <a:rPr lang="en-GB" dirty="0"/>
              <a:t>Having broad and varied representation from Users ensures that the decisions made at committees are relevant.</a:t>
            </a:r>
          </a:p>
          <a:p>
            <a:r>
              <a:rPr lang="en-US" dirty="0"/>
              <a:t>UNC Panel (including UNCC) appointments are for 2 years beginning on the 01 October 2019. </a:t>
            </a:r>
          </a:p>
          <a:p>
            <a:r>
              <a:rPr lang="en-US" dirty="0"/>
              <a:t>All other appointments run for the gas year beginning on the 01 October ending 30 September annually. </a:t>
            </a:r>
          </a:p>
          <a:p>
            <a:r>
              <a:rPr lang="en-US" dirty="0"/>
              <a:t>Where mid-term processes are conducted, appointments will be for the residual of the current gas year.</a:t>
            </a:r>
          </a:p>
          <a:p>
            <a:endParaRPr lang="en-GB"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Guidance </a:t>
            </a:r>
          </a:p>
        </p:txBody>
      </p:sp>
    </p:spTree>
    <p:extLst>
      <p:ext uri="{BB962C8B-B14F-4D97-AF65-F5344CB8AC3E}">
        <p14:creationId xmlns:p14="http://schemas.microsoft.com/office/powerpoint/2010/main" val="12918862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Committees – User Representatives</a:t>
            </a:r>
          </a:p>
        </p:txBody>
      </p:sp>
      <p:sp>
        <p:nvSpPr>
          <p:cNvPr id="9" name="Content Placeholder 2">
            <a:extLst>
              <a:ext uri="{FF2B5EF4-FFF2-40B4-BE49-F238E27FC236}">
                <a16:creationId xmlns:a16="http://schemas.microsoft.com/office/drawing/2014/main" id="{02EEBABD-3289-674C-8D77-C358ACFEFD22}"/>
              </a:ext>
            </a:extLst>
          </p:cNvPr>
          <p:cNvSpPr>
            <a:spLocks noGrp="1"/>
          </p:cNvSpPr>
          <p:nvPr>
            <p:ph idx="1"/>
          </p:nvPr>
        </p:nvSpPr>
        <p:spPr>
          <a:xfrm>
            <a:off x="677334" y="1524000"/>
            <a:ext cx="8596668" cy="4849091"/>
          </a:xfrm>
        </p:spPr>
        <p:txBody>
          <a:bodyPr>
            <a:normAutofit/>
          </a:bodyPr>
          <a:lstStyle/>
          <a:p>
            <a:pPr lvl="0"/>
            <a:r>
              <a:rPr lang="en-US" b="1" dirty="0"/>
              <a:t>UNC Modification Panel (including UNCC)</a:t>
            </a:r>
            <a:r>
              <a:rPr lang="en-US" dirty="0"/>
              <a:t> 6 User Representatives, 1 Consumer Representative, 1 No-Domestic Consumer Representative and 1 (non-voting) Independent Supplier Representative.</a:t>
            </a:r>
            <a:endParaRPr lang="en-GB" dirty="0"/>
          </a:p>
          <a:p>
            <a:pPr lvl="0"/>
            <a:r>
              <a:rPr lang="en-US" b="1" dirty="0"/>
              <a:t>Demand Estimation Sub-Committee</a:t>
            </a:r>
            <a:r>
              <a:rPr lang="en-US" dirty="0"/>
              <a:t> (DESC) up to 5 User Representatives.</a:t>
            </a:r>
          </a:p>
          <a:p>
            <a:pPr lvl="0"/>
            <a:r>
              <a:rPr lang="en-US" b="1" dirty="0"/>
              <a:t>Energy Balancing Credit Committee</a:t>
            </a:r>
            <a:r>
              <a:rPr lang="en-US" dirty="0"/>
              <a:t> (EBCC) up to 9 User Representatives.</a:t>
            </a:r>
            <a:endParaRPr lang="en-GB" dirty="0"/>
          </a:p>
          <a:p>
            <a:pPr lvl="0"/>
            <a:r>
              <a:rPr lang="en-US" b="1" dirty="0"/>
              <a:t>Performance Assurance Committee</a:t>
            </a:r>
            <a:r>
              <a:rPr lang="en-US" dirty="0"/>
              <a:t> (PAC) up to 9 User Representatives.</a:t>
            </a:r>
            <a:endParaRPr lang="en-GB" dirty="0"/>
          </a:p>
          <a:p>
            <a:r>
              <a:rPr lang="en-US" b="1" dirty="0"/>
              <a:t>DSC Change Management Committee</a:t>
            </a:r>
            <a:r>
              <a:rPr lang="en-US" dirty="0"/>
              <a:t> (DSC-Change) up to 6 User Representatives. Each Shipper Group has 2 places available to be filled in their Shipper Class.</a:t>
            </a:r>
          </a:p>
          <a:p>
            <a:pPr lvl="0"/>
            <a:r>
              <a:rPr lang="en-US" b="1" dirty="0"/>
              <a:t>DSC Contract Management Committee</a:t>
            </a:r>
            <a:r>
              <a:rPr lang="en-US" dirty="0"/>
              <a:t> (DSC-Contract) up to 6 User Representatives. Each Shipper Group has 2 places available to be filled in their Shipper Class.</a:t>
            </a:r>
            <a:endParaRPr lang="en-GB" dirty="0"/>
          </a:p>
          <a:p>
            <a:r>
              <a:rPr lang="en-US" b="1" dirty="0"/>
              <a:t>DSC Credit Committee </a:t>
            </a:r>
            <a:r>
              <a:rPr lang="en-US" dirty="0"/>
              <a:t>(DSC-Contract sub-committee) - up to 6 User Representatives. </a:t>
            </a:r>
            <a:endParaRPr lang="en-GB" dirty="0"/>
          </a:p>
          <a:p>
            <a:pPr lvl="0"/>
            <a:endParaRPr lang="en-US" dirty="0"/>
          </a:p>
        </p:txBody>
      </p:sp>
    </p:spTree>
    <p:extLst>
      <p:ext uri="{BB962C8B-B14F-4D97-AF65-F5344CB8AC3E}">
        <p14:creationId xmlns:p14="http://schemas.microsoft.com/office/powerpoint/2010/main" val="37278068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363"/>
            <a:ext cx="8874880" cy="4537397"/>
          </a:xfrm>
        </p:spPr>
        <p:txBody>
          <a:bodyPr>
            <a:normAutofit fontScale="92500"/>
          </a:bodyPr>
          <a:lstStyle/>
          <a:p>
            <a:pPr lvl="0"/>
            <a:r>
              <a:rPr lang="en-US" dirty="0"/>
              <a:t>Single Point of Contacts - </a:t>
            </a:r>
            <a:r>
              <a:rPr lang="en-GB" dirty="0"/>
              <a:t>following </a:t>
            </a:r>
            <a:r>
              <a:rPr lang="en-GB" b="1" dirty="0"/>
              <a:t>16 May UNCC </a:t>
            </a:r>
            <a:r>
              <a:rPr lang="en-GB" dirty="0"/>
              <a:t>approval the registration process changed.  </a:t>
            </a:r>
            <a:r>
              <a:rPr lang="en-GB" dirty="0" err="1"/>
              <a:t>SPoCs</a:t>
            </a:r>
            <a:r>
              <a:rPr lang="en-GB" dirty="0"/>
              <a:t> were also reminded to update their contacts and a formal invite was issued to our UNC mailing list to encourage new </a:t>
            </a:r>
            <a:r>
              <a:rPr lang="en-GB" dirty="0" err="1"/>
              <a:t>SPoC</a:t>
            </a:r>
            <a:r>
              <a:rPr lang="en-GB"/>
              <a:t> registrations.</a:t>
            </a:r>
            <a:endParaRPr lang="en-GB" dirty="0"/>
          </a:p>
          <a:p>
            <a:pPr lvl="1"/>
            <a:r>
              <a:rPr lang="en-GB" dirty="0" err="1"/>
              <a:t>SPoCs</a:t>
            </a:r>
            <a:r>
              <a:rPr lang="en-GB" dirty="0"/>
              <a:t> can now be registered between 01 September and 30 June</a:t>
            </a:r>
          </a:p>
          <a:p>
            <a:pPr lvl="0"/>
            <a:r>
              <a:rPr lang="en-US" b="1" dirty="0"/>
              <a:t>By 01 July</a:t>
            </a:r>
            <a:r>
              <a:rPr lang="en-US" dirty="0"/>
              <a:t> – </a:t>
            </a:r>
            <a:r>
              <a:rPr lang="en-US" dirty="0" err="1"/>
              <a:t>SPoCs</a:t>
            </a:r>
            <a:r>
              <a:rPr lang="en-US" dirty="0"/>
              <a:t> are invited to nominate Modification Panel/UNCC and Sub-Committee representatives. The nomination process will last no longer than 3 weeks.</a:t>
            </a:r>
          </a:p>
          <a:p>
            <a:pPr lvl="1"/>
            <a:r>
              <a:rPr lang="en-US" dirty="0"/>
              <a:t>It is important to have a </a:t>
            </a:r>
            <a:r>
              <a:rPr lang="en-GB" dirty="0"/>
              <a:t>broad and varied representation from Users to ensure committee decisions are relevant. </a:t>
            </a:r>
          </a:p>
          <a:p>
            <a:pPr lvl="0"/>
            <a:r>
              <a:rPr lang="en-US" b="1" dirty="0"/>
              <a:t>By 01 Augus</a:t>
            </a:r>
            <a:r>
              <a:rPr lang="en-US" dirty="0"/>
              <a:t>t - if an election required the details of candidates and ballot papers are issued to </a:t>
            </a:r>
            <a:r>
              <a:rPr lang="en-US" dirty="0" err="1"/>
              <a:t>SPoCs</a:t>
            </a:r>
            <a:r>
              <a:rPr lang="en-US" dirty="0"/>
              <a:t>. Elections will last no longer than 3 weeks.</a:t>
            </a:r>
            <a:endParaRPr lang="en-GB" dirty="0"/>
          </a:p>
          <a:p>
            <a:pPr lvl="0"/>
            <a:r>
              <a:rPr lang="en-US" b="1" dirty="0"/>
              <a:t>By 01 September</a:t>
            </a:r>
            <a:r>
              <a:rPr lang="en-US" dirty="0"/>
              <a:t> – Joint Office will issue notification of the elected candidates via its UNC distribution list. </a:t>
            </a:r>
            <a:endParaRPr lang="en-GB" dirty="0"/>
          </a:p>
          <a:p>
            <a:pPr lvl="0"/>
            <a:r>
              <a:rPr lang="en-US" b="1" dirty="0"/>
              <a:t>From 01 October</a:t>
            </a:r>
            <a:r>
              <a:rPr lang="en-US" dirty="0"/>
              <a:t> – elected members will take up positions on the UNC Modification Panel and Sub-Committees.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Elections Timescale </a:t>
            </a:r>
            <a:endParaRPr lang="en-GB" b="1" dirty="0"/>
          </a:p>
          <a:p>
            <a:endParaRPr lang="en-US" dirty="0"/>
          </a:p>
        </p:txBody>
      </p:sp>
    </p:spTree>
    <p:extLst>
      <p:ext uri="{BB962C8B-B14F-4D97-AF65-F5344CB8AC3E}">
        <p14:creationId xmlns:p14="http://schemas.microsoft.com/office/powerpoint/2010/main" val="102271575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US" dirty="0"/>
              <a:t>Should a vacancy arise during the Gas Year on any of the committees, a replacement will be sought in line with the Committees Terms of Reference and in accordance with the </a:t>
            </a:r>
            <a:r>
              <a:rPr lang="en-GB" dirty="0"/>
              <a:t>UNC Shipper Representative Appointment Process (</a:t>
            </a:r>
            <a:r>
              <a:rPr lang="en-US" dirty="0">
                <a:solidFill>
                  <a:schemeClr val="tx1"/>
                </a:solidFill>
              </a:rPr>
              <a:t>published at: </a:t>
            </a:r>
            <a:r>
              <a:rPr lang="en-US" dirty="0">
                <a:solidFill>
                  <a:schemeClr val="tx1"/>
                </a:solidFill>
                <a:hlinkClick r:id="rId3"/>
              </a:rPr>
              <a:t>https://www.gasgovernance.co.uk/elections</a:t>
            </a:r>
            <a:r>
              <a:rPr lang="en-US" dirty="0">
                <a:solidFill>
                  <a:schemeClr val="tx1"/>
                </a:solidFill>
              </a:rPr>
              <a:t>).</a:t>
            </a:r>
            <a:r>
              <a:rPr lang="en-US" dirty="0"/>
              <a:t> </a:t>
            </a:r>
          </a:p>
          <a:p>
            <a:r>
              <a:rPr lang="en-US" dirty="0"/>
              <a:t>The timescale in these circumstances (only) will be determined at the discretion of the Joint Office and will take into account the specific circumstances at the time (such as having a replacement elected for the next meeting). </a:t>
            </a: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US" b="1" dirty="0"/>
              <a:t>Mid-Year Vacancies</a:t>
            </a:r>
            <a:endParaRPr lang="en-GB" b="1" dirty="0"/>
          </a:p>
        </p:txBody>
      </p:sp>
      <p:graphicFrame>
        <p:nvGraphicFramePr>
          <p:cNvPr id="2" name="Table 1">
            <a:extLst>
              <a:ext uri="{FF2B5EF4-FFF2-40B4-BE49-F238E27FC236}">
                <a16:creationId xmlns:a16="http://schemas.microsoft.com/office/drawing/2014/main" id="{CEB526A7-0F44-4E46-B8B1-2D736EC35794}"/>
              </a:ext>
            </a:extLst>
          </p:cNvPr>
          <p:cNvGraphicFramePr>
            <a:graphicFrameLocks noGrp="1"/>
          </p:cNvGraphicFramePr>
          <p:nvPr>
            <p:extLst>
              <p:ext uri="{D42A27DB-BD31-4B8C-83A1-F6EECF244321}">
                <p14:modId xmlns:p14="http://schemas.microsoft.com/office/powerpoint/2010/main" val="1780723005"/>
              </p:ext>
            </p:extLst>
          </p:nvPr>
        </p:nvGraphicFramePr>
        <p:xfrm>
          <a:off x="1050774" y="4092155"/>
          <a:ext cx="8128000" cy="2113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27745692"/>
                    </a:ext>
                  </a:extLst>
                </a:gridCol>
                <a:gridCol w="4064000">
                  <a:extLst>
                    <a:ext uri="{9D8B030D-6E8A-4147-A177-3AD203B41FA5}">
                      <a16:colId xmlns:a16="http://schemas.microsoft.com/office/drawing/2014/main" val="3657026029"/>
                    </a:ext>
                  </a:extLst>
                </a:gridCol>
              </a:tblGrid>
              <a:tr h="370840">
                <a:tc>
                  <a:txBody>
                    <a:bodyPr/>
                    <a:lstStyle/>
                    <a:p>
                      <a:r>
                        <a:rPr lang="en-GB" dirty="0"/>
                        <a:t>Committee</a:t>
                      </a:r>
                    </a:p>
                  </a:txBody>
                  <a:tcPr/>
                </a:tc>
                <a:tc>
                  <a:txBody>
                    <a:bodyPr/>
                    <a:lstStyle/>
                    <a:p>
                      <a:r>
                        <a:rPr lang="en-GB" dirty="0"/>
                        <a:t>Current Vacancies (18/19)</a:t>
                      </a:r>
                    </a:p>
                  </a:txBody>
                  <a:tcPr/>
                </a:tc>
                <a:extLst>
                  <a:ext uri="{0D108BD9-81ED-4DB2-BD59-A6C34878D82A}">
                    <a16:rowId xmlns:a16="http://schemas.microsoft.com/office/drawing/2014/main" val="3693939012"/>
                  </a:ext>
                </a:extLst>
              </a:tr>
              <a:tr h="370840">
                <a:tc>
                  <a:txBody>
                    <a:bodyPr/>
                    <a:lstStyle/>
                    <a:p>
                      <a:r>
                        <a:rPr lang="en-GB" dirty="0"/>
                        <a:t>EBCC</a:t>
                      </a:r>
                    </a:p>
                  </a:txBody>
                  <a:tcPr/>
                </a:tc>
                <a:tc>
                  <a:txBody>
                    <a:bodyPr/>
                    <a:lstStyle/>
                    <a:p>
                      <a:r>
                        <a:rPr lang="en-GB" dirty="0"/>
                        <a:t>5 Shipper Representatives</a:t>
                      </a:r>
                    </a:p>
                  </a:txBody>
                  <a:tcPr/>
                </a:tc>
                <a:extLst>
                  <a:ext uri="{0D108BD9-81ED-4DB2-BD59-A6C34878D82A}">
                    <a16:rowId xmlns:a16="http://schemas.microsoft.com/office/drawing/2014/main" val="2392691773"/>
                  </a:ext>
                </a:extLst>
              </a:tr>
              <a:tr h="370840">
                <a:tc>
                  <a:txBody>
                    <a:bodyPr/>
                    <a:lstStyle/>
                    <a:p>
                      <a:r>
                        <a:rPr lang="en-GB" dirty="0"/>
                        <a:t>DSC Change Management</a:t>
                      </a:r>
                    </a:p>
                  </a:txBody>
                  <a:tcPr/>
                </a:tc>
                <a:tc>
                  <a:txBody>
                    <a:bodyPr/>
                    <a:lstStyle/>
                    <a:p>
                      <a:r>
                        <a:rPr lang="en-GB" dirty="0"/>
                        <a:t>1 Shipper Class A</a:t>
                      </a:r>
                    </a:p>
                    <a:p>
                      <a:r>
                        <a:rPr lang="en-GB" dirty="0"/>
                        <a:t>1 Shipper Class B</a:t>
                      </a:r>
                    </a:p>
                  </a:txBody>
                  <a:tcPr/>
                </a:tc>
                <a:extLst>
                  <a:ext uri="{0D108BD9-81ED-4DB2-BD59-A6C34878D82A}">
                    <a16:rowId xmlns:a16="http://schemas.microsoft.com/office/drawing/2014/main" val="3837404987"/>
                  </a:ext>
                </a:extLst>
              </a:tr>
              <a:tr h="279613">
                <a:tc>
                  <a:txBody>
                    <a:bodyPr/>
                    <a:lstStyle/>
                    <a:p>
                      <a:r>
                        <a:rPr lang="en-GB" dirty="0"/>
                        <a:t>DSC Contract</a:t>
                      </a:r>
                    </a:p>
                  </a:txBody>
                  <a:tcPr/>
                </a:tc>
                <a:tc>
                  <a:txBody>
                    <a:bodyPr/>
                    <a:lstStyle/>
                    <a:p>
                      <a:r>
                        <a:rPr lang="en-GB" dirty="0"/>
                        <a:t>2 Shipper Class B</a:t>
                      </a:r>
                    </a:p>
                  </a:txBody>
                  <a:tcPr/>
                </a:tc>
                <a:extLst>
                  <a:ext uri="{0D108BD9-81ED-4DB2-BD59-A6C34878D82A}">
                    <a16:rowId xmlns:a16="http://schemas.microsoft.com/office/drawing/2014/main" val="581758792"/>
                  </a:ext>
                </a:extLst>
              </a:tr>
              <a:tr h="279613">
                <a:tc>
                  <a:txBody>
                    <a:bodyPr/>
                    <a:lstStyle/>
                    <a:p>
                      <a:r>
                        <a:rPr lang="en-GB" dirty="0"/>
                        <a:t>DSC Credit</a:t>
                      </a:r>
                    </a:p>
                  </a:txBody>
                  <a:tcPr/>
                </a:tc>
                <a:tc>
                  <a:txBody>
                    <a:bodyPr/>
                    <a:lstStyle/>
                    <a:p>
                      <a:r>
                        <a:rPr lang="en-GB" dirty="0"/>
                        <a:t>3 Shipper Representatives</a:t>
                      </a:r>
                    </a:p>
                  </a:txBody>
                  <a:tcPr/>
                </a:tc>
                <a:extLst>
                  <a:ext uri="{0D108BD9-81ED-4DB2-BD59-A6C34878D82A}">
                    <a16:rowId xmlns:a16="http://schemas.microsoft.com/office/drawing/2014/main" val="2785885538"/>
                  </a:ext>
                </a:extLst>
              </a:tr>
            </a:tbl>
          </a:graphicData>
        </a:graphic>
      </p:graphicFrame>
    </p:spTree>
    <p:extLst>
      <p:ext uri="{BB962C8B-B14F-4D97-AF65-F5344CB8AC3E}">
        <p14:creationId xmlns:p14="http://schemas.microsoft.com/office/powerpoint/2010/main" val="213002358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4355-FAE4-4D5A-8165-41D99C9E1F0A}"/>
              </a:ext>
            </a:extLst>
          </p:cNvPr>
          <p:cNvSpPr>
            <a:spLocks noGrp="1"/>
          </p:cNvSpPr>
          <p:nvPr>
            <p:ph type="title"/>
          </p:nvPr>
        </p:nvSpPr>
        <p:spPr/>
        <p:txBody>
          <a:bodyPr/>
          <a:lstStyle/>
          <a:p>
            <a:r>
              <a:rPr lang="en-GB" dirty="0"/>
              <a:t>Appendix</a:t>
            </a:r>
          </a:p>
        </p:txBody>
      </p:sp>
      <p:sp>
        <p:nvSpPr>
          <p:cNvPr id="3" name="Content Placeholder 2">
            <a:extLst>
              <a:ext uri="{FF2B5EF4-FFF2-40B4-BE49-F238E27FC236}">
                <a16:creationId xmlns:a16="http://schemas.microsoft.com/office/drawing/2014/main" id="{FAB63D0B-9CE8-464B-BA1C-F6F548A171EA}"/>
              </a:ext>
            </a:extLst>
          </p:cNvPr>
          <p:cNvSpPr>
            <a:spLocks noGrp="1"/>
          </p:cNvSpPr>
          <p:nvPr>
            <p:ph idx="1"/>
          </p:nvPr>
        </p:nvSpPr>
        <p:spPr/>
        <p:txBody>
          <a:bodyPr/>
          <a:lstStyle/>
          <a:p>
            <a:r>
              <a:rPr lang="en-GB" dirty="0"/>
              <a:t>Overview of UNC Modification Panel and other Committees</a:t>
            </a:r>
          </a:p>
        </p:txBody>
      </p:sp>
    </p:spTree>
    <p:extLst>
      <p:ext uri="{BB962C8B-B14F-4D97-AF65-F5344CB8AC3E}">
        <p14:creationId xmlns:p14="http://schemas.microsoft.com/office/powerpoint/2010/main" val="48271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4228"/>
            <a:ext cx="8874880" cy="5458264"/>
          </a:xfrm>
        </p:spPr>
        <p:txBody>
          <a:bodyPr>
            <a:normAutofit fontScale="85000" lnSpcReduction="20000"/>
          </a:bodyPr>
          <a:lstStyle/>
          <a:p>
            <a:r>
              <a:rPr lang="en-GB" sz="1700" dirty="0"/>
              <a:t>The Modification Panel constituted under the Uniform Network Code to oversee the Modification process and is composed of (Mod Rules Section 3.2.1):</a:t>
            </a:r>
          </a:p>
          <a:p>
            <a:pPr lvl="1"/>
            <a:r>
              <a:rPr lang="en-GB" dirty="0"/>
              <a:t>the Panel Chairperson, a non-voting Member;</a:t>
            </a:r>
          </a:p>
          <a:p>
            <a:pPr lvl="1"/>
            <a:r>
              <a:rPr lang="en-GB" dirty="0"/>
              <a:t>up to five (5) other Transporters' Representatives, being Voting Members;</a:t>
            </a:r>
          </a:p>
          <a:p>
            <a:pPr lvl="1"/>
            <a:r>
              <a:rPr lang="en-GB" sz="1600" dirty="0"/>
              <a:t>up to six (6) Users’ Representatives, being Voting Members;</a:t>
            </a:r>
          </a:p>
          <a:p>
            <a:pPr lvl="1"/>
            <a:r>
              <a:rPr lang="en-GB" sz="1600" dirty="0"/>
              <a:t>an Ofgem Representative, being a non-voting Member;  </a:t>
            </a:r>
          </a:p>
          <a:p>
            <a:pPr lvl="1"/>
            <a:r>
              <a:rPr lang="en-GB" sz="1600" dirty="0"/>
              <a:t>A Terminal Operators’ Representative, being a non-voting Member;</a:t>
            </a:r>
          </a:p>
          <a:p>
            <a:pPr lvl="1"/>
            <a:r>
              <a:rPr lang="en-GB" sz="1600" dirty="0"/>
              <a:t>up to two (2) Consumers’ Representative(s), being Voting Members;</a:t>
            </a:r>
          </a:p>
          <a:p>
            <a:pPr lvl="1"/>
            <a:r>
              <a:rPr lang="en-GB" sz="1600" dirty="0"/>
              <a:t>an Independent Suppliers’ Representative, being a non-voting Member; </a:t>
            </a:r>
          </a:p>
          <a:p>
            <a:pPr lvl="1"/>
            <a:r>
              <a:rPr lang="en-GB" sz="1600" dirty="0"/>
              <a:t>an Independent Gas Transporters’ Representative, being a Voting Member.</a:t>
            </a:r>
            <a:endParaRPr lang="en-GB" dirty="0"/>
          </a:p>
          <a:p>
            <a:r>
              <a:rPr lang="en-US" sz="1700" dirty="0"/>
              <a:t>Representatives represent the industry by sitting on the UNC Modification Panel and carry out the duties in accordance with the UNC Modification Rules.</a:t>
            </a:r>
            <a:r>
              <a:rPr lang="en-GB" sz="1700" dirty="0"/>
              <a:t> </a:t>
            </a:r>
          </a:p>
          <a:p>
            <a:r>
              <a:rPr lang="en-GB" sz="1700" dirty="0"/>
              <a:t>The Joint Office of Gas Transporters manages the process for the election of User Voting Members. </a:t>
            </a:r>
          </a:p>
          <a:p>
            <a:r>
              <a:rPr lang="en-GB" sz="1700" dirty="0"/>
              <a:t>Transporters will arrange their own nomination process with up to one (1) voting member from each Transporter (namely: National Grid NTS, Cadent, Northern Gas Networks, Scotia Gas Networks and Wales &amp; West Utilities)</a:t>
            </a:r>
          </a:p>
          <a:p>
            <a:r>
              <a:rPr lang="en-GB" sz="1700" dirty="0"/>
              <a:t>From 01 October 2019 appointments are for a two year period and each member will appoint two alternates.</a:t>
            </a:r>
            <a:r>
              <a:rPr lang="en-GB" sz="1600" dirty="0"/>
              <a:t> </a:t>
            </a:r>
            <a:endParaRPr lang="en-GB" altLang="ja-JP" sz="1600" dirty="0"/>
          </a:p>
          <a:p>
            <a:r>
              <a:rPr lang="en-GB" sz="1700" dirty="0"/>
              <a:t>A list of all members and standing alternates is published on the Joint Office website </a:t>
            </a:r>
            <a:r>
              <a:rPr lang="en-GB" sz="1700" dirty="0">
                <a:hlinkClick r:id="rId3"/>
              </a:rPr>
              <a:t>https://www.gasgovernance.co.uk/Panel</a:t>
            </a:r>
            <a:endParaRPr lang="en-GB" sz="1700" dirty="0"/>
          </a:p>
          <a:p>
            <a:pPr marL="0" indent="0">
              <a:buNone/>
            </a:pP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UNC Modification Panel (including  the UNCC)</a:t>
            </a:r>
            <a:endParaRPr lang="en-US" dirty="0"/>
          </a:p>
        </p:txBody>
      </p:sp>
    </p:spTree>
    <p:extLst>
      <p:ext uri="{BB962C8B-B14F-4D97-AF65-F5344CB8AC3E}">
        <p14:creationId xmlns:p14="http://schemas.microsoft.com/office/powerpoint/2010/main" val="78544069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GB" sz="1300" dirty="0"/>
              <a:t>The Demand Estimation Sub-Committee (DESC) is a sub-committee of the Uniform Network Code Committee.</a:t>
            </a:r>
          </a:p>
          <a:p>
            <a:r>
              <a:rPr lang="en-GB" sz="1300" dirty="0"/>
              <a:t>The Demand Estimation Sub-Committee has been established to meet and fulfil the functions set out in the Transportation Principal Document (TPD) Section H – Demand Estimation and Demand Forecasting, to meet as necessary to fulfil the functions set out in TPD Section H and consider matters relating to demand estimation.  </a:t>
            </a:r>
          </a:p>
          <a:p>
            <a:r>
              <a:rPr lang="en-GB" sz="1300" dirty="0"/>
              <a:t>The scope of the committee is outlined within the Demand Estimation Sub-Committee Terms of Reference. </a:t>
            </a:r>
            <a:r>
              <a:rPr lang="en-GB" altLang="ja-JP" sz="1300" dirty="0"/>
              <a:t>Meetings are held every month</a:t>
            </a:r>
          </a:p>
          <a:p>
            <a:r>
              <a:rPr lang="en-GB" sz="1300" dirty="0"/>
              <a:t>Each year a total of up to ten (10) voting members will be appointed comprising:</a:t>
            </a:r>
          </a:p>
          <a:p>
            <a:pPr lvl="1"/>
            <a:r>
              <a:rPr lang="en-GB" sz="1100" dirty="0"/>
              <a:t>Users will nominate up to five (5) Voting Members; and </a:t>
            </a:r>
          </a:p>
          <a:p>
            <a:pPr lvl="1"/>
            <a:r>
              <a:rPr lang="en-GB" sz="1100" dirty="0"/>
              <a:t>Transporters will nominate up to five (5) Voting Members.</a:t>
            </a:r>
            <a:r>
              <a:rPr lang="en-US" sz="1100" dirty="0"/>
              <a:t> </a:t>
            </a:r>
          </a:p>
          <a:p>
            <a:r>
              <a:rPr lang="en-GB" sz="1300" dirty="0"/>
              <a:t>The Joint Office of Gas Transporters manages the process for the election of User Voting Members before the start of each Gas Year. Changes within year may be agreed by User members of the Uniform Network Code Committee.</a:t>
            </a:r>
          </a:p>
          <a:p>
            <a:r>
              <a:rPr lang="en-GB" sz="1300" dirty="0"/>
              <a:t>Transporters will arrange their own nomination process with up to one (1) voting member from each Transporter (namely: National Grid NTS, Cadent, Northern Gas Networks, Scotia Gas Networks and Wales &amp; West Utilities)</a:t>
            </a:r>
          </a:p>
          <a:p>
            <a:r>
              <a:rPr lang="en-GB" sz="1300" dirty="0"/>
              <a:t>A list of all members and standing alternates is published on the Joint Office website </a:t>
            </a:r>
            <a:r>
              <a:rPr lang="en-GB" sz="1300" dirty="0">
                <a:hlinkClick r:id="rId3"/>
              </a:rPr>
              <a:t>https://</a:t>
            </a:r>
            <a:r>
              <a:rPr lang="en-GB" sz="1300" dirty="0" err="1">
                <a:hlinkClick r:id="rId3"/>
              </a:rPr>
              <a:t>www.gasgovernance.co.uk</a:t>
            </a:r>
            <a:r>
              <a:rPr lang="en-GB" sz="1300" dirty="0">
                <a:hlinkClick r:id="rId3"/>
              </a:rPr>
              <a:t>/DESC</a:t>
            </a:r>
            <a:endParaRPr lang="en-GB" sz="1300" dirty="0"/>
          </a:p>
          <a:p>
            <a:pPr lvl="1"/>
            <a:endParaRPr lang="en-GB" dirty="0"/>
          </a:p>
          <a:p>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Demand Estimation Sub-Committee</a:t>
            </a:r>
            <a:endParaRPr lang="en-US" dirty="0"/>
          </a:p>
        </p:txBody>
      </p:sp>
    </p:spTree>
    <p:extLst>
      <p:ext uri="{BB962C8B-B14F-4D97-AF65-F5344CB8AC3E}">
        <p14:creationId xmlns:p14="http://schemas.microsoft.com/office/powerpoint/2010/main" val="280296953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270862"/>
            <a:ext cx="9624447" cy="4618494"/>
          </a:xfrm>
        </p:spPr>
        <p:txBody>
          <a:bodyPr>
            <a:normAutofit fontScale="92500" lnSpcReduction="10000"/>
          </a:bodyPr>
          <a:lstStyle/>
          <a:p>
            <a:pPr lvl="1"/>
            <a:r>
              <a:rPr lang="en-GB" sz="1700" dirty="0"/>
              <a:t>The Energy Balancing Credit Committee (EBCC) is a sub-committee of the Uniform Network Code Committee. The EBCC is a body of User representatives with certain rights and responsibilities relating to the management of the Community's Energy Balancing Credit Risk, detailed in the Energy Balancing Credit Rules.  They are entitled to vote and act in accordance with UNC TPD Section X.   All decisions are taken on a simple majority. </a:t>
            </a:r>
            <a:r>
              <a:rPr lang="ja-JP" altLang="en-US" sz="1700" dirty="0"/>
              <a:t> </a:t>
            </a:r>
            <a:endParaRPr lang="en-GB" altLang="ja-JP" sz="1700" dirty="0"/>
          </a:p>
          <a:p>
            <a:pPr lvl="1"/>
            <a:r>
              <a:rPr lang="en-GB" sz="1700" dirty="0"/>
              <a:t>Members are representatives in their own right and do not represent the company by which they are employed.  It is recommended that members should have credit management experience or a minimum of three years experience in the gas industry. </a:t>
            </a:r>
            <a:r>
              <a:rPr lang="en-GB" altLang="ja-JP" sz="1700" dirty="0"/>
              <a:t>Meetings are held every month.</a:t>
            </a:r>
          </a:p>
          <a:p>
            <a:pPr lvl="1">
              <a:buFont typeface="Wingdings 3" pitchFamily="2" charset="2"/>
              <a:buChar char=""/>
            </a:pPr>
            <a:r>
              <a:rPr lang="en-GB" sz="1700" dirty="0"/>
              <a:t>User representatives are elected and appointed annually on the 1st October and at other times when vacancies occur. </a:t>
            </a:r>
          </a:p>
          <a:p>
            <a:pPr lvl="1">
              <a:buFont typeface="Wingdings 3" pitchFamily="2" charset="2"/>
              <a:buChar char=""/>
            </a:pPr>
            <a:r>
              <a:rPr lang="en-GB" sz="1700" dirty="0"/>
              <a:t>Where a User representative has not appointed a standing alternate and either, resigns; or cannot be contacted and is absent from two consecutive regular committee meetings, the Joint Office, on behalf of EBCC, will contact the company employing that User representative and invite it to nominate a member to serve on an interim basis. </a:t>
            </a:r>
          </a:p>
          <a:p>
            <a:pPr lvl="1">
              <a:buFont typeface="Wingdings 3" pitchFamily="2" charset="2"/>
              <a:buChar char=""/>
            </a:pPr>
            <a:r>
              <a:rPr lang="en-GB" sz="1700" dirty="0"/>
              <a:t>A list of all members and standing alternates is published on the Joint Office </a:t>
            </a:r>
            <a:r>
              <a:rPr lang="en-GB" sz="1700" dirty="0">
                <a:hlinkClick r:id="rId3"/>
              </a:rPr>
              <a:t>website https://www.gasgovernance.co.uk/EBCC </a:t>
            </a:r>
            <a:r>
              <a:rPr lang="en-GB" sz="1700" dirty="0"/>
              <a:t> </a:t>
            </a:r>
          </a:p>
          <a:p>
            <a:pPr marL="457200" lvl="1" indent="0">
              <a:buNone/>
            </a:pPr>
            <a:endParaRPr lang="en-GB" dirty="0"/>
          </a:p>
          <a:p>
            <a:pPr lvl="1"/>
            <a:endParaRPr lang="en-GB" dirty="0"/>
          </a:p>
          <a:p>
            <a:pPr lvl="1"/>
            <a:endParaRPr lang="en-GB" dirty="0"/>
          </a:p>
          <a:p>
            <a:pPr lvl="1"/>
            <a:endParaRPr lang="en-GB" dirty="0"/>
          </a:p>
          <a:p>
            <a:pPr lvl="1"/>
            <a:endParaRPr lang="en-GB" dirty="0"/>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Energy Balancing Credit Committee</a:t>
            </a:r>
            <a:endParaRPr lang="en-US" dirty="0"/>
          </a:p>
        </p:txBody>
      </p:sp>
    </p:spTree>
    <p:extLst>
      <p:ext uri="{BB962C8B-B14F-4D97-AF65-F5344CB8AC3E}">
        <p14:creationId xmlns:p14="http://schemas.microsoft.com/office/powerpoint/2010/main" val="4107636048"/>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TotalTime>
  <Words>1586</Words>
  <Application>Microsoft Office PowerPoint</Application>
  <PresentationFormat>Widescreen</PresentationFormat>
  <Paragraphs>109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Joint Office UNC Elections</vt:lpstr>
      <vt:lpstr>Guidance </vt:lpstr>
      <vt:lpstr>Committees – User Representatives</vt:lpstr>
      <vt:lpstr>PowerPoint Presentation</vt:lpstr>
      <vt:lpstr>PowerPoint Presentation</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Bob Fletcher</dc:creator>
  <cp:lastModifiedBy>Chris Shanley</cp:lastModifiedBy>
  <cp:revision>252</cp:revision>
  <cp:lastPrinted>2018-01-17T09:00:23Z</cp:lastPrinted>
  <dcterms:created xsi:type="dcterms:W3CDTF">2017-11-05T14:23:39Z</dcterms:created>
  <dcterms:modified xsi:type="dcterms:W3CDTF">2019-06-04T14:57:07Z</dcterms:modified>
</cp:coreProperties>
</file>