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4"/>
  </p:notesMasterIdLst>
  <p:sldIdLst>
    <p:sldId id="288" r:id="rId6"/>
    <p:sldId id="289" r:id="rId7"/>
    <p:sldId id="290" r:id="rId8"/>
    <p:sldId id="294" r:id="rId9"/>
    <p:sldId id="295" r:id="rId10"/>
    <p:sldId id="292" r:id="rId11"/>
    <p:sldId id="293" r:id="rId12"/>
    <p:sldId id="296" r:id="rId13"/>
  </p:sldIdLst>
  <p:sldSz cx="9144000" cy="5143500" type="screen16x9"/>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30CC7C86-2D66-4C55-8F99-E153512351BA}" type="datetimeFigureOut">
              <a:rPr lang="en-GB" smtClean="0"/>
              <a:t>05/06/2019</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38774952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12485673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80500136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67162196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4139952" y="4817490"/>
            <a:ext cx="864096" cy="346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2" name="Slide Number Placeholder 1"/>
          <p:cNvSpPr>
            <a:spLocks noGrp="1"/>
          </p:cNvSpPr>
          <p:nvPr>
            <p:ph type="sldNum" sz="quarter" idx="4"/>
          </p:nvPr>
        </p:nvSpPr>
        <p:spPr>
          <a:xfrm>
            <a:off x="7579596" y="141480"/>
            <a:ext cx="1306488"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base">
              <a:spcBef>
                <a:spcPct val="0"/>
              </a:spcBef>
              <a:spcAft>
                <a:spcPct val="0"/>
              </a:spcAft>
            </a:pPr>
            <a:fld id="{FFE9DEA2-EE3A-4EC9-821F-49987E18A19C}" type="slidenum">
              <a:rPr lang="en-GB" smtClean="0">
                <a:solidFill>
                  <a:srgbClr val="000000">
                    <a:tint val="75000"/>
                  </a:srgbClr>
                </a:solidFill>
                <a:ea typeface="ＭＳ Ｐゴシック" pitchFamily="34" charset="-128"/>
              </a:rPr>
              <a:pPr defTabSz="457200" fontAlgn="base">
                <a:spcBef>
                  <a:spcPct val="0"/>
                </a:spcBef>
                <a:spcAft>
                  <a:spcPct val="0"/>
                </a:spcAft>
              </a:pPr>
              <a:t>‹#›</a:t>
            </a:fld>
            <a:endParaRPr lang="en-GB" dirty="0">
              <a:solidFill>
                <a:srgbClr val="000000">
                  <a:tint val="75000"/>
                </a:srgbClr>
              </a:solidFill>
              <a:ea typeface="ＭＳ Ｐゴシック" pitchFamily="34" charset="-128"/>
            </a:endParaRPr>
          </a:p>
        </p:txBody>
      </p:sp>
    </p:spTree>
    <p:extLst>
      <p:ext uri="{BB962C8B-B14F-4D97-AF65-F5344CB8AC3E}">
        <p14:creationId xmlns:p14="http://schemas.microsoft.com/office/powerpoint/2010/main" val="252375337"/>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timing>
    <p:tnLst>
      <p:par>
        <p:cTn id="1" dur="indefinite" restart="never" nodeType="tmRoot"/>
      </p:par>
    </p:tnLst>
  </p:timing>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AltHANCo – Four </a:t>
            </a:r>
            <a:r>
              <a:rPr lang="en-GB" dirty="0"/>
              <a:t>I</a:t>
            </a:r>
            <a:r>
              <a:rPr lang="en-GB" dirty="0" smtClean="0"/>
              <a:t>tems for Approval</a:t>
            </a:r>
            <a:endParaRPr lang="en-GB" dirty="0"/>
          </a:p>
        </p:txBody>
      </p:sp>
      <p:sp>
        <p:nvSpPr>
          <p:cNvPr id="3" name="Subtitle 2"/>
          <p:cNvSpPr>
            <a:spLocks noGrp="1"/>
          </p:cNvSpPr>
          <p:nvPr>
            <p:ph type="subTitle" idx="1"/>
          </p:nvPr>
        </p:nvSpPr>
        <p:spPr/>
        <p:txBody>
          <a:bodyPr/>
          <a:lstStyle/>
          <a:p>
            <a:r>
              <a:rPr lang="en-GB" dirty="0" smtClean="0"/>
              <a:t>Contract Management Committee on 13</a:t>
            </a:r>
            <a:r>
              <a:rPr lang="en-GB" baseline="30000" dirty="0" smtClean="0"/>
              <a:t>th</a:t>
            </a:r>
            <a:r>
              <a:rPr lang="en-GB" dirty="0" smtClean="0"/>
              <a:t> June</a:t>
            </a:r>
            <a:endParaRPr lang="en-GB" dirty="0"/>
          </a:p>
        </p:txBody>
      </p:sp>
    </p:spTree>
    <p:extLst>
      <p:ext uri="{BB962C8B-B14F-4D97-AF65-F5344CB8AC3E}">
        <p14:creationId xmlns:p14="http://schemas.microsoft.com/office/powerpoint/2010/main" val="3653749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normAutofit fontScale="70000" lnSpcReduction="20000"/>
          </a:bodyPr>
          <a:lstStyle/>
          <a:p>
            <a:endParaRPr lang="en-GB" dirty="0" smtClean="0"/>
          </a:p>
          <a:p>
            <a:r>
              <a:rPr lang="en-GB" dirty="0" smtClean="0"/>
              <a:t>Since the Contract Management Committee approved the disclosure </a:t>
            </a:r>
            <a:r>
              <a:rPr lang="en-GB" dirty="0"/>
              <a:t>of </a:t>
            </a:r>
            <a:r>
              <a:rPr lang="en-GB" dirty="0" smtClean="0"/>
              <a:t>certain data items </a:t>
            </a:r>
            <a:r>
              <a:rPr lang="en-GB" dirty="0"/>
              <a:t>to </a:t>
            </a:r>
            <a:r>
              <a:rPr lang="en-GB" dirty="0" err="1"/>
              <a:t>AltHanCo</a:t>
            </a:r>
            <a:r>
              <a:rPr lang="en-GB" dirty="0"/>
              <a:t> </a:t>
            </a:r>
            <a:r>
              <a:rPr lang="en-GB" dirty="0" smtClean="0"/>
              <a:t>(on </a:t>
            </a:r>
            <a:r>
              <a:rPr lang="en-GB" dirty="0"/>
              <a:t>the basis set out in the Disclosure Request Report that was </a:t>
            </a:r>
            <a:r>
              <a:rPr lang="en-GB" dirty="0" smtClean="0"/>
              <a:t>previously presented):-</a:t>
            </a:r>
          </a:p>
          <a:p>
            <a:pPr lvl="1"/>
            <a:r>
              <a:rPr lang="en-GB" sz="2600" dirty="0" smtClean="0"/>
              <a:t>some changes have been requested directly by </a:t>
            </a:r>
            <a:r>
              <a:rPr lang="en-GB" sz="2600" dirty="0" err="1" smtClean="0"/>
              <a:t>AltHanCo</a:t>
            </a:r>
            <a:r>
              <a:rPr lang="en-GB" sz="2600" dirty="0" smtClean="0"/>
              <a:t>; </a:t>
            </a:r>
            <a:r>
              <a:rPr lang="en-GB" sz="2600" dirty="0"/>
              <a:t>and</a:t>
            </a:r>
            <a:endParaRPr lang="en-GB" sz="2600" dirty="0" smtClean="0"/>
          </a:p>
          <a:p>
            <a:pPr lvl="1"/>
            <a:r>
              <a:rPr lang="en-GB" sz="2600" dirty="0"/>
              <a:t>c</a:t>
            </a:r>
            <a:r>
              <a:rPr lang="en-GB" sz="2600" dirty="0" smtClean="0"/>
              <a:t>oncerns around how confidentiality will be managed in this arrangement have been raised (it has come </a:t>
            </a:r>
            <a:r>
              <a:rPr lang="en-GB" sz="2600" dirty="0"/>
              <a:t>to light that </a:t>
            </a:r>
            <a:r>
              <a:rPr lang="en-GB" sz="2600" dirty="0" smtClean="0"/>
              <a:t>the original approvals </a:t>
            </a:r>
            <a:r>
              <a:rPr lang="en-GB" sz="2600" b="1" u="sng" dirty="0" smtClean="0"/>
              <a:t>did </a:t>
            </a:r>
            <a:r>
              <a:rPr lang="en-GB" sz="2600" b="1" u="sng" dirty="0"/>
              <a:t>not</a:t>
            </a:r>
            <a:r>
              <a:rPr lang="en-GB" sz="2600" dirty="0"/>
              <a:t> include </a:t>
            </a:r>
            <a:r>
              <a:rPr lang="en-GB" sz="2600" dirty="0" smtClean="0"/>
              <a:t>approval </a:t>
            </a:r>
            <a:r>
              <a:rPr lang="en-GB" sz="2600" dirty="0"/>
              <a:t>of </a:t>
            </a:r>
            <a:r>
              <a:rPr lang="en-GB" sz="2600" dirty="0" smtClean="0"/>
              <a:t>including </a:t>
            </a:r>
            <a:r>
              <a:rPr lang="en-GB" sz="2600" dirty="0"/>
              <a:t>appropriate provisions within the 3</a:t>
            </a:r>
            <a:r>
              <a:rPr lang="en-GB" sz="2600" baseline="30000" dirty="0"/>
              <a:t>rd</a:t>
            </a:r>
            <a:r>
              <a:rPr lang="en-GB" sz="2600" dirty="0"/>
              <a:t> party contract between </a:t>
            </a:r>
            <a:r>
              <a:rPr lang="en-GB" sz="2600" dirty="0" err="1"/>
              <a:t>AltHanCo</a:t>
            </a:r>
            <a:r>
              <a:rPr lang="en-GB" sz="2600" dirty="0"/>
              <a:t> and </a:t>
            </a:r>
            <a:r>
              <a:rPr lang="en-GB" sz="2600" dirty="0" err="1" smtClean="0"/>
              <a:t>Xoserve</a:t>
            </a:r>
            <a:r>
              <a:rPr lang="en-GB" sz="2600" dirty="0" smtClean="0"/>
              <a:t>).</a:t>
            </a:r>
            <a:r>
              <a:rPr lang="en-GB" sz="2600" dirty="0"/>
              <a:t>   </a:t>
            </a:r>
            <a:endParaRPr lang="en-GB" sz="2600" dirty="0" smtClean="0"/>
          </a:p>
          <a:p>
            <a:pPr marL="457200" lvl="1" indent="0">
              <a:buNone/>
            </a:pPr>
            <a:endParaRPr lang="en-GB" dirty="0" smtClean="0"/>
          </a:p>
          <a:p>
            <a:r>
              <a:rPr lang="en-GB" dirty="0" smtClean="0"/>
              <a:t>This extraordinary </a:t>
            </a:r>
            <a:r>
              <a:rPr lang="en-GB" dirty="0"/>
              <a:t>committee meeting has been </a:t>
            </a:r>
            <a:r>
              <a:rPr lang="en-GB" dirty="0" smtClean="0"/>
              <a:t>called to request decisions from Contract Management Committee about (1) confidentiality approach and terms and (2) the changes requested by </a:t>
            </a:r>
            <a:r>
              <a:rPr lang="en-GB" dirty="0" err="1" smtClean="0"/>
              <a:t>AltHanCo</a:t>
            </a:r>
            <a:endParaRPr lang="en-GB" dirty="0" smtClean="0"/>
          </a:p>
          <a:p>
            <a:pPr marL="0" indent="0">
              <a:buNone/>
            </a:pPr>
            <a:endParaRPr lang="en-GB" dirty="0" smtClean="0"/>
          </a:p>
        </p:txBody>
      </p:sp>
    </p:spTree>
    <p:extLst>
      <p:ext uri="{BB962C8B-B14F-4D97-AF65-F5344CB8AC3E}">
        <p14:creationId xmlns:p14="http://schemas.microsoft.com/office/powerpoint/2010/main" val="168454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Request One: Confidentiality Agreement Arrangements (1)</a:t>
            </a:r>
            <a:endParaRPr lang="en-GB" dirty="0"/>
          </a:p>
        </p:txBody>
      </p:sp>
      <p:sp>
        <p:nvSpPr>
          <p:cNvPr id="3" name="Content Placeholder 2"/>
          <p:cNvSpPr>
            <a:spLocks noGrp="1"/>
          </p:cNvSpPr>
          <p:nvPr>
            <p:ph idx="1"/>
          </p:nvPr>
        </p:nvSpPr>
        <p:spPr/>
        <p:txBody>
          <a:bodyPr>
            <a:normAutofit/>
          </a:bodyPr>
          <a:lstStyle/>
          <a:p>
            <a:endParaRPr lang="en-GB" sz="2400" dirty="0" smtClean="0"/>
          </a:p>
          <a:p>
            <a:r>
              <a:rPr lang="en-GB" sz="1600" dirty="0"/>
              <a:t>Prior to today’s meeting, we circulated </a:t>
            </a:r>
            <a:r>
              <a:rPr lang="en-GB" sz="1600" dirty="0" smtClean="0"/>
              <a:t>a draft confidentially agreement amongst </a:t>
            </a:r>
            <a:r>
              <a:rPr lang="en-GB" sz="1600" dirty="0"/>
              <a:t>the GT and IGT members for a </a:t>
            </a:r>
            <a:r>
              <a:rPr lang="en-GB" sz="1600" dirty="0" smtClean="0"/>
              <a:t>review</a:t>
            </a:r>
          </a:p>
          <a:p>
            <a:r>
              <a:rPr lang="en-GB" sz="1600" dirty="0" smtClean="0"/>
              <a:t>The draft agreement is based on the standard confidentiality agreement currently used, however changes were needed to reflect the </a:t>
            </a:r>
            <a:r>
              <a:rPr lang="en-GB" sz="1600" dirty="0" err="1" smtClean="0"/>
              <a:t>AltHANCo</a:t>
            </a:r>
            <a:r>
              <a:rPr lang="en-GB" sz="1600" dirty="0" smtClean="0"/>
              <a:t> arrangements because the current standard only dealt with access through API or Mod422.</a:t>
            </a:r>
          </a:p>
          <a:p>
            <a:r>
              <a:rPr lang="en-GB" sz="1600" dirty="0" smtClean="0"/>
              <a:t>These changes were summarised and explained in the note that came with the draft agreement</a:t>
            </a:r>
          </a:p>
          <a:p>
            <a:pPr marL="0" indent="0">
              <a:buNone/>
            </a:pPr>
            <a:endParaRPr lang="en-GB" sz="1600" dirty="0" smtClean="0"/>
          </a:p>
          <a:p>
            <a:endParaRPr lang="en-GB" sz="1600" dirty="0"/>
          </a:p>
          <a:p>
            <a:endParaRPr lang="en-GB" sz="2400" dirty="0" smtClean="0"/>
          </a:p>
        </p:txBody>
      </p:sp>
    </p:spTree>
    <p:extLst>
      <p:ext uri="{BB962C8B-B14F-4D97-AF65-F5344CB8AC3E}">
        <p14:creationId xmlns:p14="http://schemas.microsoft.com/office/powerpoint/2010/main" val="1766442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Request One: Confidentiality Agreement Arrangements </a:t>
            </a:r>
            <a:r>
              <a:rPr lang="en-GB" dirty="0" smtClean="0"/>
              <a:t>(2)</a:t>
            </a:r>
            <a:endParaRPr lang="en-GB" dirty="0"/>
          </a:p>
        </p:txBody>
      </p:sp>
      <p:sp>
        <p:nvSpPr>
          <p:cNvPr id="3" name="Content Placeholder 2"/>
          <p:cNvSpPr>
            <a:spLocks noGrp="1"/>
          </p:cNvSpPr>
          <p:nvPr>
            <p:ph idx="1"/>
          </p:nvPr>
        </p:nvSpPr>
        <p:spPr/>
        <p:txBody>
          <a:bodyPr>
            <a:normAutofit/>
          </a:bodyPr>
          <a:lstStyle/>
          <a:p>
            <a:r>
              <a:rPr lang="en-GB" sz="1400" dirty="0" smtClean="0"/>
              <a:t>In </a:t>
            </a:r>
            <a:r>
              <a:rPr lang="en-GB" sz="1400" dirty="0"/>
              <a:t>addition a number of positions were requested by </a:t>
            </a:r>
            <a:r>
              <a:rPr lang="en-GB" sz="1400" dirty="0" err="1"/>
              <a:t>AltHANCo</a:t>
            </a:r>
            <a:r>
              <a:rPr lang="en-GB" sz="1400" dirty="0"/>
              <a:t> in relation to </a:t>
            </a:r>
            <a:r>
              <a:rPr lang="en-GB" sz="1400" dirty="0" smtClean="0"/>
              <a:t>confidentiality.  These were not in the draft agreement but were listed in a separate table – the table is copied below for ease</a:t>
            </a:r>
          </a:p>
          <a:p>
            <a:endParaRPr lang="en-GB" sz="4800" dirty="0" smtClean="0"/>
          </a:p>
          <a:p>
            <a:endParaRPr lang="en-GB" sz="4800" dirty="0"/>
          </a:p>
          <a:p>
            <a:pPr marL="457200" lvl="1" indent="0">
              <a:buNone/>
            </a:pPr>
            <a:endParaRPr lang="en-GB" sz="4800" dirty="0" smtClean="0">
              <a:solidFill>
                <a:srgbClr val="FF0000"/>
              </a:solidFill>
            </a:endParaRPr>
          </a:p>
          <a:p>
            <a:pPr lvl="1"/>
            <a:endParaRPr lang="en-GB" sz="4800" dirty="0" smtClean="0">
              <a:solidFill>
                <a:srgbClr val="FF0000"/>
              </a:solidFill>
            </a:endParaRPr>
          </a:p>
          <a:p>
            <a:pPr lvl="2"/>
            <a:endParaRPr lang="en-GB" sz="2100" dirty="0" smtClean="0">
              <a:solidFill>
                <a:srgbClr val="0070C0"/>
              </a:solidFill>
            </a:endParaRPr>
          </a:p>
          <a:p>
            <a:pPr lvl="1"/>
            <a:endParaRPr lang="en-GB" sz="2300" dirty="0">
              <a:solidFill>
                <a:srgbClr val="0070C0"/>
              </a:solidFill>
            </a:endParaRPr>
          </a:p>
          <a:p>
            <a:pPr lvl="1"/>
            <a:endParaRPr lang="en-GB" sz="2300" dirty="0" smtClean="0">
              <a:solidFill>
                <a:srgbClr val="0070C0"/>
              </a:solidFill>
            </a:endParaRPr>
          </a:p>
          <a:p>
            <a:pPr lvl="1"/>
            <a:endParaRPr lang="en-GB" sz="2200" dirty="0">
              <a:solidFill>
                <a:srgbClr val="0070C0"/>
              </a:solidFill>
            </a:endParaRPr>
          </a:p>
          <a:p>
            <a:pPr lvl="1"/>
            <a:endParaRPr lang="en-GB" sz="2500" dirty="0"/>
          </a:p>
          <a:p>
            <a:pPr marL="457200" lvl="1" indent="0">
              <a:buNone/>
            </a:pPr>
            <a:endParaRPr lang="en-GB" sz="2500" dirty="0" smtClean="0">
              <a:solidFill>
                <a:srgbClr val="FF0000"/>
              </a:solidFill>
            </a:endParaRPr>
          </a:p>
          <a:p>
            <a:pPr lvl="1"/>
            <a:endParaRPr lang="en-GB" sz="2500" dirty="0">
              <a:solidFill>
                <a:srgbClr val="FF0000"/>
              </a:solidFill>
            </a:endParaRPr>
          </a:p>
          <a:p>
            <a:endParaRPr lang="en-GB" sz="2700" dirty="0">
              <a:solidFill>
                <a:srgbClr val="FF0000"/>
              </a:solidFill>
            </a:endParaRPr>
          </a:p>
          <a:p>
            <a:endParaRPr lang="en-GB" sz="2800" dirty="0">
              <a:solidFill>
                <a:srgbClr val="0070C0"/>
              </a:solidFill>
            </a:endParaRPr>
          </a:p>
          <a:p>
            <a:endParaRPr lang="en-GB" sz="2800" dirty="0" smtClean="0">
              <a:solidFill>
                <a:srgbClr val="0070C0"/>
              </a:solidFill>
            </a:endParaRPr>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164437791"/>
              </p:ext>
            </p:extLst>
          </p:nvPr>
        </p:nvGraphicFramePr>
        <p:xfrm>
          <a:off x="1331640" y="1844412"/>
          <a:ext cx="6048672" cy="2831595"/>
        </p:xfrm>
        <a:graphic>
          <a:graphicData uri="http://schemas.openxmlformats.org/drawingml/2006/table">
            <a:tbl>
              <a:tblPr firstRow="1" firstCol="1" bandRow="1">
                <a:tableStyleId>{5C22544A-7EE6-4342-B048-85BDC9FD1C3A}</a:tableStyleId>
              </a:tblPr>
              <a:tblGrid>
                <a:gridCol w="3024336"/>
                <a:gridCol w="3024336"/>
              </a:tblGrid>
              <a:tr h="147824">
                <a:tc>
                  <a:txBody>
                    <a:bodyPr/>
                    <a:lstStyle/>
                    <a:p>
                      <a:pPr>
                        <a:spcAft>
                          <a:spcPts val="0"/>
                        </a:spcAft>
                      </a:pPr>
                      <a:r>
                        <a:rPr lang="en-GB" sz="1100" dirty="0">
                          <a:effectLst/>
                        </a:rPr>
                        <a:t>Subject </a:t>
                      </a:r>
                      <a:endParaRPr lang="en-GB" sz="1100" dirty="0">
                        <a:effectLst/>
                        <a:latin typeface="Calibri"/>
                        <a:ea typeface="Calibri"/>
                        <a:cs typeface="Times New Roman"/>
                      </a:endParaRPr>
                    </a:p>
                  </a:txBody>
                  <a:tcPr marL="68580" marR="68580" marT="0" marB="0"/>
                </a:tc>
                <a:tc>
                  <a:txBody>
                    <a:bodyPr/>
                    <a:lstStyle/>
                    <a:p>
                      <a:pPr>
                        <a:spcAft>
                          <a:spcPts val="0"/>
                        </a:spcAft>
                      </a:pPr>
                      <a:r>
                        <a:rPr lang="en-GB" sz="1100">
                          <a:effectLst/>
                        </a:rPr>
                        <a:t>AltHanCo Proposal</a:t>
                      </a:r>
                      <a:endParaRPr lang="en-GB" sz="1100">
                        <a:effectLst/>
                        <a:latin typeface="Calibri"/>
                        <a:ea typeface="Calibri"/>
                        <a:cs typeface="Times New Roman"/>
                      </a:endParaRPr>
                    </a:p>
                  </a:txBody>
                  <a:tcPr marL="68580" marR="68580" marT="0" marB="0"/>
                </a:tc>
              </a:tr>
              <a:tr h="771654">
                <a:tc>
                  <a:txBody>
                    <a:bodyPr/>
                    <a:lstStyle/>
                    <a:p>
                      <a:pPr>
                        <a:spcAft>
                          <a:spcPts val="0"/>
                        </a:spcAft>
                      </a:pPr>
                      <a:r>
                        <a:rPr lang="en-GB" sz="1100" dirty="0">
                          <a:effectLst/>
                        </a:rPr>
                        <a:t>Confidentiality </a:t>
                      </a:r>
                      <a:endParaRPr lang="en-GB" sz="1100" dirty="0">
                        <a:effectLst/>
                        <a:latin typeface="Calibri"/>
                        <a:ea typeface="Calibri"/>
                        <a:cs typeface="Times New Roman"/>
                      </a:endParaRPr>
                    </a:p>
                  </a:txBody>
                  <a:tcPr marL="68580" marR="68580" marT="0" marB="0"/>
                </a:tc>
                <a:tc>
                  <a:txBody>
                    <a:bodyPr/>
                    <a:lstStyle/>
                    <a:p>
                      <a:pPr>
                        <a:spcAft>
                          <a:spcPts val="0"/>
                        </a:spcAft>
                      </a:pPr>
                      <a:r>
                        <a:rPr lang="en-GB" sz="1100" dirty="0">
                          <a:effectLst/>
                        </a:rPr>
                        <a:t>Confidentiality provisions to be included in the service agreement, with a right for IGT’s and GT’s to enforce </a:t>
                      </a:r>
                      <a:r>
                        <a:rPr lang="en-GB" sz="1100" dirty="0" smtClean="0">
                          <a:effectLst/>
                        </a:rPr>
                        <a:t>the </a:t>
                      </a:r>
                      <a:r>
                        <a:rPr lang="en-GB" sz="1100" dirty="0" smtClean="0">
                          <a:effectLst/>
                        </a:rPr>
                        <a:t>confidentiality </a:t>
                      </a:r>
                      <a:r>
                        <a:rPr lang="en-GB" sz="1100" dirty="0">
                          <a:effectLst/>
                        </a:rPr>
                        <a:t>and the data protection provisions directly against AltHanCo</a:t>
                      </a:r>
                      <a:endParaRPr lang="en-GB" sz="1100" dirty="0">
                        <a:effectLst/>
                        <a:latin typeface="Calibri"/>
                        <a:ea typeface="Calibri"/>
                        <a:cs typeface="Times New Roman"/>
                      </a:endParaRPr>
                    </a:p>
                  </a:txBody>
                  <a:tcPr marL="68580" marR="68580" marT="0" marB="0"/>
                </a:tc>
              </a:tr>
              <a:tr h="440945">
                <a:tc>
                  <a:txBody>
                    <a:bodyPr/>
                    <a:lstStyle/>
                    <a:p>
                      <a:pPr>
                        <a:spcAft>
                          <a:spcPts val="0"/>
                        </a:spcAft>
                      </a:pPr>
                      <a:r>
                        <a:rPr lang="en-GB" sz="1100">
                          <a:effectLst/>
                        </a:rPr>
                        <a:t>Confidentiality and DP </a:t>
                      </a:r>
                      <a:endParaRPr lang="en-GB" sz="1100">
                        <a:effectLst/>
                        <a:latin typeface="Calibri"/>
                        <a:ea typeface="Calibri"/>
                        <a:cs typeface="Times New Roman"/>
                      </a:endParaRPr>
                    </a:p>
                  </a:txBody>
                  <a:tcPr marL="68580" marR="68580" marT="0" marB="0"/>
                </a:tc>
                <a:tc>
                  <a:txBody>
                    <a:bodyPr/>
                    <a:lstStyle/>
                    <a:p>
                      <a:pPr>
                        <a:spcAft>
                          <a:spcPts val="0"/>
                        </a:spcAft>
                      </a:pPr>
                      <a:r>
                        <a:rPr lang="en-GB" sz="1100">
                          <a:effectLst/>
                        </a:rPr>
                        <a:t>Include a cap on AltHanCo’s liability under confidentiality and DP indemnities to £5million</a:t>
                      </a:r>
                      <a:endParaRPr lang="en-GB" sz="1100">
                        <a:effectLst/>
                        <a:latin typeface="Calibri"/>
                        <a:ea typeface="Calibri"/>
                        <a:cs typeface="Times New Roman"/>
                      </a:endParaRPr>
                    </a:p>
                  </a:txBody>
                  <a:tcPr marL="68580" marR="68580" marT="0" marB="0"/>
                </a:tc>
              </a:tr>
              <a:tr h="881890">
                <a:tc>
                  <a:txBody>
                    <a:bodyPr/>
                    <a:lstStyle/>
                    <a:p>
                      <a:pPr>
                        <a:spcAft>
                          <a:spcPts val="0"/>
                        </a:spcAft>
                      </a:pPr>
                      <a:r>
                        <a:rPr lang="en-GB" sz="1100">
                          <a:effectLst/>
                        </a:rPr>
                        <a:t>Expiry of Services Agreement/Confidentiality agreement </a:t>
                      </a:r>
                      <a:endParaRPr lang="en-GB" sz="1100">
                        <a:effectLst/>
                        <a:latin typeface="Calibri"/>
                        <a:ea typeface="Calibri"/>
                        <a:cs typeface="Times New Roman"/>
                      </a:endParaRPr>
                    </a:p>
                  </a:txBody>
                  <a:tcPr marL="68580" marR="68580" marT="0" marB="0"/>
                </a:tc>
                <a:tc>
                  <a:txBody>
                    <a:bodyPr/>
                    <a:lstStyle/>
                    <a:p>
                      <a:pPr>
                        <a:spcAft>
                          <a:spcPts val="0"/>
                        </a:spcAft>
                      </a:pPr>
                      <a:r>
                        <a:rPr lang="en-GB" sz="1100">
                          <a:effectLst/>
                        </a:rPr>
                        <a:t>No requirement to return/delete confidential information, due to the fact that AltHanCo are buying data to combine with data it already holds to use to carry out the AltHanCo activities under smart code going forward. </a:t>
                      </a:r>
                      <a:endParaRPr lang="en-GB" sz="1100">
                        <a:effectLst/>
                        <a:latin typeface="Calibri"/>
                        <a:ea typeface="Calibri"/>
                        <a:cs typeface="Times New Roman"/>
                      </a:endParaRPr>
                    </a:p>
                  </a:txBody>
                  <a:tcPr marL="68580" marR="68580" marT="0" marB="0"/>
                </a:tc>
              </a:tr>
              <a:tr h="443471">
                <a:tc>
                  <a:txBody>
                    <a:bodyPr/>
                    <a:lstStyle/>
                    <a:p>
                      <a:pPr>
                        <a:spcAft>
                          <a:spcPts val="0"/>
                        </a:spcAft>
                      </a:pPr>
                      <a:r>
                        <a:rPr lang="en-GB" sz="1100" dirty="0">
                          <a:effectLst/>
                        </a:rPr>
                        <a:t>Right to share data with sub-contractor</a:t>
                      </a:r>
                      <a:endParaRPr lang="en-GB" sz="1100" dirty="0">
                        <a:effectLst/>
                        <a:latin typeface="Calibri"/>
                        <a:ea typeface="Calibri"/>
                        <a:cs typeface="Times New Roman"/>
                      </a:endParaRPr>
                    </a:p>
                  </a:txBody>
                  <a:tcPr marL="68580" marR="68580" marT="0" marB="0"/>
                </a:tc>
                <a:tc>
                  <a:txBody>
                    <a:bodyPr/>
                    <a:lstStyle/>
                    <a:p>
                      <a:pPr>
                        <a:spcAft>
                          <a:spcPts val="0"/>
                        </a:spcAft>
                      </a:pPr>
                      <a:r>
                        <a:rPr lang="en-GB" sz="1100" dirty="0">
                          <a:effectLst/>
                        </a:rPr>
                        <a:t>Want to acknowledge that AltHanCo will be able to </a:t>
                      </a:r>
                      <a:r>
                        <a:rPr lang="en-GB" sz="1100" dirty="0" smtClean="0">
                          <a:effectLst/>
                        </a:rPr>
                        <a:t>share </a:t>
                      </a:r>
                      <a:r>
                        <a:rPr lang="en-GB" sz="1100" dirty="0">
                          <a:effectLst/>
                        </a:rPr>
                        <a:t>data electronically with its sub-contractor</a:t>
                      </a:r>
                      <a:endParaRPr lang="en-GB"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720337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Request One: Confidentiality Agreement Arrangements </a:t>
            </a:r>
            <a:r>
              <a:rPr lang="en-GB" dirty="0" smtClean="0"/>
              <a:t>(3)</a:t>
            </a:r>
            <a:endParaRPr lang="en-GB" dirty="0"/>
          </a:p>
        </p:txBody>
      </p:sp>
      <p:sp>
        <p:nvSpPr>
          <p:cNvPr id="3" name="Content Placeholder 2"/>
          <p:cNvSpPr>
            <a:spLocks noGrp="1"/>
          </p:cNvSpPr>
          <p:nvPr>
            <p:ph idx="1"/>
          </p:nvPr>
        </p:nvSpPr>
        <p:spPr/>
        <p:txBody>
          <a:bodyPr>
            <a:normAutofit fontScale="32500" lnSpcReduction="20000"/>
          </a:bodyPr>
          <a:lstStyle/>
          <a:p>
            <a:r>
              <a:rPr lang="en-GB" sz="4800" dirty="0"/>
              <a:t>We </a:t>
            </a:r>
            <a:r>
              <a:rPr lang="en-GB" sz="4800" dirty="0" smtClean="0"/>
              <a:t>request the following decisions from the committee: </a:t>
            </a:r>
          </a:p>
          <a:p>
            <a:endParaRPr lang="en-GB" sz="4800" dirty="0"/>
          </a:p>
          <a:p>
            <a:pPr lvl="1">
              <a:spcAft>
                <a:spcPts val="600"/>
              </a:spcAft>
            </a:pPr>
            <a:r>
              <a:rPr lang="en-GB" sz="4600" dirty="0" smtClean="0">
                <a:solidFill>
                  <a:srgbClr val="0070C0"/>
                </a:solidFill>
              </a:rPr>
              <a:t>Are the confidentiality provisions in the draft confidentiality agreement that was circulated agreed and approved? </a:t>
            </a:r>
          </a:p>
          <a:p>
            <a:pPr lvl="1">
              <a:spcAft>
                <a:spcPts val="600"/>
              </a:spcAft>
            </a:pPr>
            <a:r>
              <a:rPr lang="en-GB" sz="4600" dirty="0" smtClean="0">
                <a:solidFill>
                  <a:srgbClr val="0070C0"/>
                </a:solidFill>
              </a:rPr>
              <a:t>Are the positions requested by </a:t>
            </a:r>
            <a:r>
              <a:rPr lang="en-GB" sz="4600" dirty="0" err="1" smtClean="0">
                <a:solidFill>
                  <a:srgbClr val="0070C0"/>
                </a:solidFill>
              </a:rPr>
              <a:t>AltHANCo</a:t>
            </a:r>
            <a:r>
              <a:rPr lang="en-GB" sz="4600" dirty="0" smtClean="0">
                <a:solidFill>
                  <a:srgbClr val="0070C0"/>
                </a:solidFill>
              </a:rPr>
              <a:t> agreed and approved? </a:t>
            </a:r>
          </a:p>
          <a:p>
            <a:pPr marL="457200" lvl="1" indent="0">
              <a:buNone/>
            </a:pPr>
            <a:endParaRPr lang="en-GB" sz="4800" dirty="0" smtClean="0">
              <a:solidFill>
                <a:srgbClr val="0070C0"/>
              </a:solidFill>
            </a:endParaRPr>
          </a:p>
          <a:p>
            <a:pPr marL="457200" lvl="1" indent="0">
              <a:buNone/>
            </a:pPr>
            <a:r>
              <a:rPr lang="en-GB" sz="4800" dirty="0" smtClean="0">
                <a:solidFill>
                  <a:srgbClr val="0070C0"/>
                </a:solidFill>
              </a:rPr>
              <a:t>If both of the above are approved then should </a:t>
            </a:r>
            <a:r>
              <a:rPr lang="en-GB" sz="4800" dirty="0" err="1" smtClean="0">
                <a:solidFill>
                  <a:srgbClr val="0070C0"/>
                </a:solidFill>
              </a:rPr>
              <a:t>Xoserve</a:t>
            </a:r>
            <a:r>
              <a:rPr lang="en-GB" sz="4800" dirty="0" smtClean="0">
                <a:solidFill>
                  <a:srgbClr val="0070C0"/>
                </a:solidFill>
              </a:rPr>
              <a:t> proceed with Option A or Option B?    </a:t>
            </a:r>
          </a:p>
          <a:p>
            <a:pPr marL="457200" lvl="1" indent="0">
              <a:buNone/>
            </a:pPr>
            <a:endParaRPr lang="en-GB" sz="4800" dirty="0" smtClean="0"/>
          </a:p>
          <a:p>
            <a:pPr lvl="1">
              <a:spcAft>
                <a:spcPts val="600"/>
              </a:spcAft>
            </a:pPr>
            <a:r>
              <a:rPr lang="en-GB" sz="4800" b="1" dirty="0" smtClean="0">
                <a:solidFill>
                  <a:srgbClr val="0070C0"/>
                </a:solidFill>
              </a:rPr>
              <a:t>Option </a:t>
            </a:r>
            <a:r>
              <a:rPr lang="en-GB" sz="4800" b="1" dirty="0">
                <a:solidFill>
                  <a:srgbClr val="0070C0"/>
                </a:solidFill>
              </a:rPr>
              <a:t>A:</a:t>
            </a:r>
            <a:r>
              <a:rPr lang="en-GB" sz="4800" dirty="0"/>
              <a:t> </a:t>
            </a:r>
            <a:r>
              <a:rPr lang="en-GB" sz="4800" dirty="0" smtClean="0"/>
              <a:t> </a:t>
            </a:r>
            <a:r>
              <a:rPr lang="en-GB" sz="4800" dirty="0" err="1" smtClean="0"/>
              <a:t>Xoserve</a:t>
            </a:r>
            <a:r>
              <a:rPr lang="en-GB" sz="4800" dirty="0" smtClean="0"/>
              <a:t> is </a:t>
            </a:r>
            <a:r>
              <a:rPr lang="en-GB" sz="4800" dirty="0"/>
              <a:t>authorised to include the confidentiality terms within the service </a:t>
            </a:r>
            <a:r>
              <a:rPr lang="en-GB" sz="4800" dirty="0" smtClean="0"/>
              <a:t>agreement and include a right for GT’s and IGT’s to enforce the confidentiality provisions directly against </a:t>
            </a:r>
            <a:r>
              <a:rPr lang="en-GB" sz="4800" dirty="0" err="1" smtClean="0"/>
              <a:t>AltHANCo</a:t>
            </a:r>
            <a:r>
              <a:rPr lang="en-GB" sz="4800" dirty="0" smtClean="0"/>
              <a:t>.</a:t>
            </a:r>
            <a:endParaRPr lang="en-GB" sz="4800" dirty="0"/>
          </a:p>
          <a:p>
            <a:pPr lvl="1">
              <a:spcAft>
                <a:spcPts val="600"/>
              </a:spcAft>
            </a:pPr>
            <a:r>
              <a:rPr lang="en-GB" sz="4800" b="1" dirty="0" smtClean="0">
                <a:solidFill>
                  <a:srgbClr val="0070C0"/>
                </a:solidFill>
              </a:rPr>
              <a:t>Option B</a:t>
            </a:r>
            <a:r>
              <a:rPr lang="en-GB" sz="4800" dirty="0" smtClean="0"/>
              <a:t>: </a:t>
            </a:r>
            <a:r>
              <a:rPr lang="en-GB" sz="4800" dirty="0" err="1" smtClean="0"/>
              <a:t>Xoserve</a:t>
            </a:r>
            <a:r>
              <a:rPr lang="en-GB" sz="4800" dirty="0" smtClean="0"/>
              <a:t> must put in place a separate standalone confidentiality agreements in line with standard process including the terms as approved above.</a:t>
            </a:r>
          </a:p>
          <a:p>
            <a:pPr marL="457200" lvl="1" indent="0">
              <a:buNone/>
            </a:pPr>
            <a:endParaRPr lang="en-GB" sz="4800" dirty="0">
              <a:solidFill>
                <a:srgbClr val="0070C0"/>
              </a:solidFill>
            </a:endParaRPr>
          </a:p>
          <a:p>
            <a:pPr lvl="1"/>
            <a:endParaRPr lang="en-GB" sz="4800" dirty="0">
              <a:solidFill>
                <a:srgbClr val="0070C0"/>
              </a:solidFill>
            </a:endParaRPr>
          </a:p>
          <a:p>
            <a:endParaRPr lang="en-GB" dirty="0"/>
          </a:p>
        </p:txBody>
      </p:sp>
    </p:spTree>
    <p:extLst>
      <p:ext uri="{BB962C8B-B14F-4D97-AF65-F5344CB8AC3E}">
        <p14:creationId xmlns:p14="http://schemas.microsoft.com/office/powerpoint/2010/main" val="2431289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Request Three: AltHANCo’s request for a new reporting schedule </a:t>
            </a:r>
            <a:endParaRPr lang="en-GB" dirty="0"/>
          </a:p>
        </p:txBody>
      </p:sp>
      <p:sp>
        <p:nvSpPr>
          <p:cNvPr id="3" name="Content Placeholder 2"/>
          <p:cNvSpPr>
            <a:spLocks noGrp="1"/>
          </p:cNvSpPr>
          <p:nvPr>
            <p:ph idx="1"/>
          </p:nvPr>
        </p:nvSpPr>
        <p:spPr/>
        <p:txBody>
          <a:bodyPr>
            <a:normAutofit lnSpcReduction="10000"/>
          </a:bodyPr>
          <a:lstStyle/>
          <a:p>
            <a:r>
              <a:rPr lang="en-GB" sz="1500" dirty="0" smtClean="0"/>
              <a:t>The current Disclosure Request Report approved a reporting schedule that would provide </a:t>
            </a:r>
            <a:r>
              <a:rPr lang="en-GB" sz="1500" dirty="0" err="1" smtClean="0"/>
              <a:t>ALtHANCo</a:t>
            </a:r>
            <a:r>
              <a:rPr lang="en-GB" sz="1500" dirty="0" smtClean="0"/>
              <a:t> with 8 </a:t>
            </a:r>
            <a:r>
              <a:rPr lang="en-GB" sz="1500" dirty="0"/>
              <a:t>reports </a:t>
            </a:r>
            <a:r>
              <a:rPr lang="en-GB" sz="1500" dirty="0" smtClean="0"/>
              <a:t>over </a:t>
            </a:r>
            <a:r>
              <a:rPr lang="en-GB" sz="1500" dirty="0"/>
              <a:t>the course of a two year </a:t>
            </a:r>
            <a:r>
              <a:rPr lang="en-GB" sz="1500" dirty="0" smtClean="0"/>
              <a:t>period at quarterly intervals</a:t>
            </a:r>
          </a:p>
          <a:p>
            <a:endParaRPr lang="en-GB" sz="1500" dirty="0"/>
          </a:p>
          <a:p>
            <a:r>
              <a:rPr lang="en-GB" sz="1500" dirty="0" err="1" smtClean="0"/>
              <a:t>AltHANCo</a:t>
            </a:r>
            <a:r>
              <a:rPr lang="en-GB" sz="1500" dirty="0" smtClean="0"/>
              <a:t> would like to receive reports more frequently.  It is aware that this will impact the cost of the service.   This would not alter the data items in the reports.  </a:t>
            </a:r>
            <a:r>
              <a:rPr lang="en-GB" sz="1500" dirty="0" err="1" smtClean="0"/>
              <a:t>AltHANCo</a:t>
            </a:r>
            <a:r>
              <a:rPr lang="en-GB" sz="1500" dirty="0" smtClean="0"/>
              <a:t> has proposed two options</a:t>
            </a:r>
          </a:p>
          <a:p>
            <a:pPr lvl="1"/>
            <a:r>
              <a:rPr lang="en-GB" sz="1500" dirty="0" smtClean="0"/>
              <a:t>Option 1: one report a month for six months, and then quarterly reports for the remaining 18 months – 12 reports </a:t>
            </a:r>
            <a:r>
              <a:rPr lang="en-GB" sz="1500" dirty="0" smtClean="0">
                <a:solidFill>
                  <a:srgbClr val="0070C0"/>
                </a:solidFill>
              </a:rPr>
              <a:t>(AltHANCo’s preferred option)</a:t>
            </a:r>
          </a:p>
          <a:p>
            <a:pPr lvl="1"/>
            <a:r>
              <a:rPr lang="en-GB" sz="1500" dirty="0" smtClean="0"/>
              <a:t>Option 2: one report </a:t>
            </a:r>
            <a:r>
              <a:rPr lang="en-GB" sz="1500" dirty="0" smtClean="0">
                <a:solidFill>
                  <a:srgbClr val="0070C0"/>
                </a:solidFill>
              </a:rPr>
              <a:t>every other month </a:t>
            </a:r>
            <a:r>
              <a:rPr lang="en-GB" sz="1500" dirty="0" smtClean="0"/>
              <a:t>for six months</a:t>
            </a:r>
            <a:r>
              <a:rPr lang="en-GB" sz="1500" dirty="0"/>
              <a:t>, and then quarterly reports for the remaining 18 </a:t>
            </a:r>
            <a:r>
              <a:rPr lang="en-GB" sz="1500" dirty="0" smtClean="0"/>
              <a:t>months – 9 reports</a:t>
            </a:r>
          </a:p>
          <a:p>
            <a:pPr lvl="1"/>
            <a:endParaRPr lang="en-GB" sz="1500" dirty="0">
              <a:solidFill>
                <a:srgbClr val="C00000"/>
              </a:solidFill>
            </a:endParaRPr>
          </a:p>
          <a:p>
            <a:r>
              <a:rPr lang="en-GB" sz="1500" dirty="0"/>
              <a:t>From an operational and technical perspective, Xoserve has concluded that both options can be </a:t>
            </a:r>
            <a:r>
              <a:rPr lang="en-GB" sz="1500" dirty="0" smtClean="0"/>
              <a:t>implemented.</a:t>
            </a:r>
            <a:endParaRPr lang="en-GB" sz="1500" dirty="0"/>
          </a:p>
          <a:p>
            <a:endParaRPr lang="en-GB" sz="1500" b="1" dirty="0">
              <a:solidFill>
                <a:srgbClr val="C00000"/>
              </a:solidFill>
            </a:endParaRPr>
          </a:p>
          <a:p>
            <a:r>
              <a:rPr lang="en-GB" sz="1500" b="1" dirty="0" smtClean="0">
                <a:solidFill>
                  <a:srgbClr val="0070C0"/>
                </a:solidFill>
              </a:rPr>
              <a:t>The committee is asked to approve either Option 1 or Option 2.  </a:t>
            </a:r>
          </a:p>
          <a:p>
            <a:endParaRPr lang="en-GB" sz="1500" dirty="0">
              <a:solidFill>
                <a:srgbClr val="0070C0"/>
              </a:solidFill>
            </a:endParaRPr>
          </a:p>
          <a:p>
            <a:endParaRPr lang="en-GB" sz="1800" b="1" dirty="0">
              <a:solidFill>
                <a:srgbClr val="C00000"/>
              </a:solidFill>
            </a:endParaRPr>
          </a:p>
          <a:p>
            <a:endParaRPr lang="en-GB" sz="1800" b="1" dirty="0" smtClean="0">
              <a:solidFill>
                <a:srgbClr val="C00000"/>
              </a:solidFill>
            </a:endParaRPr>
          </a:p>
          <a:p>
            <a:pPr marL="457200" lvl="1" indent="0">
              <a:buNone/>
            </a:pPr>
            <a:endParaRPr lang="en-GB" sz="1600" dirty="0" smtClean="0"/>
          </a:p>
          <a:p>
            <a:pPr lvl="1"/>
            <a:endParaRPr lang="en-GB" sz="1600" dirty="0"/>
          </a:p>
          <a:p>
            <a:endParaRPr lang="en-GB" sz="1800" dirty="0" smtClean="0"/>
          </a:p>
          <a:p>
            <a:pPr lvl="1"/>
            <a:endParaRPr lang="en-GB" sz="1600" dirty="0"/>
          </a:p>
          <a:p>
            <a:pPr lvl="1"/>
            <a:endParaRPr lang="en-GB" sz="1600" dirty="0"/>
          </a:p>
          <a:p>
            <a:pPr lvl="1"/>
            <a:endParaRPr lang="en-GB" sz="1600" dirty="0" smtClean="0"/>
          </a:p>
          <a:p>
            <a:pPr lvl="1"/>
            <a:endParaRPr lang="en-GB" sz="1600" dirty="0"/>
          </a:p>
        </p:txBody>
      </p:sp>
    </p:spTree>
    <p:extLst>
      <p:ext uri="{BB962C8B-B14F-4D97-AF65-F5344CB8AC3E}">
        <p14:creationId xmlns:p14="http://schemas.microsoft.com/office/powerpoint/2010/main" val="278184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5486"/>
            <a:ext cx="8229600" cy="637580"/>
          </a:xfrm>
        </p:spPr>
        <p:txBody>
          <a:bodyPr>
            <a:normAutofit fontScale="90000"/>
          </a:bodyPr>
          <a:lstStyle/>
          <a:p>
            <a:r>
              <a:rPr lang="en-GB" dirty="0" smtClean="0"/>
              <a:t>Request Four: Addition of Meter Location Notes to the Data Permissions Matrix (DPM)</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On 1</a:t>
            </a:r>
            <a:r>
              <a:rPr lang="en-GB" baseline="30000" dirty="0" smtClean="0"/>
              <a:t>st</a:t>
            </a:r>
            <a:r>
              <a:rPr lang="en-GB" dirty="0" smtClean="0"/>
              <a:t> May, CoMC approved the addition of Meter Location Notes to the </a:t>
            </a:r>
            <a:r>
              <a:rPr lang="en-GB" dirty="0" err="1" smtClean="0"/>
              <a:t>AltHANCo</a:t>
            </a:r>
            <a:r>
              <a:rPr lang="en-GB" dirty="0" smtClean="0"/>
              <a:t> dataset.  However Meter Location Notes are not on the DPM yet. </a:t>
            </a:r>
          </a:p>
          <a:p>
            <a:endParaRPr lang="en-GB" dirty="0"/>
          </a:p>
          <a:p>
            <a:endParaRPr lang="en-GB" dirty="0"/>
          </a:p>
          <a:p>
            <a:r>
              <a:rPr lang="en-GB" dirty="0" smtClean="0">
                <a:solidFill>
                  <a:srgbClr val="0070C0"/>
                </a:solidFill>
              </a:rPr>
              <a:t>To follow up from the meeting on 1</a:t>
            </a:r>
            <a:r>
              <a:rPr lang="en-GB" baseline="30000" dirty="0" smtClean="0">
                <a:solidFill>
                  <a:srgbClr val="0070C0"/>
                </a:solidFill>
              </a:rPr>
              <a:t>st</a:t>
            </a:r>
            <a:r>
              <a:rPr lang="en-GB" dirty="0" smtClean="0">
                <a:solidFill>
                  <a:srgbClr val="0070C0"/>
                </a:solidFill>
              </a:rPr>
              <a:t> May and facilitate the sharing of the dataset, the committee is asked to approve the addition of Meter Location Notes to the DPM</a:t>
            </a:r>
          </a:p>
          <a:p>
            <a:endParaRPr lang="en-GB" dirty="0">
              <a:solidFill>
                <a:srgbClr val="0070C0"/>
              </a:solidFill>
            </a:endParaRPr>
          </a:p>
          <a:p>
            <a:r>
              <a:rPr lang="en-GB" i="1" dirty="0" smtClean="0"/>
              <a:t>Note:  </a:t>
            </a:r>
            <a:r>
              <a:rPr lang="en-GB" i="1" dirty="0"/>
              <a:t>the only party on the DPM, that will have access to Meter Location Notes is </a:t>
            </a:r>
            <a:r>
              <a:rPr lang="en-GB" i="1" dirty="0" err="1" smtClean="0"/>
              <a:t>AltHANCo</a:t>
            </a:r>
            <a:endParaRPr lang="en-GB" i="1" dirty="0"/>
          </a:p>
        </p:txBody>
      </p:sp>
    </p:spTree>
    <p:extLst>
      <p:ext uri="{BB962C8B-B14F-4D97-AF65-F5344CB8AC3E}">
        <p14:creationId xmlns:p14="http://schemas.microsoft.com/office/powerpoint/2010/main" val="2510753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5486"/>
            <a:ext cx="8229600" cy="637580"/>
          </a:xfrm>
        </p:spPr>
        <p:txBody>
          <a:bodyPr>
            <a:normAutofit/>
          </a:bodyPr>
          <a:lstStyle/>
          <a:p>
            <a:r>
              <a:rPr lang="en-GB" dirty="0" smtClean="0"/>
              <a:t>Administrative Matters</a:t>
            </a:r>
            <a:endParaRPr lang="en-GB" dirty="0"/>
          </a:p>
        </p:txBody>
      </p:sp>
      <p:sp>
        <p:nvSpPr>
          <p:cNvPr id="3" name="Content Placeholder 2"/>
          <p:cNvSpPr>
            <a:spLocks noGrp="1"/>
          </p:cNvSpPr>
          <p:nvPr>
            <p:ph idx="1"/>
          </p:nvPr>
        </p:nvSpPr>
        <p:spPr/>
        <p:txBody>
          <a:bodyPr>
            <a:normAutofit/>
          </a:bodyPr>
          <a:lstStyle/>
          <a:p>
            <a:r>
              <a:rPr lang="en-GB" dirty="0" smtClean="0">
                <a:solidFill>
                  <a:srgbClr val="0070C0"/>
                </a:solidFill>
              </a:rPr>
              <a:t>The committee is also asked to confirm that </a:t>
            </a:r>
          </a:p>
          <a:p>
            <a:pPr lvl="1"/>
            <a:r>
              <a:rPr lang="en-GB" dirty="0" smtClean="0">
                <a:solidFill>
                  <a:srgbClr val="0070C0"/>
                </a:solidFill>
              </a:rPr>
              <a:t>it approves the update of the Disclosure Request Report to reflect the options approved in this extraordinary meeting;  and</a:t>
            </a:r>
          </a:p>
          <a:p>
            <a:pPr lvl="1"/>
            <a:r>
              <a:rPr lang="en-GB" dirty="0">
                <a:solidFill>
                  <a:srgbClr val="0070C0"/>
                </a:solidFill>
              </a:rPr>
              <a:t>i</a:t>
            </a:r>
            <a:r>
              <a:rPr lang="en-GB" dirty="0" smtClean="0">
                <a:solidFill>
                  <a:srgbClr val="0070C0"/>
                </a:solidFill>
              </a:rPr>
              <a:t>t will be sufficient for it to receive the updated Disclosure Request Report  on an information only basis at the committee meeting on 19 June 2019 to consider this matter closed. </a:t>
            </a:r>
          </a:p>
          <a:p>
            <a:endParaRPr lang="en-GB" dirty="0">
              <a:solidFill>
                <a:srgbClr val="0070C0"/>
              </a:solidFill>
            </a:endParaRPr>
          </a:p>
        </p:txBody>
      </p:sp>
    </p:spTree>
    <p:extLst>
      <p:ext uri="{BB962C8B-B14F-4D97-AF65-F5344CB8AC3E}">
        <p14:creationId xmlns:p14="http://schemas.microsoft.com/office/powerpoint/2010/main" val="2217508852"/>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211B2E31-4703-4F4D-BB47-74A8364BAC36}">
  <ds:schemaRefs>
    <ds:schemaRef ds:uri="http://schemas.microsoft.com/office/2006/documentManagement/types"/>
    <ds:schemaRef ds:uri="http://schemas.microsoft.com/office/2006/metadata/properties"/>
    <ds:schemaRef ds:uri="http://purl.org/dc/elements/1.1/"/>
    <ds:schemaRef ds:uri="http://purl.org/dc/terms/"/>
    <ds:schemaRef ds:uri="http://www.w3.org/XML/1998/namespace"/>
    <ds:schemaRef ds:uri="http://purl.org/dc/dcmityp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4862</TotalTime>
  <Words>766</Words>
  <Application>Microsoft Office PowerPoint</Application>
  <PresentationFormat>On-screen Show (16:9)</PresentationFormat>
  <Paragraphs>81</Paragraphs>
  <Slides>8</Slides>
  <Notes>1</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xoserve templates</vt:lpstr>
      <vt:lpstr>AltHANCo – Four Items for Approval</vt:lpstr>
      <vt:lpstr>Introduction</vt:lpstr>
      <vt:lpstr>Request One: Confidentiality Agreement Arrangements (1)</vt:lpstr>
      <vt:lpstr>Request One: Confidentiality Agreement Arrangements (2)</vt:lpstr>
      <vt:lpstr>Request One: Confidentiality Agreement Arrangements (3)</vt:lpstr>
      <vt:lpstr>Request Three: AltHANCo’s request for a new reporting schedule </vt:lpstr>
      <vt:lpstr>Request Four: Addition of Meter Location Notes to the Data Permissions Matrix (DPM)</vt:lpstr>
      <vt:lpstr>Administrative Matters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185</cp:revision>
  <cp:lastPrinted>2019-06-05T11:41:38Z</cp:lastPrinted>
  <dcterms:created xsi:type="dcterms:W3CDTF">2018-09-02T17:12:15Z</dcterms:created>
  <dcterms:modified xsi:type="dcterms:W3CDTF">2019-06-05T17:18:50Z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416356208</vt:i4>
  </property>
  <property fmtid="{D5CDD505-2E9C-101B-9397-08002B2CF9AE}" pid="3" name="_NewReviewCycle">
    <vt:lpwstr/>
  </property>
  <property fmtid="{D5CDD505-2E9C-101B-9397-08002B2CF9AE}" pid="4" name="_EmailSubject">
    <vt:lpwstr>Meeting Papers for the CoMC Meeting on 13th June</vt:lpwstr>
  </property>
  <property fmtid="{D5CDD505-2E9C-101B-9397-08002B2CF9AE}" pid="5" name="_AuthorEmail">
    <vt:lpwstr>Richard.Johnson@Xoserve.com</vt:lpwstr>
  </property>
  <property fmtid="{D5CDD505-2E9C-101B-9397-08002B2CF9AE}" pid="6" name="_AuthorEmailDisplayName">
    <vt:lpwstr>Johnson, Richard</vt:lpwstr>
  </property>
  <property fmtid="{D5CDD505-2E9C-101B-9397-08002B2CF9AE}" pid="7" name="_PreviousAdHocReviewCycleID">
    <vt:i4>1322938638</vt:i4>
  </property>
  <property fmtid="{D5CDD505-2E9C-101B-9397-08002B2CF9AE}" pid="8" name="ContentTypeId">
    <vt:lpwstr>0x0101006E927B77B7F39148B9CB17AE711C8D35</vt:lpwstr>
  </property>
</Properties>
</file>