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2" r:id="rId6"/>
    <p:sldId id="264" r:id="rId7"/>
    <p:sldId id="257" r:id="rId8"/>
    <p:sldId id="258" r:id="rId9"/>
    <p:sldId id="261" r:id="rId10"/>
    <p:sldId id="265" r:id="rId11"/>
    <p:sldId id="266" r:id="rId12"/>
    <p:sldId id="259" r:id="rId1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eorgia" panose="02040502050405020303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576"/>
    <a:srgbClr val="008000"/>
    <a:srgbClr val="CCE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66"/>
  </p:normalViewPr>
  <p:slideViewPr>
    <p:cSldViewPr snapToGrid="0" snapToObjects="1">
      <p:cViewPr>
        <p:scale>
          <a:sx n="90" d="100"/>
          <a:sy n="90" d="100"/>
        </p:scale>
        <p:origin x="-726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Hallam-Jones" userId="S::james.hallam-jones@xoserve.com::ac0d5edf-cbe7-49e6-89a6-71a61e40ecb3" providerId="AD" clId="Web-{71E0D0F7-78F4-631D-7FAE-8CB7B530874C}"/>
    <pc:docChg chg="modSld">
      <pc:chgData name="James Hallam-Jones" userId="S::james.hallam-jones@xoserve.com::ac0d5edf-cbe7-49e6-89a6-71a61e40ecb3" providerId="AD" clId="Web-{71E0D0F7-78F4-631D-7FAE-8CB7B530874C}" dt="2019-04-15T10:56:06.290" v="11" actId="20577"/>
      <pc:docMkLst>
        <pc:docMk/>
      </pc:docMkLst>
      <pc:sldChg chg="modSp">
        <pc:chgData name="James Hallam-Jones" userId="S::james.hallam-jones@xoserve.com::ac0d5edf-cbe7-49e6-89a6-71a61e40ecb3" providerId="AD" clId="Web-{71E0D0F7-78F4-631D-7FAE-8CB7B530874C}" dt="2019-04-15T10:56:06.290" v="11" actId="20577"/>
        <pc:sldMkLst>
          <pc:docMk/>
          <pc:sldMk cId="0" sldId="257"/>
        </pc:sldMkLst>
        <pc:spChg chg="mod">
          <ac:chgData name="James Hallam-Jones" userId="S::james.hallam-jones@xoserve.com::ac0d5edf-cbe7-49e6-89a6-71a61e40ecb3" providerId="AD" clId="Web-{71E0D0F7-78F4-631D-7FAE-8CB7B530874C}" dt="2019-04-15T10:56:06.290" v="11" actId="20577"/>
          <ac:spMkLst>
            <pc:docMk/>
            <pc:sldMk cId="0" sldId="257"/>
            <ac:spMk id="9219" creationId="{DE840B4B-27EA-4A62-9760-6EB5AE958F52}"/>
          </ac:spMkLst>
        </pc:spChg>
      </pc:sldChg>
      <pc:sldChg chg="modSp">
        <pc:chgData name="James Hallam-Jones" userId="S::james.hallam-jones@xoserve.com::ac0d5edf-cbe7-49e6-89a6-71a61e40ecb3" providerId="AD" clId="Web-{71E0D0F7-78F4-631D-7FAE-8CB7B530874C}" dt="2019-04-15T10:55:18.853" v="4" actId="20577"/>
        <pc:sldMkLst>
          <pc:docMk/>
          <pc:sldMk cId="0" sldId="262"/>
        </pc:sldMkLst>
        <pc:spChg chg="mod">
          <ac:chgData name="James Hallam-Jones" userId="S::james.hallam-jones@xoserve.com::ac0d5edf-cbe7-49e6-89a6-71a61e40ecb3" providerId="AD" clId="Web-{71E0D0F7-78F4-631D-7FAE-8CB7B530874C}" dt="2019-04-15T10:55:18.853" v="4" actId="20577"/>
          <ac:spMkLst>
            <pc:docMk/>
            <pc:sldMk cId="0" sldId="262"/>
            <ac:spMk id="3" creationId="{555D1618-CA9C-4AC8-8C66-2D76C27E9E38}"/>
          </ac:spMkLst>
        </pc:spChg>
      </pc:sldChg>
      <pc:sldChg chg="modSp">
        <pc:chgData name="James Hallam-Jones" userId="S::james.hallam-jones@xoserve.com::ac0d5edf-cbe7-49e6-89a6-71a61e40ecb3" providerId="AD" clId="Web-{71E0D0F7-78F4-631D-7FAE-8CB7B530874C}" dt="2019-04-15T10:55:27.759" v="8" actId="20577"/>
        <pc:sldMkLst>
          <pc:docMk/>
          <pc:sldMk cId="0" sldId="263"/>
        </pc:sldMkLst>
        <pc:spChg chg="mod">
          <ac:chgData name="James Hallam-Jones" userId="S::james.hallam-jones@xoserve.com::ac0d5edf-cbe7-49e6-89a6-71a61e40ecb3" providerId="AD" clId="Web-{71E0D0F7-78F4-631D-7FAE-8CB7B530874C}" dt="2019-04-15T10:55:27.759" v="8" actId="20577"/>
          <ac:spMkLst>
            <pc:docMk/>
            <pc:sldMk cId="0" sldId="263"/>
            <ac:spMk id="7171" creationId="{F227E156-D50C-4244-A21E-F3C2CC899BE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F2FD41B-ED1F-4E77-9AA2-F06484A6C8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676471-4C53-4D08-A8C3-39D4D5B21D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0B504E1-453F-447A-AB33-193A9F615B4E}" type="datetimeFigureOut">
              <a:rPr lang="en-US" altLang="en-US"/>
              <a:pPr>
                <a:defRPr/>
              </a:pPr>
              <a:t>5/19/2019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47F9A08-82C3-46C6-9F31-67CBB26A0A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853F17C-D9A8-47EC-B5F8-E03E3E468B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506A04E3-9AE1-4D0E-B0A5-EF81FD4057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731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31D68F7-D561-46FC-8262-1390C9380D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219F2BC-1E5F-4037-8F9C-2B7B0A368A9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877DE86-20B4-4FF9-93F8-E3B25F60D065}" type="datetimeFigureOut">
              <a:rPr lang="en-US" altLang="en-US"/>
              <a:pPr>
                <a:defRPr/>
              </a:pPr>
              <a:t>5/19/2019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8CF7325E-5EC6-4C97-BECA-1826D0E52B8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524CA75B-30FF-4949-9401-5A946C1B7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  <a:endParaRPr lang="en-US" alt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BB32DE-11C9-4DE3-B44B-FC6B0DF36F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1738FE-6130-4F46-8EF9-B9116618CA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8E70D3-B9F5-4EFB-86FF-290FA96DD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1365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xmlns="" id="{E6BE089A-78E0-478D-A9D0-4DD9174912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xmlns="" id="{A3C3F8BD-601B-4588-BBDA-C0EDC64DE2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xmlns="" id="{1B99C629-49F5-4015-AD37-32AE00CA62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B5DE0FC-D94F-4365-8374-2ECDEAE6CB0E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376019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65123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93501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792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147863A-35F8-4330-B2DF-4C4363211D18}"/>
              </a:ext>
            </a:extLst>
          </p:cNvPr>
          <p:cNvSpPr/>
          <p:nvPr userDrawn="1"/>
        </p:nvSpPr>
        <p:spPr>
          <a:xfrm>
            <a:off x="152400" y="1028700"/>
            <a:ext cx="8832850" cy="685800"/>
          </a:xfrm>
          <a:prstGeom prst="rect">
            <a:avLst/>
          </a:prstGeom>
          <a:solidFill>
            <a:srgbClr val="008000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Click to edit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931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4543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046818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2522828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489365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E5B26018-C538-4708-B5F5-69C527982C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5F2267FE-5325-42B6-B344-ED76E02E2E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1" r:id="rId2"/>
    <p:sldLayoutId id="2147483888" r:id="rId3"/>
    <p:sldLayoutId id="2147483882" r:id="rId4"/>
    <p:sldLayoutId id="2147483889" r:id="rId5"/>
    <p:sldLayoutId id="2147483883" r:id="rId6"/>
    <p:sldLayoutId id="2147483884" r:id="rId7"/>
    <p:sldLayoutId id="2147483885" r:id="rId8"/>
    <p:sldLayoutId id="2147483886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E5AA8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E5AA8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E5AA8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E5AA8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3E5AA8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3E5AA8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3E5AA8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3E5AA8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6">
            <a:extLst>
              <a:ext uri="{FF2B5EF4-FFF2-40B4-BE49-F238E27FC236}">
                <a16:creationId xmlns:a16="http://schemas.microsoft.com/office/drawing/2014/main" xmlns="" id="{3B3209D1-B582-4F47-8315-31D46058A1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GB" altLang="en-US"/>
              <a:t>UNC UIG Workgroup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54A943-AF61-443D-B5AF-305820699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8563" y="2914650"/>
            <a:ext cx="6746875" cy="13144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Xoserve Draft </a:t>
            </a:r>
            <a:r>
              <a:rPr lang="en-GB" dirty="0" smtClean="0"/>
              <a:t>UIG Incentives </a:t>
            </a:r>
            <a:r>
              <a:rPr lang="en-GB" smtClean="0"/>
              <a:t>Modifications  20 </a:t>
            </a:r>
            <a:r>
              <a:rPr lang="en-GB" dirty="0" smtClean="0"/>
              <a:t>May 2019</a:t>
            </a:r>
            <a:endParaRPr lang="en-GB" dirty="0"/>
          </a:p>
        </p:txBody>
      </p:sp>
      <p:sp>
        <p:nvSpPr>
          <p:cNvPr id="5124" name="TextBox 3">
            <a:extLst>
              <a:ext uri="{FF2B5EF4-FFF2-40B4-BE49-F238E27FC236}">
                <a16:creationId xmlns:a16="http://schemas.microsoft.com/office/drawing/2014/main" xmlns="" id="{14D5C9ED-25D5-4E80-A6B4-ECC5ED227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85750"/>
            <a:ext cx="18034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xmlns="" id="{20659087-C649-45A3-B384-4B8C3A8D6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5D1618-CA9C-4AC8-8C66-2D76C27E9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A number of Xoserve recommendations to address UIG causes would require UNC Mods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Two batches of </a:t>
            </a:r>
            <a:r>
              <a:rPr lang="en-GB" dirty="0"/>
              <a:t>Mods </a:t>
            </a:r>
            <a:r>
              <a:rPr lang="en-GB" dirty="0" smtClean="0"/>
              <a:t>have previously been presented at previous Workgroups</a:t>
            </a:r>
            <a:endParaRPr lang="en-GB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Xoserve </a:t>
            </a:r>
            <a:r>
              <a:rPr lang="en-GB" dirty="0" smtClean="0"/>
              <a:t>has previously presented a proposal for an Incentive Scheme which uses UIG as a charging mechanism</a:t>
            </a:r>
            <a:endParaRPr lang="en-GB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Xoserve has drafted </a:t>
            </a:r>
            <a:r>
              <a:rPr lang="en-GB" dirty="0" smtClean="0"/>
              <a:t>a Modification and </a:t>
            </a:r>
            <a:r>
              <a:rPr lang="en-GB" dirty="0"/>
              <a:t>published them on the UIG page of </a:t>
            </a:r>
            <a:r>
              <a:rPr lang="en-GB" dirty="0" smtClean="0"/>
              <a:t>Xoserve.com and on JO website</a:t>
            </a:r>
            <a:endParaRPr lang="en-GB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latin typeface="Arial"/>
                <a:cs typeface="Arial"/>
              </a:rPr>
              <a:t>These slides summarise the </a:t>
            </a:r>
            <a:r>
              <a:rPr lang="en-GB" dirty="0" smtClean="0">
                <a:latin typeface="Arial"/>
                <a:cs typeface="Arial"/>
              </a:rPr>
              <a:t>Mod in </a:t>
            </a:r>
            <a:r>
              <a:rPr lang="en-GB" dirty="0">
                <a:latin typeface="Arial"/>
                <a:cs typeface="Arial"/>
              </a:rPr>
              <a:t>the format of a Mod Panel briefing to aid understanding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>
            <a:extLst>
              <a:ext uri="{FF2B5EF4-FFF2-40B4-BE49-F238E27FC236}">
                <a16:creationId xmlns:a16="http://schemas.microsoft.com/office/drawing/2014/main" xmlns="" id="{EB20C881-5181-4F99-8800-11857F19F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/>
          <a:lstStyle/>
          <a:p>
            <a:pPr algn="ctr"/>
            <a:r>
              <a:rPr lang="en-GB" altLang="en-US" sz="2800" cap="none" dirty="0" smtClean="0"/>
              <a:t>Use of Additional Unidentified Gas Charges as a Performance Incentive Mechanism</a:t>
            </a:r>
            <a:endParaRPr lang="en-GB" altLang="en-US" sz="2800" cap="none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dirty="0" smtClean="0"/>
              <a:t>Draft UNC Modification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xmlns="" id="{E628D048-7EDE-4380-9CED-44B8D6912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change?</a:t>
            </a:r>
            <a:endParaRPr lang="en-US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DE840B4B-27EA-4A62-9760-6EB5AE958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dirty="0" smtClean="0"/>
              <a:t>UIG Task Force has identified a number of areas where Shipper performance against existing UNC obligations can significantly affect the level and/or volatility of UIG e.g.</a:t>
            </a:r>
          </a:p>
          <a:p>
            <a:pPr lvl="1"/>
            <a:r>
              <a:rPr lang="en-US" altLang="en-US" sz="1800" dirty="0" smtClean="0"/>
              <a:t>Meter read submission levels</a:t>
            </a:r>
          </a:p>
          <a:p>
            <a:pPr lvl="1"/>
            <a:r>
              <a:rPr lang="en-US" altLang="en-US" sz="1800" dirty="0" smtClean="0"/>
              <a:t>Incorrect Conversion Factor</a:t>
            </a:r>
          </a:p>
          <a:p>
            <a:pPr lvl="1"/>
            <a:r>
              <a:rPr lang="en-US" altLang="en-US" sz="1800" dirty="0" smtClean="0"/>
              <a:t>Incorrect Meter Read Frequency</a:t>
            </a:r>
          </a:p>
          <a:p>
            <a:r>
              <a:rPr lang="en-US" altLang="en-US" sz="1800" dirty="0" smtClean="0"/>
              <a:t>There has been much discussion in forums like PAC and UIG Workgroup that there are limited levers in the current regime to enforce performance</a:t>
            </a:r>
          </a:p>
          <a:p>
            <a:r>
              <a:rPr lang="en-US" altLang="en-US" sz="1800" dirty="0" smtClean="0"/>
              <a:t>Xoserve proposed the principles referred to here at April 29 UIG Workgroup as a way of introducing a menu of possible measures which use UIG as a targeted incentive measure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xmlns="" id="{A2C81340-96B9-474F-BA71-798A4E8C6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Options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xmlns="" id="{E838BCF4-5A5C-4CD9-8BAA-7B1268247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Enhanced PAC monitoring – </a:t>
            </a:r>
            <a:r>
              <a:rPr lang="en-US" altLang="en-US" sz="2000" dirty="0" smtClean="0"/>
              <a:t>instruct PAFA to raise performance with relevant Shippers – PAFA has no enforcement tools at present</a:t>
            </a:r>
            <a:endParaRPr lang="en-US" altLang="en-US" sz="2000" dirty="0"/>
          </a:p>
          <a:p>
            <a:r>
              <a:rPr lang="en-US" altLang="en-US" sz="2000" dirty="0" smtClean="0"/>
              <a:t>Escalate all performance issues to Ofgem – workload could be considerable, industry should be able to manage its own performance</a:t>
            </a:r>
          </a:p>
          <a:p>
            <a:r>
              <a:rPr lang="en-US" altLang="en-US" sz="2000" dirty="0" smtClean="0"/>
              <a:t>CDSP to raise </a:t>
            </a:r>
            <a:r>
              <a:rPr lang="en-US" altLang="en-US" sz="2000" dirty="0"/>
              <a:t>performance with relevant Shippers – </a:t>
            </a:r>
            <a:r>
              <a:rPr lang="en-US" altLang="en-US" sz="2000" dirty="0" smtClean="0"/>
              <a:t>CDSP has </a:t>
            </a:r>
            <a:r>
              <a:rPr lang="en-US" altLang="en-US" sz="2000" dirty="0"/>
              <a:t>no enforcement </a:t>
            </a:r>
            <a:r>
              <a:rPr lang="en-US" altLang="en-US" sz="2000" dirty="0" smtClean="0"/>
              <a:t>tools</a:t>
            </a:r>
          </a:p>
          <a:p>
            <a:r>
              <a:rPr lang="en-US" altLang="en-US" sz="2000" b="1" dirty="0" smtClean="0"/>
              <a:t>Recommended </a:t>
            </a:r>
            <a:r>
              <a:rPr lang="en-US" altLang="en-US" sz="2000" b="1" dirty="0"/>
              <a:t>option: </a:t>
            </a:r>
            <a:r>
              <a:rPr lang="en-US" altLang="en-US" sz="2000" dirty="0" smtClean="0"/>
              <a:t>a mechanism which bills extra UIG to parties which are not meeting their UNC performance obligations and redistributes the extra UIG via existing UIG Reconciliation processes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xmlns="" id="{E3C3FA62-C8B6-40E8-973D-61C86FDCE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Solution</a:t>
            </a:r>
            <a:endParaRPr lang="en-US" altLang="en-US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xmlns="" id="{9357627F-19F9-4B03-B509-1F8742452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Sites where performance standards are not met could be charged additional UIG to reflect the increased risk</a:t>
            </a:r>
          </a:p>
          <a:p>
            <a:r>
              <a:rPr lang="en-US" sz="2000" dirty="0" smtClean="0"/>
              <a:t>Existing Amendment Invoice UIG sharing mechanism is used to share out the equal and opposite amount of UIG to keep total UIG “whole” and not overcharge total UIG</a:t>
            </a:r>
          </a:p>
          <a:p>
            <a:r>
              <a:rPr lang="en-US" sz="2000" dirty="0" smtClean="0"/>
              <a:t>Party who receives a charge also receives a share of the UIG credit but it will always be less than the amount paid, so always creates an incentive</a:t>
            </a:r>
          </a:p>
          <a:p>
            <a:r>
              <a:rPr lang="en-US" sz="2000" dirty="0" smtClean="0"/>
              <a:t>List of performance areas and the charging rate applied would be set out in a UNC Related Document, could be changed by UNCC simple majority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Calculation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Determine an average UIG level for the preceding [12 months] e.g. 3.5%</a:t>
            </a:r>
          </a:p>
          <a:p>
            <a:r>
              <a:rPr lang="en-GB" dirty="0" smtClean="0"/>
              <a:t>Apply a multiplier to reflect the increased risk to the whole industry e.g. [2 times] the average UIG level</a:t>
            </a:r>
          </a:p>
          <a:p>
            <a:r>
              <a:rPr lang="en-GB" dirty="0" smtClean="0"/>
              <a:t>On a monthly retrospective basis, for meter points/AQ which is contributing to UIG or UIG risk, e.g.:</a:t>
            </a:r>
          </a:p>
          <a:p>
            <a:pPr marL="457200" lvl="1" indent="0">
              <a:buNone/>
            </a:pPr>
            <a:r>
              <a:rPr lang="en-GB" dirty="0" smtClean="0"/>
              <a:t>= </a:t>
            </a:r>
            <a:r>
              <a:rPr lang="en-GB" u="sng" dirty="0" smtClean="0"/>
              <a:t>AQ at risk</a:t>
            </a:r>
            <a:r>
              <a:rPr lang="en-GB" dirty="0" smtClean="0"/>
              <a:t> ÷ 12 x </a:t>
            </a:r>
            <a:r>
              <a:rPr lang="en-GB" u="sng" dirty="0" smtClean="0"/>
              <a:t>average UIG level</a:t>
            </a:r>
            <a:r>
              <a:rPr lang="en-GB" dirty="0" smtClean="0"/>
              <a:t> x </a:t>
            </a:r>
            <a:r>
              <a:rPr lang="en-GB" u="sng" dirty="0" smtClean="0"/>
              <a:t>multiplier</a:t>
            </a:r>
            <a:r>
              <a:rPr lang="en-GB" dirty="0" smtClean="0"/>
              <a:t> x </a:t>
            </a:r>
            <a:r>
              <a:rPr lang="en-GB" u="sng" dirty="0" smtClean="0"/>
              <a:t>SAP price</a:t>
            </a:r>
            <a:endParaRPr lang="en-GB" dirty="0" smtClean="0"/>
          </a:p>
          <a:p>
            <a:r>
              <a:rPr lang="en-GB" dirty="0" smtClean="0"/>
              <a:t>UIG priced at average SAP for the performance month</a:t>
            </a:r>
          </a:p>
        </p:txBody>
      </p:sp>
    </p:spTree>
    <p:extLst>
      <p:ext uri="{BB962C8B-B14F-4D97-AF65-F5344CB8AC3E}">
        <p14:creationId xmlns:p14="http://schemas.microsoft.com/office/powerpoint/2010/main" val="127396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Worked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5525941" cy="339447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Shipper A has 11,000,000,000 kWh of AQ in Class 3</a:t>
            </a:r>
          </a:p>
          <a:p>
            <a:r>
              <a:rPr lang="en-GB" dirty="0" smtClean="0"/>
              <a:t>Meter read performance target of 90%</a:t>
            </a:r>
          </a:p>
          <a:p>
            <a:r>
              <a:rPr lang="en-GB" dirty="0" smtClean="0"/>
              <a:t>Actual read performance  64.3%</a:t>
            </a:r>
          </a:p>
          <a:p>
            <a:r>
              <a:rPr lang="en-GB" dirty="0" smtClean="0"/>
              <a:t>UIG charge = 11 </a:t>
            </a:r>
            <a:r>
              <a:rPr lang="en-GB" dirty="0" err="1" smtClean="0"/>
              <a:t>tWh</a:t>
            </a:r>
            <a:r>
              <a:rPr lang="en-GB" dirty="0" smtClean="0"/>
              <a:t>/12 x (0.9-0.643) x 3.5% x 2 x 1.62p* = £267,151 charge for month</a:t>
            </a:r>
          </a:p>
          <a:p>
            <a:r>
              <a:rPr lang="en-GB" dirty="0" smtClean="0"/>
              <a:t>Equal and opposite shared out via UIG sharing on Amendment Invoice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825484"/>
            <a:ext cx="59046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* Average SAP price for February 2019</a:t>
            </a:r>
            <a:endParaRPr lang="en-GB" sz="1600" dirty="0"/>
          </a:p>
        </p:txBody>
      </p:sp>
      <p:sp>
        <p:nvSpPr>
          <p:cNvPr id="5" name="Rectangle 4"/>
          <p:cNvSpPr/>
          <p:nvPr/>
        </p:nvSpPr>
        <p:spPr>
          <a:xfrm>
            <a:off x="6588224" y="1131590"/>
            <a:ext cx="792088" cy="360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" name="Rectangle 5"/>
          <p:cNvSpPr/>
          <p:nvPr/>
        </p:nvSpPr>
        <p:spPr>
          <a:xfrm>
            <a:off x="6588224" y="1491590"/>
            <a:ext cx="792088" cy="324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" name="Rectangle 6"/>
          <p:cNvSpPr/>
          <p:nvPr/>
        </p:nvSpPr>
        <p:spPr>
          <a:xfrm>
            <a:off x="6588224" y="2416790"/>
            <a:ext cx="792088" cy="2314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8" name="TextBox 7"/>
          <p:cNvSpPr txBox="1"/>
          <p:nvPr/>
        </p:nvSpPr>
        <p:spPr>
          <a:xfrm>
            <a:off x="7524328" y="2956633"/>
            <a:ext cx="11521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Standard achieved – no charge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7524328" y="1494532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Standard not achieved – extra UIG charge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524328" y="111184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Above standard</a:t>
            </a:r>
            <a:endParaRPr lang="en-GB" sz="1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308304" y="1275606"/>
            <a:ext cx="28803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308304" y="1635646"/>
            <a:ext cx="28803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308304" y="3118337"/>
            <a:ext cx="28803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56548" y="998607"/>
            <a:ext cx="603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 smtClean="0"/>
              <a:t>100%</a:t>
            </a:r>
            <a:endParaRPr lang="en-GB" sz="12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55149" y="1358647"/>
            <a:ext cx="6036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 smtClean="0"/>
              <a:t>90%</a:t>
            </a:r>
            <a:endParaRPr lang="en-GB" sz="12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5983141" y="2283718"/>
            <a:ext cx="6756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 smtClean="0"/>
              <a:t>64.3%</a:t>
            </a: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141531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xmlns="" id="{E0C480CA-3CC2-4600-B168-9A24DF3A1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Recommended Steps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xmlns="" id="{334BB705-6251-4B8C-A2AF-C8AA19C01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z="2400"/>
              <a:t>Xoserve has drafted a suggested Mod – to be published on Xoserve UIG page (under Findings and Recommendations)</a:t>
            </a:r>
          </a:p>
          <a:p>
            <a:pPr eaLnBrk="1" hangingPunct="1"/>
            <a:r>
              <a:rPr lang="en-GB" altLang="en-US" sz="2400"/>
              <a:t>A UNC party would need to sponsor and raise the Mod</a:t>
            </a:r>
          </a:p>
          <a:p>
            <a:pPr eaLnBrk="1" hangingPunct="1"/>
            <a:r>
              <a:rPr lang="en-GB" altLang="en-US" sz="2400"/>
              <a:t>Sponsoring party could amend the proposal prior to submission</a:t>
            </a:r>
          </a:p>
          <a:p>
            <a:pPr eaLnBrk="1" hangingPunct="1"/>
            <a:r>
              <a:rPr lang="en-GB" altLang="en-US" sz="2400"/>
              <a:t>Xoserve can support the discussions at Mod Panel, Workgroups etc.</a:t>
            </a:r>
            <a:endParaRPr lang="en-US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Xoserve PowerPoint Templat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D4E94D94ABB48A35A572EF9A60258" ma:contentTypeVersion="10" ma:contentTypeDescription="Create a new document." ma:contentTypeScope="" ma:versionID="ff4a265c5312bb5ac9b6a6dde5a5a865">
  <xsd:schema xmlns:xsd="http://www.w3.org/2001/XMLSchema" xmlns:xs="http://www.w3.org/2001/XMLSchema" xmlns:p="http://schemas.microsoft.com/office/2006/metadata/properties" xmlns:ns2="5844fa40-a696-4ac9-bd38-c0330d295109" xmlns:ns3="c78a4dae-5fc0-4ed3-ad80-da51122ab114" targetNamespace="http://schemas.microsoft.com/office/2006/metadata/properties" ma:root="true" ma:fieldsID="54a99f3b233113e750cad3d07ae3ea5a" ns2:_="" ns3:_="">
    <xsd:import namespace="5844fa40-a696-4ac9-bd38-c0330d295109"/>
    <xsd:import namespace="c78a4dae-5fc0-4ed3-ad80-da51122ab1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4fa40-a696-4ac9-bd38-c0330d2951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8a4dae-5fc0-4ed3-ad80-da51122ab1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0CC969-2399-40BB-B44B-722649DCA4B4}">
  <ds:schemaRefs>
    <ds:schemaRef ds:uri="http://purl.org/dc/elements/1.1/"/>
    <ds:schemaRef ds:uri="http://purl.org/dc/dcmitype/"/>
    <ds:schemaRef ds:uri="5844fa40-a696-4ac9-bd38-c0330d295109"/>
    <ds:schemaRef ds:uri="http://www.w3.org/XML/1998/namespace"/>
    <ds:schemaRef ds:uri="http://schemas.microsoft.com/office/2006/documentManagement/types"/>
    <ds:schemaRef ds:uri="http://purl.org/dc/terms/"/>
    <ds:schemaRef ds:uri="c78a4dae-5fc0-4ed3-ad80-da51122ab114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98D68E4-5E3C-4D8A-8B92-BFCF829221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44fa40-a696-4ac9-bd38-c0330d295109"/>
    <ds:schemaRef ds:uri="c78a4dae-5fc0-4ed3-ad80-da51122ab1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AC5EC5-F161-4BED-AC5F-E5E0AA7E13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Xoserve PowerPoint Template</Template>
  <TotalTime>2030</TotalTime>
  <Words>607</Words>
  <Application>Microsoft Office PowerPoint</Application>
  <PresentationFormat>On-screen Show (16:9)</PresentationFormat>
  <Paragraphs>52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Xoserve PowerPoint Template</vt:lpstr>
      <vt:lpstr>UNC UIG Workgroup </vt:lpstr>
      <vt:lpstr>Background</vt:lpstr>
      <vt:lpstr>Use of Additional Unidentified Gas Charges as a Performance Incentive Mechanism</vt:lpstr>
      <vt:lpstr>Why change?</vt:lpstr>
      <vt:lpstr>Options</vt:lpstr>
      <vt:lpstr>Solution</vt:lpstr>
      <vt:lpstr>Suggested Calculation</vt:lpstr>
      <vt:lpstr>Worked Example</vt:lpstr>
      <vt:lpstr>Recommended Steps</vt:lpstr>
    </vt:vector>
  </TitlesOfParts>
  <Company>Joint Office of Gas Transporters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Presentation Template</dc:title>
  <dc:creator>Helen Cuin</dc:creator>
  <cp:lastModifiedBy>Fiona Cottam</cp:lastModifiedBy>
  <cp:revision>74</cp:revision>
  <dcterms:created xsi:type="dcterms:W3CDTF">2013-11-25T10:20:55Z</dcterms:created>
  <dcterms:modified xsi:type="dcterms:W3CDTF">2019-05-19T15:46:07Z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0x0101002A9D4E94D94ABB48A35A572EF9A60258</vt:lpwstr>
  </property>
  <property fmtid="{D5CDD505-2E9C-101B-9397-08002B2CF9AE}" pid="3" name="_AdHocReviewCycleID">
    <vt:i4>-145669537</vt:i4>
  </property>
  <property fmtid="{D5CDD505-2E9C-101B-9397-08002B2CF9AE}" pid="4" name="_NewReviewCycle">
    <vt:lpwstr/>
  </property>
  <property fmtid="{D5CDD505-2E9C-101B-9397-08002B2CF9AE}" pid="5" name="_EmailSubject">
    <vt:lpwstr>Extra material for UIG Workgroup</vt:lpwstr>
  </property>
  <property fmtid="{D5CDD505-2E9C-101B-9397-08002B2CF9AE}" pid="6" name="_AuthorEmail">
    <vt:lpwstr>fiona.cottam@xoserve.com</vt:lpwstr>
  </property>
  <property fmtid="{D5CDD505-2E9C-101B-9397-08002B2CF9AE}" pid="7" name="_AuthorEmailDisplayName">
    <vt:lpwstr>Cottam, Fiona</vt:lpwstr>
  </property>
</Properties>
</file>