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1"/>
  </p:notesMasterIdLst>
  <p:sldIdLst>
    <p:sldId id="88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99FF"/>
    <a:srgbClr val="FFFF66"/>
    <a:srgbClr val="99FF99"/>
    <a:srgbClr val="FFCCFF"/>
    <a:srgbClr val="FF99FF"/>
    <a:srgbClr val="40D1F5"/>
    <a:srgbClr val="FFFFFF"/>
    <a:srgbClr val="B1D6E8"/>
    <a:srgbClr val="D8F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65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AAB7F775-B62D-4B10-B2D6-35D8917FF020}"/>
              </a:ext>
            </a:extLst>
          </p:cNvPr>
          <p:cNvSpPr txBox="1">
            <a:spLocks/>
          </p:cNvSpPr>
          <p:nvPr/>
        </p:nvSpPr>
        <p:spPr>
          <a:xfrm>
            <a:off x="28329" y="-20538"/>
            <a:ext cx="8688388" cy="5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 smtClean="0"/>
              <a:t>Proposed June 2020 UK Link Major Release Scope / Governance Timeline </a:t>
            </a:r>
            <a:endParaRPr lang="en-GB" sz="14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5868144" y="3723878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576865" y="3723878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794946" y="3723878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005438" y="3723878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210828" y="3723878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440584" y="3708799"/>
            <a:ext cx="0" cy="13112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637346" y="3723878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820326" y="3723878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041586" y="3723878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252078" y="3723878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457468" y="3723878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671957" y="3723878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883986" y="3723878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372200" y="3651870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364088" y="3723878"/>
            <a:ext cx="0" cy="122413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873338" y="3723878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4372523" y="3723878"/>
            <a:ext cx="2662" cy="122413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881808" y="3723878"/>
            <a:ext cx="0" cy="122413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373244" y="3651870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92156" y="3723878"/>
            <a:ext cx="0" cy="122413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375756" y="3651870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904721" y="3723878"/>
            <a:ext cx="0" cy="122413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403648" y="3651870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899592" y="3651870"/>
            <a:ext cx="0" cy="12961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95536" y="3579862"/>
            <a:ext cx="0" cy="136815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382914"/>
              </p:ext>
            </p:extLst>
          </p:nvPr>
        </p:nvGraphicFramePr>
        <p:xfrm>
          <a:off x="395536" y="3130532"/>
          <a:ext cx="8496944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/>
                <a:gridCol w="2520280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1" name="Table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950100"/>
              </p:ext>
            </p:extLst>
          </p:nvPr>
        </p:nvGraphicFramePr>
        <p:xfrm>
          <a:off x="395536" y="3435846"/>
          <a:ext cx="5976668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56"/>
                <a:gridCol w="498055"/>
                <a:gridCol w="498056"/>
                <a:gridCol w="498056"/>
                <a:gridCol w="498055"/>
                <a:gridCol w="498056"/>
                <a:gridCol w="498056"/>
                <a:gridCol w="498055"/>
                <a:gridCol w="498056"/>
                <a:gridCol w="498056"/>
                <a:gridCol w="498055"/>
                <a:gridCol w="498056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Jan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Feb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Apr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May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Jul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Aug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Sep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Oct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Nov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Dec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2" name="Table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377748"/>
              </p:ext>
            </p:extLst>
          </p:nvPr>
        </p:nvGraphicFramePr>
        <p:xfrm>
          <a:off x="6372200" y="3435846"/>
          <a:ext cx="2499360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8" name="Rectangle 147"/>
          <p:cNvSpPr/>
          <p:nvPr/>
        </p:nvSpPr>
        <p:spPr>
          <a:xfrm>
            <a:off x="1781436" y="4051400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3005572" y="4051400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581636" y="4051400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4157700" y="4051400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4733764" y="4051400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5309828" y="4051400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6101916" y="4051400"/>
            <a:ext cx="55831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55" name="5-Point Star 154"/>
          <p:cNvSpPr/>
          <p:nvPr/>
        </p:nvSpPr>
        <p:spPr>
          <a:xfrm>
            <a:off x="6012160" y="4036939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TextBox 155"/>
          <p:cNvSpPr txBox="1"/>
          <p:nvPr/>
        </p:nvSpPr>
        <p:spPr>
          <a:xfrm>
            <a:off x="5580112" y="4280197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Change Pack Issue</a:t>
            </a:r>
          </a:p>
          <a:p>
            <a:pPr algn="ctr"/>
            <a:r>
              <a:rPr lang="en-GB" sz="700" dirty="0" smtClean="0"/>
              <a:t>Dec-19</a:t>
            </a:r>
            <a:endParaRPr lang="en-GB" sz="700" dirty="0"/>
          </a:p>
        </p:txBody>
      </p:sp>
      <p:sp>
        <p:nvSpPr>
          <p:cNvPr id="157" name="5-Point Star 156"/>
          <p:cNvSpPr/>
          <p:nvPr/>
        </p:nvSpPr>
        <p:spPr>
          <a:xfrm>
            <a:off x="3491880" y="4036939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58" name="5-Point Star 157"/>
          <p:cNvSpPr/>
          <p:nvPr/>
        </p:nvSpPr>
        <p:spPr>
          <a:xfrm>
            <a:off x="4499992" y="4031655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TextBox 158"/>
          <p:cNvSpPr txBox="1"/>
          <p:nvPr/>
        </p:nvSpPr>
        <p:spPr>
          <a:xfrm>
            <a:off x="4090231" y="4280197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BER Approval</a:t>
            </a:r>
          </a:p>
          <a:p>
            <a:pPr algn="ctr"/>
            <a:r>
              <a:rPr lang="en-GB" sz="700" dirty="0" smtClean="0"/>
              <a:t>Sept-19</a:t>
            </a:r>
            <a:endParaRPr lang="en-GB" sz="700" dirty="0"/>
          </a:p>
        </p:txBody>
      </p:sp>
      <p:sp>
        <p:nvSpPr>
          <p:cNvPr id="160" name="TextBox 159"/>
          <p:cNvSpPr txBox="1"/>
          <p:nvPr/>
        </p:nvSpPr>
        <p:spPr>
          <a:xfrm>
            <a:off x="3059832" y="3723878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EQR Approval</a:t>
            </a:r>
          </a:p>
          <a:p>
            <a:pPr algn="ctr"/>
            <a:r>
              <a:rPr lang="en-GB" sz="700" dirty="0" smtClean="0"/>
              <a:t>Jul-19</a:t>
            </a:r>
            <a:endParaRPr lang="en-GB" sz="700" dirty="0"/>
          </a:p>
        </p:txBody>
      </p:sp>
      <p:sp>
        <p:nvSpPr>
          <p:cNvPr id="161" name="5-Point Star 160"/>
          <p:cNvSpPr/>
          <p:nvPr/>
        </p:nvSpPr>
        <p:spPr>
          <a:xfrm>
            <a:off x="2915816" y="4031655"/>
            <a:ext cx="288032" cy="20156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483768" y="4227934"/>
            <a:ext cx="11298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Scope Approval</a:t>
            </a:r>
          </a:p>
          <a:p>
            <a:pPr algn="ctr"/>
            <a:r>
              <a:rPr lang="en-GB" sz="1000" dirty="0" smtClean="0"/>
              <a:t>Jun-19</a:t>
            </a:r>
            <a:endParaRPr lang="en-GB" sz="1000" dirty="0"/>
          </a:p>
        </p:txBody>
      </p:sp>
      <p:sp>
        <p:nvSpPr>
          <p:cNvPr id="188" name="TextBox 187"/>
          <p:cNvSpPr txBox="1"/>
          <p:nvPr/>
        </p:nvSpPr>
        <p:spPr>
          <a:xfrm>
            <a:off x="251520" y="339502"/>
            <a:ext cx="8352928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50" b="1" dirty="0" smtClean="0">
                <a:solidFill>
                  <a:schemeClr val="tx2"/>
                </a:solidFill>
              </a:rPr>
              <a:t>Solution Approved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schemeClr val="tx2"/>
                </a:solidFill>
              </a:rPr>
              <a:t>XRN4691 – CSEPs: IGT and GT File Formats (CGI Files)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schemeClr val="tx2"/>
                </a:solidFill>
              </a:rPr>
              <a:t>XRN4772 –  Composite Weather Variable (CWV) Improvements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>
              <a:solidFill>
                <a:schemeClr val="tx2"/>
              </a:solidFill>
            </a:endParaRPr>
          </a:p>
          <a:p>
            <a:r>
              <a:rPr lang="en-GB" sz="950" b="1" dirty="0" smtClean="0">
                <a:solidFill>
                  <a:schemeClr val="tx2"/>
                </a:solidFill>
              </a:rPr>
              <a:t> HLSO Completion Date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schemeClr val="tx2"/>
                </a:solidFill>
              </a:rPr>
              <a:t>XRN4871 (part b) – Modification 0665s – Changes to Ratchet Regime – Awaiting Internal Approval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schemeClr val="tx2"/>
                </a:solidFill>
              </a:rPr>
              <a:t>XRN4865 – Amendment to Treatment and Reporting of CYCL Reads -  03/05/2019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schemeClr val="tx2"/>
                </a:solidFill>
              </a:rPr>
              <a:t>XRN4896 – Failure to Supply Gas System and Template Amendment - 03/05/2019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schemeClr val="tx2"/>
                </a:solidFill>
              </a:rPr>
              <a:t>Mod 647 – Opening Class 1 Reads to Competition - Awaiting Internal Approval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>
              <a:solidFill>
                <a:schemeClr val="tx2"/>
              </a:solidFill>
            </a:endParaRPr>
          </a:p>
          <a:p>
            <a:r>
              <a:rPr lang="en-GB" sz="950" b="1" dirty="0" smtClean="0">
                <a:solidFill>
                  <a:schemeClr val="tx2"/>
                </a:solidFill>
              </a:rPr>
              <a:t>Requirement Gathering Completion Date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schemeClr val="tx2"/>
                </a:solidFill>
              </a:rPr>
              <a:t>XRN4692 - </a:t>
            </a:r>
            <a:r>
              <a:rPr lang="en-GB" sz="950" dirty="0">
                <a:solidFill>
                  <a:schemeClr val="tx2"/>
                </a:solidFill>
              </a:rPr>
              <a:t>CSEPs: IGT and GT File Formats (</a:t>
            </a:r>
            <a:r>
              <a:rPr lang="en-GB" sz="950" dirty="0" smtClean="0">
                <a:solidFill>
                  <a:schemeClr val="tx2"/>
                </a:solidFill>
              </a:rPr>
              <a:t>CIN </a:t>
            </a:r>
            <a:r>
              <a:rPr lang="en-GB" sz="950" dirty="0">
                <a:solidFill>
                  <a:schemeClr val="tx2"/>
                </a:solidFill>
              </a:rPr>
              <a:t>Files</a:t>
            </a:r>
            <a:r>
              <a:rPr lang="en-GB" sz="950" dirty="0" smtClean="0">
                <a:solidFill>
                  <a:schemeClr val="tx2"/>
                </a:solidFill>
              </a:rPr>
              <a:t>) – w/c 06/05/2019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schemeClr val="tx2"/>
                </a:solidFill>
              </a:rPr>
              <a:t>XRN4801 – Additional information to be made viewable on DES </a:t>
            </a:r>
            <a:r>
              <a:rPr lang="en-GB" sz="950" dirty="0">
                <a:solidFill>
                  <a:schemeClr val="tx2"/>
                </a:solidFill>
              </a:rPr>
              <a:t>– w/c 06/05/2019</a:t>
            </a: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schemeClr val="tx2"/>
                </a:solidFill>
              </a:rPr>
              <a:t>XRN4850 – Notification of Customer Contact Details to </a:t>
            </a:r>
            <a:r>
              <a:rPr lang="en-GB" sz="950" dirty="0">
                <a:solidFill>
                  <a:schemeClr val="tx2"/>
                </a:solidFill>
              </a:rPr>
              <a:t>Transporters – w/c 06/05/2019</a:t>
            </a: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schemeClr val="tx2"/>
                </a:solidFill>
              </a:rPr>
              <a:t>XRN4888 – Removing Duplicate Address Update Validation for IGT Supply Meter Points via Contact Management Service (CMS</a:t>
            </a:r>
            <a:r>
              <a:rPr lang="en-GB" sz="950" dirty="0">
                <a:solidFill>
                  <a:schemeClr val="tx2"/>
                </a:solidFill>
              </a:rPr>
              <a:t>) – w/c 06/05/2019</a:t>
            </a: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>
              <a:solidFill>
                <a:schemeClr val="tx2"/>
              </a:solidFill>
            </a:endParaRPr>
          </a:p>
          <a:p>
            <a:r>
              <a:rPr lang="en-GB" sz="950" b="1" dirty="0" smtClean="0">
                <a:solidFill>
                  <a:schemeClr val="tx2"/>
                </a:solidFill>
              </a:rPr>
              <a:t>Capture Completion Date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schemeClr val="tx2"/>
                </a:solidFill>
              </a:rPr>
              <a:t>XRN4645 – The rejection of incrementing reads submitted for an Isolated Supply Meter Point (RGMA flows) – w/c 06/05/2019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10060</TotalTime>
  <Words>223</Words>
  <Application>Microsoft Office PowerPoint</Application>
  <PresentationFormat>On-screen Show (16:9)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342</cp:revision>
  <dcterms:created xsi:type="dcterms:W3CDTF">2018-09-02T17:12:15Z</dcterms:created>
  <dcterms:modified xsi:type="dcterms:W3CDTF">2019-04-30T14:56:19Z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1123835471</vt:i4>
  </property>
  <property fmtid="{D5CDD505-2E9C-101B-9397-08002B2CF9AE}" pid="3" name="_NewReviewCycle">
    <vt:lpwstr/>
  </property>
  <property fmtid="{D5CDD505-2E9C-101B-9397-08002B2CF9AE}" pid="4" name="_EmailSubject">
    <vt:lpwstr>June 2020 Scope Approval / R&amp;N Updates for ChMC / DSG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231547909</vt:i4>
  </property>
  <property fmtid="{D5CDD505-2E9C-101B-9397-08002B2CF9AE}" pid="8" name="ContentTypeId">
    <vt:lpwstr>0x0101006E927B77B7F39148B9CB17AE711C8D35</vt:lpwstr>
  </property>
</Properties>
</file>