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5"/>
  </p:notesMasterIdLst>
  <p:sldIdLst>
    <p:sldId id="884" r:id="rId10"/>
    <p:sldId id="883" r:id="rId11"/>
    <p:sldId id="885" r:id="rId12"/>
    <p:sldId id="887" r:id="rId13"/>
    <p:sldId id="889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99FF"/>
    <a:srgbClr val="FFFF66"/>
    <a:srgbClr val="99FF99"/>
    <a:srgbClr val="FFCCFF"/>
    <a:srgbClr val="FF99FF"/>
    <a:srgbClr val="40D1F5"/>
    <a:srgbClr val="FFFFFF"/>
    <a:srgbClr val="B1D6E8"/>
    <a:srgbClr val="D8F5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8" autoAdjust="0"/>
    <p:restoredTop sz="94660"/>
  </p:normalViewPr>
  <p:slideViewPr>
    <p:cSldViewPr>
      <p:cViewPr>
        <p:scale>
          <a:sx n="100" d="100"/>
          <a:sy n="100" d="100"/>
        </p:scale>
        <p:origin x="-66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03/05/2019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555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555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 Link Change Horizon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843558"/>
            <a:ext cx="82089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Retro and CSS present two lengthy complex change programmes over 2020/21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May present constraints on ability to deliver further major releases through the 2020/21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Current business planning sets out budget for 2 major releases a year plus minor release 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Resource requirement and environments requirements are based on the 2 majo</a:t>
            </a:r>
            <a:r>
              <a:rPr lang="en-GB" dirty="0" smtClean="0"/>
              <a:t>r releases plus minor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 following slides show some options for meeting customer </a:t>
            </a:r>
            <a:r>
              <a:rPr lang="en-GB" dirty="0"/>
              <a:t>UK Link change demand fulfilment over the next 24 months.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6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 Link Delivery Option 1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172528"/>
              </p:ext>
            </p:extLst>
          </p:nvPr>
        </p:nvGraphicFramePr>
        <p:xfrm>
          <a:off x="251520" y="1059582"/>
          <a:ext cx="8892468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</a:tblGrid>
              <a:tr h="257038"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May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Jul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Aug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Sep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Dec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Jan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Feb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Apr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May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Jul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Aug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Sep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Jan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Feb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Apr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dirty="0" smtClean="0"/>
                        <a:t>Apr</a:t>
                      </a:r>
                    </a:p>
                    <a:p>
                      <a:pPr algn="ctr"/>
                      <a:endParaRPr lang="en-GB" sz="6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dirty="0" smtClean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624236"/>
              </p:ext>
            </p:extLst>
          </p:nvPr>
        </p:nvGraphicFramePr>
        <p:xfrm>
          <a:off x="251520" y="699542"/>
          <a:ext cx="8784976" cy="30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4104456"/>
                <a:gridCol w="1944216"/>
              </a:tblGrid>
              <a:tr h="30531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2019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2020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2021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293043" y="1779662"/>
            <a:ext cx="1470645" cy="36004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GB Charging</a:t>
            </a:r>
            <a:endParaRPr lang="en-GB" sz="1200" dirty="0"/>
          </a:p>
        </p:txBody>
      </p:sp>
      <p:sp>
        <p:nvSpPr>
          <p:cNvPr id="9" name="Right Arrow 8"/>
          <p:cNvSpPr/>
          <p:nvPr/>
        </p:nvSpPr>
        <p:spPr>
          <a:xfrm>
            <a:off x="631354" y="3146648"/>
            <a:ext cx="6120680" cy="393154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Retro (Nov 2020)</a:t>
            </a:r>
            <a:endParaRPr lang="en-GB" sz="1200" dirty="0"/>
          </a:p>
        </p:txBody>
      </p:sp>
      <p:sp>
        <p:nvSpPr>
          <p:cNvPr id="11" name="Right Arrow 10"/>
          <p:cNvSpPr/>
          <p:nvPr/>
        </p:nvSpPr>
        <p:spPr>
          <a:xfrm>
            <a:off x="3501752" y="3528764"/>
            <a:ext cx="4272036" cy="393154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Feb 2021</a:t>
            </a:r>
            <a:endParaRPr lang="en-GB" sz="1200" dirty="0"/>
          </a:p>
        </p:txBody>
      </p:sp>
      <p:sp>
        <p:nvSpPr>
          <p:cNvPr id="12" name="Right Arrow 11"/>
          <p:cNvSpPr/>
          <p:nvPr/>
        </p:nvSpPr>
        <p:spPr>
          <a:xfrm>
            <a:off x="357014" y="3939902"/>
            <a:ext cx="8535466" cy="39315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CSSC (June 2021)</a:t>
            </a:r>
            <a:endParaRPr lang="en-GB" sz="1200" dirty="0"/>
          </a:p>
        </p:txBody>
      </p:sp>
      <p:sp>
        <p:nvSpPr>
          <p:cNvPr id="13" name="Right Arrow 12"/>
          <p:cNvSpPr/>
          <p:nvPr/>
        </p:nvSpPr>
        <p:spPr>
          <a:xfrm>
            <a:off x="6549652" y="4424511"/>
            <a:ext cx="2448272" cy="393154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Nov 2021</a:t>
            </a:r>
            <a:endParaRPr lang="en-GB" sz="1200" dirty="0"/>
          </a:p>
        </p:txBody>
      </p:sp>
      <p:sp>
        <p:nvSpPr>
          <p:cNvPr id="14" name="Right Arrow 13"/>
          <p:cNvSpPr/>
          <p:nvPr/>
        </p:nvSpPr>
        <p:spPr>
          <a:xfrm>
            <a:off x="631354" y="2790006"/>
            <a:ext cx="4392488" cy="36004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June 2020</a:t>
            </a:r>
            <a:endParaRPr lang="en-GB" sz="1200" dirty="0"/>
          </a:p>
        </p:txBody>
      </p:sp>
      <p:sp>
        <p:nvSpPr>
          <p:cNvPr id="15" name="Right Arrow 14"/>
          <p:cNvSpPr/>
          <p:nvPr/>
        </p:nvSpPr>
        <p:spPr>
          <a:xfrm>
            <a:off x="293043" y="2139702"/>
            <a:ext cx="1614661" cy="36004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EUC</a:t>
            </a:r>
            <a:endParaRPr lang="en-GB" sz="1200" dirty="0"/>
          </a:p>
        </p:txBody>
      </p:sp>
      <p:sp>
        <p:nvSpPr>
          <p:cNvPr id="16" name="Right Arrow 15"/>
          <p:cNvSpPr/>
          <p:nvPr/>
        </p:nvSpPr>
        <p:spPr>
          <a:xfrm>
            <a:off x="263377" y="1275606"/>
            <a:ext cx="686594" cy="50405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Jun 19</a:t>
            </a:r>
            <a:endParaRPr lang="en-GB" sz="1000" dirty="0"/>
          </a:p>
        </p:txBody>
      </p:sp>
      <p:sp>
        <p:nvSpPr>
          <p:cNvPr id="17" name="Right Arrow 16"/>
          <p:cNvSpPr/>
          <p:nvPr/>
        </p:nvSpPr>
        <p:spPr>
          <a:xfrm>
            <a:off x="309464" y="2462597"/>
            <a:ext cx="2246312" cy="36004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Nov 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24814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Delivery Option 1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97582" y="915566"/>
            <a:ext cx="82089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Key Deliveries:</a:t>
            </a:r>
          </a:p>
          <a:p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June 2020 - Major Release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November 2020 Major Release </a:t>
            </a:r>
            <a:r>
              <a:rPr lang="en-GB" sz="1600" dirty="0"/>
              <a:t>(</a:t>
            </a:r>
            <a:r>
              <a:rPr lang="en-GB" sz="1600" dirty="0" smtClean="0"/>
              <a:t>RETRO only)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February 2021 - Major Release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June 2021 – CSSC Go Live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November 2021 – Major Release</a:t>
            </a:r>
            <a:endParaRPr lang="en-GB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854161"/>
              </p:ext>
            </p:extLst>
          </p:nvPr>
        </p:nvGraphicFramePr>
        <p:xfrm>
          <a:off x="395536" y="2931790"/>
          <a:ext cx="8496944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Pro’s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Con’s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- Distinct</a:t>
                      </a:r>
                      <a:r>
                        <a:rPr lang="en-GB" sz="1000" baseline="0" dirty="0" smtClean="0"/>
                        <a:t> major releases aligned to industry release dates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aseline="0" dirty="0" smtClean="0"/>
                        <a:t>- </a:t>
                      </a:r>
                      <a:r>
                        <a:rPr lang="en-GB" sz="1000" baseline="0" dirty="0" err="1" smtClean="0"/>
                        <a:t>Xoserve</a:t>
                      </a:r>
                      <a:r>
                        <a:rPr lang="en-GB" sz="1000" baseline="0" dirty="0" smtClean="0"/>
                        <a:t> sized to deliver two major releases per year – resources/environments</a:t>
                      </a:r>
                      <a:endParaRPr lang="en-GB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- Maximised Post</a:t>
                      </a:r>
                      <a:r>
                        <a:rPr lang="en-GB" sz="1000" baseline="0" dirty="0" smtClean="0"/>
                        <a:t> Implementation Support (PIS) gives improved stability to the </a:t>
                      </a:r>
                      <a:r>
                        <a:rPr lang="en-GB" sz="1000" baseline="0" dirty="0" err="1" smtClean="0"/>
                        <a:t>UKLink</a:t>
                      </a:r>
                      <a:r>
                        <a:rPr lang="en-GB" sz="1000" baseline="0" dirty="0" smtClean="0"/>
                        <a:t> platform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- Delivery</a:t>
                      </a:r>
                      <a:r>
                        <a:rPr lang="en-GB" sz="1000" baseline="0" dirty="0" smtClean="0"/>
                        <a:t> schedule does not take into </a:t>
                      </a:r>
                      <a:r>
                        <a:rPr lang="en-GB" sz="1000" dirty="0" smtClean="0"/>
                        <a:t>account any change</a:t>
                      </a:r>
                      <a:r>
                        <a:rPr lang="en-GB" sz="1000" baseline="0" dirty="0" smtClean="0"/>
                        <a:t> freezes for Retro or CSSC (unknown at this time)</a:t>
                      </a:r>
                      <a:endParaRPr lang="en-GB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-</a:t>
                      </a:r>
                      <a:r>
                        <a:rPr lang="en-GB" sz="1000" baseline="0" dirty="0" smtClean="0"/>
                        <a:t> </a:t>
                      </a:r>
                      <a:r>
                        <a:rPr lang="en-GB" sz="1000" dirty="0" smtClean="0"/>
                        <a:t>Maximise</a:t>
                      </a:r>
                      <a:r>
                        <a:rPr lang="en-GB" sz="1000" baseline="0" dirty="0" smtClean="0"/>
                        <a:t> releases prior to delivery of CSSC change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- Risk around environment</a:t>
                      </a:r>
                      <a:r>
                        <a:rPr lang="en-GB" sz="1000" baseline="0" dirty="0" smtClean="0"/>
                        <a:t> availability. The approach may result in multiple projects running on same environment track</a:t>
                      </a:r>
                      <a:endParaRPr lang="en-GB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- Continuity</a:t>
                      </a:r>
                      <a:r>
                        <a:rPr lang="en-GB" sz="1000" baseline="0" dirty="0" smtClean="0"/>
                        <a:t> of customer change delivery through 2020 - 2021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175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 Link Delivery Option 2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364597"/>
              </p:ext>
            </p:extLst>
          </p:nvPr>
        </p:nvGraphicFramePr>
        <p:xfrm>
          <a:off x="251520" y="1059582"/>
          <a:ext cx="8892468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  <a:gridCol w="342018"/>
              </a:tblGrid>
              <a:tr h="257038"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May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Jul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Aug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Sep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Dec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Jan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Feb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Apr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May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Jul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Aug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Sep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Jan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Feb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Apr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dirty="0" smtClean="0"/>
                        <a:t>Apr</a:t>
                      </a:r>
                    </a:p>
                    <a:p>
                      <a:pPr algn="ctr"/>
                      <a:endParaRPr lang="en-GB" sz="6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dirty="0" smtClean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743204"/>
              </p:ext>
            </p:extLst>
          </p:nvPr>
        </p:nvGraphicFramePr>
        <p:xfrm>
          <a:off x="251520" y="699542"/>
          <a:ext cx="8784976" cy="30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4104456"/>
                <a:gridCol w="1944216"/>
              </a:tblGrid>
              <a:tr h="30531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2019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2020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2021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566614" y="3363838"/>
            <a:ext cx="6120680" cy="393154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Retro + Customer Change (Nov 2020)</a:t>
            </a:r>
            <a:endParaRPr lang="en-GB" sz="1200" dirty="0"/>
          </a:p>
        </p:txBody>
      </p:sp>
      <p:sp>
        <p:nvSpPr>
          <p:cNvPr id="12" name="Right Arrow 11"/>
          <p:cNvSpPr/>
          <p:nvPr/>
        </p:nvSpPr>
        <p:spPr>
          <a:xfrm>
            <a:off x="289570" y="4050804"/>
            <a:ext cx="8640960" cy="39315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CSSC (June 2021)</a:t>
            </a:r>
            <a:endParaRPr lang="en-GB" sz="1200" dirty="0"/>
          </a:p>
        </p:txBody>
      </p:sp>
      <p:sp>
        <p:nvSpPr>
          <p:cNvPr id="13" name="Right Arrow 12"/>
          <p:cNvSpPr/>
          <p:nvPr/>
        </p:nvSpPr>
        <p:spPr>
          <a:xfrm>
            <a:off x="6687294" y="4443958"/>
            <a:ext cx="2448272" cy="393154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Nov 2021</a:t>
            </a:r>
            <a:endParaRPr lang="en-GB" sz="1200" dirty="0"/>
          </a:p>
        </p:txBody>
      </p:sp>
      <p:sp>
        <p:nvSpPr>
          <p:cNvPr id="14" name="Right Arrow 13"/>
          <p:cNvSpPr/>
          <p:nvPr/>
        </p:nvSpPr>
        <p:spPr>
          <a:xfrm>
            <a:off x="566614" y="2931790"/>
            <a:ext cx="4392488" cy="36004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June 2020</a:t>
            </a:r>
            <a:endParaRPr lang="en-GB" sz="1200" dirty="0"/>
          </a:p>
        </p:txBody>
      </p:sp>
      <p:sp>
        <p:nvSpPr>
          <p:cNvPr id="15" name="Right Arrow 14"/>
          <p:cNvSpPr/>
          <p:nvPr/>
        </p:nvSpPr>
        <p:spPr>
          <a:xfrm>
            <a:off x="293043" y="1779662"/>
            <a:ext cx="1470645" cy="36004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GB Charging</a:t>
            </a:r>
            <a:endParaRPr lang="en-GB" sz="1200" dirty="0"/>
          </a:p>
        </p:txBody>
      </p:sp>
      <p:sp>
        <p:nvSpPr>
          <p:cNvPr id="16" name="Right Arrow 15"/>
          <p:cNvSpPr/>
          <p:nvPr/>
        </p:nvSpPr>
        <p:spPr>
          <a:xfrm>
            <a:off x="293043" y="2139702"/>
            <a:ext cx="1614661" cy="36004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EUC</a:t>
            </a:r>
            <a:endParaRPr lang="en-GB" sz="1200" dirty="0"/>
          </a:p>
        </p:txBody>
      </p:sp>
      <p:sp>
        <p:nvSpPr>
          <p:cNvPr id="17" name="Right Arrow 16"/>
          <p:cNvSpPr/>
          <p:nvPr/>
        </p:nvSpPr>
        <p:spPr>
          <a:xfrm>
            <a:off x="263377" y="1275606"/>
            <a:ext cx="686594" cy="50405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Jun 19</a:t>
            </a:r>
            <a:endParaRPr lang="en-GB" sz="1000" dirty="0"/>
          </a:p>
        </p:txBody>
      </p:sp>
      <p:sp>
        <p:nvSpPr>
          <p:cNvPr id="18" name="Right Arrow 17"/>
          <p:cNvSpPr/>
          <p:nvPr/>
        </p:nvSpPr>
        <p:spPr>
          <a:xfrm>
            <a:off x="309464" y="2462597"/>
            <a:ext cx="2246312" cy="36004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Nov 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11071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Delivery Option 3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53008" y="987574"/>
            <a:ext cx="849694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Key Deliveries:</a:t>
            </a:r>
          </a:p>
          <a:p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June 2020 - Major Release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November 2020 Major Release - Retro and additional </a:t>
            </a:r>
            <a:r>
              <a:rPr lang="en-GB" sz="1600" dirty="0"/>
              <a:t>Customer Changes </a:t>
            </a: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June 2021 – CSSC Go Live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November 2021 - Major Release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877144"/>
              </p:ext>
            </p:extLst>
          </p:nvPr>
        </p:nvGraphicFramePr>
        <p:xfrm>
          <a:off x="539552" y="2931790"/>
          <a:ext cx="8064896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414046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Pro’s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Con’s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- Distinct</a:t>
                      </a:r>
                      <a:r>
                        <a:rPr lang="en-GB" sz="1000" baseline="0" dirty="0" smtClean="0"/>
                        <a:t> releases aligned to industry release dates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- Increased</a:t>
                      </a:r>
                      <a:r>
                        <a:rPr lang="en-GB" sz="1000" baseline="0" dirty="0" smtClean="0"/>
                        <a:t> complexity and risk in Nov 2020 release delivering both RETRO and BAU change</a:t>
                      </a:r>
                      <a:endParaRPr lang="en-GB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- Maximises change delivery</a:t>
                      </a:r>
                      <a:r>
                        <a:rPr lang="en-GB" sz="1000" baseline="0" dirty="0" smtClean="0"/>
                        <a:t> prior to CSSC delivery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-</a:t>
                      </a:r>
                      <a:r>
                        <a:rPr lang="en-GB" sz="1000" baseline="0" dirty="0" smtClean="0"/>
                        <a:t> </a:t>
                      </a:r>
                      <a:r>
                        <a:rPr lang="en-GB" sz="1000" dirty="0" smtClean="0"/>
                        <a:t>Could add risk as expectation</a:t>
                      </a:r>
                      <a:r>
                        <a:rPr lang="en-GB" sz="1000" baseline="0" dirty="0" smtClean="0"/>
                        <a:t> we would run retro as a separate delivery to BAU Nov Release but implement together </a:t>
                      </a:r>
                      <a:endParaRPr lang="en-GB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- Risk around environment</a:t>
                      </a:r>
                      <a:r>
                        <a:rPr lang="en-GB" sz="1000" baseline="0" dirty="0" smtClean="0"/>
                        <a:t> availability – running all change for Nov 2020 on one track</a:t>
                      </a:r>
                      <a:endParaRPr lang="en-GB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281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10727</TotalTime>
  <Words>425</Words>
  <Application>Microsoft Office PowerPoint</Application>
  <PresentationFormat>On-screen Show (16:9)</PresentationFormat>
  <Paragraphs>116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UK Link Change Horizon</vt:lpstr>
      <vt:lpstr>UK Link Delivery Option 1</vt:lpstr>
      <vt:lpstr>Delivery Option 1</vt:lpstr>
      <vt:lpstr>UK Link Delivery Option 2</vt:lpstr>
      <vt:lpstr>Delivery Option 3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361</cp:revision>
  <dcterms:created xsi:type="dcterms:W3CDTF">2018-09-02T17:12:15Z</dcterms:created>
  <dcterms:modified xsi:type="dcterms:W3CDTF">2019-05-03T13:49:01Z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-1540944935</vt:i4>
  </property>
  <property fmtid="{D5CDD505-2E9C-101B-9397-08002B2CF9AE}" pid="3" name="_NewReviewCycle">
    <vt:lpwstr/>
  </property>
  <property fmtid="{D5CDD505-2E9C-101B-9397-08002B2CF9AE}" pid="4" name="_EmailSubject">
    <vt:lpwstr>Final Meeting Paper for ChMC</vt:lpwstr>
  </property>
  <property fmtid="{D5CDD505-2E9C-101B-9397-08002B2CF9AE}" pid="5" name="_AuthorEmail">
    <vt:lpwstr>Richard.Johnson@Xoserve.com</vt:lpwstr>
  </property>
  <property fmtid="{D5CDD505-2E9C-101B-9397-08002B2CF9AE}" pid="6" name="_AuthorEmailDisplayName">
    <vt:lpwstr>Johnson, Richard</vt:lpwstr>
  </property>
  <property fmtid="{D5CDD505-2E9C-101B-9397-08002B2CF9AE}" pid="7" name="_PreviousAdHocReviewCycleID">
    <vt:i4>295892180</vt:i4>
  </property>
  <property fmtid="{D5CDD505-2E9C-101B-9397-08002B2CF9AE}" pid="8" name="ContentTypeId">
    <vt:lpwstr>0x0101006E927B77B7F39148B9CB17AE711C8D35</vt:lpwstr>
  </property>
</Properties>
</file>