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5"/>
  </p:notesMasterIdLst>
  <p:sldIdLst>
    <p:sldId id="881" r:id="rId10"/>
    <p:sldId id="882" r:id="rId11"/>
    <p:sldId id="869" r:id="rId12"/>
    <p:sldId id="870" r:id="rId13"/>
    <p:sldId id="871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99FF"/>
    <a:srgbClr val="FFFF66"/>
    <a:srgbClr val="99FF99"/>
    <a:srgbClr val="FFCCFF"/>
    <a:srgbClr val="FF99FF"/>
    <a:srgbClr val="40D1F5"/>
    <a:srgbClr val="FFFFFF"/>
    <a:srgbClr val="B1D6E8"/>
    <a:srgbClr val="D8F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66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>
            <a:off x="1425063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763688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123728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483768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43808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13184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491880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851920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211007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72000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930573" y="1312861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236135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580112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94015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00192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660232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948264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308304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668344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028384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388424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48464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09995" y="125832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55576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7544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Link Timeline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222630"/>
              </p:ext>
            </p:extLst>
          </p:nvPr>
        </p:nvGraphicFramePr>
        <p:xfrm>
          <a:off x="395536" y="1059582"/>
          <a:ext cx="9000992" cy="25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</a:tblGrid>
              <a:tr h="257038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21628"/>
              </p:ext>
            </p:extLst>
          </p:nvPr>
        </p:nvGraphicFramePr>
        <p:xfrm>
          <a:off x="395536" y="682260"/>
          <a:ext cx="8280920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04456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Right Arrow 37"/>
          <p:cNvSpPr/>
          <p:nvPr/>
        </p:nvSpPr>
        <p:spPr>
          <a:xfrm>
            <a:off x="467544" y="1563638"/>
            <a:ext cx="2084721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June-19</a:t>
            </a:r>
            <a:endParaRPr lang="en-GB" sz="800" dirty="0"/>
          </a:p>
        </p:txBody>
      </p:sp>
      <p:sp>
        <p:nvSpPr>
          <p:cNvPr id="39" name="Right Arrow 38"/>
          <p:cNvSpPr/>
          <p:nvPr/>
        </p:nvSpPr>
        <p:spPr>
          <a:xfrm>
            <a:off x="467544" y="1794939"/>
            <a:ext cx="309634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Sept-19 (EUC)</a:t>
            </a:r>
            <a:endParaRPr lang="en-GB" sz="800" dirty="0"/>
          </a:p>
        </p:txBody>
      </p:sp>
      <p:sp>
        <p:nvSpPr>
          <p:cNvPr id="40" name="Right Arrow 39"/>
          <p:cNvSpPr/>
          <p:nvPr/>
        </p:nvSpPr>
        <p:spPr>
          <a:xfrm>
            <a:off x="467544" y="2027566"/>
            <a:ext cx="3744416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Nov-19</a:t>
            </a:r>
            <a:endParaRPr lang="en-GB" sz="800" dirty="0"/>
          </a:p>
        </p:txBody>
      </p:sp>
      <p:sp>
        <p:nvSpPr>
          <p:cNvPr id="42" name="Right Arrow 41"/>
          <p:cNvSpPr/>
          <p:nvPr/>
        </p:nvSpPr>
        <p:spPr>
          <a:xfrm>
            <a:off x="467544" y="2505097"/>
            <a:ext cx="8676456" cy="207722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CSS CC</a:t>
            </a:r>
            <a:endParaRPr lang="en-GB" sz="800" dirty="0"/>
          </a:p>
        </p:txBody>
      </p:sp>
      <p:sp>
        <p:nvSpPr>
          <p:cNvPr id="43" name="Right Arrow 42"/>
          <p:cNvSpPr/>
          <p:nvPr/>
        </p:nvSpPr>
        <p:spPr>
          <a:xfrm>
            <a:off x="2123728" y="2828331"/>
            <a:ext cx="6336704" cy="248726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RETRO</a:t>
            </a:r>
            <a:endParaRPr lang="en-GB" sz="800" dirty="0"/>
          </a:p>
        </p:txBody>
      </p:sp>
      <p:sp>
        <p:nvSpPr>
          <p:cNvPr id="44" name="Right Arrow 43"/>
          <p:cNvSpPr/>
          <p:nvPr/>
        </p:nvSpPr>
        <p:spPr>
          <a:xfrm>
            <a:off x="1115616" y="3152473"/>
            <a:ext cx="802838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UIG</a:t>
            </a:r>
            <a:endParaRPr lang="en-GB" sz="800" dirty="0"/>
          </a:p>
        </p:txBody>
      </p:sp>
      <p:sp>
        <p:nvSpPr>
          <p:cNvPr id="45" name="Right Arrow 44"/>
          <p:cNvSpPr/>
          <p:nvPr/>
        </p:nvSpPr>
        <p:spPr>
          <a:xfrm>
            <a:off x="467544" y="3368497"/>
            <a:ext cx="3168352" cy="245567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Mod 678 – GB Charging</a:t>
            </a:r>
            <a:endParaRPr lang="en-GB" sz="800" dirty="0"/>
          </a:p>
        </p:txBody>
      </p:sp>
      <p:sp>
        <p:nvSpPr>
          <p:cNvPr id="46" name="Right Arrow 45"/>
          <p:cNvSpPr/>
          <p:nvPr/>
        </p:nvSpPr>
        <p:spPr>
          <a:xfrm>
            <a:off x="4644008" y="3506052"/>
            <a:ext cx="57606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Feb-20</a:t>
            </a:r>
            <a:endParaRPr lang="en-GB" sz="800" dirty="0"/>
          </a:p>
        </p:txBody>
      </p:sp>
      <p:sp>
        <p:nvSpPr>
          <p:cNvPr id="47" name="Right Arrow 46"/>
          <p:cNvSpPr/>
          <p:nvPr/>
        </p:nvSpPr>
        <p:spPr>
          <a:xfrm>
            <a:off x="2123728" y="3722076"/>
            <a:ext cx="4536504" cy="231105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June-20</a:t>
            </a:r>
            <a:endParaRPr lang="en-GB" sz="800" dirty="0"/>
          </a:p>
        </p:txBody>
      </p:sp>
      <p:sp>
        <p:nvSpPr>
          <p:cNvPr id="48" name="Right Arrow 47"/>
          <p:cNvSpPr/>
          <p:nvPr/>
        </p:nvSpPr>
        <p:spPr>
          <a:xfrm>
            <a:off x="3851920" y="3953181"/>
            <a:ext cx="4572000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Nov-20</a:t>
            </a:r>
            <a:endParaRPr lang="en-GB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35496" y="458797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February-2020 Release continue to be documentation only release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RETRO will be Released Nov 2020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Please note that this is all potential activity within UK Link over the next 24 months</a:t>
            </a:r>
            <a:endParaRPr lang="en-GB" sz="800" b="1" dirty="0"/>
          </a:p>
        </p:txBody>
      </p:sp>
      <p:sp>
        <p:nvSpPr>
          <p:cNvPr id="49" name="Right Arrow 48"/>
          <p:cNvSpPr/>
          <p:nvPr/>
        </p:nvSpPr>
        <p:spPr>
          <a:xfrm>
            <a:off x="1425063" y="2263194"/>
            <a:ext cx="1418745" cy="241903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Minor Release D4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9383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Straight Connector 135"/>
          <p:cNvCxnSpPr/>
          <p:nvPr/>
        </p:nvCxnSpPr>
        <p:spPr>
          <a:xfrm>
            <a:off x="5868144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576865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679494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700543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721082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7440584" y="126052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63734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782032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804158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825207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845746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8671957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888398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6372200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536408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487333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4375185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388180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373244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289215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2375756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904721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403648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99592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5536" y="1131590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2019 / 2020 UK Link Delivery Timeline</a:t>
            </a: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489739"/>
              </p:ext>
            </p:extLst>
          </p:nvPr>
        </p:nvGraphicFramePr>
        <p:xfrm>
          <a:off x="395536" y="682260"/>
          <a:ext cx="8496944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/>
                <a:gridCol w="2520280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" name="Rectangle 49"/>
          <p:cNvSpPr/>
          <p:nvPr/>
        </p:nvSpPr>
        <p:spPr>
          <a:xfrm>
            <a:off x="98630" y="1635647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Jun-19</a:t>
            </a:r>
            <a:endParaRPr lang="en-GB" sz="600" b="1" dirty="0"/>
          </a:p>
        </p:txBody>
      </p:sp>
      <p:sp>
        <p:nvSpPr>
          <p:cNvPr id="51" name="Rectangle 50"/>
          <p:cNvSpPr/>
          <p:nvPr/>
        </p:nvSpPr>
        <p:spPr>
          <a:xfrm>
            <a:off x="458669" y="1635647"/>
            <a:ext cx="1211489" cy="201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Build 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619672" y="1635647"/>
            <a:ext cx="1368152" cy="201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Testing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987824" y="1635646"/>
            <a:ext cx="539245" cy="20156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491880" y="1635646"/>
            <a:ext cx="535432" cy="201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7504" y="1944677"/>
            <a:ext cx="360040" cy="216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EUC</a:t>
            </a:r>
            <a:endParaRPr lang="en-GB" sz="700" b="1" dirty="0"/>
          </a:p>
        </p:txBody>
      </p:sp>
      <p:sp>
        <p:nvSpPr>
          <p:cNvPr id="83" name="Rectangle 82"/>
          <p:cNvSpPr/>
          <p:nvPr/>
        </p:nvSpPr>
        <p:spPr>
          <a:xfrm>
            <a:off x="467544" y="1938139"/>
            <a:ext cx="936104" cy="222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Build 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403648" y="1938138"/>
            <a:ext cx="2160240" cy="222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Testing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563888" y="1938138"/>
            <a:ext cx="598566" cy="222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 #1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139952" y="1938139"/>
            <a:ext cx="376198" cy="222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499992" y="1938139"/>
            <a:ext cx="576064" cy="222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 #2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076056" y="1930190"/>
            <a:ext cx="432048" cy="2305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07504" y="2283718"/>
            <a:ext cx="360040" cy="2221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Nov-19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63588" y="2277640"/>
            <a:ext cx="1044116" cy="2221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Capture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907704" y="2277640"/>
            <a:ext cx="700126" cy="2221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Initiation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987824" y="2277640"/>
            <a:ext cx="385420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Design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347864" y="2277641"/>
            <a:ext cx="411732" cy="22817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Build &amp; UT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757410" y="2277641"/>
            <a:ext cx="382542" cy="22817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ST &amp; SIT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139952" y="2277640"/>
            <a:ext cx="360040" cy="2281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UAT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499992" y="2277640"/>
            <a:ext cx="216024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RT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932041" y="2277640"/>
            <a:ext cx="288031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b="1" dirty="0" smtClean="0">
                <a:solidFill>
                  <a:schemeClr val="bg1"/>
                </a:solidFill>
              </a:rPr>
              <a:t>Test </a:t>
            </a:r>
            <a:r>
              <a:rPr lang="en-GB" sz="500" b="1" dirty="0" err="1" smtClean="0">
                <a:solidFill>
                  <a:schemeClr val="bg1"/>
                </a:solidFill>
              </a:rPr>
              <a:t>Cont</a:t>
            </a:r>
            <a:endParaRPr lang="en-GB" sz="500" b="1" dirty="0">
              <a:solidFill>
                <a:schemeClr val="bg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220072" y="2277639"/>
            <a:ext cx="288032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IDR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716016" y="2277640"/>
            <a:ext cx="216024" cy="2281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07504" y="2586211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MR</a:t>
            </a:r>
            <a:endParaRPr lang="en-GB" sz="800" b="1" dirty="0"/>
          </a:p>
        </p:txBody>
      </p:sp>
      <p:sp>
        <p:nvSpPr>
          <p:cNvPr id="102" name="Rectangle 101"/>
          <p:cNvSpPr/>
          <p:nvPr/>
        </p:nvSpPr>
        <p:spPr>
          <a:xfrm>
            <a:off x="1907705" y="2571750"/>
            <a:ext cx="1974103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 – </a:t>
            </a:r>
            <a:r>
              <a:rPr lang="en-GB" sz="800" b="1" dirty="0" err="1" smtClean="0">
                <a:solidFill>
                  <a:schemeClr val="bg1"/>
                </a:solidFill>
              </a:rPr>
              <a:t>MiR</a:t>
            </a:r>
            <a:r>
              <a:rPr lang="en-GB" sz="800" b="1" dirty="0" smtClean="0">
                <a:solidFill>
                  <a:schemeClr val="bg1"/>
                </a:solidFill>
              </a:rPr>
              <a:t> 4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07504" y="2931790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CSS CC</a:t>
            </a:r>
            <a:endParaRPr lang="en-GB" sz="600" b="1" dirty="0"/>
          </a:p>
        </p:txBody>
      </p:sp>
      <p:sp>
        <p:nvSpPr>
          <p:cNvPr id="104" name="Rectangle 103"/>
          <p:cNvSpPr/>
          <p:nvPr/>
        </p:nvSpPr>
        <p:spPr>
          <a:xfrm flipH="1">
            <a:off x="467542" y="2931789"/>
            <a:ext cx="936105" cy="22075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HLD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 flipH="1">
            <a:off x="1403646" y="2936517"/>
            <a:ext cx="2971537" cy="21602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Detailed Design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 flipH="1">
            <a:off x="4373978" y="2931790"/>
            <a:ext cx="2836850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System / Internal Acceptance / Pen Testing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 flipH="1">
            <a:off x="7209290" y="2931790"/>
            <a:ext cx="832293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SIT / </a:t>
            </a:r>
            <a:r>
              <a:rPr lang="en-GB" sz="800" b="1" dirty="0" err="1" smtClean="0">
                <a:solidFill>
                  <a:schemeClr val="bg1"/>
                </a:solidFill>
              </a:rPr>
              <a:t>Reg</a:t>
            </a:r>
            <a:r>
              <a:rPr lang="en-GB" sz="800" b="1" dirty="0" smtClean="0">
                <a:solidFill>
                  <a:schemeClr val="bg1"/>
                </a:solidFill>
              </a:rPr>
              <a:t> Test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 flipH="1">
            <a:off x="8028382" y="2931790"/>
            <a:ext cx="643573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MT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 flipH="1">
            <a:off x="8676456" y="2931790"/>
            <a:ext cx="348788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07504" y="3234283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Retro</a:t>
            </a:r>
            <a:endParaRPr lang="en-GB" sz="600" b="1" dirty="0"/>
          </a:p>
        </p:txBody>
      </p:sp>
      <p:sp>
        <p:nvSpPr>
          <p:cNvPr id="111" name="Rectangle 110"/>
          <p:cNvSpPr/>
          <p:nvPr/>
        </p:nvSpPr>
        <p:spPr>
          <a:xfrm>
            <a:off x="2894756" y="3234283"/>
            <a:ext cx="5997724" cy="201563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Retro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07504" y="3507854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UIG</a:t>
            </a:r>
            <a:endParaRPr lang="en-GB" sz="700" b="1" dirty="0"/>
          </a:p>
        </p:txBody>
      </p:sp>
      <p:sp>
        <p:nvSpPr>
          <p:cNvPr id="113" name="Rectangle 112"/>
          <p:cNvSpPr/>
          <p:nvPr/>
        </p:nvSpPr>
        <p:spPr>
          <a:xfrm>
            <a:off x="1907704" y="3507854"/>
            <a:ext cx="6984776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67541" y="3880656"/>
            <a:ext cx="1437179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907704" y="3880656"/>
            <a:ext cx="468052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SIT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371193" y="3880654"/>
            <a:ext cx="984730" cy="2160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SUPT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347864" y="3880655"/>
            <a:ext cx="648072" cy="2160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PT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467544" y="4119865"/>
            <a:ext cx="1152128" cy="22264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ST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619672" y="4119865"/>
            <a:ext cx="1156565" cy="22264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AT &amp; RT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563888" y="4119865"/>
            <a:ext cx="576064" cy="22264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857436" y="4033396"/>
            <a:ext cx="4497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UKL RT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771800" y="4119865"/>
            <a:ext cx="792088" cy="22264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UAT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139952" y="4119864"/>
            <a:ext cx="733386" cy="22264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IDR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860032" y="4119865"/>
            <a:ext cx="21602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IMP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076056" y="4119864"/>
            <a:ext cx="1296144" cy="216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107504" y="3867894"/>
            <a:ext cx="360040" cy="51851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700" b="1" dirty="0" smtClean="0"/>
              <a:t>Mod678 – </a:t>
            </a:r>
            <a:r>
              <a:rPr lang="en-GB" sz="700" b="1" dirty="0" err="1" smtClean="0"/>
              <a:t>Uk</a:t>
            </a:r>
            <a:r>
              <a:rPr lang="en-GB" sz="700" b="1" dirty="0" smtClean="0"/>
              <a:t> Link Impacts</a:t>
            </a:r>
            <a:endParaRPr lang="en-GB" sz="700" b="1" dirty="0"/>
          </a:p>
        </p:txBody>
      </p: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450746"/>
              </p:ext>
            </p:extLst>
          </p:nvPr>
        </p:nvGraphicFramePr>
        <p:xfrm>
          <a:off x="395536" y="987574"/>
          <a:ext cx="5976668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56"/>
                <a:gridCol w="498055"/>
                <a:gridCol w="498056"/>
                <a:gridCol w="498056"/>
                <a:gridCol w="498055"/>
                <a:gridCol w="498056"/>
                <a:gridCol w="498056"/>
                <a:gridCol w="498055"/>
                <a:gridCol w="498056"/>
                <a:gridCol w="498056"/>
                <a:gridCol w="498055"/>
                <a:gridCol w="498056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Jan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Feb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Apr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May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Jul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Aug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Sep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Oct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Nov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Dec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028907"/>
              </p:ext>
            </p:extLst>
          </p:nvPr>
        </p:nvGraphicFramePr>
        <p:xfrm>
          <a:off x="6372200" y="987574"/>
          <a:ext cx="2499360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1" name="TextBox 140"/>
          <p:cNvSpPr txBox="1"/>
          <p:nvPr/>
        </p:nvSpPr>
        <p:spPr>
          <a:xfrm>
            <a:off x="35496" y="458797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February-2020 Release continue to be documentation only release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RETRO will be Released Nov 2020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Please note that this is all potential activity within UK Link over the next 24 months</a:t>
            </a:r>
            <a:endParaRPr lang="en-GB" sz="800" b="1" dirty="0"/>
          </a:p>
        </p:txBody>
      </p:sp>
      <p:sp>
        <p:nvSpPr>
          <p:cNvPr id="143" name="Rectangle 142"/>
          <p:cNvSpPr/>
          <p:nvPr/>
        </p:nvSpPr>
        <p:spPr>
          <a:xfrm>
            <a:off x="5508104" y="2277640"/>
            <a:ext cx="535432" cy="2281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>
            <a:off x="1484021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35696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195736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552265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43808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214193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563888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923928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283968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72000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932040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300444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65212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01216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7220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660232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02027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380312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74035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10039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6043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82047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37373" y="125832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99767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7544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2019 / 2020 UK Link Governance Timeline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614967"/>
              </p:ext>
            </p:extLst>
          </p:nvPr>
        </p:nvGraphicFramePr>
        <p:xfrm>
          <a:off x="467544" y="1059582"/>
          <a:ext cx="9000992" cy="25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</a:tblGrid>
              <a:tr h="257038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03608"/>
              </p:ext>
            </p:extLst>
          </p:nvPr>
        </p:nvGraphicFramePr>
        <p:xfrm>
          <a:off x="395536" y="682260"/>
          <a:ext cx="8280920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032448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35496" y="458797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February Release continue to be documentation only release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RETRO will be Nov 2020 Major Release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Please note that this is all potential activity within UK Link over the next 24 months</a:t>
            </a:r>
            <a:endParaRPr lang="en-GB" sz="800" b="1" dirty="0"/>
          </a:p>
        </p:txBody>
      </p:sp>
      <p:sp>
        <p:nvSpPr>
          <p:cNvPr id="50" name="Rectangle 49"/>
          <p:cNvSpPr/>
          <p:nvPr/>
        </p:nvSpPr>
        <p:spPr>
          <a:xfrm>
            <a:off x="107504" y="1520552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500" b="1" dirty="0" smtClean="0">
                <a:solidFill>
                  <a:prstClr val="white"/>
                </a:solidFill>
              </a:rPr>
              <a:t>Jun-19</a:t>
            </a:r>
            <a:endParaRPr lang="en-GB" sz="500" b="1" dirty="0">
              <a:solidFill>
                <a:prstClr val="whit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67544" y="1506091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691680" y="1506091"/>
            <a:ext cx="860585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01936" y="1506091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54" name="5-Point Star 53"/>
          <p:cNvSpPr/>
          <p:nvPr/>
        </p:nvSpPr>
        <p:spPr>
          <a:xfrm>
            <a:off x="467544" y="1491630"/>
            <a:ext cx="288032" cy="201563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11560" y="1578099"/>
            <a:ext cx="13138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 09/01/19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07504" y="1882100"/>
            <a:ext cx="360040" cy="216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Sep-19 / EUC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67544" y="1882100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691680" y="1882100"/>
            <a:ext cx="187220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01936" y="1882100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6" name="5-Point Star 85"/>
          <p:cNvSpPr/>
          <p:nvPr/>
        </p:nvSpPr>
        <p:spPr>
          <a:xfrm>
            <a:off x="467544" y="1867639"/>
            <a:ext cx="288032" cy="201563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611560" y="1954108"/>
            <a:ext cx="13138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 09/01/19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07504" y="2226171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Nov-19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241884" y="2206426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10/04/18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67544" y="2226171"/>
            <a:ext cx="136815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33847" y="2211710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EQR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06/02/19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835696" y="2226171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059832" y="222617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635896" y="222617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211960" y="222617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788024" y="222617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364088" y="2226171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156176" y="2226171"/>
            <a:ext cx="55831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11" name="5-Point Star 110"/>
          <p:cNvSpPr/>
          <p:nvPr/>
        </p:nvSpPr>
        <p:spPr>
          <a:xfrm>
            <a:off x="2195736" y="2211710"/>
            <a:ext cx="288032" cy="201563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TextBox 111"/>
          <p:cNvSpPr txBox="1"/>
          <p:nvPr/>
        </p:nvSpPr>
        <p:spPr>
          <a:xfrm>
            <a:off x="2362039" y="2206426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/>
                </a:solidFill>
              </a:rPr>
              <a:t>Change Pack Issue</a:t>
            </a:r>
          </a:p>
          <a:p>
            <a:pPr algn="ctr"/>
            <a:r>
              <a:rPr lang="en-GB" sz="700" dirty="0" smtClean="0">
                <a:solidFill>
                  <a:schemeClr val="bg1"/>
                </a:solidFill>
              </a:rPr>
              <a:t>04/2019</a:t>
            </a:r>
            <a:endParaRPr lang="en-GB" sz="700" dirty="0">
              <a:solidFill>
                <a:schemeClr val="bg1"/>
              </a:solidFill>
            </a:endParaRPr>
          </a:p>
        </p:txBody>
      </p:sp>
      <p:sp>
        <p:nvSpPr>
          <p:cNvPr id="113" name="5-Point Star 112"/>
          <p:cNvSpPr/>
          <p:nvPr/>
        </p:nvSpPr>
        <p:spPr>
          <a:xfrm>
            <a:off x="611560" y="2211710"/>
            <a:ext cx="288032" cy="2015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07504" y="2586211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err="1" smtClean="0">
                <a:solidFill>
                  <a:prstClr val="white"/>
                </a:solidFill>
              </a:rPr>
              <a:t>MiR</a:t>
            </a:r>
            <a:r>
              <a:rPr lang="en-GB" sz="600" b="1" dirty="0" smtClean="0">
                <a:solidFill>
                  <a:prstClr val="white"/>
                </a:solidFill>
              </a:rPr>
              <a:t> 4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484020" y="2586211"/>
            <a:ext cx="1431795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899592" y="2782490"/>
            <a:ext cx="1492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err="1" smtClean="0"/>
              <a:t>ChMC</a:t>
            </a:r>
            <a:r>
              <a:rPr lang="en-GB" sz="700" dirty="0" smtClean="0"/>
              <a:t> Scope Approval</a:t>
            </a:r>
          </a:p>
          <a:p>
            <a:pPr algn="ctr"/>
            <a:r>
              <a:rPr lang="en-GB" sz="700" dirty="0" smtClean="0"/>
              <a:t>10/04/19</a:t>
            </a:r>
          </a:p>
        </p:txBody>
      </p:sp>
      <p:sp>
        <p:nvSpPr>
          <p:cNvPr id="117" name="5-Point Star 116"/>
          <p:cNvSpPr/>
          <p:nvPr/>
        </p:nvSpPr>
        <p:spPr>
          <a:xfrm>
            <a:off x="1475656" y="2586211"/>
            <a:ext cx="288032" cy="201563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117"/>
          <p:cNvSpPr/>
          <p:nvPr/>
        </p:nvSpPr>
        <p:spPr>
          <a:xfrm>
            <a:off x="107504" y="3795886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RETRO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199916" y="3795885"/>
            <a:ext cx="6260515" cy="23199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231828" y="4027879"/>
            <a:ext cx="14923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Governance Approval dates tbc</a:t>
            </a:r>
          </a:p>
        </p:txBody>
      </p:sp>
      <p:sp>
        <p:nvSpPr>
          <p:cNvPr id="121" name="5-Point Star 120"/>
          <p:cNvSpPr/>
          <p:nvPr/>
        </p:nvSpPr>
        <p:spPr>
          <a:xfrm>
            <a:off x="7544540" y="4466748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5-Point Star 121"/>
          <p:cNvSpPr/>
          <p:nvPr/>
        </p:nvSpPr>
        <p:spPr>
          <a:xfrm>
            <a:off x="7544540" y="4713665"/>
            <a:ext cx="288032" cy="20156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7544540" y="4207426"/>
            <a:ext cx="288032" cy="2015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/>
          <p:cNvSpPr txBox="1"/>
          <p:nvPr/>
        </p:nvSpPr>
        <p:spPr>
          <a:xfrm>
            <a:off x="7959084" y="4502205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On track</a:t>
            </a:r>
            <a:endParaRPr lang="en-GB" sz="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7965494" y="4717649"/>
            <a:ext cx="5583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At risk</a:t>
            </a:r>
            <a:endParaRPr lang="en-GB" sz="800" dirty="0"/>
          </a:p>
        </p:txBody>
      </p:sp>
      <p:sp>
        <p:nvSpPr>
          <p:cNvPr id="126" name="TextBox 125"/>
          <p:cNvSpPr txBox="1"/>
          <p:nvPr/>
        </p:nvSpPr>
        <p:spPr>
          <a:xfrm>
            <a:off x="8046132" y="4019294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Key</a:t>
            </a:r>
            <a:endParaRPr lang="en-GB" sz="10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7950282" y="4282968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Complete</a:t>
            </a:r>
            <a:endParaRPr lang="en-GB" sz="800" dirty="0"/>
          </a:p>
        </p:txBody>
      </p:sp>
      <p:sp>
        <p:nvSpPr>
          <p:cNvPr id="129" name="Rectangle 128"/>
          <p:cNvSpPr/>
          <p:nvPr/>
        </p:nvSpPr>
        <p:spPr>
          <a:xfrm>
            <a:off x="107504" y="3363838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Feb-20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932293" y="3363838"/>
            <a:ext cx="1431795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311948" y="3363838"/>
            <a:ext cx="14923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Governance Approval dates tbc</a:t>
            </a:r>
          </a:p>
        </p:txBody>
      </p:sp>
      <p:sp>
        <p:nvSpPr>
          <p:cNvPr id="89" name="5-Point Star 88"/>
          <p:cNvSpPr/>
          <p:nvPr/>
        </p:nvSpPr>
        <p:spPr>
          <a:xfrm>
            <a:off x="1475656" y="2211710"/>
            <a:ext cx="288032" cy="201563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/>
          <p:cNvSpPr txBox="1"/>
          <p:nvPr/>
        </p:nvSpPr>
        <p:spPr>
          <a:xfrm>
            <a:off x="1425935" y="2191965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10/04/19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07504" y="2965996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Jun - 20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781436" y="2965996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005572" y="2965996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581636" y="2965996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157700" y="2965996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733764" y="2965996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309828" y="2965996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6101916" y="2965996"/>
            <a:ext cx="55831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32" name="5-Point Star 131"/>
          <p:cNvSpPr/>
          <p:nvPr/>
        </p:nvSpPr>
        <p:spPr>
          <a:xfrm>
            <a:off x="4355976" y="2951535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TextBox 132"/>
          <p:cNvSpPr txBox="1"/>
          <p:nvPr/>
        </p:nvSpPr>
        <p:spPr>
          <a:xfrm>
            <a:off x="4355976" y="3128069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Change Pack Issue</a:t>
            </a:r>
          </a:p>
          <a:p>
            <a:pPr algn="ctr"/>
            <a:r>
              <a:rPr lang="en-GB" sz="700" dirty="0" smtClean="0"/>
              <a:t>Dec-19</a:t>
            </a:r>
            <a:endParaRPr lang="en-GB" sz="700" dirty="0"/>
          </a:p>
        </p:txBody>
      </p:sp>
      <p:sp>
        <p:nvSpPr>
          <p:cNvPr id="134" name="5-Point Star 133"/>
          <p:cNvSpPr/>
          <p:nvPr/>
        </p:nvSpPr>
        <p:spPr>
          <a:xfrm>
            <a:off x="2771800" y="2951535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35" name="5-Point Star 134"/>
          <p:cNvSpPr/>
          <p:nvPr/>
        </p:nvSpPr>
        <p:spPr>
          <a:xfrm>
            <a:off x="3275856" y="2946251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TextBox 135"/>
          <p:cNvSpPr txBox="1"/>
          <p:nvPr/>
        </p:nvSpPr>
        <p:spPr>
          <a:xfrm>
            <a:off x="2938103" y="3128069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BER Approval</a:t>
            </a:r>
          </a:p>
          <a:p>
            <a:pPr algn="ctr"/>
            <a:r>
              <a:rPr lang="en-GB" sz="700" dirty="0" smtClean="0"/>
              <a:t>Sept-19</a:t>
            </a:r>
            <a:endParaRPr lang="en-GB" sz="700" dirty="0"/>
          </a:p>
        </p:txBody>
      </p:sp>
      <p:sp>
        <p:nvSpPr>
          <p:cNvPr id="137" name="TextBox 136"/>
          <p:cNvSpPr txBox="1"/>
          <p:nvPr/>
        </p:nvSpPr>
        <p:spPr>
          <a:xfrm>
            <a:off x="2339752" y="3128069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EQR Approval</a:t>
            </a:r>
          </a:p>
          <a:p>
            <a:pPr algn="ctr"/>
            <a:r>
              <a:rPr lang="en-GB" sz="700" dirty="0" smtClean="0"/>
              <a:t>Jul-19</a:t>
            </a:r>
            <a:endParaRPr lang="en-GB" sz="700" dirty="0"/>
          </a:p>
        </p:txBody>
      </p:sp>
      <p:sp>
        <p:nvSpPr>
          <p:cNvPr id="138" name="5-Point Star 137"/>
          <p:cNvSpPr/>
          <p:nvPr/>
        </p:nvSpPr>
        <p:spPr>
          <a:xfrm>
            <a:off x="2195736" y="2946251"/>
            <a:ext cx="288032" cy="20156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713967" y="3128069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Scope Approval</a:t>
            </a:r>
          </a:p>
          <a:p>
            <a:pPr algn="ctr"/>
            <a:r>
              <a:rPr lang="en-GB" sz="700" dirty="0" smtClean="0"/>
              <a:t>Jun-19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172307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042217"/>
              </p:ext>
            </p:extLst>
          </p:nvPr>
        </p:nvGraphicFramePr>
        <p:xfrm>
          <a:off x="35496" y="699542"/>
          <a:ext cx="9009941" cy="2116728"/>
        </p:xfrm>
        <a:graphic>
          <a:graphicData uri="http://schemas.openxmlformats.org/drawingml/2006/table">
            <a:tbl>
              <a:tblPr/>
              <a:tblGrid>
                <a:gridCol w="505908">
                  <a:extLst>
                    <a:ext uri="{9D8B030D-6E8A-4147-A177-3AD203B41FA5}">
                      <a16:colId xmlns:a16="http://schemas.microsoft.com/office/drawing/2014/main" xmlns="" val="594677324"/>
                    </a:ext>
                  </a:extLst>
                </a:gridCol>
                <a:gridCol w="437530">
                  <a:extLst>
                    <a:ext uri="{9D8B030D-6E8A-4147-A177-3AD203B41FA5}">
                      <a16:colId xmlns:a16="http://schemas.microsoft.com/office/drawing/2014/main" xmlns="" val="1212485833"/>
                    </a:ext>
                  </a:extLst>
                </a:gridCol>
                <a:gridCol w="3378321">
                  <a:extLst>
                    <a:ext uri="{9D8B030D-6E8A-4147-A177-3AD203B41FA5}">
                      <a16:colId xmlns:a16="http://schemas.microsoft.com/office/drawing/2014/main" xmlns="" val="2588561940"/>
                    </a:ext>
                  </a:extLst>
                </a:gridCol>
                <a:gridCol w="15202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410">
                  <a:extLst>
                    <a:ext uri="{9D8B030D-6E8A-4147-A177-3AD203B41FA5}">
                      <a16:colId xmlns:a16="http://schemas.microsoft.com/office/drawing/2014/main" xmlns="" val="4176577047"/>
                    </a:ext>
                  </a:extLst>
                </a:gridCol>
                <a:gridCol w="720373">
                  <a:extLst>
                    <a:ext uri="{9D8B030D-6E8A-4147-A177-3AD203B41FA5}">
                      <a16:colId xmlns:a16="http://schemas.microsoft.com/office/drawing/2014/main" xmlns="" val="198435945"/>
                    </a:ext>
                  </a:extLst>
                </a:gridCol>
                <a:gridCol w="864447">
                  <a:extLst>
                    <a:ext uri="{9D8B030D-6E8A-4147-A177-3AD203B41FA5}">
                      <a16:colId xmlns:a16="http://schemas.microsoft.com/office/drawing/2014/main" xmlns="" val="2619778090"/>
                    </a:ext>
                  </a:extLst>
                </a:gridCol>
                <a:gridCol w="790736">
                  <a:extLst>
                    <a:ext uri="{9D8B030D-6E8A-4147-A177-3AD203B41FA5}">
                      <a16:colId xmlns:a16="http://schemas.microsoft.com/office/drawing/2014/main" xmlns="" val="1022559495"/>
                    </a:ext>
                  </a:extLst>
                </a:gridCol>
              </a:tblGrid>
              <a:tr h="2750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</a:t>
                      </a:r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Status</a:t>
                      </a:r>
                      <a:endParaRPr lang="en-GB" sz="7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Xos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Proposed </a:t>
                      </a:r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Prioritsation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R&amp;N 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5720419"/>
                  </a:ext>
                </a:extLst>
              </a:tr>
              <a:tr h="225764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Reject a replacement read, where the read provided is identical to that already held in UK Link for the same read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9357169"/>
                  </a:ext>
                </a:extLst>
              </a:tr>
              <a:tr h="174276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PSR updates for large domestic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GB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0296342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Reconciliation issues with reads recorded between D-1 to D-5.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</a:t>
                      </a:r>
                      <a:r>
                        <a:rPr lang="en-GB" sz="700" b="1" i="0" u="none" strike="noStrike" kern="1200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GB Charging &amp; Incremental (IP PARCA) Capacity Allocation Change Delivery (2019)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September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0523622"/>
                  </a:ext>
                </a:extLst>
              </a:tr>
              <a:tr h="208772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Creation of new End User Categories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June/Sep-2019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1021043"/>
                  </a:ext>
                </a:extLst>
              </a:tr>
              <a:tr h="208772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Nov-19</a:t>
                      </a:r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Requiring a Meter Reading following a change of Local Distribution Zone or Exit 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41%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4725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 read reason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type for LIS estimate readings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28%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</a:t>
                      </a:r>
                      <a:r>
                        <a:rPr lang="en-GB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4621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Suspension of the validation between  meter index and  unconverted index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29%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</a:t>
                      </a:r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Consequential Central Switching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  <a:endParaRPr lang="en-GB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en-GB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GB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Shippers</a:t>
                      </a:r>
                      <a:endParaRPr lang="en-GB" sz="7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9" y="0"/>
            <a:ext cx="8688388" cy="52587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Change </a:t>
            </a:r>
            <a:r>
              <a:rPr lang="en-GB" dirty="0" smtClean="0"/>
              <a:t>Index – UK Link Allocated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2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683770"/>
              </p:ext>
            </p:extLst>
          </p:nvPr>
        </p:nvGraphicFramePr>
        <p:xfrm>
          <a:off x="97211" y="555526"/>
          <a:ext cx="8219205" cy="4122782"/>
        </p:xfrm>
        <a:graphic>
          <a:graphicData uri="http://schemas.openxmlformats.org/drawingml/2006/table">
            <a:tbl>
              <a:tblPr/>
              <a:tblGrid>
                <a:gridCol w="575700">
                  <a:extLst>
                    <a:ext uri="{9D8B030D-6E8A-4147-A177-3AD203B41FA5}">
                      <a16:colId xmlns:a16="http://schemas.microsoft.com/office/drawing/2014/main" xmlns="" val="594677324"/>
                    </a:ext>
                  </a:extLst>
                </a:gridCol>
                <a:gridCol w="367738">
                  <a:extLst>
                    <a:ext uri="{9D8B030D-6E8A-4147-A177-3AD203B41FA5}">
                      <a16:colId xmlns:a16="http://schemas.microsoft.com/office/drawing/2014/main" xmlns="" val="1212485833"/>
                    </a:ext>
                  </a:extLst>
                </a:gridCol>
                <a:gridCol w="3378321">
                  <a:extLst>
                    <a:ext uri="{9D8B030D-6E8A-4147-A177-3AD203B41FA5}">
                      <a16:colId xmlns:a16="http://schemas.microsoft.com/office/drawing/2014/main" xmlns="" val="2588561940"/>
                    </a:ext>
                  </a:extLst>
                </a:gridCol>
                <a:gridCol w="1510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01737">
                  <a:extLst>
                    <a:ext uri="{9D8B030D-6E8A-4147-A177-3AD203B41FA5}">
                      <a16:colId xmlns:a16="http://schemas.microsoft.com/office/drawing/2014/main" xmlns="" val="4176577047"/>
                    </a:ext>
                  </a:extLst>
                </a:gridCol>
                <a:gridCol w="720373">
                  <a:extLst>
                    <a:ext uri="{9D8B030D-6E8A-4147-A177-3AD203B41FA5}">
                      <a16:colId xmlns:a16="http://schemas.microsoft.com/office/drawing/2014/main" xmlns="" val="198435945"/>
                    </a:ext>
                  </a:extLst>
                </a:gridCol>
                <a:gridCol w="864447">
                  <a:extLst>
                    <a:ext uri="{9D8B030D-6E8A-4147-A177-3AD203B41FA5}">
                      <a16:colId xmlns:a16="http://schemas.microsoft.com/office/drawing/2014/main" xmlns="" val="2619778090"/>
                    </a:ext>
                  </a:extLst>
                </a:gridCol>
              </a:tblGrid>
              <a:tr h="2750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Xos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Proposed </a:t>
                      </a:r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Prioritsation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Indicative 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R&amp;N 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5720419"/>
                  </a:ext>
                </a:extLst>
              </a:tr>
              <a:tr h="183395">
                <a:tc rowSpan="20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4866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UIG Recommendation – removal of validation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uncorrected read 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7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Scope Approval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Nov-19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Acceptance of Contact Details Updates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 </a:t>
                      </a:r>
                      <a:r>
                        <a:rPr lang="en-US" sz="7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Scope Approval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Release Drop 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Meter Asset Provider Identity (MAP Id) in the UK Link system (CSS Consequential Change)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7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Scope Approval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Release Drop 4</a:t>
                      </a:r>
                      <a:endParaRPr lang="en-GB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4803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Removal of validation for AQ Correction Reason 4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 </a:t>
                      </a:r>
                      <a:r>
                        <a:rPr lang="en-US" sz="7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Scope Approval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Release Drop 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Market Participant Ownership from SPAA to UNC/DSC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Capture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4645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rejection of incrementing reads submitted for an Isolated Supply Meter Point (RGMA flows)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 in Capture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4691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CSEPs: IGT and GT File Formats (CGI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Approved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4692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CSEPs: IGT and GT File Formats (CIN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Sign-Off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 Weather Variable (CWV) Improvements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Approved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information to be made viewable on 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Sign-Off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Customer Contact Details to Transporters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Sign-Off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4865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 to Treatment and Reporting of CYCL Reads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HLSO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4871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0665 – Changes to Ratchet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Regime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Review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4888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Duplicate Address Update Validation for IGT Supply Meter Points via Contact Management Service (CMS)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Sign-Off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4896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Failure to Supply Gas System and Template Amendment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HLSO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Mod647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Opening Class 1 Reads to Competition 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HLSO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4914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651 -  Retrospective Data Update Provisions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Capture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NDM sampling obligations from Distribution Network Operators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the CDSP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Capture</a:t>
                      </a:r>
                      <a:endParaRPr lang="en-GB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to Inform Shipper of Meter Link Code Change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Capture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 of Space in Mandatory Data on Multiple SPA Files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Capture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9" y="29648"/>
            <a:ext cx="8688388" cy="525878"/>
          </a:xfrm>
        </p:spPr>
        <p:txBody>
          <a:bodyPr>
            <a:normAutofit/>
          </a:bodyPr>
          <a:lstStyle/>
          <a:p>
            <a:pPr algn="l"/>
            <a:r>
              <a:rPr lang="en-GB" sz="1400" dirty="0"/>
              <a:t>Change </a:t>
            </a:r>
            <a:r>
              <a:rPr lang="en-GB" sz="1400" dirty="0" smtClean="0"/>
              <a:t>Index – UK Link Unallocated External Impacting Changes 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345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10036</TotalTime>
  <Words>966</Words>
  <Application>Microsoft Office PowerPoint</Application>
  <PresentationFormat>On-screen Show (16:9)</PresentationFormat>
  <Paragraphs>395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UK Link Timeline</vt:lpstr>
      <vt:lpstr>2019 / 2020 UK Link Delivery Timeline</vt:lpstr>
      <vt:lpstr>2019 / 2020 UK Link Governance Timeline</vt:lpstr>
      <vt:lpstr>Change Index – UK Link Allocated Change</vt:lpstr>
      <vt:lpstr>Change Index – UK Link Unallocated External Impacting Changes 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342</cp:revision>
  <dcterms:created xsi:type="dcterms:W3CDTF">2018-09-02T17:12:15Z</dcterms:created>
  <dcterms:modified xsi:type="dcterms:W3CDTF">2019-04-30T15:15:45Z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-1481820359</vt:i4>
  </property>
  <property fmtid="{D5CDD505-2E9C-101B-9397-08002B2CF9AE}" pid="3" name="_NewReviewCycle">
    <vt:lpwstr/>
  </property>
  <property fmtid="{D5CDD505-2E9C-101B-9397-08002B2CF9AE}" pid="4" name="_EmailSubject">
    <vt:lpwstr>RE:R&amp;N ChMC and DSG Slides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231547909</vt:i4>
  </property>
  <property fmtid="{D5CDD505-2E9C-101B-9397-08002B2CF9AE}" pid="8" name="ContentTypeId">
    <vt:lpwstr>0x0101006E927B77B7F39148B9CB17AE711C8D35</vt:lpwstr>
  </property>
</Properties>
</file>