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15"/>
  </p:notesMasterIdLst>
  <p:sldIdLst>
    <p:sldId id="874" r:id="rId10"/>
    <p:sldId id="875" r:id="rId11"/>
    <p:sldId id="876" r:id="rId12"/>
    <p:sldId id="877" r:id="rId13"/>
    <p:sldId id="878"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1D6E8"/>
    <a:srgbClr val="D8F5FD"/>
    <a:srgbClr val="E8EAF1"/>
    <a:srgbClr val="CED1E1"/>
    <a:srgbClr val="40D1F5"/>
    <a:srgbClr val="84B8DA"/>
    <a:srgbClr val="9C4877"/>
    <a:srgbClr val="2B80B1"/>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94660"/>
  </p:normalViewPr>
  <p:slideViewPr>
    <p:cSldViewPr>
      <p:cViewPr>
        <p:scale>
          <a:sx n="100" d="100"/>
          <a:sy n="100" d="100"/>
        </p:scale>
        <p:origin x="-654" y="1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30/04/2019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iming>
    <p:tnLst>
      <p:par>
        <p:cTn id="1" dur="indefinite" restart="never" nodeType="tmRoot"/>
      </p:par>
    </p:tnLst>
  </p:timing>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BF64D1-DD4B-479C-8274-060EA4CFB223}"/>
              </a:ext>
            </a:extLst>
          </p:cNvPr>
          <p:cNvSpPr>
            <a:spLocks noGrp="1"/>
          </p:cNvSpPr>
          <p:nvPr>
            <p:ph type="title"/>
          </p:nvPr>
        </p:nvSpPr>
        <p:spPr>
          <a:xfrm>
            <a:off x="457200" y="252545"/>
            <a:ext cx="8229600" cy="637580"/>
          </a:xfrm>
        </p:spPr>
        <p:txBody>
          <a:bodyPr/>
          <a:lstStyle/>
          <a:p>
            <a:r>
              <a:rPr lang="en-GB" dirty="0"/>
              <a:t>XRN4732 - June 19 Release -  Status Update</a:t>
            </a:r>
          </a:p>
        </p:txBody>
      </p:sp>
      <p:graphicFrame>
        <p:nvGraphicFramePr>
          <p:cNvPr id="4" name="Content Placeholder 3">
            <a:extLst>
              <a:ext uri="{FF2B5EF4-FFF2-40B4-BE49-F238E27FC236}">
                <a16:creationId xmlns=""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2116220519"/>
              </p:ext>
            </p:extLst>
          </p:nvPr>
        </p:nvGraphicFramePr>
        <p:xfrm>
          <a:off x="225860" y="1059582"/>
          <a:ext cx="8594612" cy="3684017"/>
        </p:xfrm>
        <a:graphic>
          <a:graphicData uri="http://schemas.openxmlformats.org/drawingml/2006/table">
            <a:tbl>
              <a:tblPr firstRow="1" bandRow="1"/>
              <a:tblGrid>
                <a:gridCol w="1210676">
                  <a:extLst>
                    <a:ext uri="{9D8B030D-6E8A-4147-A177-3AD203B41FA5}">
                      <a16:colId xmlns="" xmlns:a16="http://schemas.microsoft.com/office/drawing/2014/main" val="20000"/>
                    </a:ext>
                  </a:extLst>
                </a:gridCol>
                <a:gridCol w="1881159">
                  <a:extLst>
                    <a:ext uri="{9D8B030D-6E8A-4147-A177-3AD203B41FA5}">
                      <a16:colId xmlns="" xmlns:a16="http://schemas.microsoft.com/office/drawing/2014/main" val="20001"/>
                    </a:ext>
                  </a:extLst>
                </a:gridCol>
                <a:gridCol w="1840713">
                  <a:extLst>
                    <a:ext uri="{9D8B030D-6E8A-4147-A177-3AD203B41FA5}">
                      <a16:colId xmlns="" xmlns:a16="http://schemas.microsoft.com/office/drawing/2014/main" val="20002"/>
                    </a:ext>
                  </a:extLst>
                </a:gridCol>
                <a:gridCol w="1872208">
                  <a:extLst>
                    <a:ext uri="{9D8B030D-6E8A-4147-A177-3AD203B41FA5}">
                      <a16:colId xmlns="" xmlns:a16="http://schemas.microsoft.com/office/drawing/2014/main" val="20003"/>
                    </a:ext>
                  </a:extLst>
                </a:gridCol>
                <a:gridCol w="1789856">
                  <a:extLst>
                    <a:ext uri="{9D8B030D-6E8A-4147-A177-3AD203B41FA5}">
                      <a16:colId xmlns=""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smtClean="0">
                          <a:solidFill>
                            <a:schemeClr val="bg1"/>
                          </a:solidFill>
                          <a:latin typeface="Arial" panose="020B0604020202020204" pitchFamily="34" charset="0"/>
                          <a:ea typeface="+mn-ea"/>
                          <a:cs typeface="Arial" panose="020B0604020202020204" pitchFamily="34" charset="0"/>
                        </a:rPr>
                        <a:t>30</a:t>
                      </a:r>
                      <a:r>
                        <a:rPr lang="en-GB" sz="1050" kern="1200" baseline="30000" smtClean="0">
                          <a:solidFill>
                            <a:schemeClr val="bg1"/>
                          </a:solidFill>
                          <a:latin typeface="Arial" panose="020B0604020202020204" pitchFamily="34" charset="0"/>
                          <a:ea typeface="+mn-ea"/>
                          <a:cs typeface="Arial" panose="020B0604020202020204" pitchFamily="34" charset="0"/>
                        </a:rPr>
                        <a:t>th</a:t>
                      </a:r>
                      <a:r>
                        <a:rPr lang="en-GB" sz="1050" kern="1200" baseline="0" smtClean="0">
                          <a:solidFill>
                            <a:schemeClr val="bg1"/>
                          </a:solidFill>
                          <a:latin typeface="Arial" panose="020B0604020202020204" pitchFamily="34" charset="0"/>
                          <a:ea typeface="+mn-ea"/>
                          <a:cs typeface="Arial" panose="020B0604020202020204" pitchFamily="34" charset="0"/>
                        </a:rPr>
                        <a:t> April </a:t>
                      </a:r>
                      <a:r>
                        <a:rPr lang="en-GB" sz="1050" kern="1200" baseline="0" dirty="0" smtClean="0">
                          <a:solidFill>
                            <a:schemeClr val="bg1"/>
                          </a:solidFill>
                          <a:latin typeface="Arial" panose="020B0604020202020204" pitchFamily="34" charset="0"/>
                          <a:ea typeface="+mn-ea"/>
                          <a:cs typeface="Arial" panose="020B0604020202020204" pitchFamily="34" charset="0"/>
                        </a:rPr>
                        <a:t>2019</a:t>
                      </a:r>
                      <a:endParaRPr lang="en-GB" sz="1050" kern="1200" baseline="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Calibri Light" panose="020F030202020403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 xmlns:a16="http://schemas.microsoft.com/office/drawing/2014/main"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System Testing </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Testing has completed for both System and system integration successfully.</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User Acceptance Testing</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Testing has commenced and no functional defects have been raised yet.</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Implementation</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High Level Plan has been shared with DSG, requesting approval from ChMC.</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Plan</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Tracking to plan, detailed testing phases have been planned out, Post Implementation Support planning is in progress.</a:t>
                      </a:r>
                    </a:p>
                    <a:p>
                      <a:pPr marL="171450" lvl="0" indent="-171450">
                        <a:buFont typeface="Arial" panose="020B0604020202020204" pitchFamily="34" charset="0"/>
                        <a:buChar char="•"/>
                      </a:pPr>
                      <a:r>
                        <a:rPr kumimoji="0" lang="en-GB" sz="105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The BER was re-approved by</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ChMC at the 10</a:t>
                      </a:r>
                      <a:r>
                        <a:rPr kumimoji="0" lang="en-US" sz="1050" b="0" i="0" u="none" strike="noStrike" kern="1200" cap="none" normalizeH="0" baseline="30000" dirty="0" smtClean="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April 19 meeting </a:t>
                      </a:r>
                      <a:r>
                        <a:rPr kumimoji="0" lang="en-GB"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 </a:t>
                      </a:r>
                      <a:endPar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multiple demands (e.g. BAU defects, AML/ASP etc) and all requirements are able to be met</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Environments– There is a risk that multiple projects are running in parallel  within the same environment track (EUC, June 19, Minor Release 4), no impacts identified from analysis but continuous monitoring is happening between the project teams.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1050" b="0"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Project delivery costs are tracking to approved budgets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7"/>
                  </a:ext>
                </a:extLst>
              </a:tr>
              <a:tr h="28422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multiple demands (e.g. BAU defects, Future Releases etc) is ongoing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8"/>
                  </a:ext>
                </a:extLst>
              </a:tr>
            </a:tbl>
          </a:graphicData>
        </a:graphic>
      </p:graphicFrame>
      <p:sp>
        <p:nvSpPr>
          <p:cNvPr id="8" name="Oval 7">
            <a:extLst>
              <a:ext uri="{FF2B5EF4-FFF2-40B4-BE49-F238E27FC236}">
                <a16:creationId xmlns="" xmlns:a16="http://schemas.microsoft.com/office/drawing/2014/main" id="{0932F9EA-D945-459F-8F00-091B3CFCAABE}"/>
              </a:ext>
            </a:extLst>
          </p:cNvPr>
          <p:cNvSpPr/>
          <p:nvPr/>
        </p:nvSpPr>
        <p:spPr>
          <a:xfrm>
            <a:off x="7803884" y="1817266"/>
            <a:ext cx="218894" cy="22166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9" name="Oval 8">
            <a:extLst>
              <a:ext uri="{FF2B5EF4-FFF2-40B4-BE49-F238E27FC236}">
                <a16:creationId xmlns="" xmlns:a16="http://schemas.microsoft.com/office/drawing/2014/main" id="{1CD340F4-EC05-45B9-AB26-20BECCEF8858}"/>
              </a:ext>
            </a:extLst>
          </p:cNvPr>
          <p:cNvSpPr/>
          <p:nvPr/>
        </p:nvSpPr>
        <p:spPr>
          <a:xfrm>
            <a:off x="6088325" y="1156943"/>
            <a:ext cx="211059" cy="19799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Oval 10">
            <a:extLst>
              <a:ext uri="{FF2B5EF4-FFF2-40B4-BE49-F238E27FC236}">
                <a16:creationId xmlns="" xmlns:a16="http://schemas.microsoft.com/office/drawing/2014/main" id="{A0F57896-72F6-46F0-8DCF-1B43A706D61C}"/>
              </a:ext>
            </a:extLst>
          </p:cNvPr>
          <p:cNvSpPr/>
          <p:nvPr/>
        </p:nvSpPr>
        <p:spPr>
          <a:xfrm>
            <a:off x="5977181"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2" name="Oval 11">
            <a:extLst>
              <a:ext uri="{FF2B5EF4-FFF2-40B4-BE49-F238E27FC236}">
                <a16:creationId xmlns="" xmlns:a16="http://schemas.microsoft.com/office/drawing/2014/main" id="{07D341B2-AF9B-4E48-A146-835712CA3A8C}"/>
              </a:ext>
            </a:extLst>
          </p:cNvPr>
          <p:cNvSpPr/>
          <p:nvPr/>
        </p:nvSpPr>
        <p:spPr>
          <a:xfrm>
            <a:off x="4158243"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3" name="Oval 12">
            <a:extLst>
              <a:ext uri="{FF2B5EF4-FFF2-40B4-BE49-F238E27FC236}">
                <a16:creationId xmlns="" xmlns:a16="http://schemas.microsoft.com/office/drawing/2014/main" id="{B354495D-E22F-4490-B63B-9C96EEB69125}"/>
              </a:ext>
            </a:extLst>
          </p:cNvPr>
          <p:cNvSpPr/>
          <p:nvPr/>
        </p:nvSpPr>
        <p:spPr>
          <a:xfrm>
            <a:off x="2243612"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35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1E92D8-FEBE-4DDD-AD8B-03957BD623C8}"/>
              </a:ext>
            </a:extLst>
          </p:cNvPr>
          <p:cNvSpPr>
            <a:spLocks noGrp="1"/>
          </p:cNvSpPr>
          <p:nvPr>
            <p:ph type="title"/>
          </p:nvPr>
        </p:nvSpPr>
        <p:spPr/>
        <p:txBody>
          <a:bodyPr/>
          <a:lstStyle/>
          <a:p>
            <a:r>
              <a:rPr lang="en-GB" dirty="0"/>
              <a:t>XRN4732 - June 19 Release Timelines</a:t>
            </a:r>
          </a:p>
        </p:txBody>
      </p:sp>
      <p:sp>
        <p:nvSpPr>
          <p:cNvPr id="5" name="TextBox 4">
            <a:extLst>
              <a:ext uri="{FF2B5EF4-FFF2-40B4-BE49-F238E27FC236}">
                <a16:creationId xmlns="" xmlns:a16="http://schemas.microsoft.com/office/drawing/2014/main" id="{DFA77669-B323-43A7-AA90-FFEE9856EC44}"/>
              </a:ext>
            </a:extLst>
          </p:cNvPr>
          <p:cNvSpPr txBox="1"/>
          <p:nvPr/>
        </p:nvSpPr>
        <p:spPr>
          <a:xfrm>
            <a:off x="53752" y="833198"/>
            <a:ext cx="9036496" cy="954107"/>
          </a:xfrm>
          <a:prstGeom prst="rect">
            <a:avLst/>
          </a:prstGeom>
          <a:noFill/>
        </p:spPr>
        <p:txBody>
          <a:bodyPr wrap="square" rtlCol="0">
            <a:spAutoFit/>
          </a:bodyPr>
          <a:lstStyle/>
          <a:p>
            <a:r>
              <a:rPr lang="en-GB" sz="1400" b="1" dirty="0">
                <a:solidFill>
                  <a:schemeClr val="tx2"/>
                </a:solidFill>
                <a:latin typeface="Arial" panose="020B0604020202020204" pitchFamily="34" charset="0"/>
                <a:cs typeface="Arial" panose="020B0604020202020204" pitchFamily="34" charset="0"/>
              </a:rPr>
              <a:t>Key Milestone Dates</a:t>
            </a:r>
            <a:r>
              <a:rPr lang="en-GB" sz="1400" b="1" dirty="0" smtClean="0">
                <a:solidFill>
                  <a:schemeClr val="tx2"/>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400" dirty="0" smtClean="0">
                <a:solidFill>
                  <a:schemeClr val="tx2"/>
                </a:solidFill>
                <a:latin typeface="Arial" panose="020B0604020202020204" pitchFamily="34" charset="0"/>
                <a:cs typeface="Arial" panose="020B0604020202020204" pitchFamily="34" charset="0"/>
              </a:rPr>
              <a:t>Build and UT has completed</a:t>
            </a:r>
          </a:p>
          <a:p>
            <a:pPr marL="285750" indent="-285750">
              <a:buFont typeface="Arial" panose="020B0604020202020204" pitchFamily="34" charset="0"/>
              <a:buChar char="•"/>
            </a:pPr>
            <a:r>
              <a:rPr lang="en-GB" sz="1400" dirty="0" smtClean="0">
                <a:solidFill>
                  <a:schemeClr val="tx2"/>
                </a:solidFill>
                <a:latin typeface="Arial" panose="020B0604020202020204" pitchFamily="34" charset="0"/>
                <a:cs typeface="Arial" panose="020B0604020202020204" pitchFamily="34" charset="0"/>
              </a:rPr>
              <a:t>ST+SIT has now completed</a:t>
            </a:r>
          </a:p>
          <a:p>
            <a:pPr marL="285750" indent="-285750">
              <a:buFont typeface="Arial" panose="020B0604020202020204" pitchFamily="34" charset="0"/>
              <a:buChar char="•"/>
            </a:pPr>
            <a:r>
              <a:rPr lang="en-GB" sz="1400" dirty="0" smtClean="0">
                <a:solidFill>
                  <a:schemeClr val="tx2"/>
                </a:solidFill>
                <a:latin typeface="Arial" panose="020B0604020202020204" pitchFamily="34" charset="0"/>
                <a:cs typeface="Arial" panose="020B0604020202020204" pitchFamily="34" charset="0"/>
              </a:rPr>
              <a:t>UAT has now commenced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859" y="1851670"/>
            <a:ext cx="8651843" cy="2407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492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June 19 </a:t>
            </a:r>
            <a:r>
              <a:rPr lang="en-GB" dirty="0" smtClean="0"/>
              <a:t>Release Summary</a:t>
            </a:r>
            <a:endParaRPr lang="en-GB" dirty="0"/>
          </a:p>
        </p:txBody>
      </p:sp>
      <p:sp>
        <p:nvSpPr>
          <p:cNvPr id="3" name="TextBox 2"/>
          <p:cNvSpPr txBox="1"/>
          <p:nvPr/>
        </p:nvSpPr>
        <p:spPr>
          <a:xfrm>
            <a:off x="395536" y="1203598"/>
            <a:ext cx="8496944" cy="3139321"/>
          </a:xfrm>
          <a:prstGeom prst="rect">
            <a:avLst/>
          </a:prstGeom>
          <a:noFill/>
        </p:spPr>
        <p:txBody>
          <a:bodyPr wrap="square" rtlCol="0">
            <a:spAutoFit/>
          </a:bodyPr>
          <a:lstStyle/>
          <a:p>
            <a:pPr marL="285750" indent="-285750">
              <a:buFont typeface="Arial" panose="020B0604020202020204" pitchFamily="34" charset="0"/>
              <a:buChar char="•"/>
            </a:pPr>
            <a:r>
              <a:rPr lang="en-GB" dirty="0"/>
              <a:t>June 19 Release consists of 3 </a:t>
            </a:r>
            <a:r>
              <a:rPr lang="en-GB" dirty="0" smtClean="0"/>
              <a:t>changes:</a:t>
            </a:r>
          </a:p>
          <a:p>
            <a:pPr marL="285750" indent="-285750">
              <a:buFont typeface="Arial" panose="020B0604020202020204" pitchFamily="34" charset="0"/>
              <a:buChar char="•"/>
            </a:pPr>
            <a:endParaRPr lang="en-GB" dirty="0"/>
          </a:p>
          <a:p>
            <a:pPr marL="742950" lvl="1" indent="-285750">
              <a:buFont typeface="Arial" panose="020B0604020202020204" pitchFamily="34" charset="0"/>
              <a:buChar char="•"/>
            </a:pPr>
            <a:r>
              <a:rPr lang="en-GB" dirty="0"/>
              <a:t>XRN4670 - </a:t>
            </a:r>
            <a:r>
              <a:rPr lang="en-US" dirty="0"/>
              <a:t>Reject a replacement read, where the read provided is identical to that already held in UK Link for the same read date </a:t>
            </a:r>
            <a:endParaRPr lang="en-GB" dirty="0"/>
          </a:p>
          <a:p>
            <a:pPr marL="742950" lvl="1" indent="-285750">
              <a:buFont typeface="Arial" panose="020B0604020202020204" pitchFamily="34" charset="0"/>
              <a:buChar char="•"/>
            </a:pPr>
            <a:r>
              <a:rPr lang="en-GB" dirty="0"/>
              <a:t>XRN4687 - PSR updates for large domestic sites </a:t>
            </a:r>
          </a:p>
          <a:p>
            <a:pPr marL="742950" lvl="1" indent="-285750">
              <a:buFont typeface="Arial" panose="020B0604020202020204" pitchFamily="34" charset="0"/>
              <a:buChar char="•"/>
            </a:pPr>
            <a:r>
              <a:rPr lang="en-GB" dirty="0"/>
              <a:t>XRN4676 - </a:t>
            </a:r>
            <a:r>
              <a:rPr lang="en-US" dirty="0"/>
              <a:t>Reconciliation issues with reads recorded between D-1 to D-5 </a:t>
            </a:r>
            <a:endParaRPr lang="en-US" dirty="0" smtClean="0"/>
          </a:p>
          <a:p>
            <a:pPr lvl="1"/>
            <a:endParaRPr lang="en-GB" dirty="0"/>
          </a:p>
          <a:p>
            <a:pPr marL="285750" indent="-285750">
              <a:buFont typeface="Arial" panose="020B0604020202020204" pitchFamily="34" charset="0"/>
              <a:buChar char="•"/>
            </a:pPr>
            <a:r>
              <a:rPr lang="en-GB" dirty="0"/>
              <a:t>The agreed implementation date is the 28</a:t>
            </a:r>
            <a:r>
              <a:rPr lang="en-GB" baseline="30000" dirty="0"/>
              <a:t>th</a:t>
            </a:r>
            <a:r>
              <a:rPr lang="en-GB" dirty="0"/>
              <a:t> June completing and going live with the changes on the 29</a:t>
            </a:r>
            <a:r>
              <a:rPr lang="en-GB" baseline="30000" dirty="0"/>
              <a:t>th</a:t>
            </a:r>
            <a:r>
              <a:rPr lang="en-GB" dirty="0"/>
              <a:t> June </a:t>
            </a:r>
            <a:r>
              <a:rPr lang="en-GB" dirty="0" smtClean="0"/>
              <a:t>09:00</a:t>
            </a:r>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44178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 Level Implementation Timeline</a:t>
            </a:r>
          </a:p>
        </p:txBody>
      </p:sp>
      <p:sp>
        <p:nvSpPr>
          <p:cNvPr id="3" name="TextBox 2"/>
          <p:cNvSpPr txBox="1"/>
          <p:nvPr/>
        </p:nvSpPr>
        <p:spPr>
          <a:xfrm>
            <a:off x="395536" y="915566"/>
            <a:ext cx="8280920" cy="1477328"/>
          </a:xfrm>
          <a:prstGeom prst="rect">
            <a:avLst/>
          </a:prstGeom>
          <a:noFill/>
        </p:spPr>
        <p:txBody>
          <a:bodyPr wrap="square" rtlCol="0">
            <a:spAutoFit/>
          </a:bodyPr>
          <a:lstStyle/>
          <a:p>
            <a:pPr marL="285750" indent="-285750">
              <a:buFont typeface="Arial" panose="020B0604020202020204" pitchFamily="34" charset="0"/>
              <a:buChar char="•"/>
            </a:pPr>
            <a:r>
              <a:rPr lang="en-GB" dirty="0"/>
              <a:t>The implementation for the 3 changes consists of code transports only across our PO, AMT and ISU systems.</a:t>
            </a:r>
          </a:p>
          <a:p>
            <a:pPr marL="285750" indent="-285750">
              <a:buFont typeface="Arial" panose="020B0604020202020204" pitchFamily="34" charset="0"/>
              <a:buChar char="•"/>
            </a:pPr>
            <a:r>
              <a:rPr lang="en-GB" dirty="0"/>
              <a:t>We will need to close our EFT channels in order to implement the AMT changes as part of XRN4687</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11" y="2067694"/>
            <a:ext cx="8740775" cy="286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41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File </a:t>
            </a:r>
            <a:r>
              <a:rPr lang="en-GB" dirty="0" smtClean="0"/>
              <a:t>Format </a:t>
            </a:r>
            <a:r>
              <a:rPr lang="en-GB" dirty="0"/>
              <a:t>Transition plan</a:t>
            </a:r>
          </a:p>
        </p:txBody>
      </p:sp>
      <p:graphicFrame>
        <p:nvGraphicFramePr>
          <p:cNvPr id="3" name="Content Placeholder 3"/>
          <p:cNvGraphicFramePr>
            <a:graphicFrameLocks/>
          </p:cNvGraphicFramePr>
          <p:nvPr>
            <p:extLst>
              <p:ext uri="{D42A27DB-BD31-4B8C-83A1-F6EECF244321}">
                <p14:modId xmlns:p14="http://schemas.microsoft.com/office/powerpoint/2010/main" val="244261808"/>
              </p:ext>
            </p:extLst>
          </p:nvPr>
        </p:nvGraphicFramePr>
        <p:xfrm>
          <a:off x="218576" y="3291830"/>
          <a:ext cx="8778856" cy="1612591"/>
        </p:xfrm>
        <a:graphic>
          <a:graphicData uri="http://schemas.openxmlformats.org/drawingml/2006/table">
            <a:tbl>
              <a:tblPr firstRow="1" bandRow="1">
                <a:tableStyleId>{5C22544A-7EE6-4342-B048-85BDC9FD1C3A}</a:tableStyleId>
              </a:tblPr>
              <a:tblGrid>
                <a:gridCol w="753024"/>
                <a:gridCol w="1617120"/>
                <a:gridCol w="2055288"/>
                <a:gridCol w="1761136"/>
                <a:gridCol w="2592288"/>
              </a:tblGrid>
              <a:tr h="543085">
                <a:tc>
                  <a:txBody>
                    <a:bodyPr/>
                    <a:lstStyle/>
                    <a:p>
                      <a:pPr algn="ctr"/>
                      <a:r>
                        <a:rPr lang="en-GB" sz="1050" dirty="0" smtClean="0"/>
                        <a:t>Change</a:t>
                      </a:r>
                      <a:r>
                        <a:rPr lang="en-GB" sz="1050" baseline="0" dirty="0" smtClean="0"/>
                        <a:t> ID </a:t>
                      </a:r>
                      <a:endParaRPr lang="en-GB" sz="1050" dirty="0"/>
                    </a:p>
                  </a:txBody>
                  <a:tcPr/>
                </a:tc>
                <a:tc>
                  <a:txBody>
                    <a:bodyPr/>
                    <a:lstStyle/>
                    <a:p>
                      <a:pPr algn="ctr"/>
                      <a:r>
                        <a:rPr lang="en-GB" sz="1050" dirty="0" smtClean="0"/>
                        <a:t>Last</a:t>
                      </a:r>
                      <a:r>
                        <a:rPr lang="en-GB" sz="1050" baseline="0" dirty="0" smtClean="0"/>
                        <a:t> inbound  in Old File Format (Time = File Processing)</a:t>
                      </a:r>
                      <a:endParaRPr lang="en-GB" sz="1050" dirty="0"/>
                    </a:p>
                  </a:txBody>
                  <a:tcPr/>
                </a:tc>
                <a:tc>
                  <a:txBody>
                    <a:bodyPr/>
                    <a:lstStyle/>
                    <a:p>
                      <a:pPr algn="ctr"/>
                      <a:r>
                        <a:rPr lang="en-GB" sz="1050" dirty="0" smtClean="0"/>
                        <a:t>Last Outbound in Old File Format</a:t>
                      </a:r>
                      <a:r>
                        <a:rPr lang="en-GB" sz="105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50" baseline="0" dirty="0" smtClean="0"/>
                        <a:t>(Time = File Processing)</a:t>
                      </a:r>
                      <a:endParaRPr lang="en-GB" sz="105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dirty="0" smtClean="0"/>
                        <a:t>First</a:t>
                      </a:r>
                      <a:r>
                        <a:rPr lang="en-GB" sz="1050" baseline="0" dirty="0" smtClean="0"/>
                        <a:t> </a:t>
                      </a:r>
                      <a:r>
                        <a:rPr lang="en-GB" sz="1050" dirty="0" smtClean="0"/>
                        <a:t>Inbound in </a:t>
                      </a:r>
                      <a:r>
                        <a:rPr lang="en-GB" sz="1050" b="1" kern="1200" dirty="0" smtClean="0">
                          <a:solidFill>
                            <a:schemeClr val="lt1"/>
                          </a:solidFill>
                          <a:latin typeface="+mn-lt"/>
                          <a:ea typeface="+mn-ea"/>
                          <a:cs typeface="+mn-cs"/>
                        </a:rPr>
                        <a:t>New</a:t>
                      </a:r>
                      <a:r>
                        <a:rPr lang="en-GB" sz="1050" baseline="0" dirty="0" smtClean="0"/>
                        <a:t> File</a:t>
                      </a:r>
                      <a:r>
                        <a:rPr lang="en-GB" sz="1050" dirty="0" smtClean="0"/>
                        <a:t> Format</a:t>
                      </a:r>
                      <a:r>
                        <a:rPr lang="en-GB" sz="1050"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50" baseline="0" dirty="0" smtClean="0"/>
                        <a:t> (Time = File Processing)</a:t>
                      </a:r>
                      <a:endParaRPr lang="en-GB" sz="1050" dirty="0" smtClean="0"/>
                    </a:p>
                  </a:txBody>
                  <a:tcPr/>
                </a:tc>
                <a:tc>
                  <a:txBody>
                    <a:bodyPr/>
                    <a:lstStyle/>
                    <a:p>
                      <a:pPr algn="ctr"/>
                      <a:r>
                        <a:rPr lang="en-GB" sz="1050" b="1" kern="1200" dirty="0" smtClean="0">
                          <a:solidFill>
                            <a:schemeClr val="lt1"/>
                          </a:solidFill>
                          <a:latin typeface="+mn-lt"/>
                          <a:ea typeface="+mn-ea"/>
                          <a:cs typeface="+mn-cs"/>
                        </a:rPr>
                        <a:t>First outbound processed in New File format</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50" baseline="0" dirty="0" smtClean="0"/>
                        <a:t>(Time = File Processing)</a:t>
                      </a:r>
                      <a:endParaRPr lang="en-GB" sz="1050" dirty="0" smtClean="0"/>
                    </a:p>
                  </a:txBody>
                  <a:tcPr/>
                </a:tc>
              </a:tr>
              <a:tr h="1041091">
                <a:tc>
                  <a:txBody>
                    <a:bodyPr/>
                    <a:lstStyle/>
                    <a:p>
                      <a:pPr marL="0" algn="ctr" defTabSz="914400" rtl="0" eaLnBrk="1" latinLnBrk="0" hangingPunct="1"/>
                      <a:r>
                        <a:rPr lang="en-GB" sz="1200" kern="1200" dirty="0" smtClean="0">
                          <a:solidFill>
                            <a:schemeClr val="dk1"/>
                          </a:solidFill>
                          <a:latin typeface="+mn-lt"/>
                          <a:ea typeface="+mn-ea"/>
                          <a:cs typeface="+mn-cs"/>
                        </a:rPr>
                        <a:t>XRN4687</a:t>
                      </a:r>
                      <a:endParaRPr lang="en-GB" sz="12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dk1"/>
                          </a:solidFill>
                          <a:latin typeface="+mn-lt"/>
                          <a:ea typeface="+mn-ea"/>
                          <a:cs typeface="+mn-cs"/>
                        </a:rPr>
                        <a:t>28/06/2019</a:t>
                      </a:r>
                      <a:endParaRPr lang="en-GB" sz="1200" b="1" kern="1200" dirty="0" smtClean="0">
                        <a:solidFill>
                          <a:schemeClr val="dk1"/>
                        </a:solidFill>
                        <a:latin typeface="+mn-lt"/>
                        <a:ea typeface="+mn-ea"/>
                        <a:cs typeface="+mn-cs"/>
                      </a:endParaRPr>
                    </a:p>
                    <a:p>
                      <a:pPr marL="0" algn="ctr" defTabSz="914400" rtl="0" eaLnBrk="1" latinLnBrk="0" hangingPunct="1"/>
                      <a:r>
                        <a:rPr lang="en-GB" sz="1200" kern="1200" dirty="0" smtClean="0">
                          <a:solidFill>
                            <a:schemeClr val="dk1"/>
                          </a:solidFill>
                          <a:latin typeface="+mn-lt"/>
                          <a:ea typeface="+mn-ea"/>
                          <a:cs typeface="+mn-cs"/>
                        </a:rPr>
                        <a:t>CNC –</a:t>
                      </a:r>
                      <a:r>
                        <a:rPr lang="en-GB" sz="1200" kern="1200" baseline="0" dirty="0" smtClean="0">
                          <a:solidFill>
                            <a:schemeClr val="dk1"/>
                          </a:solidFill>
                          <a:latin typeface="+mn-lt"/>
                          <a:ea typeface="+mn-ea"/>
                          <a:cs typeface="+mn-cs"/>
                        </a:rPr>
                        <a:t> 23</a:t>
                      </a:r>
                      <a:r>
                        <a:rPr lang="en-GB" sz="1200" kern="1200" dirty="0" smtClean="0">
                          <a:solidFill>
                            <a:schemeClr val="dk1"/>
                          </a:solidFill>
                          <a:latin typeface="+mn-lt"/>
                          <a:ea typeface="+mn-ea"/>
                          <a:cs typeface="+mn-cs"/>
                        </a:rPr>
                        <a:t>:00:00</a:t>
                      </a:r>
                      <a:endParaRPr lang="en-GB" sz="1200" kern="1200" baseline="0" dirty="0" smtClean="0">
                        <a:solidFill>
                          <a:schemeClr val="dk1"/>
                        </a:solidFill>
                        <a:latin typeface="+mn-lt"/>
                        <a:ea typeface="+mn-ea"/>
                        <a:cs typeface="+mn-cs"/>
                      </a:endParaRPr>
                    </a:p>
                    <a:p>
                      <a:pPr marL="0" algn="ctr" defTabSz="914400" rtl="0" eaLnBrk="1" latinLnBrk="0" hangingPunct="1"/>
                      <a:r>
                        <a:rPr lang="en-GB" sz="1200" kern="1200" dirty="0" smtClean="0">
                          <a:solidFill>
                            <a:schemeClr val="dk1"/>
                          </a:solidFill>
                          <a:latin typeface="+mn-lt"/>
                          <a:ea typeface="+mn-ea"/>
                          <a:cs typeface="+mn-cs"/>
                        </a:rPr>
                        <a:t>CNF –</a:t>
                      </a:r>
                      <a:r>
                        <a:rPr lang="en-GB" sz="1200" kern="1200" baseline="0" dirty="0" smtClean="0">
                          <a:solidFill>
                            <a:schemeClr val="dk1"/>
                          </a:solidFill>
                          <a:latin typeface="+mn-lt"/>
                          <a:ea typeface="+mn-ea"/>
                          <a:cs typeface="+mn-cs"/>
                        </a:rPr>
                        <a:t> </a:t>
                      </a:r>
                      <a:r>
                        <a:rPr lang="en-GB" sz="1200" kern="1200" dirty="0" smtClean="0">
                          <a:solidFill>
                            <a:schemeClr val="dk1"/>
                          </a:solidFill>
                          <a:latin typeface="+mn-lt"/>
                          <a:ea typeface="+mn-ea"/>
                          <a:cs typeface="+mn-cs"/>
                        </a:rPr>
                        <a:t>23:00:00</a:t>
                      </a:r>
                      <a:endParaRPr lang="en-GB" sz="1200"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dk1"/>
                          </a:solidFill>
                          <a:latin typeface="+mn-lt"/>
                          <a:ea typeface="+mn-ea"/>
                          <a:cs typeface="+mn-cs"/>
                        </a:rPr>
                        <a:t>28/06/2019</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dk1"/>
                          </a:solidFill>
                          <a:latin typeface="+mn-lt"/>
                          <a:ea typeface="+mn-ea"/>
                          <a:cs typeface="+mn-cs"/>
                        </a:rPr>
                        <a:t>TRF – 08:00:00</a:t>
                      </a:r>
                      <a:endParaRPr lang="en-GB" sz="1200" kern="1200" dirty="0" smtClean="0">
                        <a:solidFill>
                          <a:schemeClr val="dk1"/>
                        </a:solidFill>
                        <a:latin typeface="+mn-lt"/>
                        <a:ea typeface="+mn-ea"/>
                        <a:cs typeface="+mn-cs"/>
                      </a:endParaRPr>
                    </a:p>
                    <a:p>
                      <a:pPr marL="0" algn="ctr" defTabSz="914400" rtl="0" eaLnBrk="1" latinLnBrk="0" hangingPunct="1"/>
                      <a:r>
                        <a:rPr lang="en-GB" sz="1200" kern="1200" dirty="0" smtClean="0">
                          <a:solidFill>
                            <a:schemeClr val="dk1"/>
                          </a:solidFill>
                          <a:latin typeface="+mn-lt"/>
                          <a:ea typeface="+mn-ea"/>
                          <a:cs typeface="+mn-cs"/>
                        </a:rPr>
                        <a:t>CNR and CFR</a:t>
                      </a:r>
                      <a:r>
                        <a:rPr lang="en-GB" sz="1200" kern="1200" baseline="0" dirty="0" smtClean="0">
                          <a:solidFill>
                            <a:schemeClr val="dk1"/>
                          </a:solidFill>
                          <a:latin typeface="+mn-lt"/>
                          <a:ea typeface="+mn-ea"/>
                          <a:cs typeface="+mn-cs"/>
                        </a:rPr>
                        <a:t> will be processed after CNC and CNF execution at 23:00:00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dk1"/>
                          </a:solidFill>
                          <a:latin typeface="+mn-lt"/>
                          <a:ea typeface="+mn-ea"/>
                          <a:cs typeface="+mn-cs"/>
                        </a:rPr>
                        <a:t>29/06/2019</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dk1"/>
                          </a:solidFill>
                          <a:latin typeface="+mn-lt"/>
                          <a:ea typeface="+mn-ea"/>
                          <a:cs typeface="+mn-cs"/>
                        </a:rPr>
                        <a:t>CNF – 11:00:00</a:t>
                      </a:r>
                      <a:endParaRPr lang="en-GB" sz="1200" b="1" kern="1200" baseline="0" dirty="0" smtClean="0">
                        <a:solidFill>
                          <a:schemeClr val="dk1"/>
                        </a:solidFill>
                        <a:latin typeface="+mn-lt"/>
                        <a:ea typeface="+mn-ea"/>
                        <a:cs typeface="+mn-cs"/>
                      </a:endParaRPr>
                    </a:p>
                    <a:p>
                      <a:pPr marL="0" algn="ctr" defTabSz="914400" rtl="0" eaLnBrk="1" latinLnBrk="0" hangingPunct="1"/>
                      <a:r>
                        <a:rPr lang="en-GB" sz="1200" kern="1200" dirty="0" smtClean="0">
                          <a:solidFill>
                            <a:schemeClr val="dk1"/>
                          </a:solidFill>
                          <a:latin typeface="+mn-lt"/>
                          <a:ea typeface="+mn-ea"/>
                          <a:cs typeface="+mn-cs"/>
                        </a:rPr>
                        <a:t>CNC – 18:00:00</a:t>
                      </a:r>
                      <a:endParaRPr lang="en-GB" sz="1200" kern="1200" baseline="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dk1"/>
                        </a:solidFill>
                        <a:latin typeface="+mn-lt"/>
                        <a:ea typeface="+mn-ea"/>
                        <a:cs typeface="+mn-cs"/>
                      </a:endParaRPr>
                    </a:p>
                  </a:txBody>
                  <a:tcPr/>
                </a:tc>
                <a:tc>
                  <a:txBody>
                    <a:bodyPr/>
                    <a:lstStyle/>
                    <a:p>
                      <a:pPr marL="0" algn="ctr" defTabSz="914400" rtl="0" eaLnBrk="1" latinLnBrk="0" hangingPunct="1"/>
                      <a:r>
                        <a:rPr lang="en-GB" sz="1200" b="1" kern="1200" dirty="0" smtClean="0">
                          <a:solidFill>
                            <a:schemeClr val="dk1"/>
                          </a:solidFill>
                          <a:latin typeface="+mn-lt"/>
                          <a:ea typeface="+mn-ea"/>
                          <a:cs typeface="+mn-cs"/>
                        </a:rPr>
                        <a:t>29/06/2019</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dk1"/>
                          </a:solidFill>
                          <a:latin typeface="+mn-lt"/>
                          <a:ea typeface="+mn-ea"/>
                          <a:cs typeface="+mn-cs"/>
                        </a:rPr>
                        <a:t>TRF - 09:00:00</a:t>
                      </a:r>
                      <a:endParaRPr lang="en-GB" sz="1200" b="1" kern="1200" dirty="0" smtClean="0">
                        <a:solidFill>
                          <a:schemeClr val="dk1"/>
                        </a:solidFill>
                        <a:latin typeface="+mn-lt"/>
                        <a:ea typeface="+mn-ea"/>
                        <a:cs typeface="+mn-cs"/>
                      </a:endParaRPr>
                    </a:p>
                    <a:p>
                      <a:pPr marL="0" algn="ctr" defTabSz="914400" rtl="0" eaLnBrk="1" latinLnBrk="0" hangingPunct="1"/>
                      <a:r>
                        <a:rPr lang="en-GB" sz="1200" kern="1200" dirty="0" smtClean="0">
                          <a:solidFill>
                            <a:schemeClr val="dk1"/>
                          </a:solidFill>
                          <a:latin typeface="+mn-lt"/>
                          <a:ea typeface="+mn-ea"/>
                          <a:cs typeface="+mn-cs"/>
                        </a:rPr>
                        <a:t>CFR – 12:15:00</a:t>
                      </a:r>
                    </a:p>
                    <a:p>
                      <a:pPr marL="0" algn="ctr" defTabSz="914400" rtl="0" eaLnBrk="1" latinLnBrk="0" hangingPunct="1"/>
                      <a:r>
                        <a:rPr lang="en-GB" sz="1200" kern="1200" dirty="0" smtClean="0">
                          <a:solidFill>
                            <a:schemeClr val="dk1"/>
                          </a:solidFill>
                          <a:latin typeface="+mn-lt"/>
                          <a:ea typeface="+mn-ea"/>
                          <a:cs typeface="+mn-cs"/>
                        </a:rPr>
                        <a:t>CNR –</a:t>
                      </a:r>
                      <a:r>
                        <a:rPr lang="en-GB" sz="1200" kern="1200" baseline="0" dirty="0" smtClean="0">
                          <a:solidFill>
                            <a:schemeClr val="dk1"/>
                          </a:solidFill>
                          <a:latin typeface="+mn-lt"/>
                          <a:ea typeface="+mn-ea"/>
                          <a:cs typeface="+mn-cs"/>
                        </a:rPr>
                        <a:t> 18:00:00</a:t>
                      </a:r>
                    </a:p>
                  </a:txBody>
                  <a:tcPr/>
                </a:tc>
              </a:tr>
            </a:tbl>
          </a:graphicData>
        </a:graphic>
      </p:graphicFrame>
      <p:sp>
        <p:nvSpPr>
          <p:cNvPr id="4" name="TextBox 3"/>
          <p:cNvSpPr txBox="1"/>
          <p:nvPr/>
        </p:nvSpPr>
        <p:spPr>
          <a:xfrm>
            <a:off x="323528" y="699542"/>
            <a:ext cx="8568952" cy="2831544"/>
          </a:xfrm>
          <a:prstGeom prst="rect">
            <a:avLst/>
          </a:prstGeom>
          <a:noFill/>
        </p:spPr>
        <p:txBody>
          <a:bodyPr wrap="square" rtlCol="0">
            <a:spAutoFit/>
          </a:bodyPr>
          <a:lstStyle/>
          <a:p>
            <a:pPr marL="285750" indent="-285750">
              <a:buFont typeface="Arial" panose="020B0604020202020204" pitchFamily="34" charset="0"/>
              <a:buChar char="•"/>
            </a:pPr>
            <a:r>
              <a:rPr lang="en-GB" sz="1400" dirty="0"/>
              <a:t>To incorporate the changes in the file formats the EFT channels will need to be closed in order to implement the validation changes in AMT </a:t>
            </a:r>
          </a:p>
          <a:p>
            <a:pPr marL="742950" lvl="1" indent="-285750">
              <a:buFont typeface="Arial" panose="020B0604020202020204" pitchFamily="34" charset="0"/>
              <a:buChar char="•"/>
            </a:pPr>
            <a:r>
              <a:rPr lang="en-GB" sz="1200" dirty="0"/>
              <a:t>CNF/CFR – Conditionality changes</a:t>
            </a:r>
          </a:p>
          <a:p>
            <a:pPr marL="742950" lvl="1" indent="-285750">
              <a:buFont typeface="Arial" panose="020B0604020202020204" pitchFamily="34" charset="0"/>
              <a:buChar char="•"/>
            </a:pPr>
            <a:r>
              <a:rPr lang="en-GB" sz="1200" dirty="0"/>
              <a:t>TRF – Occurrence changes</a:t>
            </a:r>
          </a:p>
          <a:p>
            <a:pPr marL="742950" lvl="1" indent="-285750">
              <a:buFont typeface="Arial" panose="020B0604020202020204" pitchFamily="34" charset="0"/>
              <a:buChar char="•"/>
            </a:pPr>
            <a:r>
              <a:rPr lang="en-GB" sz="1200" dirty="0"/>
              <a:t>CNC – no file change but rejection code changes</a:t>
            </a:r>
          </a:p>
          <a:p>
            <a:pPr marL="285750" indent="-285750">
              <a:buFont typeface="Arial" panose="020B0604020202020204" pitchFamily="34" charset="0"/>
              <a:buChar char="•"/>
            </a:pPr>
            <a:r>
              <a:rPr lang="en-GB" sz="1400" dirty="0"/>
              <a:t>We will follow the standard processing times of the files below and ensure that they are all processed before we close the </a:t>
            </a:r>
            <a:r>
              <a:rPr lang="en-GB" sz="1400" dirty="0" smtClean="0"/>
              <a:t>channels</a:t>
            </a:r>
            <a:endParaRPr lang="en-GB" sz="1400" dirty="0"/>
          </a:p>
          <a:p>
            <a:pPr marL="285750" indent="-285750">
              <a:buFont typeface="Arial" panose="020B0604020202020204" pitchFamily="34" charset="0"/>
              <a:buChar char="•"/>
            </a:pPr>
            <a:r>
              <a:rPr lang="en-GB" sz="1400" dirty="0" smtClean="0"/>
              <a:t>The new CNF file format will be </a:t>
            </a:r>
            <a:r>
              <a:rPr lang="en-GB" sz="1400" dirty="0"/>
              <a:t>effective for files received after </a:t>
            </a:r>
            <a:r>
              <a:rPr lang="en-GB" sz="1400" dirty="0" smtClean="0"/>
              <a:t>23:00:01 on the 28/06/19. The change in rejections for the CNC file will be applicable to any files received after this point</a:t>
            </a:r>
          </a:p>
          <a:p>
            <a:pPr marL="285750" indent="-285750">
              <a:buFont typeface="Arial" panose="020B0604020202020204" pitchFamily="34" charset="0"/>
              <a:buChar char="•"/>
            </a:pPr>
            <a:r>
              <a:rPr lang="en-GB" sz="1400" dirty="0" smtClean="0"/>
              <a:t>All old file formats are expected to be received by 22:59:59</a:t>
            </a:r>
          </a:p>
          <a:p>
            <a:pPr marL="285750" indent="-285750">
              <a:buFont typeface="Arial" panose="020B0604020202020204" pitchFamily="34" charset="0"/>
              <a:buChar char="•"/>
            </a:pPr>
            <a:r>
              <a:rPr lang="en-GB" sz="1400" dirty="0" smtClean="0"/>
              <a:t>Monitoring of all inbound files and confirmation of all response outbound files will be completed between 23:00:01 and 23:59:59 prior to closing the channels</a:t>
            </a:r>
            <a:endParaRPr lang="en-GB" sz="1400" dirty="0"/>
          </a:p>
          <a:p>
            <a:endParaRPr lang="en-GB" sz="1600" dirty="0"/>
          </a:p>
        </p:txBody>
      </p:sp>
    </p:spTree>
    <p:extLst>
      <p:ext uri="{BB962C8B-B14F-4D97-AF65-F5344CB8AC3E}">
        <p14:creationId xmlns:p14="http://schemas.microsoft.com/office/powerpoint/2010/main" val="232879895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5751AB75BFD6489D93AB7F8ACEE4FB" ma:contentTypeVersion="16" ma:contentTypeDescription="Create a new document." ma:contentTypeScope="" ma:versionID="8f7fd8872af769da521591ed63af3b5b">
  <xsd:schema xmlns:xsd="http://www.w3.org/2001/XMLSchema" xmlns:xs="http://www.w3.org/2001/XMLSchema" xmlns:p="http://schemas.microsoft.com/office/2006/metadata/properties" xmlns:ns2="8871376f-3854-41b1-bd27-ce5106d9d0be" xmlns:ns3="6c273cd4-7c48-415f-af0d-fdfb7267ac29" xmlns:ns4="0d20517e-c94b-4d3a-a85b-3343159636f8" targetNamespace="http://schemas.microsoft.com/office/2006/metadata/properties" ma:root="true" ma:fieldsID="3d7999c9a6bacdd488c57556af6e0ba8" ns2:_="" ns3:_="" ns4:_="">
    <xsd:import namespace="8871376f-3854-41b1-bd27-ce5106d9d0be"/>
    <xsd:import namespace="6c273cd4-7c48-415f-af0d-fdfb7267ac29"/>
    <xsd:import namespace="0d20517e-c94b-4d3a-a85b-3343159636f8"/>
    <xsd:element name="properties">
      <xsd:complexType>
        <xsd:sequence>
          <xsd:element name="documentManagement">
            <xsd:complexType>
              <xsd:all>
                <xsd:element ref="ns2:Stage_x0020_Gate" minOccurs="0"/>
                <xsd:element ref="ns2:Owner" minOccurs="0"/>
                <xsd:element ref="ns2:Author0" minOccurs="0"/>
                <xsd:element ref="ns2:Document_x0020_Status" minOccurs="0"/>
                <xsd:element ref="ns3:TaxKeywordTaxHTField" minOccurs="0"/>
                <xsd:element ref="ns3:TaxCatchAll" minOccurs="0"/>
                <xsd:element ref="ns3:SharedWithUsers" minOccurs="0"/>
                <xsd:element ref="ns3:SharedWithDetails" minOccurs="0"/>
                <xsd:element ref="ns3:LastSharedByTime" minOccurs="0"/>
                <xsd:element ref="ns3:LastSharedByUser" minOccurs="0"/>
                <xsd:element ref="ns4:MediaServiceMetadata" minOccurs="0"/>
                <xsd:element ref="ns4:MediaServiceFastMetadata" minOccurs="0"/>
                <xsd:element ref="ns4:_x0063_gn1"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1376f-3854-41b1-bd27-ce5106d9d0be" elementFormDefault="qualified">
    <xsd:import namespace="http://schemas.microsoft.com/office/2006/documentManagement/types"/>
    <xsd:import namespace="http://schemas.microsoft.com/office/infopath/2007/PartnerControls"/>
    <xsd:element name="Stage_x0020_Gate" ma:index="8" nillable="true" ma:displayName="Stage Gate" ma:format="Dropdown" ma:internalName="Stage_x0020_Gate">
      <xsd:simpleType>
        <xsd:restriction base="dms:Choice">
          <xsd:enumeration value="Idea"/>
          <xsd:enumeration value="Pre Start Up Analysis"/>
          <xsd:enumeration value="Start Up"/>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nillable="true"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f50b813d-071d-4b4a-9f0c-e4ed4a9e6a6c}" ma:internalName="TaxCatchAll" ma:showField="CatchAllData" ma:web="6c273cd4-7c48-415f-af0d-fdfb7267ac29">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20517e-c94b-4d3a-a85b-3343159636f8"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element name="_x0063_gn1" ma:index="21" nillable="true" ma:displayName="Person or Group" ma:list="UserInfo" ma:internalName="_x0063_gn1">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ge_x0020_Gate xmlns="8871376f-3854-41b1-bd27-ce5106d9d0be" xsi:nil="true"/>
    <Document_x0020_Status xmlns="8871376f-3854-41b1-bd27-ce5106d9d0be" xsi:nil="true"/>
    <TaxKeywordTaxHTField xmlns="6c273cd4-7c48-415f-af0d-fdfb7267ac29">
      <Terms xmlns="http://schemas.microsoft.com/office/infopath/2007/PartnerControls"/>
    </TaxKeywordTaxHTField>
    <Owner xmlns="8871376f-3854-41b1-bd27-ce5106d9d0be">
      <UserInfo>
        <DisplayName/>
        <AccountId xsi:nil="true"/>
        <AccountType/>
      </UserInfo>
    </Owner>
    <TaxCatchAll xmlns="6c273cd4-7c48-415f-af0d-fdfb7267ac29"/>
    <Author0 xmlns="8871376f-3854-41b1-bd27-ce5106d9d0be">
      <UserInfo>
        <DisplayName/>
        <AccountId xsi:nil="true"/>
        <AccountType/>
      </UserInfo>
    </Author0>
    <_x0063_gn1 xmlns="0d20517e-c94b-4d3a-a85b-3343159636f8">
      <UserInfo>
        <DisplayName/>
        <AccountId xsi:nil="true"/>
        <AccountType/>
      </UserInfo>
    </_x0063_gn1>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94D982-5F37-436D-AEBA-639F568C3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1376f-3854-41b1-bd27-ce5106d9d0be"/>
    <ds:schemaRef ds:uri="6c273cd4-7c48-415f-af0d-fdfb7267ac29"/>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schemas.microsoft.com/office/2006/metadata/properties"/>
    <ds:schemaRef ds:uri="http://purl.org/dc/terms/"/>
    <ds:schemaRef ds:uri="http://www.w3.org/XML/1998/namespace"/>
    <ds:schemaRef ds:uri="8871376f-3854-41b1-bd27-ce5106d9d0be"/>
    <ds:schemaRef ds:uri="http://purl.org/dc/elements/1.1/"/>
    <ds:schemaRef ds:uri="http://purl.org/dc/dcmitype/"/>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6c273cd4-7c48-415f-af0d-fdfb7267ac29"/>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8492</TotalTime>
  <Words>585</Words>
  <Application>Microsoft Office PowerPoint</Application>
  <PresentationFormat>On-screen Show (16:9)</PresentationFormat>
  <Paragraphs>69</Paragraphs>
  <Slides>5</Slides>
  <Notes>0</Notes>
  <HiddenSlides>0</HiddenSlides>
  <MMClips>0</MMClips>
  <ScaleCrop>false</ScaleCrop>
  <HeadingPairs>
    <vt:vector size="4" baseType="variant">
      <vt:variant>
        <vt:lpstr>Theme</vt:lpstr>
      </vt:variant>
      <vt:variant>
        <vt:i4>6</vt:i4>
      </vt:variant>
      <vt:variant>
        <vt:lpstr>Slide Titles</vt:lpstr>
      </vt:variant>
      <vt:variant>
        <vt:i4>5</vt:i4>
      </vt:variant>
    </vt:vector>
  </HeadingPairs>
  <TitlesOfParts>
    <vt:vector size="11" baseType="lpstr">
      <vt:lpstr>Office Theme</vt:lpstr>
      <vt:lpstr>xoserve templates</vt:lpstr>
      <vt:lpstr>1_xoserve templates</vt:lpstr>
      <vt:lpstr>2_xoserve templates</vt:lpstr>
      <vt:lpstr>3_xoserve templates</vt:lpstr>
      <vt:lpstr>4_xoserve templates</vt:lpstr>
      <vt:lpstr>XRN4732 - June 19 Release -  Status Update</vt:lpstr>
      <vt:lpstr>XRN4732 - June 19 Release Timelines</vt:lpstr>
      <vt:lpstr>June 19 Release Summary</vt:lpstr>
      <vt:lpstr>High Level Implementation Timeline</vt:lpstr>
      <vt:lpstr>File Format Transition plan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334</cp:revision>
  <dcterms:created xsi:type="dcterms:W3CDTF">2018-09-02T17:12:15Z</dcterms:created>
  <dcterms:modified xsi:type="dcterms:W3CDTF">2019-04-30T12:46:02Z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1116266258</vt:i4>
  </property>
  <property fmtid="{D5CDD505-2E9C-101B-9397-08002B2CF9AE}" pid="3" name="_NewReviewCycle">
    <vt:lpwstr/>
  </property>
  <property fmtid="{D5CDD505-2E9C-101B-9397-08002B2CF9AE}" pid="4" name="_EmailSubject">
    <vt:lpwstr>RE:R&amp;N ChMC and DSG Slides</vt:lpwstr>
  </property>
  <property fmtid="{D5CDD505-2E9C-101B-9397-08002B2CF9AE}" pid="5" name="_AuthorEmail">
    <vt:lpwstr>Julie.Bretherton@xoserve.com</vt:lpwstr>
  </property>
  <property fmtid="{D5CDD505-2E9C-101B-9397-08002B2CF9AE}" pid="6" name="_AuthorEmailDisplayName">
    <vt:lpwstr>Bretherton, Julie</vt:lpwstr>
  </property>
  <property fmtid="{D5CDD505-2E9C-101B-9397-08002B2CF9AE}" pid="7" name="_PreviousAdHocReviewCycleID">
    <vt:i4>-352304088</vt:i4>
  </property>
  <property fmtid="{D5CDD505-2E9C-101B-9397-08002B2CF9AE}" pid="8" name="ContentTypeId">
    <vt:lpwstr>0x010100845751AB75BFD6489D93AB7F8ACEE4FB</vt:lpwstr>
  </property>
</Properties>
</file>